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6.jpg"/><Relationship Id="rId2"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80DC4CE-BA63-4816-AF38-2094AD0BC1B5}"/>
              </a:ext>
            </a:extLst>
          </p:cNvPr>
          <p:cNvSpPr>
            <a:spLocks noGrp="1"/>
          </p:cNvSpPr>
          <p:nvPr>
            <p:ph type="ctrTitle"/>
          </p:nvPr>
        </p:nvSpPr>
        <p:spPr>
          <a:xfrm>
            <a:off x="2058515" y="-738789"/>
            <a:ext cx="8915399" cy="2262781"/>
          </a:xfrm>
        </p:spPr>
        <p:txBody>
          <a:bodyPr/>
          <a:lstStyle/>
          <a:p>
            <a:pPr algn="ctr"/>
            <a:r>
              <a:rPr lang="it-IT" b="1" i="1" dirty="0">
                <a:latin typeface="Arial Narrow" panose="020B0606020202030204" pitchFamily="34" charset="0"/>
              </a:rPr>
              <a:t>AFRICAN SUINE FEVER</a:t>
            </a:r>
          </a:p>
        </p:txBody>
      </p:sp>
      <p:pic>
        <p:nvPicPr>
          <p:cNvPr id="7" name="Immagine 6">
            <a:extLst>
              <a:ext uri="{FF2B5EF4-FFF2-40B4-BE49-F238E27FC236}">
                <a16:creationId xmlns:a16="http://schemas.microsoft.com/office/drawing/2014/main" xmlns="" id="{B003EAD2-71C9-46E9-8BB4-201781D64979}"/>
              </a:ext>
            </a:extLst>
          </p:cNvPr>
          <p:cNvPicPr>
            <a:picLocks noChangeAspect="1"/>
          </p:cNvPicPr>
          <p:nvPr/>
        </p:nvPicPr>
        <p:blipFill>
          <a:blip r:embed="rId2"/>
          <a:stretch>
            <a:fillRect/>
          </a:stretch>
        </p:blipFill>
        <p:spPr>
          <a:xfrm>
            <a:off x="8567225" y="5056357"/>
            <a:ext cx="1089866" cy="1409041"/>
          </a:xfrm>
          <a:prstGeom prst="rect">
            <a:avLst/>
          </a:prstGeom>
        </p:spPr>
      </p:pic>
      <p:pic>
        <p:nvPicPr>
          <p:cNvPr id="9" name="Immagine 8">
            <a:extLst>
              <a:ext uri="{FF2B5EF4-FFF2-40B4-BE49-F238E27FC236}">
                <a16:creationId xmlns:a16="http://schemas.microsoft.com/office/drawing/2014/main" xmlns="" id="{F4915D13-F621-455D-B79D-0538805746BE}"/>
              </a:ext>
            </a:extLst>
          </p:cNvPr>
          <p:cNvPicPr>
            <a:picLocks noChangeAspect="1"/>
          </p:cNvPicPr>
          <p:nvPr/>
        </p:nvPicPr>
        <p:blipFill>
          <a:blip r:embed="rId3"/>
          <a:stretch>
            <a:fillRect/>
          </a:stretch>
        </p:blipFill>
        <p:spPr>
          <a:xfrm>
            <a:off x="3315546" y="1818553"/>
            <a:ext cx="6401336" cy="2472842"/>
          </a:xfrm>
          <a:prstGeom prst="rect">
            <a:avLst/>
          </a:prstGeom>
          <a:ln>
            <a:noFill/>
          </a:ln>
          <a:effectLst>
            <a:softEdge rad="112500"/>
          </a:effectLst>
        </p:spPr>
      </p:pic>
      <p:sp>
        <p:nvSpPr>
          <p:cNvPr id="4" name="Podtytuł 3"/>
          <p:cNvSpPr>
            <a:spLocks noGrp="1"/>
          </p:cNvSpPr>
          <p:nvPr>
            <p:ph type="subTitle" idx="1"/>
          </p:nvPr>
        </p:nvSpPr>
        <p:spPr/>
        <p:txBody>
          <a:bodyPr/>
          <a:lstStyle/>
          <a:p>
            <a:endParaRPr lang="pl-PL"/>
          </a:p>
        </p:txBody>
      </p:sp>
    </p:spTree>
    <p:extLst>
      <p:ext uri="{BB962C8B-B14F-4D97-AF65-F5344CB8AC3E}">
        <p14:creationId xmlns:p14="http://schemas.microsoft.com/office/powerpoint/2010/main" val="226938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04DD39E-AA24-408F-9836-0C898BEDFB64}"/>
              </a:ext>
            </a:extLst>
          </p:cNvPr>
          <p:cNvSpPr>
            <a:spLocks noGrp="1"/>
          </p:cNvSpPr>
          <p:nvPr>
            <p:ph idx="1"/>
          </p:nvPr>
        </p:nvSpPr>
        <p:spPr>
          <a:xfrm>
            <a:off x="1749287" y="728869"/>
            <a:ext cx="9755325" cy="5936973"/>
          </a:xfrm>
        </p:spPr>
        <p:txBody>
          <a:bodyPr/>
          <a:lstStyle/>
          <a:p>
            <a:r>
              <a:rPr lang="it-IT" sz="2000" dirty="0">
                <a:latin typeface="Arial Narrow" panose="020B0606020202030204" pitchFamily="34" charset="0"/>
              </a:rPr>
              <a:t>ASFV </a:t>
            </a:r>
            <a:r>
              <a:rPr lang="it-IT" sz="2000" dirty="0" err="1">
                <a:latin typeface="Arial Narrow" panose="020B0606020202030204" pitchFamily="34" charset="0"/>
              </a:rPr>
              <a:t>replicates</a:t>
            </a:r>
            <a:r>
              <a:rPr lang="it-IT" sz="2000" dirty="0">
                <a:latin typeface="Arial Narrow" panose="020B0606020202030204" pitchFamily="34" charset="0"/>
              </a:rPr>
              <a:t> </a:t>
            </a:r>
            <a:r>
              <a:rPr lang="it-IT" sz="2000" dirty="0" err="1">
                <a:latin typeface="Arial Narrow" panose="020B0606020202030204" pitchFamily="34" charset="0"/>
              </a:rPr>
              <a:t>primarily</a:t>
            </a:r>
            <a:r>
              <a:rPr lang="it-IT" sz="2000" dirty="0">
                <a:latin typeface="Arial Narrow" panose="020B0606020202030204" pitchFamily="34" charset="0"/>
              </a:rPr>
              <a:t> in </a:t>
            </a:r>
            <a:r>
              <a:rPr lang="it-IT" sz="2000" b="1" dirty="0" err="1">
                <a:latin typeface="Arial Narrow" panose="020B0606020202030204" pitchFamily="34" charset="0"/>
              </a:rPr>
              <a:t>monocytes</a:t>
            </a:r>
            <a:r>
              <a:rPr lang="it-IT" sz="2000" b="1" dirty="0">
                <a:latin typeface="Arial Narrow" panose="020B0606020202030204" pitchFamily="34" charset="0"/>
              </a:rPr>
              <a:t> </a:t>
            </a:r>
            <a:r>
              <a:rPr lang="it-IT" sz="2000" dirty="0">
                <a:latin typeface="Arial Narrow" panose="020B0606020202030204" pitchFamily="34" charset="0"/>
              </a:rPr>
              <a:t>and </a:t>
            </a:r>
            <a:r>
              <a:rPr lang="it-IT" sz="2000" b="1" dirty="0" err="1">
                <a:latin typeface="Arial Narrow" panose="020B0606020202030204" pitchFamily="34" charset="0"/>
              </a:rPr>
              <a:t>macrophages</a:t>
            </a:r>
            <a:r>
              <a:rPr lang="it-IT" sz="2000" b="1" dirty="0">
                <a:latin typeface="Arial Narrow" panose="020B0606020202030204" pitchFamily="34" charset="0"/>
              </a:rPr>
              <a:t> </a:t>
            </a:r>
            <a:r>
              <a:rPr lang="it-IT" sz="2000" dirty="0" err="1">
                <a:latin typeface="Arial Narrow" panose="020B0606020202030204" pitchFamily="34" charset="0"/>
              </a:rPr>
              <a:t>but</a:t>
            </a:r>
            <a:r>
              <a:rPr lang="it-IT" sz="2000" dirty="0">
                <a:latin typeface="Arial Narrow" panose="020B0606020202030204" pitchFamily="34" charset="0"/>
              </a:rPr>
              <a:t> </a:t>
            </a:r>
            <a:r>
              <a:rPr lang="it-IT" sz="2000" dirty="0" err="1">
                <a:latin typeface="Arial Narrow" panose="020B0606020202030204" pitchFamily="34" charset="0"/>
              </a:rPr>
              <a:t>replication</a:t>
            </a:r>
            <a:r>
              <a:rPr lang="it-IT" sz="2000" dirty="0">
                <a:latin typeface="Arial Narrow" panose="020B0606020202030204" pitchFamily="34" charset="0"/>
              </a:rPr>
              <a:t> </a:t>
            </a:r>
            <a:r>
              <a:rPr lang="it-IT" sz="2000" dirty="0" err="1">
                <a:latin typeface="Arial Narrow" panose="020B0606020202030204" pitchFamily="34" charset="0"/>
              </a:rPr>
              <a:t>has</a:t>
            </a:r>
            <a:r>
              <a:rPr lang="it-IT" sz="2000" dirty="0">
                <a:latin typeface="Arial Narrow" panose="020B0606020202030204" pitchFamily="34" charset="0"/>
              </a:rPr>
              <a:t> </a:t>
            </a:r>
            <a:r>
              <a:rPr lang="it-IT" sz="2000" dirty="0" err="1">
                <a:latin typeface="Arial Narrow" panose="020B0606020202030204" pitchFamily="34" charset="0"/>
              </a:rPr>
              <a:t>also</a:t>
            </a:r>
            <a:r>
              <a:rPr lang="it-IT" sz="2000" dirty="0">
                <a:latin typeface="Arial Narrow" panose="020B0606020202030204" pitchFamily="34" charset="0"/>
              </a:rPr>
              <a:t> </a:t>
            </a:r>
            <a:r>
              <a:rPr lang="it-IT" sz="2000" dirty="0" err="1">
                <a:latin typeface="Arial Narrow" panose="020B0606020202030204" pitchFamily="34" charset="0"/>
              </a:rPr>
              <a:t>been</a:t>
            </a:r>
            <a:r>
              <a:rPr lang="it-IT" sz="2000" dirty="0">
                <a:latin typeface="Arial Narrow" panose="020B0606020202030204" pitchFamily="34" charset="0"/>
              </a:rPr>
              <a:t> </a:t>
            </a:r>
            <a:r>
              <a:rPr lang="it-IT" sz="2000" dirty="0" err="1">
                <a:latin typeface="Arial Narrow" panose="020B0606020202030204" pitchFamily="34" charset="0"/>
              </a:rPr>
              <a:t>described</a:t>
            </a:r>
            <a:r>
              <a:rPr lang="it-IT" sz="2000" dirty="0">
                <a:latin typeface="Arial Narrow" panose="020B0606020202030204" pitchFamily="34" charset="0"/>
              </a:rPr>
              <a:t> in a range of </a:t>
            </a:r>
            <a:r>
              <a:rPr lang="it-IT" sz="2000" dirty="0" err="1">
                <a:latin typeface="Arial Narrow" panose="020B0606020202030204" pitchFamily="34" charset="0"/>
              </a:rPr>
              <a:t>other</a:t>
            </a:r>
            <a:r>
              <a:rPr lang="it-IT" sz="2000" dirty="0">
                <a:latin typeface="Arial Narrow" panose="020B0606020202030204" pitchFamily="34" charset="0"/>
              </a:rPr>
              <a:t> </a:t>
            </a:r>
            <a:r>
              <a:rPr lang="it-IT" sz="2000" dirty="0" err="1">
                <a:latin typeface="Arial Narrow" panose="020B0606020202030204" pitchFamily="34" charset="0"/>
              </a:rPr>
              <a:t>cells</a:t>
            </a:r>
            <a:r>
              <a:rPr lang="it-IT" sz="2000" dirty="0">
                <a:latin typeface="Arial Narrow" panose="020B0606020202030204" pitchFamily="34" charset="0"/>
              </a:rPr>
              <a:t> </a:t>
            </a:r>
            <a:r>
              <a:rPr lang="it-IT" sz="2000" dirty="0" err="1">
                <a:latin typeface="Arial Narrow" panose="020B0606020202030204" pitchFamily="34" charset="0"/>
              </a:rPr>
              <a:t>such</a:t>
            </a:r>
            <a:r>
              <a:rPr lang="it-IT" sz="2000" dirty="0">
                <a:latin typeface="Arial Narrow" panose="020B0606020202030204" pitchFamily="34" charset="0"/>
              </a:rPr>
              <a:t> </a:t>
            </a:r>
            <a:r>
              <a:rPr lang="it-IT" sz="2000" dirty="0" err="1">
                <a:latin typeface="Arial Narrow" panose="020B0606020202030204" pitchFamily="34" charset="0"/>
              </a:rPr>
              <a:t>as</a:t>
            </a:r>
            <a:r>
              <a:rPr lang="it-IT" sz="2000" dirty="0">
                <a:latin typeface="Arial Narrow" panose="020B0606020202030204" pitchFamily="34" charset="0"/>
              </a:rPr>
              <a:t>:</a:t>
            </a:r>
          </a:p>
          <a:p>
            <a:pPr>
              <a:buFont typeface="Arial" panose="020B0604020202020204" pitchFamily="34" charset="0"/>
              <a:buChar char="•"/>
            </a:pPr>
            <a:r>
              <a:rPr lang="it-IT" sz="2000" dirty="0" err="1">
                <a:latin typeface="Arial Narrow" panose="020B0606020202030204" pitchFamily="34" charset="0"/>
              </a:rPr>
              <a:t>megakaryocytes</a:t>
            </a:r>
            <a:r>
              <a:rPr lang="it-IT" sz="2000" dirty="0">
                <a:latin typeface="Arial Narrow" panose="020B0606020202030204" pitchFamily="34" charset="0"/>
              </a:rPr>
              <a:t>, </a:t>
            </a:r>
          </a:p>
          <a:p>
            <a:pPr>
              <a:buFont typeface="Arial" panose="020B0604020202020204" pitchFamily="34" charset="0"/>
              <a:buChar char="•"/>
            </a:pPr>
            <a:r>
              <a:rPr lang="it-IT" sz="2000" dirty="0" err="1">
                <a:latin typeface="Arial Narrow" panose="020B0606020202030204" pitchFamily="34" charset="0"/>
              </a:rPr>
              <a:t>endothelial</a:t>
            </a:r>
            <a:r>
              <a:rPr lang="it-IT" sz="2000" dirty="0">
                <a:latin typeface="Arial Narrow" panose="020B0606020202030204" pitchFamily="34" charset="0"/>
              </a:rPr>
              <a:t> </a:t>
            </a:r>
            <a:r>
              <a:rPr lang="it-IT" sz="2000" dirty="0" err="1">
                <a:latin typeface="Arial Narrow" panose="020B0606020202030204" pitchFamily="34" charset="0"/>
              </a:rPr>
              <a:t>cells</a:t>
            </a:r>
            <a:r>
              <a:rPr lang="it-IT" sz="2000" dirty="0">
                <a:latin typeface="Arial Narrow" panose="020B0606020202030204" pitchFamily="34" charset="0"/>
              </a:rPr>
              <a:t>, </a:t>
            </a:r>
          </a:p>
          <a:p>
            <a:pPr>
              <a:buFont typeface="Arial" panose="020B0604020202020204" pitchFamily="34" charset="0"/>
              <a:buChar char="•"/>
            </a:pPr>
            <a:r>
              <a:rPr lang="it-IT" sz="2000" dirty="0" err="1">
                <a:latin typeface="Arial Narrow" panose="020B0606020202030204" pitchFamily="34" charset="0"/>
              </a:rPr>
              <a:t>glomerular</a:t>
            </a:r>
            <a:r>
              <a:rPr lang="it-IT" sz="2000" dirty="0">
                <a:latin typeface="Arial Narrow" panose="020B0606020202030204" pitchFamily="34" charset="0"/>
              </a:rPr>
              <a:t> </a:t>
            </a:r>
            <a:r>
              <a:rPr lang="it-IT" sz="2000" dirty="0" err="1">
                <a:latin typeface="Arial Narrow" panose="020B0606020202030204" pitchFamily="34" charset="0"/>
              </a:rPr>
              <a:t>mesangial</a:t>
            </a:r>
            <a:r>
              <a:rPr lang="it-IT" sz="2000" dirty="0">
                <a:latin typeface="Arial Narrow" panose="020B0606020202030204" pitchFamily="34" charset="0"/>
              </a:rPr>
              <a:t> and </a:t>
            </a:r>
            <a:r>
              <a:rPr lang="it-IT" sz="2000" dirty="0" err="1">
                <a:latin typeface="Arial Narrow" panose="020B0606020202030204" pitchFamily="34" charset="0"/>
              </a:rPr>
              <a:t>tubular</a:t>
            </a:r>
            <a:r>
              <a:rPr lang="it-IT" sz="2000" dirty="0">
                <a:latin typeface="Arial Narrow" panose="020B0606020202030204" pitchFamily="34" charset="0"/>
              </a:rPr>
              <a:t> </a:t>
            </a:r>
            <a:r>
              <a:rPr lang="it-IT" sz="2000" dirty="0" err="1">
                <a:latin typeface="Arial Narrow" panose="020B0606020202030204" pitchFamily="34" charset="0"/>
              </a:rPr>
              <a:t>epithelial</a:t>
            </a:r>
            <a:r>
              <a:rPr lang="it-IT" sz="2000" dirty="0">
                <a:latin typeface="Arial Narrow" panose="020B0606020202030204" pitchFamily="34" charset="0"/>
              </a:rPr>
              <a:t> </a:t>
            </a:r>
            <a:r>
              <a:rPr lang="it-IT" sz="2000" dirty="0" err="1">
                <a:latin typeface="Arial Narrow" panose="020B0606020202030204" pitchFamily="34" charset="0"/>
              </a:rPr>
              <a:t>cells</a:t>
            </a:r>
            <a:r>
              <a:rPr lang="it-IT" sz="2000" dirty="0">
                <a:latin typeface="Arial Narrow" panose="020B0606020202030204" pitchFamily="34" charset="0"/>
              </a:rPr>
              <a:t>, </a:t>
            </a:r>
          </a:p>
          <a:p>
            <a:pPr>
              <a:buFont typeface="Arial" panose="020B0604020202020204" pitchFamily="34" charset="0"/>
              <a:buChar char="•"/>
            </a:pPr>
            <a:r>
              <a:rPr lang="it-IT" sz="2000" dirty="0" err="1">
                <a:latin typeface="Arial Narrow" panose="020B0606020202030204" pitchFamily="34" charset="0"/>
              </a:rPr>
              <a:t>hepatocytes</a:t>
            </a:r>
            <a:r>
              <a:rPr lang="it-IT" sz="2000" dirty="0">
                <a:latin typeface="Arial Narrow" panose="020B0606020202030204" pitchFamily="34" charset="0"/>
              </a:rPr>
              <a:t>, </a:t>
            </a:r>
          </a:p>
          <a:p>
            <a:pPr>
              <a:buFont typeface="Arial" panose="020B0604020202020204" pitchFamily="34" charset="0"/>
              <a:buChar char="•"/>
            </a:pPr>
            <a:r>
              <a:rPr lang="it-IT" sz="2000" dirty="0" err="1">
                <a:latin typeface="Arial Narrow" panose="020B0606020202030204" pitchFamily="34" charset="0"/>
              </a:rPr>
              <a:t>thymus</a:t>
            </a:r>
            <a:r>
              <a:rPr lang="it-IT" sz="2000" dirty="0">
                <a:latin typeface="Arial Narrow" panose="020B0606020202030204" pitchFamily="34" charset="0"/>
              </a:rPr>
              <a:t> </a:t>
            </a:r>
            <a:r>
              <a:rPr lang="it-IT" sz="2000" dirty="0" err="1">
                <a:latin typeface="Arial Narrow" panose="020B0606020202030204" pitchFamily="34" charset="0"/>
              </a:rPr>
              <a:t>reticulum-epithelial</a:t>
            </a:r>
            <a:r>
              <a:rPr lang="it-IT" sz="2000" dirty="0">
                <a:latin typeface="Arial Narrow" panose="020B0606020202030204" pitchFamily="34" charset="0"/>
              </a:rPr>
              <a:t> </a:t>
            </a:r>
            <a:r>
              <a:rPr lang="it-IT" sz="2000" dirty="0" err="1">
                <a:latin typeface="Arial Narrow" panose="020B0606020202030204" pitchFamily="34" charset="0"/>
              </a:rPr>
              <a:t>cells</a:t>
            </a:r>
            <a:r>
              <a:rPr lang="it-IT" sz="2000" dirty="0">
                <a:latin typeface="Arial Narrow" panose="020B0606020202030204" pitchFamily="34" charset="0"/>
              </a:rPr>
              <a:t>, </a:t>
            </a:r>
          </a:p>
          <a:p>
            <a:pPr>
              <a:buFont typeface="Arial" panose="020B0604020202020204" pitchFamily="34" charset="0"/>
              <a:buChar char="•"/>
            </a:pPr>
            <a:r>
              <a:rPr lang="it-IT" sz="2000" dirty="0" err="1">
                <a:latin typeface="Arial Narrow" panose="020B0606020202030204" pitchFamily="34" charset="0"/>
              </a:rPr>
              <a:t>fibroblasts</a:t>
            </a:r>
            <a:r>
              <a:rPr lang="it-IT" sz="2000" dirty="0">
                <a:latin typeface="Arial Narrow" panose="020B0606020202030204" pitchFamily="34" charset="0"/>
              </a:rPr>
              <a:t>, </a:t>
            </a:r>
          </a:p>
          <a:p>
            <a:pPr>
              <a:buFont typeface="Arial" panose="020B0604020202020204" pitchFamily="34" charset="0"/>
              <a:buChar char="•"/>
            </a:pPr>
            <a:r>
              <a:rPr lang="it-IT" sz="2000" dirty="0" err="1">
                <a:latin typeface="Arial Narrow" panose="020B0606020202030204" pitchFamily="34" charset="0"/>
              </a:rPr>
              <a:t>smooth</a:t>
            </a:r>
            <a:r>
              <a:rPr lang="it-IT" sz="2000" dirty="0">
                <a:latin typeface="Arial Narrow" panose="020B0606020202030204" pitchFamily="34" charset="0"/>
              </a:rPr>
              <a:t> </a:t>
            </a:r>
            <a:r>
              <a:rPr lang="it-IT" sz="2000" dirty="0" err="1">
                <a:latin typeface="Arial Narrow" panose="020B0606020202030204" pitchFamily="34" charset="0"/>
              </a:rPr>
              <a:t>muscle</a:t>
            </a:r>
            <a:r>
              <a:rPr lang="it-IT" sz="2000" dirty="0">
                <a:latin typeface="Arial Narrow" panose="020B0606020202030204" pitchFamily="34" charset="0"/>
              </a:rPr>
              <a:t> </a:t>
            </a:r>
            <a:r>
              <a:rPr lang="it-IT" sz="2000" dirty="0" err="1">
                <a:latin typeface="Arial Narrow" panose="020B0606020202030204" pitchFamily="34" charset="0"/>
              </a:rPr>
              <a:t>cells</a:t>
            </a:r>
            <a:r>
              <a:rPr lang="it-IT" sz="2000" dirty="0">
                <a:latin typeface="Arial Narrow" panose="020B0606020202030204" pitchFamily="34" charset="0"/>
              </a:rPr>
              <a:t> of </a:t>
            </a:r>
            <a:r>
              <a:rPr lang="it-IT" sz="2000" dirty="0" err="1">
                <a:latin typeface="Arial Narrow" panose="020B0606020202030204" pitchFamily="34" charset="0"/>
              </a:rPr>
              <a:t>venules</a:t>
            </a:r>
            <a:r>
              <a:rPr lang="it-IT" sz="2000" dirty="0">
                <a:latin typeface="Arial Narrow" panose="020B0606020202030204" pitchFamily="34" charset="0"/>
              </a:rPr>
              <a:t> and </a:t>
            </a:r>
            <a:r>
              <a:rPr lang="it-IT" sz="2000" dirty="0" err="1">
                <a:latin typeface="Arial Narrow" panose="020B0606020202030204" pitchFamily="34" charset="0"/>
              </a:rPr>
              <a:t>arterioles</a:t>
            </a:r>
            <a:r>
              <a:rPr lang="it-IT" sz="2000" dirty="0">
                <a:latin typeface="Arial Narrow" panose="020B0606020202030204" pitchFamily="34" charset="0"/>
              </a:rPr>
              <a:t>,</a:t>
            </a:r>
          </a:p>
          <a:p>
            <a:pPr>
              <a:buFont typeface="Arial" panose="020B0604020202020204" pitchFamily="34" charset="0"/>
              <a:buChar char="•"/>
            </a:pPr>
            <a:r>
              <a:rPr lang="it-IT" sz="2000" dirty="0">
                <a:latin typeface="Arial Narrow" panose="020B0606020202030204" pitchFamily="34" charset="0"/>
              </a:rPr>
              <a:t> </a:t>
            </a:r>
            <a:r>
              <a:rPr lang="it-IT" sz="2000" dirty="0" err="1">
                <a:latin typeface="Arial Narrow" panose="020B0606020202030204" pitchFamily="34" charset="0"/>
              </a:rPr>
              <a:t>neutrophils</a:t>
            </a:r>
            <a:r>
              <a:rPr lang="it-IT" sz="2000" dirty="0">
                <a:latin typeface="Arial Narrow" panose="020B0606020202030204" pitchFamily="34" charset="0"/>
              </a:rPr>
              <a:t> and </a:t>
            </a:r>
            <a:r>
              <a:rPr lang="it-IT" sz="2000" dirty="0" err="1">
                <a:latin typeface="Arial Narrow" panose="020B0606020202030204" pitchFamily="34" charset="0"/>
              </a:rPr>
              <a:t>lymphocytes</a:t>
            </a:r>
            <a:r>
              <a:rPr lang="it-IT" sz="2000" dirty="0">
                <a:latin typeface="Arial Narrow" panose="020B0606020202030204" pitchFamily="34" charset="0"/>
              </a:rPr>
              <a:t>. </a:t>
            </a:r>
          </a:p>
          <a:p>
            <a:endParaRPr lang="it-IT" sz="2000" dirty="0">
              <a:latin typeface="Arial Narrow" panose="020B0606020202030204" pitchFamily="34" charset="0"/>
            </a:endParaRPr>
          </a:p>
          <a:p>
            <a:r>
              <a:rPr lang="it-IT" sz="2000" dirty="0">
                <a:latin typeface="Arial Narrow" panose="020B0606020202030204" pitchFamily="34" charset="0"/>
              </a:rPr>
              <a:t>The </a:t>
            </a:r>
            <a:r>
              <a:rPr lang="it-IT" sz="2000" dirty="0" err="1">
                <a:latin typeface="Arial Narrow" panose="020B0606020202030204" pitchFamily="34" charset="0"/>
              </a:rPr>
              <a:t>most</a:t>
            </a:r>
            <a:r>
              <a:rPr lang="it-IT" sz="2000" dirty="0">
                <a:latin typeface="Arial Narrow" panose="020B0606020202030204" pitchFamily="34" charset="0"/>
              </a:rPr>
              <a:t> </a:t>
            </a:r>
            <a:r>
              <a:rPr lang="it-IT" sz="2000" dirty="0" err="1">
                <a:latin typeface="Arial Narrow" panose="020B0606020202030204" pitchFamily="34" charset="0"/>
              </a:rPr>
              <a:t>striking</a:t>
            </a:r>
            <a:r>
              <a:rPr lang="it-IT" sz="2000" dirty="0">
                <a:latin typeface="Arial Narrow" panose="020B0606020202030204" pitchFamily="34" charset="0"/>
              </a:rPr>
              <a:t> </a:t>
            </a:r>
            <a:r>
              <a:rPr lang="it-IT" sz="2000" dirty="0" err="1">
                <a:latin typeface="Arial Narrow" panose="020B0606020202030204" pitchFamily="34" charset="0"/>
              </a:rPr>
              <a:t>histopathological</a:t>
            </a:r>
            <a:r>
              <a:rPr lang="it-IT" sz="2000" dirty="0">
                <a:latin typeface="Arial Narrow" panose="020B0606020202030204" pitchFamily="34" charset="0"/>
              </a:rPr>
              <a:t> feature of ASF </a:t>
            </a:r>
            <a:r>
              <a:rPr lang="it-IT" sz="2000" dirty="0" err="1">
                <a:latin typeface="Arial Narrow" panose="020B0606020202030204" pitchFamily="34" charset="0"/>
              </a:rPr>
              <a:t>is</a:t>
            </a:r>
            <a:r>
              <a:rPr lang="it-IT" sz="2000" dirty="0">
                <a:latin typeface="Arial Narrow" panose="020B0606020202030204" pitchFamily="34" charset="0"/>
              </a:rPr>
              <a:t> massive </a:t>
            </a:r>
            <a:r>
              <a:rPr lang="it-IT" sz="2000" dirty="0" err="1">
                <a:latin typeface="Arial Narrow" panose="020B0606020202030204" pitchFamily="34" charset="0"/>
              </a:rPr>
              <a:t>karyorrhexis</a:t>
            </a:r>
            <a:r>
              <a:rPr lang="it-IT" sz="2000" dirty="0">
                <a:latin typeface="Arial Narrow" panose="020B0606020202030204" pitchFamily="34" charset="0"/>
              </a:rPr>
              <a:t> in </a:t>
            </a:r>
            <a:r>
              <a:rPr lang="it-IT" sz="2000" dirty="0" err="1">
                <a:latin typeface="Arial Narrow" panose="020B0606020202030204" pitchFamily="34" charset="0"/>
              </a:rPr>
              <a:t>lymphoid</a:t>
            </a:r>
            <a:r>
              <a:rPr lang="it-IT" sz="2000" dirty="0">
                <a:latin typeface="Arial Narrow" panose="020B0606020202030204" pitchFamily="34" charset="0"/>
              </a:rPr>
              <a:t> </a:t>
            </a:r>
            <a:r>
              <a:rPr lang="it-IT" sz="2000" dirty="0" err="1">
                <a:latin typeface="Arial Narrow" panose="020B0606020202030204" pitchFamily="34" charset="0"/>
              </a:rPr>
              <a:t>tissues</a:t>
            </a:r>
            <a:r>
              <a:rPr lang="it-IT" sz="2000" dirty="0">
                <a:latin typeface="Arial Narrow" panose="020B0606020202030204" pitchFamily="34" charset="0"/>
              </a:rPr>
              <a:t>, </a:t>
            </a:r>
            <a:r>
              <a:rPr lang="it-IT" sz="2000" dirty="0" err="1">
                <a:latin typeface="Arial Narrow" panose="020B0606020202030204" pitchFamily="34" charset="0"/>
              </a:rPr>
              <a:t>often</a:t>
            </a:r>
            <a:r>
              <a:rPr lang="it-IT" sz="2000" dirty="0">
                <a:latin typeface="Arial Narrow" panose="020B0606020202030204" pitchFamily="34" charset="0"/>
              </a:rPr>
              <a:t> </a:t>
            </a:r>
            <a:r>
              <a:rPr lang="it-IT" sz="2000" dirty="0" err="1">
                <a:latin typeface="Arial Narrow" panose="020B0606020202030204" pitchFamily="34" charset="0"/>
              </a:rPr>
              <a:t>accompanied</a:t>
            </a:r>
            <a:r>
              <a:rPr lang="it-IT" sz="2000" dirty="0">
                <a:latin typeface="Arial Narrow" panose="020B0606020202030204" pitchFamily="34" charset="0"/>
              </a:rPr>
              <a:t> by </a:t>
            </a:r>
            <a:r>
              <a:rPr lang="it-IT" sz="2000" dirty="0" err="1">
                <a:latin typeface="Arial Narrow" panose="020B0606020202030204" pitchFamily="34" charset="0"/>
              </a:rPr>
              <a:t>haemorrhage</a:t>
            </a:r>
            <a:r>
              <a:rPr lang="it-IT" sz="2000" dirty="0">
                <a:latin typeface="Arial Narrow" panose="020B0606020202030204" pitchFamily="34" charset="0"/>
              </a:rPr>
              <a:t> and </a:t>
            </a:r>
            <a:r>
              <a:rPr lang="it-IT" sz="2000" dirty="0" err="1">
                <a:latin typeface="Arial Narrow" panose="020B0606020202030204" pitchFamily="34" charset="0"/>
              </a:rPr>
              <a:t>disseminated</a:t>
            </a:r>
            <a:r>
              <a:rPr lang="it-IT" sz="2000" dirty="0">
                <a:latin typeface="Arial Narrow" panose="020B0606020202030204" pitchFamily="34" charset="0"/>
              </a:rPr>
              <a:t> </a:t>
            </a:r>
            <a:r>
              <a:rPr lang="it-IT" sz="2000" dirty="0" err="1">
                <a:latin typeface="Arial Narrow" panose="020B0606020202030204" pitchFamily="34" charset="0"/>
              </a:rPr>
              <a:t>intravascular</a:t>
            </a:r>
            <a:r>
              <a:rPr lang="it-IT" sz="2000" dirty="0">
                <a:latin typeface="Arial Narrow" panose="020B0606020202030204" pitchFamily="34" charset="0"/>
              </a:rPr>
              <a:t> </a:t>
            </a:r>
            <a:r>
              <a:rPr lang="it-IT" sz="2000" dirty="0" err="1">
                <a:latin typeface="Arial Narrow" panose="020B0606020202030204" pitchFamily="34" charset="0"/>
              </a:rPr>
              <a:t>coagulation</a:t>
            </a:r>
            <a:r>
              <a:rPr lang="it-IT" sz="2000" dirty="0">
                <a:latin typeface="Arial Narrow" panose="020B0606020202030204" pitchFamily="34" charset="0"/>
              </a:rPr>
              <a:t> (DIC).</a:t>
            </a:r>
          </a:p>
          <a:p>
            <a:endParaRPr lang="it-IT" dirty="0"/>
          </a:p>
        </p:txBody>
      </p:sp>
      <p:pic>
        <p:nvPicPr>
          <p:cNvPr id="5" name="Immagine 4">
            <a:extLst>
              <a:ext uri="{FF2B5EF4-FFF2-40B4-BE49-F238E27FC236}">
                <a16:creationId xmlns:a16="http://schemas.microsoft.com/office/drawing/2014/main" xmlns="" id="{00C422CD-9DFF-44A2-9962-E4BD52645B8B}"/>
              </a:ext>
            </a:extLst>
          </p:cNvPr>
          <p:cNvPicPr>
            <a:picLocks noChangeAspect="1"/>
          </p:cNvPicPr>
          <p:nvPr/>
        </p:nvPicPr>
        <p:blipFill>
          <a:blip r:embed="rId2"/>
          <a:stretch>
            <a:fillRect/>
          </a:stretch>
        </p:blipFill>
        <p:spPr>
          <a:xfrm>
            <a:off x="6893170" y="1496891"/>
            <a:ext cx="4747260" cy="3560445"/>
          </a:xfrm>
          <a:prstGeom prst="rect">
            <a:avLst/>
          </a:prstGeom>
          <a:ln>
            <a:noFill/>
          </a:ln>
          <a:effectLst>
            <a:softEdge rad="112500"/>
          </a:effectLst>
        </p:spPr>
      </p:pic>
    </p:spTree>
    <p:extLst>
      <p:ext uri="{BB962C8B-B14F-4D97-AF65-F5344CB8AC3E}">
        <p14:creationId xmlns:p14="http://schemas.microsoft.com/office/powerpoint/2010/main" val="9570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A6B570F-1D95-4376-93C6-77ADE0208164}"/>
              </a:ext>
            </a:extLst>
          </p:cNvPr>
          <p:cNvSpPr>
            <a:spLocks noGrp="1"/>
          </p:cNvSpPr>
          <p:nvPr>
            <p:ph idx="1"/>
          </p:nvPr>
        </p:nvSpPr>
        <p:spPr>
          <a:xfrm>
            <a:off x="1992864" y="503581"/>
            <a:ext cx="8915400" cy="4306957"/>
          </a:xfrm>
        </p:spPr>
        <p:txBody>
          <a:bodyPr/>
          <a:lstStyle/>
          <a:p>
            <a:r>
              <a:rPr lang="en-US" sz="2000" dirty="0">
                <a:latin typeface="Arial Narrow" panose="020B0606020202030204" pitchFamily="34" charset="0"/>
              </a:rPr>
              <a:t>Pigs infected with ASF generally suffer severe lymphopenia, which occurs during the </a:t>
            </a:r>
            <a:r>
              <a:rPr lang="en-US" sz="2000" dirty="0" err="1">
                <a:latin typeface="Arial Narrow" panose="020B0606020202030204" pitchFamily="34" charset="0"/>
              </a:rPr>
              <a:t>initialmiddle</a:t>
            </a:r>
            <a:r>
              <a:rPr lang="en-US" sz="2000" dirty="0">
                <a:latin typeface="Arial Narrow" panose="020B0606020202030204" pitchFamily="34" charset="0"/>
              </a:rPr>
              <a:t> phase of the disease . The lymphopenia is attributed to apoptosis of lymphocytes while </a:t>
            </a:r>
            <a:r>
              <a:rPr lang="en-US" sz="2000" dirty="0" err="1">
                <a:latin typeface="Arial Narrow" panose="020B0606020202030204" pitchFamily="34" charset="0"/>
              </a:rPr>
              <a:t>haemorrhage</a:t>
            </a:r>
            <a:r>
              <a:rPr lang="en-US" sz="2000" dirty="0">
                <a:latin typeface="Arial Narrow" panose="020B0606020202030204" pitchFamily="34" charset="0"/>
              </a:rPr>
              <a:t> is caused by cytokines and other mediators released by infected macrophages, resulting in the activation of the clotting cascade and DIC.</a:t>
            </a:r>
          </a:p>
          <a:p>
            <a:r>
              <a:rPr lang="en-US" sz="2000" dirty="0">
                <a:latin typeface="Arial Narrow" panose="020B0606020202030204" pitchFamily="34" charset="0"/>
              </a:rPr>
              <a:t>Endothelial necrosis from viral replication in endothelial cells is another possibility. The thrombocytopenia has been attributed to consumption of platelets due to coagulopathy or as a direct effect of the virus on megakaryocytes and is generally observed in the final phase of acute disease. </a:t>
            </a:r>
          </a:p>
          <a:p>
            <a:r>
              <a:rPr lang="en-US" sz="2000" dirty="0">
                <a:latin typeface="Arial Narrow" panose="020B0606020202030204" pitchFamily="34" charset="0"/>
              </a:rPr>
              <a:t>The massive destruction of macrophages also plays a major role in the impaired </a:t>
            </a:r>
            <a:r>
              <a:rPr lang="en-US" sz="2000" dirty="0" err="1">
                <a:latin typeface="Arial Narrow" panose="020B0606020202030204" pitchFamily="34" charset="0"/>
              </a:rPr>
              <a:t>haemostasis</a:t>
            </a:r>
            <a:r>
              <a:rPr lang="en-US" sz="2000" dirty="0">
                <a:latin typeface="Arial Narrow" panose="020B0606020202030204" pitchFamily="34" charset="0"/>
              </a:rPr>
              <a:t>. </a:t>
            </a:r>
          </a:p>
          <a:p>
            <a:endParaRPr lang="it-IT" dirty="0"/>
          </a:p>
        </p:txBody>
      </p:sp>
      <p:pic>
        <p:nvPicPr>
          <p:cNvPr id="5" name="Immagine 4">
            <a:extLst>
              <a:ext uri="{FF2B5EF4-FFF2-40B4-BE49-F238E27FC236}">
                <a16:creationId xmlns:a16="http://schemas.microsoft.com/office/drawing/2014/main" xmlns="" id="{3D0DF603-F4CF-41EA-AA24-01B9FADEED1E}"/>
              </a:ext>
            </a:extLst>
          </p:cNvPr>
          <p:cNvPicPr>
            <a:picLocks noChangeAspect="1"/>
          </p:cNvPicPr>
          <p:nvPr/>
        </p:nvPicPr>
        <p:blipFill>
          <a:blip r:embed="rId2"/>
          <a:stretch>
            <a:fillRect/>
          </a:stretch>
        </p:blipFill>
        <p:spPr>
          <a:xfrm>
            <a:off x="7821051" y="3940126"/>
            <a:ext cx="3838722" cy="2559148"/>
          </a:xfrm>
          <a:prstGeom prst="rect">
            <a:avLst/>
          </a:prstGeom>
          <a:ln>
            <a:noFill/>
          </a:ln>
          <a:effectLst>
            <a:softEdge rad="112500"/>
          </a:effectLst>
        </p:spPr>
      </p:pic>
      <p:pic>
        <p:nvPicPr>
          <p:cNvPr id="7" name="Immagine 6">
            <a:extLst>
              <a:ext uri="{FF2B5EF4-FFF2-40B4-BE49-F238E27FC236}">
                <a16:creationId xmlns:a16="http://schemas.microsoft.com/office/drawing/2014/main" xmlns="" id="{500518FC-F7C0-4F56-B701-24ADB8E7B08A}"/>
              </a:ext>
            </a:extLst>
          </p:cNvPr>
          <p:cNvPicPr>
            <a:picLocks noChangeAspect="1"/>
          </p:cNvPicPr>
          <p:nvPr/>
        </p:nvPicPr>
        <p:blipFill>
          <a:blip r:embed="rId3"/>
          <a:stretch>
            <a:fillRect/>
          </a:stretch>
        </p:blipFill>
        <p:spPr>
          <a:xfrm>
            <a:off x="3709031" y="3940126"/>
            <a:ext cx="3683688" cy="2559147"/>
          </a:xfrm>
          <a:prstGeom prst="rect">
            <a:avLst/>
          </a:prstGeom>
          <a:ln>
            <a:noFill/>
          </a:ln>
          <a:effectLst>
            <a:softEdge rad="112500"/>
          </a:effectLst>
        </p:spPr>
      </p:pic>
    </p:spTree>
    <p:extLst>
      <p:ext uri="{BB962C8B-B14F-4D97-AF65-F5344CB8AC3E}">
        <p14:creationId xmlns:p14="http://schemas.microsoft.com/office/powerpoint/2010/main" val="38311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F293BE-0DAA-4457-A8F1-775C1A11557E}"/>
              </a:ext>
            </a:extLst>
          </p:cNvPr>
          <p:cNvSpPr>
            <a:spLocks noGrp="1"/>
          </p:cNvSpPr>
          <p:nvPr>
            <p:ph type="title"/>
          </p:nvPr>
        </p:nvSpPr>
        <p:spPr>
          <a:xfrm>
            <a:off x="2589212" y="213293"/>
            <a:ext cx="8911687" cy="733485"/>
          </a:xfrm>
        </p:spPr>
        <p:txBody>
          <a:bodyPr/>
          <a:lstStyle/>
          <a:p>
            <a:r>
              <a:rPr lang="it-IT" b="1" dirty="0">
                <a:latin typeface="Arial Narrow" panose="020B0606020202030204" pitchFamily="34" charset="0"/>
              </a:rPr>
              <a:t>                   CLINICAL SIGNS</a:t>
            </a:r>
          </a:p>
        </p:txBody>
      </p:sp>
      <p:sp>
        <p:nvSpPr>
          <p:cNvPr id="3" name="Segnaposto contenuto 2">
            <a:extLst>
              <a:ext uri="{FF2B5EF4-FFF2-40B4-BE49-F238E27FC236}">
                <a16:creationId xmlns:a16="http://schemas.microsoft.com/office/drawing/2014/main" xmlns="" id="{A18F5DB9-0B5B-47DE-ADA0-433EA7A04A93}"/>
              </a:ext>
            </a:extLst>
          </p:cNvPr>
          <p:cNvSpPr>
            <a:spLocks noGrp="1"/>
          </p:cNvSpPr>
          <p:nvPr>
            <p:ph idx="1"/>
          </p:nvPr>
        </p:nvSpPr>
        <p:spPr>
          <a:xfrm>
            <a:off x="562708" y="946777"/>
            <a:ext cx="11422965" cy="5348005"/>
          </a:xfrm>
        </p:spPr>
        <p:txBody>
          <a:bodyPr>
            <a:normAutofit/>
          </a:bodyPr>
          <a:lstStyle/>
          <a:p>
            <a:pPr marL="0" indent="0">
              <a:buNone/>
            </a:pPr>
            <a:r>
              <a:rPr lang="en-US" sz="2400" b="1" dirty="0">
                <a:latin typeface="Arial Narrow" panose="020B0606020202030204" pitchFamily="34" charset="0"/>
              </a:rPr>
              <a:t>             The incubation period is from 3 to 15 days, and clinical signs vary depending on the        virulence of the strain.</a:t>
            </a:r>
          </a:p>
          <a:p>
            <a:r>
              <a:rPr lang="en-US" sz="2000" dirty="0">
                <a:latin typeface="Arial Narrow" panose="020B0606020202030204" pitchFamily="34" charset="0"/>
              </a:rPr>
              <a:t>In </a:t>
            </a:r>
            <a:r>
              <a:rPr lang="en-US" sz="2000" b="1" dirty="0">
                <a:latin typeface="Arial Narrow" panose="020B0606020202030204" pitchFamily="34" charset="0"/>
              </a:rPr>
              <a:t>Acute ASF </a:t>
            </a:r>
            <a:r>
              <a:rPr lang="en-US" sz="2000" dirty="0">
                <a:latin typeface="Arial Narrow" panose="020B0606020202030204" pitchFamily="34" charset="0"/>
              </a:rPr>
              <a:t>infected pigs develop a persistent fever of up to 42 C, become listless and anorexic, and erythema of the ears, tail, distal extremities and ventral areas of chest and abdomen is common. Vomiting, bloody </a:t>
            </a:r>
            <a:r>
              <a:rPr lang="en-US" sz="2000" dirty="0" err="1">
                <a:latin typeface="Arial Narrow" panose="020B0606020202030204" pitchFamily="34" charset="0"/>
              </a:rPr>
              <a:t>diarrhoea</a:t>
            </a:r>
            <a:r>
              <a:rPr lang="en-US" sz="2000" dirty="0">
                <a:latin typeface="Arial Narrow" panose="020B0606020202030204" pitchFamily="34" charset="0"/>
              </a:rPr>
              <a:t> and ataxia due to hind-limb weakness usually develops, followed by difficult breathing indicative of the lung </a:t>
            </a:r>
            <a:r>
              <a:rPr lang="en-US" sz="2000" dirty="0" err="1">
                <a:latin typeface="Arial Narrow" panose="020B0606020202030204" pitchFamily="34" charset="0"/>
              </a:rPr>
              <a:t>oedema</a:t>
            </a:r>
            <a:r>
              <a:rPr lang="en-US" sz="2000" dirty="0">
                <a:latin typeface="Arial Narrow" panose="020B0606020202030204" pitchFamily="34" charset="0"/>
              </a:rPr>
              <a:t> that is often the primary cause of death. Pigs that survive longer than 6 up to 20 days may develop neural symptoms. Abortion may occur in pregnant sows. Low virulent isolates produce mainly subclinical and </a:t>
            </a:r>
            <a:r>
              <a:rPr lang="en-US" sz="2000" dirty="0" err="1">
                <a:latin typeface="Arial Narrow" panose="020B0606020202030204" pitchFamily="34" charset="0"/>
              </a:rPr>
              <a:t>nonhaemorrhagic</a:t>
            </a:r>
            <a:r>
              <a:rPr lang="en-US" sz="2000" dirty="0">
                <a:latin typeface="Arial Narrow" panose="020B0606020202030204" pitchFamily="34" charset="0"/>
              </a:rPr>
              <a:t> infection with seroconversion. </a:t>
            </a:r>
          </a:p>
          <a:p>
            <a:r>
              <a:rPr lang="en-US" sz="2000" b="1" dirty="0">
                <a:latin typeface="Arial Narrow" panose="020B0606020202030204" pitchFamily="34" charset="0"/>
              </a:rPr>
              <a:t>Chronically</a:t>
            </a:r>
            <a:r>
              <a:rPr lang="en-US" sz="2000" dirty="0">
                <a:latin typeface="Arial Narrow" panose="020B0606020202030204" pitchFamily="34" charset="0"/>
              </a:rPr>
              <a:t> infected pigs usually get more diffuse symptoms like emaciation, joint ill, respiratory distress and skin lesions. Viremia can reoccur with periods of fever, and secondary bacterial infections are common. The mortality is approximately 30 %, and pigs usually die within a couple of months </a:t>
            </a:r>
            <a:endParaRPr lang="it-IT" sz="2000" dirty="0">
              <a:latin typeface="Arial Narrow" panose="020B0606020202030204" pitchFamily="34" charset="0"/>
            </a:endParaRPr>
          </a:p>
        </p:txBody>
      </p:sp>
      <p:pic>
        <p:nvPicPr>
          <p:cNvPr id="5" name="Immagine 4">
            <a:extLst>
              <a:ext uri="{FF2B5EF4-FFF2-40B4-BE49-F238E27FC236}">
                <a16:creationId xmlns:a16="http://schemas.microsoft.com/office/drawing/2014/main" xmlns="" id="{ABA4CB37-6851-44AE-83F6-DB5D69B92AA9}"/>
              </a:ext>
            </a:extLst>
          </p:cNvPr>
          <p:cNvPicPr>
            <a:picLocks noChangeAspect="1"/>
          </p:cNvPicPr>
          <p:nvPr/>
        </p:nvPicPr>
        <p:blipFill rotWithShape="1">
          <a:blip r:embed="rId2"/>
          <a:srcRect b="21788"/>
          <a:stretch/>
        </p:blipFill>
        <p:spPr>
          <a:xfrm>
            <a:off x="6274190" y="4889386"/>
            <a:ext cx="5470496" cy="1755321"/>
          </a:xfrm>
          <a:prstGeom prst="rect">
            <a:avLst/>
          </a:prstGeom>
          <a:ln>
            <a:noFill/>
          </a:ln>
          <a:effectLst>
            <a:softEdge rad="112500"/>
          </a:effectLst>
        </p:spPr>
      </p:pic>
      <p:pic>
        <p:nvPicPr>
          <p:cNvPr id="7" name="Immagine 6">
            <a:extLst>
              <a:ext uri="{FF2B5EF4-FFF2-40B4-BE49-F238E27FC236}">
                <a16:creationId xmlns:a16="http://schemas.microsoft.com/office/drawing/2014/main" xmlns="" id="{61DDF5FD-9A50-4BC8-A5CF-62E3D6568F21}"/>
              </a:ext>
            </a:extLst>
          </p:cNvPr>
          <p:cNvPicPr>
            <a:picLocks noChangeAspect="1"/>
          </p:cNvPicPr>
          <p:nvPr/>
        </p:nvPicPr>
        <p:blipFill>
          <a:blip r:embed="rId3"/>
          <a:stretch>
            <a:fillRect/>
          </a:stretch>
        </p:blipFill>
        <p:spPr>
          <a:xfrm>
            <a:off x="3270033" y="4879522"/>
            <a:ext cx="2647778" cy="1765185"/>
          </a:xfrm>
          <a:prstGeom prst="rect">
            <a:avLst/>
          </a:prstGeom>
          <a:ln>
            <a:noFill/>
          </a:ln>
          <a:effectLst>
            <a:softEdge rad="112500"/>
          </a:effectLst>
        </p:spPr>
      </p:pic>
      <p:pic>
        <p:nvPicPr>
          <p:cNvPr id="9" name="Immagine 8">
            <a:extLst>
              <a:ext uri="{FF2B5EF4-FFF2-40B4-BE49-F238E27FC236}">
                <a16:creationId xmlns:a16="http://schemas.microsoft.com/office/drawing/2014/main" xmlns="" id="{6FEF5270-A605-4FD4-A91E-79FF411DF869}"/>
              </a:ext>
            </a:extLst>
          </p:cNvPr>
          <p:cNvPicPr>
            <a:picLocks noChangeAspect="1"/>
          </p:cNvPicPr>
          <p:nvPr/>
        </p:nvPicPr>
        <p:blipFill>
          <a:blip r:embed="rId4"/>
          <a:stretch>
            <a:fillRect/>
          </a:stretch>
        </p:blipFill>
        <p:spPr>
          <a:xfrm>
            <a:off x="320217" y="4889386"/>
            <a:ext cx="2708829" cy="1755321"/>
          </a:xfrm>
          <a:prstGeom prst="rect">
            <a:avLst/>
          </a:prstGeom>
          <a:ln>
            <a:noFill/>
          </a:ln>
          <a:effectLst>
            <a:softEdge rad="112500"/>
          </a:effectLst>
        </p:spPr>
      </p:pic>
    </p:spTree>
    <p:extLst>
      <p:ext uri="{BB962C8B-B14F-4D97-AF65-F5344CB8AC3E}">
        <p14:creationId xmlns:p14="http://schemas.microsoft.com/office/powerpoint/2010/main" val="378930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783E77-B6DD-499C-959E-AE3E243866BA}"/>
              </a:ext>
            </a:extLst>
          </p:cNvPr>
          <p:cNvSpPr>
            <a:spLocks noGrp="1"/>
          </p:cNvSpPr>
          <p:nvPr>
            <p:ph type="title"/>
          </p:nvPr>
        </p:nvSpPr>
        <p:spPr>
          <a:xfrm>
            <a:off x="569843" y="186788"/>
            <a:ext cx="10934769" cy="661351"/>
          </a:xfrm>
        </p:spPr>
        <p:txBody>
          <a:bodyPr/>
          <a:lstStyle/>
          <a:p>
            <a:pPr algn="ctr"/>
            <a:r>
              <a:rPr lang="it-IT" b="1" dirty="0">
                <a:latin typeface="Arial Narrow" panose="020B0606020202030204" pitchFamily="34" charset="0"/>
              </a:rPr>
              <a:t>MACROSCOPIC LESIONS (acute ASF)</a:t>
            </a:r>
          </a:p>
        </p:txBody>
      </p:sp>
      <p:sp>
        <p:nvSpPr>
          <p:cNvPr id="3" name="Segnaposto contenuto 2">
            <a:extLst>
              <a:ext uri="{FF2B5EF4-FFF2-40B4-BE49-F238E27FC236}">
                <a16:creationId xmlns:a16="http://schemas.microsoft.com/office/drawing/2014/main" xmlns="" id="{CC218906-FCAB-471E-8FBC-B67B4A0570FD}"/>
              </a:ext>
            </a:extLst>
          </p:cNvPr>
          <p:cNvSpPr>
            <a:spLocks noGrp="1"/>
          </p:cNvSpPr>
          <p:nvPr>
            <p:ph idx="1"/>
          </p:nvPr>
        </p:nvSpPr>
        <p:spPr>
          <a:xfrm>
            <a:off x="1470992" y="993912"/>
            <a:ext cx="5473147" cy="5677299"/>
          </a:xfrm>
        </p:spPr>
        <p:txBody>
          <a:bodyPr/>
          <a:lstStyle/>
          <a:p>
            <a:pPr marL="0" indent="0">
              <a:buNone/>
            </a:pPr>
            <a:r>
              <a:rPr lang="en-US" sz="2000" dirty="0">
                <a:latin typeface="Arial Narrow" panose="020B0606020202030204" pitchFamily="34" charset="0"/>
              </a:rPr>
              <a:t>Pigs that die </a:t>
            </a:r>
            <a:r>
              <a:rPr lang="en-US" sz="2000" dirty="0" err="1">
                <a:latin typeface="Arial Narrow" panose="020B0606020202030204" pitchFamily="34" charset="0"/>
              </a:rPr>
              <a:t>peracutely</a:t>
            </a:r>
            <a:r>
              <a:rPr lang="en-US" sz="2000" dirty="0">
                <a:latin typeface="Arial Narrow" panose="020B0606020202030204" pitchFamily="34" charset="0"/>
              </a:rPr>
              <a:t> often do so before any lesions develop, but skin flushing of the </a:t>
            </a:r>
            <a:r>
              <a:rPr lang="en-US" sz="2000" dirty="0" err="1">
                <a:latin typeface="Arial Narrow" panose="020B0606020202030204" pitchFamily="34" charset="0"/>
              </a:rPr>
              <a:t>ventrum</a:t>
            </a:r>
            <a:r>
              <a:rPr lang="en-US" sz="2000" dirty="0">
                <a:latin typeface="Arial Narrow" panose="020B0606020202030204" pitchFamily="34" charset="0"/>
              </a:rPr>
              <a:t> and extremities may be seen in white-skinned pigs. </a:t>
            </a:r>
          </a:p>
          <a:p>
            <a:pPr marL="0" indent="0">
              <a:buNone/>
            </a:pPr>
            <a:r>
              <a:rPr lang="en-US" sz="2000" dirty="0">
                <a:latin typeface="Arial Narrow" panose="020B0606020202030204" pitchFamily="34" charset="0"/>
              </a:rPr>
              <a:t>Also a general congestion of organs with fluid in body cavities and fibrin strands on organ surfaces may be present. </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The lesions of acute ASF may depend on the virus isolate, but most common are: </a:t>
            </a:r>
          </a:p>
          <a:p>
            <a:pPr marL="0" indent="0">
              <a:buNone/>
            </a:pPr>
            <a:r>
              <a:rPr lang="en-US" sz="2000" dirty="0">
                <a:latin typeface="Arial Narrow" panose="020B0606020202030204" pitchFamily="34" charset="0"/>
              </a:rPr>
              <a:t>-cyanosis of the extremities and the ventral surface in white-skinned pigs, </a:t>
            </a:r>
          </a:p>
          <a:p>
            <a:pPr marL="0" indent="0">
              <a:buNone/>
            </a:pPr>
            <a:r>
              <a:rPr lang="en-US" sz="2000" dirty="0">
                <a:latin typeface="Arial Narrow" panose="020B0606020202030204" pitchFamily="34" charset="0"/>
              </a:rPr>
              <a:t>-areas of cyanosis in hairless parts, </a:t>
            </a:r>
          </a:p>
          <a:p>
            <a:pPr marL="0" indent="0">
              <a:buNone/>
            </a:pPr>
            <a:r>
              <a:rPr lang="en-US" sz="2000" dirty="0">
                <a:latin typeface="Arial Narrow" panose="020B0606020202030204" pitchFamily="34" charset="0"/>
              </a:rPr>
              <a:t>-cutaneous ecchymosis on the legs and abdomen and </a:t>
            </a:r>
          </a:p>
          <a:p>
            <a:pPr marL="0" indent="0">
              <a:buNone/>
            </a:pPr>
            <a:r>
              <a:rPr lang="en-US" sz="2000" dirty="0">
                <a:latin typeface="Arial Narrow" panose="020B0606020202030204" pitchFamily="34" charset="0"/>
              </a:rPr>
              <a:t>-mucosal congestion and </a:t>
            </a:r>
            <a:r>
              <a:rPr lang="en-US" sz="2000" dirty="0" err="1">
                <a:latin typeface="Arial Narrow" panose="020B0606020202030204" pitchFamily="34" charset="0"/>
              </a:rPr>
              <a:t>haemorrhage</a:t>
            </a:r>
            <a:r>
              <a:rPr lang="en-US" sz="2000" dirty="0">
                <a:latin typeface="Arial Narrow" panose="020B0606020202030204" pitchFamily="34" charset="0"/>
              </a:rPr>
              <a:t>.</a:t>
            </a:r>
          </a:p>
          <a:p>
            <a:endParaRPr lang="it-IT" dirty="0"/>
          </a:p>
        </p:txBody>
      </p:sp>
      <p:pic>
        <p:nvPicPr>
          <p:cNvPr id="5" name="Immagine 4">
            <a:extLst>
              <a:ext uri="{FF2B5EF4-FFF2-40B4-BE49-F238E27FC236}">
                <a16:creationId xmlns:a16="http://schemas.microsoft.com/office/drawing/2014/main" xmlns="" id="{244CB1DE-3256-4B2D-BDAB-C2F8D37719B1}"/>
              </a:ext>
            </a:extLst>
          </p:cNvPr>
          <p:cNvPicPr>
            <a:picLocks noChangeAspect="1"/>
          </p:cNvPicPr>
          <p:nvPr/>
        </p:nvPicPr>
        <p:blipFill>
          <a:blip r:embed="rId2"/>
          <a:stretch>
            <a:fillRect/>
          </a:stretch>
        </p:blipFill>
        <p:spPr>
          <a:xfrm>
            <a:off x="8343555" y="848139"/>
            <a:ext cx="2571750" cy="1704975"/>
          </a:xfrm>
          <a:prstGeom prst="rect">
            <a:avLst/>
          </a:prstGeom>
          <a:ln>
            <a:noFill/>
          </a:ln>
          <a:effectLst>
            <a:softEdge rad="112500"/>
          </a:effectLst>
        </p:spPr>
      </p:pic>
      <p:pic>
        <p:nvPicPr>
          <p:cNvPr id="7" name="Immagine 6">
            <a:extLst>
              <a:ext uri="{FF2B5EF4-FFF2-40B4-BE49-F238E27FC236}">
                <a16:creationId xmlns:a16="http://schemas.microsoft.com/office/drawing/2014/main" xmlns="" id="{262D14DE-7EDF-4434-B7CE-3C399C212E54}"/>
              </a:ext>
            </a:extLst>
          </p:cNvPr>
          <p:cNvPicPr>
            <a:picLocks noChangeAspect="1"/>
          </p:cNvPicPr>
          <p:nvPr/>
        </p:nvPicPr>
        <p:blipFill>
          <a:blip r:embed="rId3"/>
          <a:stretch>
            <a:fillRect/>
          </a:stretch>
        </p:blipFill>
        <p:spPr>
          <a:xfrm>
            <a:off x="8300692" y="2801609"/>
            <a:ext cx="2657475" cy="1724025"/>
          </a:xfrm>
          <a:prstGeom prst="rect">
            <a:avLst/>
          </a:prstGeom>
          <a:ln>
            <a:noFill/>
          </a:ln>
          <a:effectLst>
            <a:softEdge rad="112500"/>
          </a:effectLst>
        </p:spPr>
      </p:pic>
      <p:pic>
        <p:nvPicPr>
          <p:cNvPr id="9" name="Immagine 8">
            <a:extLst>
              <a:ext uri="{FF2B5EF4-FFF2-40B4-BE49-F238E27FC236}">
                <a16:creationId xmlns:a16="http://schemas.microsoft.com/office/drawing/2014/main" xmlns="" id="{22DC8DDE-EE5F-4A6E-9B40-70C3E2BB39A5}"/>
              </a:ext>
            </a:extLst>
          </p:cNvPr>
          <p:cNvPicPr>
            <a:picLocks noChangeAspect="1"/>
          </p:cNvPicPr>
          <p:nvPr/>
        </p:nvPicPr>
        <p:blipFill>
          <a:blip r:embed="rId4"/>
          <a:stretch>
            <a:fillRect/>
          </a:stretch>
        </p:blipFill>
        <p:spPr>
          <a:xfrm>
            <a:off x="8267354" y="4774129"/>
            <a:ext cx="2724150" cy="1676400"/>
          </a:xfrm>
          <a:prstGeom prst="rect">
            <a:avLst/>
          </a:prstGeom>
          <a:ln>
            <a:noFill/>
          </a:ln>
          <a:effectLst>
            <a:softEdge rad="112500"/>
          </a:effectLst>
        </p:spPr>
      </p:pic>
    </p:spTree>
    <p:extLst>
      <p:ext uri="{BB962C8B-B14F-4D97-AF65-F5344CB8AC3E}">
        <p14:creationId xmlns:p14="http://schemas.microsoft.com/office/powerpoint/2010/main" val="142543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87491689-B721-426B-90ED-F31F7E4FCF2A}"/>
              </a:ext>
            </a:extLst>
          </p:cNvPr>
          <p:cNvSpPr>
            <a:spLocks noGrp="1"/>
          </p:cNvSpPr>
          <p:nvPr>
            <p:ph type="body" sz="half" idx="2"/>
          </p:nvPr>
        </p:nvSpPr>
        <p:spPr>
          <a:xfrm>
            <a:off x="1634918" y="446088"/>
            <a:ext cx="5128592" cy="6179999"/>
          </a:xfrm>
        </p:spPr>
        <p:txBody>
          <a:bodyPr>
            <a:normAutofit lnSpcReduction="10000"/>
          </a:bodyPr>
          <a:lstStyle/>
          <a:p>
            <a:pPr marL="342900" indent="-342900">
              <a:buFont typeface="Arial" panose="020B0604020202020204" pitchFamily="34" charset="0"/>
              <a:buChar char="•"/>
            </a:pPr>
            <a:r>
              <a:rPr lang="en-US" sz="2000" dirty="0">
                <a:latin typeface="Arial Narrow" panose="020B0606020202030204" pitchFamily="34" charset="0"/>
              </a:rPr>
              <a:t>Several internal organs are congested and </a:t>
            </a:r>
            <a:r>
              <a:rPr lang="en-US" sz="2000" dirty="0" err="1">
                <a:latin typeface="Arial Narrow" panose="020B0606020202030204" pitchFamily="34" charset="0"/>
              </a:rPr>
              <a:t>oedematous</a:t>
            </a:r>
            <a:r>
              <a:rPr lang="en-US" sz="2000" dirty="0">
                <a:latin typeface="Arial Narrow" panose="020B0606020202030204" pitchFamily="34" charset="0"/>
              </a:rPr>
              <a:t>. </a:t>
            </a:r>
          </a:p>
          <a:p>
            <a:pPr marL="342900" indent="-342900">
              <a:buFont typeface="Arial" panose="020B0604020202020204" pitchFamily="34" charset="0"/>
              <a:buChar char="•"/>
            </a:pPr>
            <a:r>
              <a:rPr lang="en-US" sz="2000" dirty="0">
                <a:latin typeface="Arial Narrow" panose="020B0606020202030204" pitchFamily="34" charset="0"/>
              </a:rPr>
              <a:t>There is often accumulation of </a:t>
            </a:r>
            <a:r>
              <a:rPr lang="en-US" sz="2000" dirty="0" err="1">
                <a:latin typeface="Arial Narrow" panose="020B0606020202030204" pitchFamily="34" charset="0"/>
              </a:rPr>
              <a:t>straw-coloured</a:t>
            </a:r>
            <a:r>
              <a:rPr lang="en-US" sz="2000" dirty="0">
                <a:latin typeface="Arial Narrow" panose="020B0606020202030204" pitchFamily="34" charset="0"/>
              </a:rPr>
              <a:t> fluid in pleural, pericardial and peritoneal cavities and widespread  </a:t>
            </a:r>
            <a:r>
              <a:rPr lang="en-US" sz="2000" dirty="0" err="1">
                <a:latin typeface="Arial Narrow" panose="020B0606020202030204" pitchFamily="34" charset="0"/>
              </a:rPr>
              <a:t>haemorrhages</a:t>
            </a:r>
            <a:r>
              <a:rPr lang="en-US" sz="2000" dirty="0">
                <a:latin typeface="Arial Narrow" panose="020B0606020202030204" pitchFamily="34" charset="0"/>
              </a:rPr>
              <a:t> in the renal cortex, spleen and the lungs, and on parietal surfaces. </a:t>
            </a:r>
          </a:p>
          <a:p>
            <a:pPr marL="342900" indent="-342900">
              <a:buFont typeface="Arial" panose="020B0604020202020204" pitchFamily="34" charset="0"/>
              <a:buChar char="•"/>
            </a:pPr>
            <a:r>
              <a:rPr lang="en-US" sz="2000" dirty="0">
                <a:latin typeface="Arial Narrow" panose="020B0606020202030204" pitchFamily="34" charset="0"/>
              </a:rPr>
              <a:t>Petechiae in the larynx, bladder mucosa and on visceral surfaces of organs are common as a congestive splenomegaly.</a:t>
            </a:r>
          </a:p>
          <a:p>
            <a:pPr marL="342900" indent="-342900">
              <a:buFont typeface="Arial" panose="020B0604020202020204" pitchFamily="34" charset="0"/>
              <a:buChar char="•"/>
            </a:pPr>
            <a:r>
              <a:rPr lang="en-US" sz="2000" dirty="0" err="1">
                <a:latin typeface="Arial Narrow" panose="020B0606020202030204" pitchFamily="34" charset="0"/>
              </a:rPr>
              <a:t>Oedema</a:t>
            </a:r>
            <a:r>
              <a:rPr lang="en-US" sz="2000" dirty="0">
                <a:latin typeface="Arial Narrow" panose="020B0606020202030204" pitchFamily="34" charset="0"/>
              </a:rPr>
              <a:t> may be present in the mesentery of the colon and in the gall bladder. In particular, </a:t>
            </a:r>
            <a:r>
              <a:rPr lang="en-US" sz="2000" dirty="0" err="1">
                <a:latin typeface="Arial Narrow" panose="020B0606020202030204" pitchFamily="34" charset="0"/>
              </a:rPr>
              <a:t>hepatogastric</a:t>
            </a:r>
            <a:r>
              <a:rPr lang="en-US" sz="2000" dirty="0">
                <a:latin typeface="Arial Narrow" panose="020B0606020202030204" pitchFamily="34" charset="0"/>
              </a:rPr>
              <a:t> and mesenteric lymph nodes may be swollen and </a:t>
            </a:r>
            <a:r>
              <a:rPr lang="en-US" sz="2000" dirty="0" err="1">
                <a:latin typeface="Arial Narrow" panose="020B0606020202030204" pitchFamily="34" charset="0"/>
              </a:rPr>
              <a:t>haemorrhagic</a:t>
            </a:r>
            <a:r>
              <a:rPr lang="en-US" sz="2000" dirty="0">
                <a:latin typeface="Arial Narrow" panose="020B0606020202030204" pitchFamily="34" charset="0"/>
              </a:rPr>
              <a:t>.</a:t>
            </a:r>
          </a:p>
          <a:p>
            <a:pPr marL="342900" indent="-342900">
              <a:buFont typeface="Arial" panose="020B0604020202020204" pitchFamily="34" charset="0"/>
              <a:buChar char="•"/>
            </a:pPr>
            <a:r>
              <a:rPr lang="en-US" sz="2000" dirty="0">
                <a:latin typeface="Arial Narrow" panose="020B0606020202030204" pitchFamily="34" charset="0"/>
              </a:rPr>
              <a:t>The mucosa of the stomach is often congested to </a:t>
            </a:r>
            <a:r>
              <a:rPr lang="en-US" sz="2000" dirty="0" err="1">
                <a:latin typeface="Arial Narrow" panose="020B0606020202030204" pitchFamily="34" charset="0"/>
              </a:rPr>
              <a:t>haemorrhagic</a:t>
            </a:r>
            <a:r>
              <a:rPr lang="en-US" sz="2000" dirty="0">
                <a:latin typeface="Arial Narrow" panose="020B0606020202030204" pitchFamily="34" charset="0"/>
              </a:rPr>
              <a:t>, sometimes necrotic. </a:t>
            </a:r>
          </a:p>
          <a:p>
            <a:pPr marL="342900" indent="-342900">
              <a:buFont typeface="Arial" panose="020B0604020202020204" pitchFamily="34" charset="0"/>
              <a:buChar char="•"/>
            </a:pPr>
            <a:r>
              <a:rPr lang="en-US" sz="2000" dirty="0">
                <a:latin typeface="Arial Narrow" panose="020B0606020202030204" pitchFamily="34" charset="0"/>
              </a:rPr>
              <a:t>Hydropericardium and epi- to endocardial </a:t>
            </a:r>
            <a:r>
              <a:rPr lang="en-US" sz="2000" dirty="0" err="1">
                <a:latin typeface="Arial Narrow" panose="020B0606020202030204" pitchFamily="34" charset="0"/>
              </a:rPr>
              <a:t>haemorrhages</a:t>
            </a:r>
            <a:r>
              <a:rPr lang="en-US" sz="2000" dirty="0">
                <a:latin typeface="Arial Narrow" panose="020B0606020202030204" pitchFamily="34" charset="0"/>
              </a:rPr>
              <a:t> are described in both acute and chronic cases.</a:t>
            </a:r>
          </a:p>
          <a:p>
            <a:endParaRPr lang="it-IT" dirty="0"/>
          </a:p>
        </p:txBody>
      </p:sp>
      <p:pic>
        <p:nvPicPr>
          <p:cNvPr id="6" name="Immagine 5">
            <a:extLst>
              <a:ext uri="{FF2B5EF4-FFF2-40B4-BE49-F238E27FC236}">
                <a16:creationId xmlns:a16="http://schemas.microsoft.com/office/drawing/2014/main" xmlns="" id="{752807E1-E404-4AF0-B169-2C6E9546A024}"/>
              </a:ext>
            </a:extLst>
          </p:cNvPr>
          <p:cNvPicPr>
            <a:picLocks noChangeAspect="1"/>
          </p:cNvPicPr>
          <p:nvPr/>
        </p:nvPicPr>
        <p:blipFill>
          <a:blip r:embed="rId2"/>
          <a:stretch>
            <a:fillRect/>
          </a:stretch>
        </p:blipFill>
        <p:spPr>
          <a:xfrm>
            <a:off x="9455638" y="299011"/>
            <a:ext cx="2617055" cy="1909478"/>
          </a:xfrm>
          <a:prstGeom prst="rect">
            <a:avLst/>
          </a:prstGeom>
          <a:ln>
            <a:noFill/>
          </a:ln>
          <a:effectLst>
            <a:softEdge rad="112500"/>
          </a:effectLst>
        </p:spPr>
      </p:pic>
      <p:pic>
        <p:nvPicPr>
          <p:cNvPr id="8" name="Immagine 7">
            <a:extLst>
              <a:ext uri="{FF2B5EF4-FFF2-40B4-BE49-F238E27FC236}">
                <a16:creationId xmlns:a16="http://schemas.microsoft.com/office/drawing/2014/main" xmlns="" id="{9AE2640D-4C14-4A79-B054-B3EB77737126}"/>
              </a:ext>
            </a:extLst>
          </p:cNvPr>
          <p:cNvPicPr>
            <a:picLocks noChangeAspect="1"/>
          </p:cNvPicPr>
          <p:nvPr/>
        </p:nvPicPr>
        <p:blipFill>
          <a:blip r:embed="rId3"/>
          <a:stretch>
            <a:fillRect/>
          </a:stretch>
        </p:blipFill>
        <p:spPr>
          <a:xfrm>
            <a:off x="6885981" y="295789"/>
            <a:ext cx="2447186" cy="1941675"/>
          </a:xfrm>
          <a:prstGeom prst="rect">
            <a:avLst/>
          </a:prstGeom>
          <a:ln>
            <a:noFill/>
          </a:ln>
          <a:effectLst>
            <a:softEdge rad="112500"/>
          </a:effectLst>
        </p:spPr>
      </p:pic>
      <p:pic>
        <p:nvPicPr>
          <p:cNvPr id="10" name="Immagine 9">
            <a:extLst>
              <a:ext uri="{FF2B5EF4-FFF2-40B4-BE49-F238E27FC236}">
                <a16:creationId xmlns:a16="http://schemas.microsoft.com/office/drawing/2014/main" xmlns="" id="{4CFD0594-9631-4C1F-9DE4-E2FE152B6ACC}"/>
              </a:ext>
            </a:extLst>
          </p:cNvPr>
          <p:cNvPicPr>
            <a:picLocks noChangeAspect="1"/>
          </p:cNvPicPr>
          <p:nvPr/>
        </p:nvPicPr>
        <p:blipFill>
          <a:blip r:embed="rId4"/>
          <a:stretch>
            <a:fillRect/>
          </a:stretch>
        </p:blipFill>
        <p:spPr>
          <a:xfrm>
            <a:off x="9431952" y="2425926"/>
            <a:ext cx="2640742" cy="1941675"/>
          </a:xfrm>
          <a:prstGeom prst="rect">
            <a:avLst/>
          </a:prstGeom>
          <a:ln>
            <a:noFill/>
          </a:ln>
          <a:effectLst>
            <a:softEdge rad="112500"/>
          </a:effectLst>
        </p:spPr>
      </p:pic>
      <p:pic>
        <p:nvPicPr>
          <p:cNvPr id="12" name="Immagine 11">
            <a:extLst>
              <a:ext uri="{FF2B5EF4-FFF2-40B4-BE49-F238E27FC236}">
                <a16:creationId xmlns:a16="http://schemas.microsoft.com/office/drawing/2014/main" xmlns="" id="{29B52B17-5A4C-4C0E-8C71-B9EAC3475B28}"/>
              </a:ext>
            </a:extLst>
          </p:cNvPr>
          <p:cNvPicPr>
            <a:picLocks noChangeAspect="1"/>
          </p:cNvPicPr>
          <p:nvPr/>
        </p:nvPicPr>
        <p:blipFill>
          <a:blip r:embed="rId5"/>
          <a:stretch>
            <a:fillRect/>
          </a:stretch>
        </p:blipFill>
        <p:spPr>
          <a:xfrm>
            <a:off x="6885980" y="2425926"/>
            <a:ext cx="2447186" cy="1941675"/>
          </a:xfrm>
          <a:prstGeom prst="rect">
            <a:avLst/>
          </a:prstGeom>
          <a:ln>
            <a:noFill/>
          </a:ln>
          <a:effectLst>
            <a:softEdge rad="112500"/>
          </a:effectLst>
        </p:spPr>
      </p:pic>
      <p:pic>
        <p:nvPicPr>
          <p:cNvPr id="14" name="Immagine 13">
            <a:extLst>
              <a:ext uri="{FF2B5EF4-FFF2-40B4-BE49-F238E27FC236}">
                <a16:creationId xmlns:a16="http://schemas.microsoft.com/office/drawing/2014/main" xmlns="" id="{DD466B5F-1114-4BEA-87F2-242CD9A9F524}"/>
              </a:ext>
            </a:extLst>
          </p:cNvPr>
          <p:cNvPicPr>
            <a:picLocks noChangeAspect="1"/>
          </p:cNvPicPr>
          <p:nvPr/>
        </p:nvPicPr>
        <p:blipFill>
          <a:blip r:embed="rId6"/>
          <a:stretch>
            <a:fillRect/>
          </a:stretch>
        </p:blipFill>
        <p:spPr>
          <a:xfrm>
            <a:off x="9431950" y="4515169"/>
            <a:ext cx="2640743" cy="1894882"/>
          </a:xfrm>
          <a:prstGeom prst="rect">
            <a:avLst/>
          </a:prstGeom>
          <a:ln>
            <a:noFill/>
          </a:ln>
          <a:effectLst>
            <a:softEdge rad="112500"/>
          </a:effectLst>
        </p:spPr>
      </p:pic>
      <p:pic>
        <p:nvPicPr>
          <p:cNvPr id="16" name="Immagine 15">
            <a:extLst>
              <a:ext uri="{FF2B5EF4-FFF2-40B4-BE49-F238E27FC236}">
                <a16:creationId xmlns:a16="http://schemas.microsoft.com/office/drawing/2014/main" xmlns="" id="{CE85A8AF-B70D-46FC-92D9-CE1F1C3875EA}"/>
              </a:ext>
            </a:extLst>
          </p:cNvPr>
          <p:cNvPicPr>
            <a:picLocks noChangeAspect="1"/>
          </p:cNvPicPr>
          <p:nvPr/>
        </p:nvPicPr>
        <p:blipFill>
          <a:blip r:embed="rId7"/>
          <a:stretch>
            <a:fillRect/>
          </a:stretch>
        </p:blipFill>
        <p:spPr>
          <a:xfrm>
            <a:off x="6885980" y="4515169"/>
            <a:ext cx="2447186" cy="1894882"/>
          </a:xfrm>
          <a:prstGeom prst="rect">
            <a:avLst/>
          </a:prstGeom>
          <a:ln>
            <a:noFill/>
          </a:ln>
          <a:effectLst>
            <a:softEdge rad="112500"/>
          </a:effectLst>
        </p:spPr>
      </p:pic>
    </p:spTree>
    <p:extLst>
      <p:ext uri="{BB962C8B-B14F-4D97-AF65-F5344CB8AC3E}">
        <p14:creationId xmlns:p14="http://schemas.microsoft.com/office/powerpoint/2010/main" val="7158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CAC0DFA-446F-43F8-9106-F589538EBB4D}"/>
              </a:ext>
            </a:extLst>
          </p:cNvPr>
          <p:cNvSpPr>
            <a:spLocks noGrp="1"/>
          </p:cNvSpPr>
          <p:nvPr>
            <p:ph type="title"/>
          </p:nvPr>
        </p:nvSpPr>
        <p:spPr>
          <a:xfrm>
            <a:off x="1669774" y="186788"/>
            <a:ext cx="10402956" cy="1280890"/>
          </a:xfrm>
        </p:spPr>
        <p:txBody>
          <a:bodyPr/>
          <a:lstStyle/>
          <a:p>
            <a:r>
              <a:rPr lang="it-IT" b="1" dirty="0">
                <a:latin typeface="Arial Narrow" panose="020B0606020202030204" pitchFamily="34" charset="0"/>
              </a:rPr>
              <a:t>MACROSCOPIC LESIONS (subacute and </a:t>
            </a:r>
            <a:r>
              <a:rPr lang="it-IT" b="1" dirty="0" err="1">
                <a:latin typeface="Arial Narrow" panose="020B0606020202030204" pitchFamily="34" charset="0"/>
              </a:rPr>
              <a:t>chronic</a:t>
            </a:r>
            <a:r>
              <a:rPr lang="it-IT" b="1" dirty="0">
                <a:latin typeface="Arial Narrow" panose="020B0606020202030204" pitchFamily="34" charset="0"/>
              </a:rPr>
              <a:t> ASF)</a:t>
            </a:r>
          </a:p>
        </p:txBody>
      </p:sp>
      <p:sp>
        <p:nvSpPr>
          <p:cNvPr id="3" name="Segnaposto contenuto 2">
            <a:extLst>
              <a:ext uri="{FF2B5EF4-FFF2-40B4-BE49-F238E27FC236}">
                <a16:creationId xmlns:a16="http://schemas.microsoft.com/office/drawing/2014/main" xmlns="" id="{65E065B6-46E3-427E-A387-ADC1537F9491}"/>
              </a:ext>
            </a:extLst>
          </p:cNvPr>
          <p:cNvSpPr>
            <a:spLocks noGrp="1"/>
          </p:cNvSpPr>
          <p:nvPr>
            <p:ph idx="1"/>
          </p:nvPr>
        </p:nvSpPr>
        <p:spPr>
          <a:xfrm>
            <a:off x="1669774" y="795130"/>
            <a:ext cx="6069496" cy="5876082"/>
          </a:xfrm>
        </p:spPr>
        <p:txBody>
          <a:bodyPr>
            <a:normAutofit lnSpcReduction="10000"/>
          </a:bodyPr>
          <a:lstStyle/>
          <a:p>
            <a:endParaRPr lang="en-US" sz="2000" dirty="0">
              <a:latin typeface="Arial Narrow" panose="020B0606020202030204" pitchFamily="34" charset="0"/>
            </a:endParaRPr>
          </a:p>
          <a:p>
            <a:r>
              <a:rPr lang="en-US" sz="2000" dirty="0">
                <a:latin typeface="Arial Narrow" panose="020B0606020202030204" pitchFamily="34" charset="0"/>
              </a:rPr>
              <a:t>In the </a:t>
            </a:r>
            <a:r>
              <a:rPr lang="en-US" sz="2000" b="1" dirty="0">
                <a:latin typeface="Arial Narrow" panose="020B0606020202030204" pitchFamily="34" charset="0"/>
              </a:rPr>
              <a:t>subacute form</a:t>
            </a:r>
            <a:r>
              <a:rPr lang="en-US" sz="2000" dirty="0">
                <a:latin typeface="Arial Narrow" panose="020B0606020202030204" pitchFamily="34" charset="0"/>
              </a:rPr>
              <a:t>, </a:t>
            </a:r>
            <a:r>
              <a:rPr lang="en-US" sz="2000" dirty="0" err="1">
                <a:latin typeface="Arial Narrow" panose="020B0606020202030204" pitchFamily="34" charset="0"/>
              </a:rPr>
              <a:t>serofibrinous</a:t>
            </a:r>
            <a:r>
              <a:rPr lang="en-US" sz="2000" dirty="0">
                <a:latin typeface="Arial Narrow" panose="020B0606020202030204" pitchFamily="34" charset="0"/>
              </a:rPr>
              <a:t> pleuritis and pericarditis are frequently observed. The lymph nodes are often enlarged and </a:t>
            </a:r>
            <a:r>
              <a:rPr lang="en-US" sz="2000" dirty="0" err="1">
                <a:latin typeface="Arial Narrow" panose="020B0606020202030204" pitchFamily="34" charset="0"/>
              </a:rPr>
              <a:t>haemorrhagic</a:t>
            </a:r>
            <a:r>
              <a:rPr lang="en-US" sz="2000" dirty="0">
                <a:latin typeface="Arial Narrow" panose="020B0606020202030204" pitchFamily="34" charset="0"/>
              </a:rPr>
              <a:t> to fibrous, and joint and tendon sheath effusions with </a:t>
            </a:r>
            <a:r>
              <a:rPr lang="en-US" sz="2000" dirty="0" err="1">
                <a:latin typeface="Arial Narrow" panose="020B0606020202030204" pitchFamily="34" charset="0"/>
              </a:rPr>
              <a:t>oedema</a:t>
            </a:r>
            <a:r>
              <a:rPr lang="en-US" sz="2000" dirty="0">
                <a:latin typeface="Arial Narrow" panose="020B0606020202030204" pitchFamily="34" charset="0"/>
              </a:rPr>
              <a:t> of periarticular tissues may be present.</a:t>
            </a: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en-US" sz="2000" dirty="0">
              <a:latin typeface="Arial Narrow" panose="020B0606020202030204" pitchFamily="34" charset="0"/>
            </a:endParaRPr>
          </a:p>
          <a:p>
            <a:r>
              <a:rPr lang="en-US" sz="2000" dirty="0">
                <a:latin typeface="Arial Narrow" panose="020B0606020202030204" pitchFamily="34" charset="0"/>
              </a:rPr>
              <a:t>In the </a:t>
            </a:r>
            <a:r>
              <a:rPr lang="en-US" sz="2000" b="1" dirty="0">
                <a:latin typeface="Arial Narrow" panose="020B0606020202030204" pitchFamily="34" charset="0"/>
              </a:rPr>
              <a:t>chronic form</a:t>
            </a:r>
            <a:r>
              <a:rPr lang="en-US" sz="2000" dirty="0">
                <a:latin typeface="Arial Narrow" panose="020B0606020202030204" pitchFamily="34" charset="0"/>
              </a:rPr>
              <a:t>, there may be local or generalized skin eruptions. </a:t>
            </a:r>
            <a:r>
              <a:rPr lang="en-US" sz="2000" dirty="0" err="1">
                <a:latin typeface="Arial Narrow" panose="020B0606020202030204" pitchFamily="34" charset="0"/>
              </a:rPr>
              <a:t>Oedema</a:t>
            </a:r>
            <a:r>
              <a:rPr lang="en-US" sz="2000" dirty="0">
                <a:latin typeface="Arial Narrow" panose="020B0606020202030204" pitchFamily="34" charset="0"/>
              </a:rPr>
              <a:t>, lobar consolidation and necrosis of the lungs may develop. Fibrinous pericarditis and purulent to </a:t>
            </a:r>
            <a:r>
              <a:rPr lang="en-US" sz="2000" dirty="0" err="1">
                <a:latin typeface="Arial Narrow" panose="020B0606020202030204" pitchFamily="34" charset="0"/>
              </a:rPr>
              <a:t>serofibrinous</a:t>
            </a:r>
            <a:r>
              <a:rPr lang="en-US" sz="2000" dirty="0">
                <a:latin typeface="Arial Narrow" panose="020B0606020202030204" pitchFamily="34" charset="0"/>
              </a:rPr>
              <a:t> arthritis may occur as in the subacute form. Regional lymphadenopathy, with enlarged and firm lymph nodes often accompanies visceral lesions, but </a:t>
            </a:r>
            <a:r>
              <a:rPr lang="en-US" sz="2000" dirty="0" err="1">
                <a:latin typeface="Arial Narrow" panose="020B0606020202030204" pitchFamily="34" charset="0"/>
              </a:rPr>
              <a:t>haemorrhages</a:t>
            </a:r>
            <a:r>
              <a:rPr lang="en-US" sz="2000" dirty="0">
                <a:latin typeface="Arial Narrow" panose="020B0606020202030204" pitchFamily="34" charset="0"/>
              </a:rPr>
              <a:t> are rare. The spleen may show varying lesions including splenomegaly, </a:t>
            </a:r>
            <a:r>
              <a:rPr lang="en-US" sz="2000" dirty="0" err="1">
                <a:latin typeface="Arial Narrow" panose="020B0606020202030204" pitchFamily="34" charset="0"/>
              </a:rPr>
              <a:t>haemorrhage</a:t>
            </a:r>
            <a:r>
              <a:rPr lang="en-US" sz="2000" dirty="0">
                <a:latin typeface="Arial Narrow" panose="020B0606020202030204" pitchFamily="34" charset="0"/>
              </a:rPr>
              <a:t> and necrosis.</a:t>
            </a:r>
          </a:p>
          <a:p>
            <a:endParaRPr lang="it-IT" dirty="0"/>
          </a:p>
        </p:txBody>
      </p:sp>
      <p:pic>
        <p:nvPicPr>
          <p:cNvPr id="5" name="Immagine 4">
            <a:extLst>
              <a:ext uri="{FF2B5EF4-FFF2-40B4-BE49-F238E27FC236}">
                <a16:creationId xmlns:a16="http://schemas.microsoft.com/office/drawing/2014/main" xmlns="" id="{D1873AB1-09DC-4D6F-9C92-EACB4A72A86F}"/>
              </a:ext>
            </a:extLst>
          </p:cNvPr>
          <p:cNvPicPr>
            <a:picLocks noChangeAspect="1"/>
          </p:cNvPicPr>
          <p:nvPr/>
        </p:nvPicPr>
        <p:blipFill>
          <a:blip r:embed="rId2"/>
          <a:stretch>
            <a:fillRect/>
          </a:stretch>
        </p:blipFill>
        <p:spPr>
          <a:xfrm>
            <a:off x="1928109" y="2729502"/>
            <a:ext cx="6447033" cy="1523637"/>
          </a:xfrm>
          <a:prstGeom prst="rect">
            <a:avLst/>
          </a:prstGeom>
          <a:ln>
            <a:noFill/>
          </a:ln>
          <a:effectLst>
            <a:softEdge rad="112500"/>
          </a:effectLst>
        </p:spPr>
      </p:pic>
      <p:pic>
        <p:nvPicPr>
          <p:cNvPr id="7" name="Immagine 6">
            <a:extLst>
              <a:ext uri="{FF2B5EF4-FFF2-40B4-BE49-F238E27FC236}">
                <a16:creationId xmlns:a16="http://schemas.microsoft.com/office/drawing/2014/main" xmlns="" id="{D0F13620-FC11-490F-9DD6-198FD8B6BCFF}"/>
              </a:ext>
            </a:extLst>
          </p:cNvPr>
          <p:cNvPicPr>
            <a:picLocks noChangeAspect="1"/>
          </p:cNvPicPr>
          <p:nvPr/>
        </p:nvPicPr>
        <p:blipFill>
          <a:blip r:embed="rId3"/>
          <a:stretch>
            <a:fillRect/>
          </a:stretch>
        </p:blipFill>
        <p:spPr>
          <a:xfrm rot="5400000">
            <a:off x="9091434" y="4238115"/>
            <a:ext cx="1988826" cy="3421409"/>
          </a:xfrm>
          <a:prstGeom prst="rect">
            <a:avLst/>
          </a:prstGeom>
          <a:ln>
            <a:noFill/>
          </a:ln>
          <a:effectLst>
            <a:softEdge rad="112500"/>
          </a:effectLst>
        </p:spPr>
      </p:pic>
      <p:pic>
        <p:nvPicPr>
          <p:cNvPr id="9" name="Immagine 8">
            <a:extLst>
              <a:ext uri="{FF2B5EF4-FFF2-40B4-BE49-F238E27FC236}">
                <a16:creationId xmlns:a16="http://schemas.microsoft.com/office/drawing/2014/main" xmlns="" id="{A880D35D-B31E-433B-AE5A-7D3766607C5D}"/>
              </a:ext>
            </a:extLst>
          </p:cNvPr>
          <p:cNvPicPr>
            <a:picLocks noChangeAspect="1"/>
          </p:cNvPicPr>
          <p:nvPr/>
        </p:nvPicPr>
        <p:blipFill rotWithShape="1">
          <a:blip r:embed="rId4"/>
          <a:srcRect r="18162"/>
          <a:stretch/>
        </p:blipFill>
        <p:spPr>
          <a:xfrm>
            <a:off x="8375142" y="902054"/>
            <a:ext cx="3398218" cy="1765127"/>
          </a:xfrm>
          <a:prstGeom prst="rect">
            <a:avLst/>
          </a:prstGeom>
          <a:ln>
            <a:noFill/>
          </a:ln>
          <a:effectLst>
            <a:softEdge rad="112500"/>
          </a:effectLst>
        </p:spPr>
      </p:pic>
      <p:pic>
        <p:nvPicPr>
          <p:cNvPr id="11" name="Immagine 10">
            <a:extLst>
              <a:ext uri="{FF2B5EF4-FFF2-40B4-BE49-F238E27FC236}">
                <a16:creationId xmlns:a16="http://schemas.microsoft.com/office/drawing/2014/main" xmlns="" id="{1DD9CD43-A8E9-4629-9E5A-C91CCE23C17B}"/>
              </a:ext>
            </a:extLst>
          </p:cNvPr>
          <p:cNvPicPr>
            <a:picLocks noChangeAspect="1"/>
          </p:cNvPicPr>
          <p:nvPr/>
        </p:nvPicPr>
        <p:blipFill rotWithShape="1">
          <a:blip r:embed="rId5"/>
          <a:srcRect l="27609" t="20641" r="36522" b="23749"/>
          <a:stretch/>
        </p:blipFill>
        <p:spPr>
          <a:xfrm>
            <a:off x="8375142" y="2596574"/>
            <a:ext cx="3421409" cy="2343208"/>
          </a:xfrm>
          <a:prstGeom prst="rect">
            <a:avLst/>
          </a:prstGeom>
          <a:ln>
            <a:noFill/>
          </a:ln>
          <a:effectLst>
            <a:softEdge rad="112500"/>
          </a:effectLst>
        </p:spPr>
      </p:pic>
    </p:spTree>
    <p:extLst>
      <p:ext uri="{BB962C8B-B14F-4D97-AF65-F5344CB8AC3E}">
        <p14:creationId xmlns:p14="http://schemas.microsoft.com/office/powerpoint/2010/main" val="203692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61C229C-2983-401E-B331-1FDAFBD358CA}"/>
              </a:ext>
            </a:extLst>
          </p:cNvPr>
          <p:cNvSpPr>
            <a:spLocks noGrp="1"/>
          </p:cNvSpPr>
          <p:nvPr>
            <p:ph type="title"/>
          </p:nvPr>
        </p:nvSpPr>
        <p:spPr>
          <a:xfrm>
            <a:off x="1431235" y="0"/>
            <a:ext cx="9940855" cy="1280890"/>
          </a:xfrm>
        </p:spPr>
        <p:txBody>
          <a:bodyPr/>
          <a:lstStyle/>
          <a:p>
            <a:pPr algn="ctr"/>
            <a:r>
              <a:rPr lang="it-IT" b="1" dirty="0">
                <a:latin typeface="Arial Narrow" panose="020B0606020202030204" pitchFamily="34" charset="0"/>
              </a:rPr>
              <a:t>MICROSCOPIC LESIONS (acute ASF)</a:t>
            </a:r>
          </a:p>
        </p:txBody>
      </p:sp>
      <p:sp>
        <p:nvSpPr>
          <p:cNvPr id="3" name="Segnaposto contenuto 2">
            <a:extLst>
              <a:ext uri="{FF2B5EF4-FFF2-40B4-BE49-F238E27FC236}">
                <a16:creationId xmlns:a16="http://schemas.microsoft.com/office/drawing/2014/main" xmlns="" id="{52731BD0-5441-4304-B995-139C90C84819}"/>
              </a:ext>
            </a:extLst>
          </p:cNvPr>
          <p:cNvSpPr>
            <a:spLocks noGrp="1"/>
          </p:cNvSpPr>
          <p:nvPr>
            <p:ph idx="1"/>
          </p:nvPr>
        </p:nvSpPr>
        <p:spPr>
          <a:xfrm>
            <a:off x="1146314" y="1033670"/>
            <a:ext cx="6400800" cy="6042991"/>
          </a:xfrm>
        </p:spPr>
        <p:txBody>
          <a:bodyPr>
            <a:normAutofit/>
          </a:bodyPr>
          <a:lstStyle/>
          <a:p>
            <a:r>
              <a:rPr lang="en-US" sz="2000" dirty="0">
                <a:latin typeface="Arial Narrow" panose="020B0606020202030204" pitchFamily="34" charset="0"/>
              </a:rPr>
              <a:t>Acute ASF affects mainly lymphoid tissues, lungs, kidneys and the liver and brain. Pathologic characteristics of the lymphoid tissues, </a:t>
            </a:r>
            <a:r>
              <a:rPr lang="en-US" sz="2000" dirty="0" err="1">
                <a:latin typeface="Arial Narrow" panose="020B0606020202030204" pitchFamily="34" charset="0"/>
              </a:rPr>
              <a:t>particulary</a:t>
            </a:r>
            <a:r>
              <a:rPr lang="en-US" sz="2000" dirty="0">
                <a:latin typeface="Arial Narrow" panose="020B0606020202030204" pitchFamily="34" charset="0"/>
              </a:rPr>
              <a:t> the lymph nodes, tonsil and spleen, is massive necrosis with prominent </a:t>
            </a:r>
            <a:r>
              <a:rPr lang="en-US" sz="2000" dirty="0" err="1">
                <a:latin typeface="Arial Narrow" panose="020B0606020202030204" pitchFamily="34" charset="0"/>
              </a:rPr>
              <a:t>karyorrhexis</a:t>
            </a:r>
            <a:r>
              <a:rPr lang="en-US" sz="2000" dirty="0">
                <a:latin typeface="Arial Narrow" panose="020B0606020202030204" pitchFamily="34" charset="0"/>
              </a:rPr>
              <a:t>. </a:t>
            </a:r>
          </a:p>
          <a:p>
            <a:r>
              <a:rPr lang="en-US" sz="2000" dirty="0">
                <a:latin typeface="Arial Narrow" panose="020B0606020202030204" pitchFamily="34" charset="0"/>
              </a:rPr>
              <a:t>The tonsils in both acute and chronic cases may have infiltrates of necrotic mononuclear cells and reticular cells in the sinus stroma and in the germinal </a:t>
            </a:r>
            <a:r>
              <a:rPr lang="en-US" sz="2000" dirty="0" err="1">
                <a:latin typeface="Arial Narrow" panose="020B0606020202030204" pitchFamily="34" charset="0"/>
              </a:rPr>
              <a:t>centres</a:t>
            </a:r>
            <a:r>
              <a:rPr lang="en-US" sz="2000" dirty="0">
                <a:latin typeface="Arial Narrow" panose="020B0606020202030204" pitchFamily="34" charset="0"/>
              </a:rPr>
              <a:t>.</a:t>
            </a:r>
          </a:p>
          <a:p>
            <a:r>
              <a:rPr lang="en-US" sz="2000" dirty="0">
                <a:latin typeface="Arial Narrow" panose="020B0606020202030204" pitchFamily="34" charset="0"/>
              </a:rPr>
              <a:t>General </a:t>
            </a:r>
            <a:r>
              <a:rPr lang="en-US" sz="2000" dirty="0" err="1">
                <a:latin typeface="Arial Narrow" panose="020B0606020202030204" pitchFamily="34" charset="0"/>
              </a:rPr>
              <a:t>hyperaemia</a:t>
            </a:r>
            <a:r>
              <a:rPr lang="en-US" sz="2000" dirty="0">
                <a:latin typeface="Arial Narrow" panose="020B0606020202030204" pitchFamily="34" charset="0"/>
              </a:rPr>
              <a:t> with </a:t>
            </a:r>
            <a:r>
              <a:rPr lang="en-US" sz="2000" dirty="0" err="1">
                <a:latin typeface="Arial Narrow" panose="020B0606020202030204" pitchFamily="34" charset="0"/>
              </a:rPr>
              <a:t>oedema</a:t>
            </a:r>
            <a:r>
              <a:rPr lang="en-US" sz="2000" dirty="0">
                <a:latin typeface="Arial Narrow" panose="020B0606020202030204" pitchFamily="34" charset="0"/>
              </a:rPr>
              <a:t> and </a:t>
            </a:r>
            <a:r>
              <a:rPr lang="en-US" sz="2000" dirty="0" err="1">
                <a:latin typeface="Arial Narrow" panose="020B0606020202030204" pitchFamily="34" charset="0"/>
              </a:rPr>
              <a:t>haemorrhages</a:t>
            </a:r>
            <a:r>
              <a:rPr lang="en-US" sz="2000" dirty="0">
                <a:latin typeface="Arial Narrow" panose="020B0606020202030204" pitchFamily="34" charset="0"/>
              </a:rPr>
              <a:t> is common, and necrosis of the squamous epithelium that overlies the tonsil and lines the crypts has been observed. </a:t>
            </a:r>
          </a:p>
          <a:p>
            <a:r>
              <a:rPr lang="en-US" sz="2000" dirty="0">
                <a:latin typeface="Arial Narrow" panose="020B0606020202030204" pitchFamily="34" charset="0"/>
              </a:rPr>
              <a:t>The lymph nodes are often </a:t>
            </a:r>
            <a:r>
              <a:rPr lang="en-US" sz="2000" dirty="0" err="1">
                <a:latin typeface="Arial Narrow" panose="020B0606020202030204" pitchFamily="34" charset="0"/>
              </a:rPr>
              <a:t>hyperaemic</a:t>
            </a:r>
            <a:r>
              <a:rPr lang="en-US" sz="2000" dirty="0">
                <a:latin typeface="Arial Narrow" panose="020B0606020202030204" pitchFamily="34" charset="0"/>
              </a:rPr>
              <a:t> with peripheral or diffuse </a:t>
            </a:r>
            <a:r>
              <a:rPr lang="en-US" sz="2000" dirty="0" err="1">
                <a:latin typeface="Arial Narrow" panose="020B0606020202030204" pitchFamily="34" charset="0"/>
              </a:rPr>
              <a:t>oedema</a:t>
            </a:r>
            <a:r>
              <a:rPr lang="en-US" sz="2000" dirty="0">
                <a:latin typeface="Arial Narrow" panose="020B0606020202030204" pitchFamily="34" charset="0"/>
              </a:rPr>
              <a:t>. </a:t>
            </a:r>
          </a:p>
          <a:p>
            <a:r>
              <a:rPr lang="en-US" sz="2000" dirty="0">
                <a:latin typeface="Arial Narrow" panose="020B0606020202030204" pitchFamily="34" charset="0"/>
              </a:rPr>
              <a:t>The blood vessels and sinus stroma are usually infiltrated by mononuclear cells, which often are necrotic, as well as the reticulate cells of the sinus stroma and germinal </a:t>
            </a:r>
            <a:r>
              <a:rPr lang="en-US" sz="2000" dirty="0" err="1">
                <a:latin typeface="Arial Narrow" panose="020B0606020202030204" pitchFamily="34" charset="0"/>
              </a:rPr>
              <a:t>centre</a:t>
            </a:r>
            <a:r>
              <a:rPr lang="en-US" sz="2000" dirty="0">
                <a:latin typeface="Arial Narrow" panose="020B0606020202030204" pitchFamily="34" charset="0"/>
              </a:rPr>
              <a:t> cells. These lesions are often observed in all of the lymphoid tissues. </a:t>
            </a:r>
          </a:p>
          <a:p>
            <a:endParaRPr lang="it-IT" dirty="0"/>
          </a:p>
        </p:txBody>
      </p:sp>
      <p:pic>
        <p:nvPicPr>
          <p:cNvPr id="5" name="Immagine 4">
            <a:extLst>
              <a:ext uri="{FF2B5EF4-FFF2-40B4-BE49-F238E27FC236}">
                <a16:creationId xmlns:a16="http://schemas.microsoft.com/office/drawing/2014/main" xmlns="" id="{2214FF58-0BEC-448A-9DD2-7F281248B961}"/>
              </a:ext>
            </a:extLst>
          </p:cNvPr>
          <p:cNvPicPr>
            <a:picLocks noChangeAspect="1"/>
          </p:cNvPicPr>
          <p:nvPr/>
        </p:nvPicPr>
        <p:blipFill rotWithShape="1">
          <a:blip r:embed="rId2"/>
          <a:srcRect l="27174" t="20070" r="29239" b="9676"/>
          <a:stretch/>
        </p:blipFill>
        <p:spPr>
          <a:xfrm>
            <a:off x="7845287" y="675231"/>
            <a:ext cx="3526803" cy="3029546"/>
          </a:xfrm>
          <a:prstGeom prst="rect">
            <a:avLst/>
          </a:prstGeom>
          <a:ln>
            <a:noFill/>
          </a:ln>
          <a:effectLst>
            <a:softEdge rad="112500"/>
          </a:effectLst>
        </p:spPr>
      </p:pic>
      <p:pic>
        <p:nvPicPr>
          <p:cNvPr id="7" name="Immagine 6">
            <a:extLst>
              <a:ext uri="{FF2B5EF4-FFF2-40B4-BE49-F238E27FC236}">
                <a16:creationId xmlns:a16="http://schemas.microsoft.com/office/drawing/2014/main" xmlns="" id="{A4770BC5-8E1C-4AB1-BEBD-FCE513C8DDEC}"/>
              </a:ext>
            </a:extLst>
          </p:cNvPr>
          <p:cNvPicPr>
            <a:picLocks noChangeAspect="1"/>
          </p:cNvPicPr>
          <p:nvPr/>
        </p:nvPicPr>
        <p:blipFill rotWithShape="1">
          <a:blip r:embed="rId3"/>
          <a:srcRect l="26413" t="14563" r="28261" b="14222"/>
          <a:stretch/>
        </p:blipFill>
        <p:spPr>
          <a:xfrm>
            <a:off x="7845287" y="3765733"/>
            <a:ext cx="3526803" cy="2953119"/>
          </a:xfrm>
          <a:prstGeom prst="rect">
            <a:avLst/>
          </a:prstGeom>
          <a:ln>
            <a:noFill/>
          </a:ln>
          <a:effectLst>
            <a:softEdge rad="112500"/>
          </a:effectLst>
        </p:spPr>
      </p:pic>
    </p:spTree>
    <p:extLst>
      <p:ext uri="{BB962C8B-B14F-4D97-AF65-F5344CB8AC3E}">
        <p14:creationId xmlns:p14="http://schemas.microsoft.com/office/powerpoint/2010/main" val="371009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710F8C3-2FD0-4B4F-B127-0476214E3B74}"/>
              </a:ext>
            </a:extLst>
          </p:cNvPr>
          <p:cNvSpPr>
            <a:spLocks noGrp="1"/>
          </p:cNvSpPr>
          <p:nvPr>
            <p:ph idx="1"/>
          </p:nvPr>
        </p:nvSpPr>
        <p:spPr>
          <a:xfrm>
            <a:off x="1727820" y="520147"/>
            <a:ext cx="5825918" cy="6337853"/>
          </a:xfrm>
        </p:spPr>
        <p:txBody>
          <a:bodyPr>
            <a:normAutofit lnSpcReduction="10000"/>
          </a:bodyPr>
          <a:lstStyle/>
          <a:p>
            <a:r>
              <a:rPr lang="en-US" sz="2000" dirty="0">
                <a:latin typeface="Arial Narrow" panose="020B0606020202030204" pitchFamily="34" charset="0"/>
              </a:rPr>
              <a:t>Acute spleen lesions are also diffuse degeneration of lymphoid tissue and vascular walls combined with severe congestion or </a:t>
            </a:r>
            <a:r>
              <a:rPr lang="en-US" sz="2000" dirty="0" err="1">
                <a:latin typeface="Arial Narrow" panose="020B0606020202030204" pitchFamily="34" charset="0"/>
              </a:rPr>
              <a:t>haemorrhage</a:t>
            </a:r>
            <a:r>
              <a:rPr lang="en-US" sz="2000" dirty="0">
                <a:latin typeface="Arial Narrow" panose="020B0606020202030204" pitchFamily="34" charset="0"/>
              </a:rPr>
              <a:t> in the red pulp. </a:t>
            </a:r>
          </a:p>
          <a:p>
            <a:r>
              <a:rPr lang="en-US" sz="2000" dirty="0">
                <a:latin typeface="Arial Narrow" panose="020B0606020202030204" pitchFamily="34" charset="0"/>
              </a:rPr>
              <a:t>Lung </a:t>
            </a:r>
            <a:r>
              <a:rPr lang="en-US" sz="2000" dirty="0" err="1">
                <a:latin typeface="Arial Narrow" panose="020B0606020202030204" pitchFamily="34" charset="0"/>
              </a:rPr>
              <a:t>oedema</a:t>
            </a:r>
            <a:r>
              <a:rPr lang="en-US" sz="2000" dirty="0">
                <a:latin typeface="Arial Narrow" panose="020B0606020202030204" pitchFamily="34" charset="0"/>
              </a:rPr>
              <a:t> is common, and is often accompanied by necrotic mononuclear cells in the alveolar septa and </a:t>
            </a:r>
            <a:r>
              <a:rPr lang="en-US" sz="2000" dirty="0" err="1">
                <a:latin typeface="Arial Narrow" panose="020B0606020202030204" pitchFamily="34" charset="0"/>
              </a:rPr>
              <a:t>lumina</a:t>
            </a:r>
            <a:r>
              <a:rPr lang="en-US" sz="2000" dirty="0">
                <a:latin typeface="Arial Narrow" panose="020B0606020202030204" pitchFamily="34" charset="0"/>
              </a:rPr>
              <a:t> in which necrosis may also involve. Vascular endothelial damage in the lung may cause thrombosis of vessels and thickening of the alveolar walls. </a:t>
            </a:r>
          </a:p>
          <a:p>
            <a:r>
              <a:rPr lang="en-US" sz="2000" dirty="0">
                <a:latin typeface="Arial Narrow" panose="020B0606020202030204" pitchFamily="34" charset="0"/>
              </a:rPr>
              <a:t>Acute proliferative glomerulonephritis may occur, and prominent </a:t>
            </a:r>
            <a:r>
              <a:rPr lang="en-US" sz="2000" dirty="0" err="1">
                <a:latin typeface="Arial Narrow" panose="020B0606020202030204" pitchFamily="34" charset="0"/>
              </a:rPr>
              <a:t>oedema</a:t>
            </a:r>
            <a:r>
              <a:rPr lang="en-US" sz="2000" dirty="0">
                <a:latin typeface="Arial Narrow" panose="020B0606020202030204" pitchFamily="34" charset="0"/>
              </a:rPr>
              <a:t> and macrophage infiltration may be seen in the renal </a:t>
            </a:r>
            <a:r>
              <a:rPr lang="en-US" sz="2000" dirty="0" err="1">
                <a:latin typeface="Arial Narrow" panose="020B0606020202030204" pitchFamily="34" charset="0"/>
              </a:rPr>
              <a:t>interstitium</a:t>
            </a:r>
            <a:r>
              <a:rPr lang="en-US" sz="2000" dirty="0">
                <a:latin typeface="Arial Narrow" panose="020B0606020202030204" pitchFamily="34" charset="0"/>
              </a:rPr>
              <a:t>. </a:t>
            </a:r>
          </a:p>
          <a:p>
            <a:r>
              <a:rPr lang="en-US" sz="2000" dirty="0">
                <a:latin typeface="Arial Narrow" panose="020B0606020202030204" pitchFamily="34" charset="0"/>
              </a:rPr>
              <a:t>Lesions described in the liver include degeneration and focal necrosis of hepatocytes, Kupffer´s cell degeneration, and mononuclear cell infiltrates in the sinusoids. </a:t>
            </a:r>
          </a:p>
          <a:p>
            <a:r>
              <a:rPr lang="en-US" sz="2000" dirty="0">
                <a:latin typeface="Arial Narrow" panose="020B0606020202030204" pitchFamily="34" charset="0"/>
              </a:rPr>
              <a:t>In the myocardium, few lesions are reported, mainly intramural </a:t>
            </a:r>
            <a:r>
              <a:rPr lang="en-US" sz="2000" dirty="0" err="1">
                <a:latin typeface="Arial Narrow" panose="020B0606020202030204" pitchFamily="34" charset="0"/>
              </a:rPr>
              <a:t>haemorrhage</a:t>
            </a:r>
            <a:r>
              <a:rPr lang="en-US" sz="2000" dirty="0">
                <a:latin typeface="Arial Narrow" panose="020B0606020202030204" pitchFamily="34" charset="0"/>
              </a:rPr>
              <a:t> and </a:t>
            </a:r>
            <a:r>
              <a:rPr lang="en-US" sz="2000" dirty="0" err="1">
                <a:latin typeface="Arial Narrow" panose="020B0606020202030204" pitchFamily="34" charset="0"/>
              </a:rPr>
              <a:t>hyperaemia</a:t>
            </a:r>
            <a:r>
              <a:rPr lang="en-US" sz="2000" dirty="0">
                <a:latin typeface="Arial Narrow" panose="020B0606020202030204" pitchFamily="34" charset="0"/>
              </a:rPr>
              <a:t>. In both acute and chronic cases, serosal petechiae may appear both in the stomach and in the intestines.</a:t>
            </a:r>
          </a:p>
          <a:p>
            <a:endParaRPr lang="it-IT" dirty="0"/>
          </a:p>
        </p:txBody>
      </p:sp>
      <p:pic>
        <p:nvPicPr>
          <p:cNvPr id="5" name="Immagine 4">
            <a:extLst>
              <a:ext uri="{FF2B5EF4-FFF2-40B4-BE49-F238E27FC236}">
                <a16:creationId xmlns:a16="http://schemas.microsoft.com/office/drawing/2014/main" xmlns="" id="{6016F641-2841-4F2D-A18F-634713A14B07}"/>
              </a:ext>
            </a:extLst>
          </p:cNvPr>
          <p:cNvPicPr>
            <a:picLocks noChangeAspect="1"/>
          </p:cNvPicPr>
          <p:nvPr/>
        </p:nvPicPr>
        <p:blipFill rotWithShape="1">
          <a:blip r:embed="rId2"/>
          <a:srcRect l="26739" t="14980" r="28478" b="14257"/>
          <a:stretch/>
        </p:blipFill>
        <p:spPr>
          <a:xfrm>
            <a:off x="7706138" y="410817"/>
            <a:ext cx="4214192" cy="3018183"/>
          </a:xfrm>
          <a:prstGeom prst="rect">
            <a:avLst/>
          </a:prstGeom>
          <a:ln>
            <a:noFill/>
          </a:ln>
          <a:effectLst>
            <a:softEdge rad="112500"/>
          </a:effectLst>
        </p:spPr>
      </p:pic>
      <p:pic>
        <p:nvPicPr>
          <p:cNvPr id="7" name="Immagine 6">
            <a:extLst>
              <a:ext uri="{FF2B5EF4-FFF2-40B4-BE49-F238E27FC236}">
                <a16:creationId xmlns:a16="http://schemas.microsoft.com/office/drawing/2014/main" xmlns="" id="{FE7B348F-4A5A-449F-99EE-CCAAD933B623}"/>
              </a:ext>
            </a:extLst>
          </p:cNvPr>
          <p:cNvPicPr>
            <a:picLocks noChangeAspect="1"/>
          </p:cNvPicPr>
          <p:nvPr/>
        </p:nvPicPr>
        <p:blipFill rotWithShape="1">
          <a:blip r:embed="rId3"/>
          <a:srcRect l="26522" t="25373" r="28913" b="32817"/>
          <a:stretch/>
        </p:blipFill>
        <p:spPr>
          <a:xfrm>
            <a:off x="7706138" y="4008783"/>
            <a:ext cx="4485862" cy="2242931"/>
          </a:xfrm>
          <a:prstGeom prst="rect">
            <a:avLst/>
          </a:prstGeom>
          <a:ln>
            <a:noFill/>
          </a:ln>
          <a:effectLst>
            <a:softEdge rad="112500"/>
          </a:effectLst>
        </p:spPr>
      </p:pic>
    </p:spTree>
    <p:extLst>
      <p:ext uri="{BB962C8B-B14F-4D97-AF65-F5344CB8AC3E}">
        <p14:creationId xmlns:p14="http://schemas.microsoft.com/office/powerpoint/2010/main" val="44826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7C1461-AFCD-4DD8-8254-E6CAF6D28977}"/>
              </a:ext>
            </a:extLst>
          </p:cNvPr>
          <p:cNvSpPr>
            <a:spLocks noGrp="1"/>
          </p:cNvSpPr>
          <p:nvPr>
            <p:ph type="title"/>
          </p:nvPr>
        </p:nvSpPr>
        <p:spPr>
          <a:xfrm>
            <a:off x="2014330" y="133780"/>
            <a:ext cx="9583047" cy="1280890"/>
          </a:xfrm>
        </p:spPr>
        <p:txBody>
          <a:bodyPr/>
          <a:lstStyle/>
          <a:p>
            <a:pPr algn="ctr"/>
            <a:r>
              <a:rPr lang="it-IT" b="1" dirty="0">
                <a:latin typeface="Arial Narrow" panose="020B0606020202030204" pitchFamily="34" charset="0"/>
              </a:rPr>
              <a:t>MICROSCOPIC LESIONS (</a:t>
            </a:r>
            <a:r>
              <a:rPr lang="it-IT" b="1" dirty="0" err="1">
                <a:latin typeface="Arial Narrow" panose="020B0606020202030204" pitchFamily="34" charset="0"/>
              </a:rPr>
              <a:t>chronic</a:t>
            </a:r>
            <a:r>
              <a:rPr lang="it-IT" b="1" dirty="0">
                <a:latin typeface="Arial Narrow" panose="020B0606020202030204" pitchFamily="34" charset="0"/>
              </a:rPr>
              <a:t> ASF)</a:t>
            </a:r>
          </a:p>
        </p:txBody>
      </p:sp>
      <p:sp>
        <p:nvSpPr>
          <p:cNvPr id="3" name="Segnaposto contenuto 2">
            <a:extLst>
              <a:ext uri="{FF2B5EF4-FFF2-40B4-BE49-F238E27FC236}">
                <a16:creationId xmlns:a16="http://schemas.microsoft.com/office/drawing/2014/main" xmlns="" id="{F597CFC5-1132-4482-BF2C-8E9960755AF6}"/>
              </a:ext>
            </a:extLst>
          </p:cNvPr>
          <p:cNvSpPr>
            <a:spLocks noGrp="1"/>
          </p:cNvSpPr>
          <p:nvPr>
            <p:ph idx="1"/>
          </p:nvPr>
        </p:nvSpPr>
        <p:spPr>
          <a:xfrm>
            <a:off x="1630017" y="1414670"/>
            <a:ext cx="5459896" cy="5658679"/>
          </a:xfrm>
        </p:spPr>
        <p:txBody>
          <a:bodyPr/>
          <a:lstStyle/>
          <a:p>
            <a:r>
              <a:rPr lang="en-US" sz="2000" dirty="0">
                <a:latin typeface="Arial Narrow" panose="020B0606020202030204" pitchFamily="34" charset="0"/>
              </a:rPr>
              <a:t>Spleen lesions in the subacute and chronic ASF are characterized by diffuse occurrence of myeloid cells in the red pulp. </a:t>
            </a:r>
          </a:p>
          <a:p>
            <a:r>
              <a:rPr lang="en-US" sz="2000" dirty="0">
                <a:latin typeface="Arial Narrow" panose="020B0606020202030204" pitchFamily="34" charset="0"/>
              </a:rPr>
              <a:t>Lymphoid degeneration and atrophy may be present, but less intense compared with the acute form. </a:t>
            </a:r>
          </a:p>
          <a:p>
            <a:r>
              <a:rPr lang="en-US" sz="2000" dirty="0">
                <a:latin typeface="Arial Narrow" panose="020B0606020202030204" pitchFamily="34" charset="0"/>
              </a:rPr>
              <a:t>Chronic hyperplastic changes usually involve visceral and parietal lymph nodes. </a:t>
            </a:r>
          </a:p>
          <a:p>
            <a:r>
              <a:rPr lang="en-US" sz="2000" dirty="0">
                <a:latin typeface="Arial Narrow" panose="020B0606020202030204" pitchFamily="34" charset="0"/>
              </a:rPr>
              <a:t>There may be mild lung </a:t>
            </a:r>
            <a:r>
              <a:rPr lang="en-US" sz="2000" dirty="0" err="1">
                <a:latin typeface="Arial Narrow" panose="020B0606020202030204" pitchFamily="34" charset="0"/>
              </a:rPr>
              <a:t>oedema</a:t>
            </a:r>
            <a:r>
              <a:rPr lang="en-US" sz="2000" dirty="0">
                <a:latin typeface="Arial Narrow" panose="020B0606020202030204" pitchFamily="34" charset="0"/>
              </a:rPr>
              <a:t>, and interstitial pneumonia is common. </a:t>
            </a:r>
          </a:p>
          <a:p>
            <a:r>
              <a:rPr lang="en-US" sz="2000" dirty="0">
                <a:latin typeface="Arial Narrow" panose="020B0606020202030204" pitchFamily="34" charset="0"/>
              </a:rPr>
              <a:t>Various types of glomerulopathy occur, associated with </a:t>
            </a:r>
            <a:r>
              <a:rPr lang="en-US" sz="2000" dirty="0" err="1">
                <a:latin typeface="Arial Narrow" panose="020B0606020202030204" pitchFamily="34" charset="0"/>
              </a:rPr>
              <a:t>immunemediated</a:t>
            </a:r>
            <a:r>
              <a:rPr lang="en-US" sz="2000" dirty="0">
                <a:latin typeface="Arial Narrow" panose="020B0606020202030204" pitchFamily="34" charset="0"/>
              </a:rPr>
              <a:t> phenomena. The </a:t>
            </a:r>
            <a:r>
              <a:rPr lang="en-US" sz="2000" dirty="0" err="1">
                <a:latin typeface="Arial Narrow" panose="020B0606020202030204" pitchFamily="34" charset="0"/>
              </a:rPr>
              <a:t>interstitium</a:t>
            </a:r>
            <a:r>
              <a:rPr lang="en-US" sz="2000" dirty="0">
                <a:latin typeface="Arial Narrow" panose="020B0606020202030204" pitchFamily="34" charset="0"/>
              </a:rPr>
              <a:t> of the kidney may show </a:t>
            </a:r>
            <a:r>
              <a:rPr lang="en-US" sz="2000" dirty="0" err="1">
                <a:latin typeface="Arial Narrow" panose="020B0606020202030204" pitchFamily="34" charset="0"/>
              </a:rPr>
              <a:t>lymphohistiocytic</a:t>
            </a:r>
            <a:r>
              <a:rPr lang="en-US" sz="2000" dirty="0">
                <a:latin typeface="Arial Narrow" panose="020B0606020202030204" pitchFamily="34" charset="0"/>
              </a:rPr>
              <a:t> and </a:t>
            </a:r>
            <a:r>
              <a:rPr lang="en-US" sz="2000" dirty="0" err="1">
                <a:latin typeface="Arial Narrow" panose="020B0606020202030204" pitchFamily="34" charset="0"/>
              </a:rPr>
              <a:t>plasmacytic</a:t>
            </a:r>
            <a:r>
              <a:rPr lang="en-US" sz="2000" dirty="0">
                <a:latin typeface="Arial Narrow" panose="020B0606020202030204" pitchFamily="34" charset="0"/>
              </a:rPr>
              <a:t> infiltrates.</a:t>
            </a:r>
          </a:p>
          <a:p>
            <a:endParaRPr lang="en-US" dirty="0"/>
          </a:p>
          <a:p>
            <a:endParaRPr lang="it-IT" dirty="0"/>
          </a:p>
        </p:txBody>
      </p:sp>
      <p:pic>
        <p:nvPicPr>
          <p:cNvPr id="5" name="Immagine 4">
            <a:extLst>
              <a:ext uri="{FF2B5EF4-FFF2-40B4-BE49-F238E27FC236}">
                <a16:creationId xmlns:a16="http://schemas.microsoft.com/office/drawing/2014/main" xmlns="" id="{64AD4758-9381-4172-91E9-CAD34AD48F0F}"/>
              </a:ext>
            </a:extLst>
          </p:cNvPr>
          <p:cNvPicPr>
            <a:picLocks noChangeAspect="1"/>
          </p:cNvPicPr>
          <p:nvPr/>
        </p:nvPicPr>
        <p:blipFill rotWithShape="1">
          <a:blip r:embed="rId2"/>
          <a:srcRect l="26848" t="20613" r="27500" b="14186"/>
          <a:stretch/>
        </p:blipFill>
        <p:spPr>
          <a:xfrm>
            <a:off x="7394714" y="1850509"/>
            <a:ext cx="4558748" cy="3660565"/>
          </a:xfrm>
          <a:prstGeom prst="rect">
            <a:avLst/>
          </a:prstGeom>
          <a:ln>
            <a:noFill/>
          </a:ln>
          <a:effectLst>
            <a:softEdge rad="112500"/>
          </a:effectLst>
        </p:spPr>
      </p:pic>
    </p:spTree>
    <p:extLst>
      <p:ext uri="{BB962C8B-B14F-4D97-AF65-F5344CB8AC3E}">
        <p14:creationId xmlns:p14="http://schemas.microsoft.com/office/powerpoint/2010/main" val="11723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2C43D7D-309F-41CF-B289-D26B94FA84DD}"/>
              </a:ext>
            </a:extLst>
          </p:cNvPr>
          <p:cNvSpPr>
            <a:spLocks noGrp="1"/>
          </p:cNvSpPr>
          <p:nvPr>
            <p:ph type="title"/>
          </p:nvPr>
        </p:nvSpPr>
        <p:spPr>
          <a:xfrm>
            <a:off x="2460403" y="133779"/>
            <a:ext cx="8911687" cy="812999"/>
          </a:xfrm>
        </p:spPr>
        <p:txBody>
          <a:bodyPr/>
          <a:lstStyle/>
          <a:p>
            <a:pPr algn="ctr"/>
            <a:r>
              <a:rPr lang="it-IT" b="1" dirty="0">
                <a:latin typeface="Arial Narrow" panose="020B0606020202030204" pitchFamily="34" charset="0"/>
              </a:rPr>
              <a:t>DIAGNOSIS</a:t>
            </a:r>
          </a:p>
        </p:txBody>
      </p:sp>
      <p:sp>
        <p:nvSpPr>
          <p:cNvPr id="3" name="Segnaposto contenuto 2">
            <a:extLst>
              <a:ext uri="{FF2B5EF4-FFF2-40B4-BE49-F238E27FC236}">
                <a16:creationId xmlns:a16="http://schemas.microsoft.com/office/drawing/2014/main" xmlns="" id="{85D4648B-B2EA-4F11-8073-7EFA9382013B}"/>
              </a:ext>
            </a:extLst>
          </p:cNvPr>
          <p:cNvSpPr>
            <a:spLocks noGrp="1"/>
          </p:cNvSpPr>
          <p:nvPr>
            <p:ph idx="1"/>
          </p:nvPr>
        </p:nvSpPr>
        <p:spPr>
          <a:xfrm>
            <a:off x="1709530" y="675861"/>
            <a:ext cx="9939130" cy="4081669"/>
          </a:xfrm>
        </p:spPr>
        <p:txBody>
          <a:bodyPr/>
          <a:lstStyle/>
          <a:p>
            <a:endParaRPr lang="en-US" dirty="0"/>
          </a:p>
          <a:p>
            <a:r>
              <a:rPr lang="en-US" sz="2000" dirty="0">
                <a:latin typeface="Arial Narrow" panose="020B0606020202030204" pitchFamily="34" charset="0"/>
              </a:rPr>
              <a:t>According to the </a:t>
            </a:r>
            <a:r>
              <a:rPr lang="en-US" sz="2000" b="1" dirty="0">
                <a:latin typeface="Arial Narrow" panose="020B0606020202030204" pitchFamily="34" charset="0"/>
              </a:rPr>
              <a:t>OIE Manual of Standards for Diagnostic Tests and Vaccines</a:t>
            </a:r>
            <a:r>
              <a:rPr lang="en-US" sz="2000" dirty="0">
                <a:latin typeface="Arial Narrow" panose="020B0606020202030204" pitchFamily="34" charset="0"/>
              </a:rPr>
              <a:t>, preferred samples for </a:t>
            </a:r>
            <a:r>
              <a:rPr lang="en-US" sz="2000" b="1" dirty="0">
                <a:latin typeface="Arial Narrow" panose="020B0606020202030204" pitchFamily="34" charset="0"/>
              </a:rPr>
              <a:t>virus isolation/ antigen detection </a:t>
            </a:r>
            <a:r>
              <a:rPr lang="en-US" sz="2000" dirty="0">
                <a:latin typeface="Arial Narrow" panose="020B0606020202030204" pitchFamily="34" charset="0"/>
              </a:rPr>
              <a:t>for ASF are tissue samples from lymphatic tissues, or whole blood from febrile pigs up to five days after the onset of fever. </a:t>
            </a:r>
          </a:p>
          <a:p>
            <a:r>
              <a:rPr lang="en-US" sz="2000" b="1" dirty="0">
                <a:latin typeface="Arial Narrow" panose="020B0606020202030204" pitchFamily="34" charset="0"/>
              </a:rPr>
              <a:t>Polymerase chain reaction</a:t>
            </a:r>
            <a:r>
              <a:rPr lang="en-US" sz="2000" dirty="0">
                <a:latin typeface="Arial Narrow" panose="020B0606020202030204" pitchFamily="34" charset="0"/>
              </a:rPr>
              <a:t> (PCR) is recommended for the identification of ASFV DNA because of its high sensitivity and specificity. </a:t>
            </a:r>
          </a:p>
          <a:p>
            <a:r>
              <a:rPr lang="en-US" sz="2000" b="1" dirty="0">
                <a:latin typeface="Arial Narrow" panose="020B0606020202030204" pitchFamily="34" charset="0"/>
              </a:rPr>
              <a:t>Histopathological examination</a:t>
            </a:r>
            <a:r>
              <a:rPr lang="en-US" sz="2000" dirty="0">
                <a:latin typeface="Arial Narrow" panose="020B0606020202030204" pitchFamily="34" charset="0"/>
              </a:rPr>
              <a:t> and detection of virus by </a:t>
            </a:r>
            <a:r>
              <a:rPr lang="en-US" sz="2000" b="1" dirty="0">
                <a:latin typeface="Arial Narrow" panose="020B0606020202030204" pitchFamily="34" charset="0"/>
              </a:rPr>
              <a:t>immunohistochemical methods</a:t>
            </a:r>
            <a:r>
              <a:rPr lang="en-US" sz="2000" dirty="0">
                <a:latin typeface="Arial Narrow" panose="020B0606020202030204" pitchFamily="34" charset="0"/>
              </a:rPr>
              <a:t> are also carried out. </a:t>
            </a:r>
          </a:p>
          <a:p>
            <a:r>
              <a:rPr lang="en-US" sz="2000" b="1" dirty="0">
                <a:latin typeface="Arial Narrow" panose="020B0606020202030204" pitchFamily="34" charset="0"/>
              </a:rPr>
              <a:t>Serological tests </a:t>
            </a:r>
            <a:r>
              <a:rPr lang="en-US" sz="2000" dirty="0">
                <a:latin typeface="Arial Narrow" panose="020B0606020202030204" pitchFamily="34" charset="0"/>
              </a:rPr>
              <a:t>such as </a:t>
            </a:r>
            <a:r>
              <a:rPr lang="en-US" sz="2000" b="1" dirty="0">
                <a:latin typeface="Arial Narrow" panose="020B0606020202030204" pitchFamily="34" charset="0"/>
              </a:rPr>
              <a:t>ELISA</a:t>
            </a:r>
            <a:r>
              <a:rPr lang="en-US" sz="2000" dirty="0">
                <a:latin typeface="Arial Narrow" panose="020B0606020202030204" pitchFamily="34" charset="0"/>
              </a:rPr>
              <a:t> are recommended in endemic areas or where a primary outbreak is caused by a strain of low virulence.</a:t>
            </a:r>
          </a:p>
          <a:p>
            <a:endParaRPr lang="it-IT" dirty="0"/>
          </a:p>
        </p:txBody>
      </p:sp>
      <p:pic>
        <p:nvPicPr>
          <p:cNvPr id="7" name="Immagine 6">
            <a:extLst>
              <a:ext uri="{FF2B5EF4-FFF2-40B4-BE49-F238E27FC236}">
                <a16:creationId xmlns:a16="http://schemas.microsoft.com/office/drawing/2014/main" xmlns="" id="{AA6F6107-422E-4328-9052-0C894B2F9069}"/>
              </a:ext>
            </a:extLst>
          </p:cNvPr>
          <p:cNvPicPr>
            <a:picLocks noChangeAspect="1"/>
          </p:cNvPicPr>
          <p:nvPr/>
        </p:nvPicPr>
        <p:blipFill>
          <a:blip r:embed="rId2"/>
          <a:stretch>
            <a:fillRect/>
          </a:stretch>
        </p:blipFill>
        <p:spPr>
          <a:xfrm>
            <a:off x="2152357" y="4326098"/>
            <a:ext cx="2920582" cy="2398123"/>
          </a:xfrm>
          <a:prstGeom prst="rect">
            <a:avLst/>
          </a:prstGeom>
          <a:ln>
            <a:noFill/>
          </a:ln>
          <a:effectLst>
            <a:softEdge rad="112500"/>
          </a:effectLst>
        </p:spPr>
      </p:pic>
      <p:pic>
        <p:nvPicPr>
          <p:cNvPr id="9" name="Immagine 8">
            <a:extLst>
              <a:ext uri="{FF2B5EF4-FFF2-40B4-BE49-F238E27FC236}">
                <a16:creationId xmlns:a16="http://schemas.microsoft.com/office/drawing/2014/main" xmlns="" id="{793FABFB-297C-49B6-B27A-28D872960DF0}"/>
              </a:ext>
            </a:extLst>
          </p:cNvPr>
          <p:cNvPicPr>
            <a:picLocks noChangeAspect="1"/>
          </p:cNvPicPr>
          <p:nvPr/>
        </p:nvPicPr>
        <p:blipFill>
          <a:blip r:embed="rId3"/>
          <a:stretch>
            <a:fillRect/>
          </a:stretch>
        </p:blipFill>
        <p:spPr>
          <a:xfrm>
            <a:off x="5396825" y="4388235"/>
            <a:ext cx="3038841" cy="2276198"/>
          </a:xfrm>
          <a:prstGeom prst="rect">
            <a:avLst/>
          </a:prstGeom>
          <a:ln>
            <a:noFill/>
          </a:ln>
          <a:effectLst>
            <a:softEdge rad="112500"/>
          </a:effectLst>
        </p:spPr>
      </p:pic>
      <p:pic>
        <p:nvPicPr>
          <p:cNvPr id="15" name="Immagine 14">
            <a:extLst>
              <a:ext uri="{FF2B5EF4-FFF2-40B4-BE49-F238E27FC236}">
                <a16:creationId xmlns:a16="http://schemas.microsoft.com/office/drawing/2014/main" xmlns="" id="{AB417979-0346-4708-A774-710DEBDB46E8}"/>
              </a:ext>
            </a:extLst>
          </p:cNvPr>
          <p:cNvPicPr>
            <a:picLocks noChangeAspect="1"/>
          </p:cNvPicPr>
          <p:nvPr/>
        </p:nvPicPr>
        <p:blipFill>
          <a:blip r:embed="rId4"/>
          <a:stretch>
            <a:fillRect/>
          </a:stretch>
        </p:blipFill>
        <p:spPr>
          <a:xfrm>
            <a:off x="8670971" y="4382450"/>
            <a:ext cx="3420516" cy="2276198"/>
          </a:xfrm>
          <a:prstGeom prst="rect">
            <a:avLst/>
          </a:prstGeom>
          <a:ln>
            <a:noFill/>
          </a:ln>
          <a:effectLst>
            <a:softEdge rad="112500"/>
          </a:effectLst>
        </p:spPr>
      </p:pic>
    </p:spTree>
    <p:extLst>
      <p:ext uri="{BB962C8B-B14F-4D97-AF65-F5344CB8AC3E}">
        <p14:creationId xmlns:p14="http://schemas.microsoft.com/office/powerpoint/2010/main" val="354916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1E9CA53-974C-4D13-987C-76F82AA87C16}"/>
              </a:ext>
            </a:extLst>
          </p:cNvPr>
          <p:cNvSpPr>
            <a:spLocks noGrp="1"/>
          </p:cNvSpPr>
          <p:nvPr>
            <p:ph sz="half" idx="1"/>
          </p:nvPr>
        </p:nvSpPr>
        <p:spPr>
          <a:xfrm>
            <a:off x="1951475" y="447516"/>
            <a:ext cx="5757619" cy="2981484"/>
          </a:xfrm>
        </p:spPr>
        <p:txBody>
          <a:bodyPr>
            <a:normAutofit lnSpcReduction="10000"/>
          </a:bodyPr>
          <a:lstStyle/>
          <a:p>
            <a:r>
              <a:rPr lang="en-US" sz="2000" dirty="0">
                <a:latin typeface="Arial Narrow" panose="020B0606020202030204" pitchFamily="34" charset="0"/>
              </a:rPr>
              <a:t>African </a:t>
            </a:r>
            <a:r>
              <a:rPr lang="en-US" sz="2000" dirty="0" err="1">
                <a:latin typeface="Arial Narrow" panose="020B0606020202030204" pitchFamily="34" charset="0"/>
              </a:rPr>
              <a:t>Suine</a:t>
            </a:r>
            <a:r>
              <a:rPr lang="en-US" sz="2000" dirty="0">
                <a:latin typeface="Arial Narrow" panose="020B0606020202030204" pitchFamily="34" charset="0"/>
              </a:rPr>
              <a:t> Fever is included among the transboundary animal diseases (TADs) which are notifiable to the World </a:t>
            </a:r>
            <a:r>
              <a:rPr lang="en-US" sz="2000" dirty="0" err="1">
                <a:latin typeface="Arial Narrow" panose="020B0606020202030204" pitchFamily="34" charset="0"/>
              </a:rPr>
              <a:t>Organisation</a:t>
            </a:r>
            <a:r>
              <a:rPr lang="en-US" sz="2000" dirty="0">
                <a:latin typeface="Arial Narrow" panose="020B0606020202030204" pitchFamily="34" charset="0"/>
              </a:rPr>
              <a:t> for Animal Health (OIE) according to the Terrestrial Animal Health Code.</a:t>
            </a:r>
          </a:p>
          <a:p>
            <a:pPr marL="0" indent="0">
              <a:buNone/>
            </a:pPr>
            <a:endParaRPr lang="en-US" sz="2000" dirty="0">
              <a:latin typeface="Arial Narrow" panose="020B0606020202030204" pitchFamily="34" charset="0"/>
            </a:endParaRPr>
          </a:p>
          <a:p>
            <a:r>
              <a:rPr lang="en-US" sz="2000" dirty="0">
                <a:latin typeface="Arial Narrow" panose="020B0606020202030204" pitchFamily="34" charset="0"/>
              </a:rPr>
              <a:t>TADs are defined as diseases that are of significant economic, trade and food security importance with potential for rapid international spread, and that require international cooperation for control and management</a:t>
            </a:r>
            <a:endParaRPr lang="it-IT" sz="2000" dirty="0">
              <a:latin typeface="Arial Narrow" panose="020B0606020202030204" pitchFamily="34" charset="0"/>
            </a:endParaRPr>
          </a:p>
        </p:txBody>
      </p:sp>
      <p:pic>
        <p:nvPicPr>
          <p:cNvPr id="8" name="Segnaposto contenuto 7">
            <a:extLst>
              <a:ext uri="{FF2B5EF4-FFF2-40B4-BE49-F238E27FC236}">
                <a16:creationId xmlns:a16="http://schemas.microsoft.com/office/drawing/2014/main" xmlns="" id="{D8E39672-8C7C-475F-B15D-62DBEC933E72}"/>
              </a:ext>
            </a:extLst>
          </p:cNvPr>
          <p:cNvPicPr>
            <a:picLocks noGrp="1" noChangeAspect="1"/>
          </p:cNvPicPr>
          <p:nvPr>
            <p:ph sz="half" idx="2"/>
          </p:nvPr>
        </p:nvPicPr>
        <p:blipFill>
          <a:blip r:embed="rId2"/>
          <a:stretch>
            <a:fillRect/>
          </a:stretch>
        </p:blipFill>
        <p:spPr>
          <a:xfrm>
            <a:off x="8546836" y="622367"/>
            <a:ext cx="2929023" cy="2631781"/>
          </a:xfrm>
          <a:prstGeom prst="rect">
            <a:avLst/>
          </a:prstGeom>
          <a:ln>
            <a:noFill/>
          </a:ln>
          <a:effectLst>
            <a:softEdge rad="112500"/>
          </a:effectLst>
        </p:spPr>
      </p:pic>
      <p:sp>
        <p:nvSpPr>
          <p:cNvPr id="9" name="CasellaDiTesto 8">
            <a:extLst>
              <a:ext uri="{FF2B5EF4-FFF2-40B4-BE49-F238E27FC236}">
                <a16:creationId xmlns:a16="http://schemas.microsoft.com/office/drawing/2014/main" xmlns="" id="{D8D0EC21-0A35-45C7-84FF-4139ABD5D5AA}"/>
              </a:ext>
            </a:extLst>
          </p:cNvPr>
          <p:cNvSpPr txBox="1"/>
          <p:nvPr/>
        </p:nvSpPr>
        <p:spPr>
          <a:xfrm>
            <a:off x="1828800" y="3949148"/>
            <a:ext cx="9077739" cy="1015663"/>
          </a:xfrm>
          <a:prstGeom prst="rect">
            <a:avLst/>
          </a:prstGeom>
          <a:noFill/>
        </p:spPr>
        <p:txBody>
          <a:bodyPr wrap="square" rtlCol="0">
            <a:spAutoFit/>
          </a:bodyPr>
          <a:lstStyle/>
          <a:p>
            <a:r>
              <a:rPr lang="en-US" sz="2000" dirty="0">
                <a:latin typeface="Arial Narrow" panose="020B0606020202030204" pitchFamily="34" charset="0"/>
              </a:rPr>
              <a:t>ASF is one of the most serious transboundary swine diseases because of its high lethality for pigs, its socioeconomic consequences, its rapid and international spread and the absence of either treatment or vaccine.</a:t>
            </a:r>
            <a:endParaRPr lang="it-IT" sz="2000" dirty="0">
              <a:latin typeface="Arial Narrow" panose="020B0606020202030204" pitchFamily="34" charset="0"/>
            </a:endParaRPr>
          </a:p>
        </p:txBody>
      </p:sp>
      <p:pic>
        <p:nvPicPr>
          <p:cNvPr id="11" name="Immagine 10">
            <a:extLst>
              <a:ext uri="{FF2B5EF4-FFF2-40B4-BE49-F238E27FC236}">
                <a16:creationId xmlns:a16="http://schemas.microsoft.com/office/drawing/2014/main" xmlns="" id="{F769CD59-04EE-4650-81BA-61B7B1549CEF}"/>
              </a:ext>
            </a:extLst>
          </p:cNvPr>
          <p:cNvPicPr>
            <a:picLocks noChangeAspect="1"/>
          </p:cNvPicPr>
          <p:nvPr/>
        </p:nvPicPr>
        <p:blipFill>
          <a:blip r:embed="rId3"/>
          <a:stretch>
            <a:fillRect/>
          </a:stretch>
        </p:blipFill>
        <p:spPr>
          <a:xfrm>
            <a:off x="5148776" y="4667872"/>
            <a:ext cx="4398192" cy="2148419"/>
          </a:xfrm>
          <a:prstGeom prst="rect">
            <a:avLst/>
          </a:prstGeom>
          <a:ln>
            <a:noFill/>
          </a:ln>
          <a:effectLst>
            <a:softEdge rad="112500"/>
          </a:effectLst>
        </p:spPr>
      </p:pic>
    </p:spTree>
    <p:extLst>
      <p:ext uri="{BB962C8B-B14F-4D97-AF65-F5344CB8AC3E}">
        <p14:creationId xmlns:p14="http://schemas.microsoft.com/office/powerpoint/2010/main" val="117900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4211F4E-BB49-4311-A872-F62E8A09DA53}"/>
              </a:ext>
            </a:extLst>
          </p:cNvPr>
          <p:cNvSpPr>
            <a:spLocks noGrp="1"/>
          </p:cNvSpPr>
          <p:nvPr>
            <p:ph type="ctrTitle"/>
          </p:nvPr>
        </p:nvSpPr>
        <p:spPr>
          <a:xfrm>
            <a:off x="1132199" y="954338"/>
            <a:ext cx="10510698" cy="2262781"/>
          </a:xfrm>
        </p:spPr>
        <p:txBody>
          <a:bodyPr/>
          <a:lstStyle/>
          <a:p>
            <a:pPr algn="ctr"/>
            <a:r>
              <a:rPr lang="it-IT" b="1" dirty="0">
                <a:latin typeface="Arial Narrow" panose="020B0606020202030204" pitchFamily="34" charset="0"/>
              </a:rPr>
              <a:t>THANKS FOR YOUR ATTENTION</a:t>
            </a:r>
          </a:p>
        </p:txBody>
      </p:sp>
    </p:spTree>
    <p:extLst>
      <p:ext uri="{BB962C8B-B14F-4D97-AF65-F5344CB8AC3E}">
        <p14:creationId xmlns:p14="http://schemas.microsoft.com/office/powerpoint/2010/main" val="111578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8631FF-806F-436A-AE65-305456358889}"/>
              </a:ext>
            </a:extLst>
          </p:cNvPr>
          <p:cNvSpPr>
            <a:spLocks noGrp="1"/>
          </p:cNvSpPr>
          <p:nvPr>
            <p:ph type="title"/>
          </p:nvPr>
        </p:nvSpPr>
        <p:spPr>
          <a:xfrm>
            <a:off x="2589212" y="258923"/>
            <a:ext cx="8911687" cy="687855"/>
          </a:xfrm>
        </p:spPr>
        <p:txBody>
          <a:bodyPr/>
          <a:lstStyle/>
          <a:p>
            <a:pPr algn="ctr"/>
            <a:r>
              <a:rPr lang="it-IT" b="1" i="1" dirty="0">
                <a:latin typeface="Arial Narrow" panose="020B0606020202030204" pitchFamily="34" charset="0"/>
              </a:rPr>
              <a:t>WORLD DISTRIBUTION</a:t>
            </a:r>
          </a:p>
        </p:txBody>
      </p:sp>
      <p:sp>
        <p:nvSpPr>
          <p:cNvPr id="3" name="Segnaposto contenuto 2">
            <a:extLst>
              <a:ext uri="{FF2B5EF4-FFF2-40B4-BE49-F238E27FC236}">
                <a16:creationId xmlns:a16="http://schemas.microsoft.com/office/drawing/2014/main" xmlns="" id="{B1921A6D-C907-4318-AF9B-04190171A6BD}"/>
              </a:ext>
            </a:extLst>
          </p:cNvPr>
          <p:cNvSpPr>
            <a:spLocks noGrp="1"/>
          </p:cNvSpPr>
          <p:nvPr>
            <p:ph idx="1"/>
          </p:nvPr>
        </p:nvSpPr>
        <p:spPr>
          <a:xfrm>
            <a:off x="1762539" y="946777"/>
            <a:ext cx="10084903" cy="5652299"/>
          </a:xfrm>
        </p:spPr>
        <p:txBody>
          <a:bodyPr>
            <a:normAutofit/>
          </a:bodyPr>
          <a:lstStyle/>
          <a:p>
            <a:r>
              <a:rPr lang="en-US" sz="2000" dirty="0">
                <a:latin typeface="Arial Narrow" panose="020B0606020202030204" pitchFamily="34" charset="0"/>
              </a:rPr>
              <a:t>After being described for the first time 1921 in Kenya, ASF was subsequently reported in most sub-Saharan countries in Africa. In 1957 the disease spread to Portugal, most likely by swill feeding from airports. </a:t>
            </a:r>
          </a:p>
          <a:p>
            <a:r>
              <a:rPr lang="en-US" sz="2000" dirty="0">
                <a:latin typeface="Arial Narrow" panose="020B0606020202030204" pitchFamily="34" charset="0"/>
              </a:rPr>
              <a:t>A second introduction during the 1960´s resulted in spread throughout the Iberian peninsula to several other countries in Europe, including France, Italy, Belgium, Malta, and the Netherlands. </a:t>
            </a:r>
          </a:p>
          <a:p>
            <a:r>
              <a:rPr lang="en-US" sz="2000" dirty="0">
                <a:latin typeface="Arial Narrow" panose="020B0606020202030204" pitchFamily="34" charset="0"/>
              </a:rPr>
              <a:t>It is suspected that the disease was spread through the transportation and distribution of infected pig products via airports and </a:t>
            </a:r>
            <a:r>
              <a:rPr lang="en-US" sz="2000" dirty="0" err="1">
                <a:latin typeface="Arial Narrow" panose="020B0606020202030204" pitchFamily="34" charset="0"/>
              </a:rPr>
              <a:t>harbours</a:t>
            </a:r>
            <a:r>
              <a:rPr lang="en-US" sz="2000" dirty="0">
                <a:latin typeface="Arial Narrow" panose="020B0606020202030204" pitchFamily="34" charset="0"/>
              </a:rPr>
              <a:t>. </a:t>
            </a:r>
          </a:p>
          <a:p>
            <a:r>
              <a:rPr lang="en-US" sz="2000" dirty="0">
                <a:latin typeface="Arial Narrow" panose="020B0606020202030204" pitchFamily="34" charset="0"/>
              </a:rPr>
              <a:t>In June 2007, ASF was reported again in Europe,</a:t>
            </a:r>
          </a:p>
          <a:p>
            <a:pPr marL="0" indent="0">
              <a:buNone/>
            </a:pPr>
            <a:r>
              <a:rPr lang="en-US" sz="2000" dirty="0">
                <a:latin typeface="Arial Narrow" panose="020B0606020202030204" pitchFamily="34" charset="0"/>
              </a:rPr>
              <a:t>      starting in Georgia and spreading to Armenia, Azerbaijan</a:t>
            </a:r>
          </a:p>
          <a:p>
            <a:pPr marL="0" indent="0">
              <a:buNone/>
            </a:pPr>
            <a:r>
              <a:rPr lang="en-US" sz="2000" dirty="0">
                <a:latin typeface="Arial Narrow" panose="020B0606020202030204" pitchFamily="34" charset="0"/>
              </a:rPr>
              <a:t>      and to Russia. In 2012 it is endemic in Russia,</a:t>
            </a:r>
          </a:p>
          <a:p>
            <a:pPr marL="0" indent="0">
              <a:buNone/>
            </a:pPr>
            <a:r>
              <a:rPr lang="en-US" sz="2000" dirty="0">
                <a:latin typeface="Arial Narrow" panose="020B0606020202030204" pitchFamily="34" charset="0"/>
              </a:rPr>
              <a:t>      representing a threat to the European Union</a:t>
            </a:r>
          </a:p>
          <a:p>
            <a:r>
              <a:rPr lang="en-US" sz="2000" dirty="0">
                <a:latin typeface="Arial Narrow" panose="020B0606020202030204" pitchFamily="34" charset="0"/>
              </a:rPr>
              <a:t>ASF has been reported from most of the eastern and </a:t>
            </a:r>
          </a:p>
          <a:p>
            <a:pPr marL="0" indent="0">
              <a:buNone/>
            </a:pPr>
            <a:r>
              <a:rPr lang="en-US" sz="2000" dirty="0">
                <a:latin typeface="Arial Narrow" panose="020B0606020202030204" pitchFamily="34" charset="0"/>
              </a:rPr>
              <a:t>      southern African countries, and is endemic in Uganda.</a:t>
            </a:r>
            <a:endParaRPr lang="it-IT" sz="2000" dirty="0">
              <a:latin typeface="Arial Narrow" panose="020B0606020202030204" pitchFamily="34" charset="0"/>
            </a:endParaRPr>
          </a:p>
        </p:txBody>
      </p:sp>
      <p:pic>
        <p:nvPicPr>
          <p:cNvPr id="7" name="Immagine 6">
            <a:extLst>
              <a:ext uri="{FF2B5EF4-FFF2-40B4-BE49-F238E27FC236}">
                <a16:creationId xmlns:a16="http://schemas.microsoft.com/office/drawing/2014/main" xmlns="" id="{DE55CE6D-24D3-4DC9-BAC7-602B256E5582}"/>
              </a:ext>
            </a:extLst>
          </p:cNvPr>
          <p:cNvPicPr>
            <a:picLocks noChangeAspect="1"/>
          </p:cNvPicPr>
          <p:nvPr/>
        </p:nvPicPr>
        <p:blipFill>
          <a:blip r:embed="rId2"/>
          <a:stretch>
            <a:fillRect/>
          </a:stretch>
        </p:blipFill>
        <p:spPr>
          <a:xfrm>
            <a:off x="7699514" y="3299536"/>
            <a:ext cx="4005261" cy="3003946"/>
          </a:xfrm>
          <a:prstGeom prst="rect">
            <a:avLst/>
          </a:prstGeom>
          <a:effectLst>
            <a:softEdge rad="63500"/>
          </a:effectLst>
        </p:spPr>
      </p:pic>
    </p:spTree>
    <p:extLst>
      <p:ext uri="{BB962C8B-B14F-4D97-AF65-F5344CB8AC3E}">
        <p14:creationId xmlns:p14="http://schemas.microsoft.com/office/powerpoint/2010/main" val="31512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A47248D-4B55-455B-A64E-992ABDF4C755}"/>
              </a:ext>
            </a:extLst>
          </p:cNvPr>
          <p:cNvSpPr>
            <a:spLocks noGrp="1"/>
          </p:cNvSpPr>
          <p:nvPr>
            <p:ph type="title"/>
          </p:nvPr>
        </p:nvSpPr>
        <p:spPr>
          <a:xfrm>
            <a:off x="2698942" y="306333"/>
            <a:ext cx="8911687" cy="640445"/>
          </a:xfrm>
        </p:spPr>
        <p:txBody>
          <a:bodyPr/>
          <a:lstStyle/>
          <a:p>
            <a:pPr algn="ctr"/>
            <a:r>
              <a:rPr lang="it-IT" b="1" i="1" dirty="0">
                <a:latin typeface="Arial Narrow" panose="020B0606020202030204" pitchFamily="34" charset="0"/>
              </a:rPr>
              <a:t>AFRICAN SUINE FEVER VIRUS</a:t>
            </a:r>
          </a:p>
        </p:txBody>
      </p:sp>
      <p:sp>
        <p:nvSpPr>
          <p:cNvPr id="3" name="Segnaposto contenuto 2">
            <a:extLst>
              <a:ext uri="{FF2B5EF4-FFF2-40B4-BE49-F238E27FC236}">
                <a16:creationId xmlns:a16="http://schemas.microsoft.com/office/drawing/2014/main" xmlns="" id="{CE9B7050-E98C-4513-9AF2-FC84DDFB2C4C}"/>
              </a:ext>
            </a:extLst>
          </p:cNvPr>
          <p:cNvSpPr>
            <a:spLocks noGrp="1"/>
          </p:cNvSpPr>
          <p:nvPr>
            <p:ph idx="1"/>
          </p:nvPr>
        </p:nvSpPr>
        <p:spPr>
          <a:xfrm>
            <a:off x="1510749" y="1253111"/>
            <a:ext cx="4320208" cy="5604889"/>
          </a:xfrm>
        </p:spPr>
        <p:txBody>
          <a:bodyPr>
            <a:normAutofit/>
          </a:bodyPr>
          <a:lstStyle/>
          <a:p>
            <a:endParaRPr lang="en-US" sz="2000" dirty="0">
              <a:latin typeface="Arial Narrow" panose="020B0606020202030204" pitchFamily="34" charset="0"/>
            </a:endParaRPr>
          </a:p>
          <a:p>
            <a:r>
              <a:rPr lang="en-US" sz="2000" dirty="0">
                <a:latin typeface="Arial Narrow" panose="020B0606020202030204" pitchFamily="34" charset="0"/>
              </a:rPr>
              <a:t>ASFV is an icosahedral double stranded DNA </a:t>
            </a:r>
            <a:r>
              <a:rPr lang="en-US" sz="2000" b="1" dirty="0" err="1">
                <a:latin typeface="Arial Narrow" panose="020B0606020202030204" pitchFamily="34" charset="0"/>
              </a:rPr>
              <a:t>Asfivirus</a:t>
            </a:r>
            <a:r>
              <a:rPr lang="en-US" sz="2000" dirty="0">
                <a:latin typeface="Arial Narrow" panose="020B0606020202030204" pitchFamily="34" charset="0"/>
              </a:rPr>
              <a:t> that is presently the sole member of the family of </a:t>
            </a:r>
            <a:r>
              <a:rPr lang="en-US" sz="2000" b="1" dirty="0" err="1">
                <a:latin typeface="Arial Narrow" panose="020B0606020202030204" pitchFamily="34" charset="0"/>
              </a:rPr>
              <a:t>Asfarviridae</a:t>
            </a:r>
            <a:r>
              <a:rPr lang="en-US" sz="2000" dirty="0">
                <a:latin typeface="Arial Narrow" panose="020B0606020202030204" pitchFamily="34" charset="0"/>
              </a:rPr>
              <a:t> . ASFV replicates mainly in the cytoplasm of the infected cells, and is the only known DNA virus to be an arbovirus (arthropod-borne virus), able to multiply in both vertebrate and invertebrate hosts. Although there is only one serotype, more than 20 genotypes and numerous subtypes of ASFV of varying virulence have been identified.</a:t>
            </a:r>
            <a:endParaRPr lang="it-IT" sz="2000" dirty="0">
              <a:latin typeface="Arial Narrow" panose="020B0606020202030204" pitchFamily="34" charset="0"/>
            </a:endParaRPr>
          </a:p>
        </p:txBody>
      </p:sp>
      <p:pic>
        <p:nvPicPr>
          <p:cNvPr id="5" name="Immagine 4">
            <a:extLst>
              <a:ext uri="{FF2B5EF4-FFF2-40B4-BE49-F238E27FC236}">
                <a16:creationId xmlns:a16="http://schemas.microsoft.com/office/drawing/2014/main" xmlns="" id="{B3AE1C05-6B3D-4B79-9559-3D121134836C}"/>
              </a:ext>
            </a:extLst>
          </p:cNvPr>
          <p:cNvPicPr>
            <a:picLocks noChangeAspect="1"/>
          </p:cNvPicPr>
          <p:nvPr/>
        </p:nvPicPr>
        <p:blipFill>
          <a:blip r:embed="rId2"/>
          <a:stretch>
            <a:fillRect/>
          </a:stretch>
        </p:blipFill>
        <p:spPr>
          <a:xfrm>
            <a:off x="6361045" y="1402593"/>
            <a:ext cx="5403752" cy="4052814"/>
          </a:xfrm>
          <a:prstGeom prst="rect">
            <a:avLst/>
          </a:prstGeom>
          <a:ln>
            <a:noFill/>
          </a:ln>
          <a:effectLst>
            <a:softEdge rad="112500"/>
          </a:effectLst>
        </p:spPr>
      </p:pic>
    </p:spTree>
    <p:extLst>
      <p:ext uri="{BB962C8B-B14F-4D97-AF65-F5344CB8AC3E}">
        <p14:creationId xmlns:p14="http://schemas.microsoft.com/office/powerpoint/2010/main" val="39636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45B368-5A91-46CA-959A-53FD5C750BA3}"/>
              </a:ext>
            </a:extLst>
          </p:cNvPr>
          <p:cNvSpPr>
            <a:spLocks noGrp="1"/>
          </p:cNvSpPr>
          <p:nvPr>
            <p:ph type="title"/>
          </p:nvPr>
        </p:nvSpPr>
        <p:spPr>
          <a:xfrm>
            <a:off x="1926604" y="132522"/>
            <a:ext cx="8915400" cy="390187"/>
          </a:xfrm>
        </p:spPr>
        <p:txBody>
          <a:bodyPr>
            <a:normAutofit fontScale="90000"/>
          </a:bodyPr>
          <a:lstStyle/>
          <a:p>
            <a:pPr algn="ctr"/>
            <a:r>
              <a:rPr lang="it-IT" b="1" dirty="0">
                <a:latin typeface="Arial Narrow" panose="020B0606020202030204" pitchFamily="34" charset="0"/>
              </a:rPr>
              <a:t>ASF VIRUS</a:t>
            </a:r>
          </a:p>
        </p:txBody>
      </p:sp>
      <p:sp>
        <p:nvSpPr>
          <p:cNvPr id="3" name="Segnaposto contenuto 2">
            <a:extLst>
              <a:ext uri="{FF2B5EF4-FFF2-40B4-BE49-F238E27FC236}">
                <a16:creationId xmlns:a16="http://schemas.microsoft.com/office/drawing/2014/main" xmlns="" id="{19DECDBF-9CD3-454C-BB9B-C7887F465746}"/>
              </a:ext>
            </a:extLst>
          </p:cNvPr>
          <p:cNvSpPr>
            <a:spLocks noGrp="1"/>
          </p:cNvSpPr>
          <p:nvPr>
            <p:ph idx="1"/>
          </p:nvPr>
        </p:nvSpPr>
        <p:spPr>
          <a:xfrm>
            <a:off x="1754325" y="768626"/>
            <a:ext cx="10040110" cy="4386470"/>
          </a:xfrm>
        </p:spPr>
        <p:txBody>
          <a:bodyPr>
            <a:normAutofit fontScale="92500" lnSpcReduction="10000"/>
          </a:bodyPr>
          <a:lstStyle/>
          <a:p>
            <a:r>
              <a:rPr lang="en-US" sz="2000" dirty="0">
                <a:latin typeface="Arial Narrow" panose="020B0606020202030204" pitchFamily="34" charset="0"/>
              </a:rPr>
              <a:t>In a suitable environment the ASFV is stable over a wide range of temperatures and pH values. It may remain infectious in:</a:t>
            </a:r>
          </a:p>
          <a:p>
            <a:pPr marL="0" indent="0">
              <a:buNone/>
            </a:pPr>
            <a:r>
              <a:rPr lang="en-US" sz="2000" dirty="0">
                <a:latin typeface="Arial Narrow" panose="020B0606020202030204" pitchFamily="34" charset="0"/>
              </a:rPr>
              <a:t>      -serum for 18 months when kept at room temperature, </a:t>
            </a:r>
          </a:p>
          <a:p>
            <a:pPr marL="0" indent="0">
              <a:buNone/>
            </a:pPr>
            <a:r>
              <a:rPr lang="en-US" sz="2000" dirty="0">
                <a:latin typeface="Arial Narrow" panose="020B0606020202030204" pitchFamily="34" charset="0"/>
              </a:rPr>
              <a:t>      -in refrigerated blood for 6 years and </a:t>
            </a:r>
          </a:p>
          <a:p>
            <a:pPr marL="0" indent="0">
              <a:buNone/>
            </a:pPr>
            <a:r>
              <a:rPr lang="en-US" sz="2000" dirty="0">
                <a:latin typeface="Arial Narrow" panose="020B0606020202030204" pitchFamily="34" charset="0"/>
              </a:rPr>
              <a:t>      -in blood at 37° C for one month. </a:t>
            </a:r>
          </a:p>
          <a:p>
            <a:r>
              <a:rPr lang="en-US" sz="2000" dirty="0">
                <a:latin typeface="Arial Narrow" panose="020B0606020202030204" pitchFamily="34" charset="0"/>
              </a:rPr>
              <a:t>It is necessary to heat serum at 60° C for 30 minutes to inactivate the virus.</a:t>
            </a:r>
          </a:p>
          <a:p>
            <a:r>
              <a:rPr lang="en-US" sz="2000" dirty="0">
                <a:latin typeface="Arial Narrow" panose="020B0606020202030204" pitchFamily="34" charset="0"/>
              </a:rPr>
              <a:t>Sunlight and desiccation rapidly inactivates the ASFV. </a:t>
            </a:r>
          </a:p>
          <a:p>
            <a:pPr marL="0" indent="0">
              <a:buNone/>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The virus may remain infective in raw, smoked or frozen pork for at least 15 weeks up to several              months, which means that undercooked pork, blood or carcass meal derived from pigs must be regarded as dangerous if fed to pigs.</a:t>
            </a:r>
          </a:p>
          <a:p>
            <a:pPr marL="0" indent="0">
              <a:buNone/>
            </a:pPr>
            <a:r>
              <a:rPr lang="en-US" sz="2000" dirty="0">
                <a:latin typeface="Arial Narrow" panose="020B0606020202030204" pitchFamily="34" charset="0"/>
              </a:rPr>
              <a:t> In </a:t>
            </a:r>
            <a:r>
              <a:rPr lang="en-US" sz="2000" b="1" i="1" dirty="0">
                <a:latin typeface="Arial Narrow" panose="020B0606020202030204" pitchFamily="34" charset="0"/>
              </a:rPr>
              <a:t>pig </a:t>
            </a:r>
            <a:r>
              <a:rPr lang="en-US" sz="2000" b="1" i="1" dirty="0" err="1">
                <a:latin typeface="Arial Narrow" panose="020B0606020202030204" pitchFamily="34" charset="0"/>
              </a:rPr>
              <a:t>faeces</a:t>
            </a:r>
            <a:r>
              <a:rPr lang="en-US" sz="2000" b="1" i="1" dirty="0">
                <a:latin typeface="Arial Narrow" panose="020B0606020202030204" pitchFamily="34" charset="0"/>
              </a:rPr>
              <a:t> </a:t>
            </a:r>
            <a:r>
              <a:rPr lang="en-US" sz="2000" dirty="0">
                <a:latin typeface="Arial Narrow" panose="020B0606020202030204" pitchFamily="34" charset="0"/>
              </a:rPr>
              <a:t>ASFV can persist over 100 days.</a:t>
            </a:r>
            <a:endParaRPr lang="it-IT" sz="2000" dirty="0">
              <a:latin typeface="Arial Narrow" panose="020B0606020202030204" pitchFamily="34" charset="0"/>
            </a:endParaRPr>
          </a:p>
        </p:txBody>
      </p:sp>
      <p:pic>
        <p:nvPicPr>
          <p:cNvPr id="5" name="Immagine 4">
            <a:extLst>
              <a:ext uri="{FF2B5EF4-FFF2-40B4-BE49-F238E27FC236}">
                <a16:creationId xmlns:a16="http://schemas.microsoft.com/office/drawing/2014/main" xmlns="" id="{F4EAFB67-5434-4F43-A340-9C9EEE37301D}"/>
              </a:ext>
            </a:extLst>
          </p:cNvPr>
          <p:cNvPicPr>
            <a:picLocks noChangeAspect="1"/>
          </p:cNvPicPr>
          <p:nvPr/>
        </p:nvPicPr>
        <p:blipFill>
          <a:blip r:embed="rId2"/>
          <a:stretch>
            <a:fillRect/>
          </a:stretch>
        </p:blipFill>
        <p:spPr>
          <a:xfrm>
            <a:off x="8696032" y="1165420"/>
            <a:ext cx="2762250" cy="1657350"/>
          </a:xfrm>
          <a:prstGeom prst="rect">
            <a:avLst/>
          </a:prstGeom>
          <a:ln>
            <a:noFill/>
          </a:ln>
          <a:effectLst>
            <a:softEdge rad="112500"/>
          </a:effectLst>
        </p:spPr>
      </p:pic>
      <p:pic>
        <p:nvPicPr>
          <p:cNvPr id="7" name="Immagine 6">
            <a:extLst>
              <a:ext uri="{FF2B5EF4-FFF2-40B4-BE49-F238E27FC236}">
                <a16:creationId xmlns:a16="http://schemas.microsoft.com/office/drawing/2014/main" xmlns="" id="{8A15C404-50FD-4C1D-9836-B66D4A939C1B}"/>
              </a:ext>
            </a:extLst>
          </p:cNvPr>
          <p:cNvPicPr>
            <a:picLocks noChangeAspect="1"/>
          </p:cNvPicPr>
          <p:nvPr/>
        </p:nvPicPr>
        <p:blipFill>
          <a:blip r:embed="rId3"/>
          <a:stretch>
            <a:fillRect/>
          </a:stretch>
        </p:blipFill>
        <p:spPr>
          <a:xfrm>
            <a:off x="8708335" y="5100830"/>
            <a:ext cx="3086100" cy="1530641"/>
          </a:xfrm>
          <a:prstGeom prst="rect">
            <a:avLst/>
          </a:prstGeom>
          <a:ln>
            <a:noFill/>
          </a:ln>
          <a:effectLst>
            <a:softEdge rad="112500"/>
          </a:effectLst>
        </p:spPr>
      </p:pic>
      <p:pic>
        <p:nvPicPr>
          <p:cNvPr id="11" name="Immagine 10">
            <a:extLst>
              <a:ext uri="{FF2B5EF4-FFF2-40B4-BE49-F238E27FC236}">
                <a16:creationId xmlns:a16="http://schemas.microsoft.com/office/drawing/2014/main" xmlns="" id="{DBB9257D-D9F3-4A8E-8103-446CFCF8DB3F}"/>
              </a:ext>
            </a:extLst>
          </p:cNvPr>
          <p:cNvPicPr>
            <a:picLocks noChangeAspect="1"/>
          </p:cNvPicPr>
          <p:nvPr/>
        </p:nvPicPr>
        <p:blipFill>
          <a:blip r:embed="rId4"/>
          <a:stretch>
            <a:fillRect/>
          </a:stretch>
        </p:blipFill>
        <p:spPr>
          <a:xfrm>
            <a:off x="4501660" y="5100829"/>
            <a:ext cx="3450981" cy="1530642"/>
          </a:xfrm>
          <a:prstGeom prst="rect">
            <a:avLst/>
          </a:prstGeom>
          <a:ln>
            <a:noFill/>
          </a:ln>
          <a:effectLst>
            <a:softEdge rad="112500"/>
          </a:effectLst>
        </p:spPr>
      </p:pic>
    </p:spTree>
    <p:extLst>
      <p:ext uri="{BB962C8B-B14F-4D97-AF65-F5344CB8AC3E}">
        <p14:creationId xmlns:p14="http://schemas.microsoft.com/office/powerpoint/2010/main" val="10518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3971E1-16D2-4575-BB46-45C23E13DB2A}"/>
              </a:ext>
            </a:extLst>
          </p:cNvPr>
          <p:cNvSpPr>
            <a:spLocks noGrp="1"/>
          </p:cNvSpPr>
          <p:nvPr>
            <p:ph type="title"/>
          </p:nvPr>
        </p:nvSpPr>
        <p:spPr>
          <a:xfrm>
            <a:off x="2337421" y="190582"/>
            <a:ext cx="8915399" cy="794932"/>
          </a:xfrm>
        </p:spPr>
        <p:txBody>
          <a:bodyPr/>
          <a:lstStyle/>
          <a:p>
            <a:pPr algn="ctr"/>
            <a:r>
              <a:rPr lang="it-IT" b="1" i="1" dirty="0">
                <a:latin typeface="Arial Narrow" panose="020B0606020202030204" pitchFamily="34" charset="0"/>
              </a:rPr>
              <a:t>Transmission of ASFV </a:t>
            </a:r>
            <a:r>
              <a:rPr lang="it-IT" b="1" i="1" dirty="0" err="1">
                <a:latin typeface="Arial Narrow" panose="020B0606020202030204" pitchFamily="34" charset="0"/>
              </a:rPr>
              <a:t>infection</a:t>
            </a:r>
            <a:endParaRPr lang="it-IT" b="1" i="1" dirty="0">
              <a:latin typeface="Arial Narrow" panose="020B0606020202030204" pitchFamily="34" charset="0"/>
            </a:endParaRPr>
          </a:p>
        </p:txBody>
      </p:sp>
      <p:sp>
        <p:nvSpPr>
          <p:cNvPr id="3" name="Segnaposto testo 2">
            <a:extLst>
              <a:ext uri="{FF2B5EF4-FFF2-40B4-BE49-F238E27FC236}">
                <a16:creationId xmlns:a16="http://schemas.microsoft.com/office/drawing/2014/main" xmlns="" id="{F252F4AC-A9CF-4D60-964C-1EEDA558A589}"/>
              </a:ext>
            </a:extLst>
          </p:cNvPr>
          <p:cNvSpPr>
            <a:spLocks noGrp="1"/>
          </p:cNvSpPr>
          <p:nvPr>
            <p:ph type="body" idx="1"/>
          </p:nvPr>
        </p:nvSpPr>
        <p:spPr>
          <a:xfrm>
            <a:off x="2151472" y="1419434"/>
            <a:ext cx="8915399" cy="1638218"/>
          </a:xfrm>
        </p:spPr>
        <p:txBody>
          <a:bodyPr/>
          <a:lstStyle/>
          <a:p>
            <a:r>
              <a:rPr lang="en-US" dirty="0">
                <a:latin typeface="Arial Narrow" panose="020B0606020202030204" pitchFamily="34" charset="0"/>
              </a:rPr>
              <a:t>ASFV infects only species within the pig family (</a:t>
            </a:r>
            <a:r>
              <a:rPr lang="en-US" dirty="0" err="1">
                <a:latin typeface="Arial Narrow" panose="020B0606020202030204" pitchFamily="34" charset="0"/>
              </a:rPr>
              <a:t>Suidae</a:t>
            </a:r>
            <a:r>
              <a:rPr lang="en-US" dirty="0">
                <a:latin typeface="Arial Narrow" panose="020B0606020202030204" pitchFamily="34" charset="0"/>
              </a:rPr>
              <a:t>), where the virus is spread through two different cycles: </a:t>
            </a:r>
          </a:p>
          <a:p>
            <a:pPr marL="342900" indent="-342900">
              <a:buFont typeface="Arial" panose="020B0604020202020204" pitchFamily="34" charset="0"/>
              <a:buChar char="•"/>
            </a:pPr>
            <a:r>
              <a:rPr lang="en-US" dirty="0">
                <a:latin typeface="Arial Narrow" panose="020B0606020202030204" pitchFamily="34" charset="0"/>
              </a:rPr>
              <a:t>the </a:t>
            </a:r>
            <a:r>
              <a:rPr lang="en-US" b="1" i="1" dirty="0">
                <a:latin typeface="Arial Narrow" panose="020B0606020202030204" pitchFamily="34" charset="0"/>
              </a:rPr>
              <a:t>domestic </a:t>
            </a:r>
            <a:r>
              <a:rPr lang="en-US" dirty="0">
                <a:latin typeface="Arial Narrow" panose="020B0606020202030204" pitchFamily="34" charset="0"/>
              </a:rPr>
              <a:t>and </a:t>
            </a:r>
          </a:p>
          <a:p>
            <a:pPr marL="342900" indent="-342900">
              <a:buFont typeface="Arial" panose="020B0604020202020204" pitchFamily="34" charset="0"/>
              <a:buChar char="•"/>
            </a:pPr>
            <a:r>
              <a:rPr lang="en-US" dirty="0">
                <a:latin typeface="Arial Narrow" panose="020B0606020202030204" pitchFamily="34" charset="0"/>
              </a:rPr>
              <a:t>the </a:t>
            </a:r>
            <a:r>
              <a:rPr lang="en-US" b="1" i="1" dirty="0">
                <a:latin typeface="Arial Narrow" panose="020B0606020202030204" pitchFamily="34" charset="0"/>
              </a:rPr>
              <a:t>sylvatic </a:t>
            </a:r>
            <a:r>
              <a:rPr lang="en-US" dirty="0">
                <a:latin typeface="Arial Narrow" panose="020B0606020202030204" pitchFamily="34" charset="0"/>
              </a:rPr>
              <a:t>one.</a:t>
            </a:r>
            <a:endParaRPr lang="it-IT" dirty="0">
              <a:latin typeface="Arial Narrow" panose="020B0606020202030204" pitchFamily="34" charset="0"/>
            </a:endParaRPr>
          </a:p>
        </p:txBody>
      </p:sp>
      <p:pic>
        <p:nvPicPr>
          <p:cNvPr id="5" name="Immagine 4">
            <a:extLst>
              <a:ext uri="{FF2B5EF4-FFF2-40B4-BE49-F238E27FC236}">
                <a16:creationId xmlns:a16="http://schemas.microsoft.com/office/drawing/2014/main" xmlns="" id="{2A4E13C3-8EDF-4B68-B7D0-A6E49D00C155}"/>
              </a:ext>
            </a:extLst>
          </p:cNvPr>
          <p:cNvPicPr>
            <a:picLocks noChangeAspect="1"/>
          </p:cNvPicPr>
          <p:nvPr/>
        </p:nvPicPr>
        <p:blipFill>
          <a:blip r:embed="rId2"/>
          <a:stretch>
            <a:fillRect/>
          </a:stretch>
        </p:blipFill>
        <p:spPr>
          <a:xfrm>
            <a:off x="4982095" y="2119274"/>
            <a:ext cx="6376742" cy="4281527"/>
          </a:xfrm>
          <a:prstGeom prst="rect">
            <a:avLst/>
          </a:prstGeom>
          <a:effectLst>
            <a:softEdge rad="63500"/>
          </a:effectLst>
        </p:spPr>
      </p:pic>
    </p:spTree>
    <p:extLst>
      <p:ext uri="{BB962C8B-B14F-4D97-AF65-F5344CB8AC3E}">
        <p14:creationId xmlns:p14="http://schemas.microsoft.com/office/powerpoint/2010/main" val="9552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AAAC121-D37D-420E-B73E-55765B657453}"/>
              </a:ext>
            </a:extLst>
          </p:cNvPr>
          <p:cNvSpPr>
            <a:spLocks noGrp="1"/>
          </p:cNvSpPr>
          <p:nvPr>
            <p:ph type="title"/>
          </p:nvPr>
        </p:nvSpPr>
        <p:spPr>
          <a:xfrm>
            <a:off x="2592925" y="0"/>
            <a:ext cx="8911687" cy="715617"/>
          </a:xfrm>
        </p:spPr>
        <p:txBody>
          <a:bodyPr/>
          <a:lstStyle/>
          <a:p>
            <a:pPr algn="ctr"/>
            <a:r>
              <a:rPr lang="it-IT" b="1" dirty="0">
                <a:latin typeface="Arial Narrow" panose="020B0606020202030204" pitchFamily="34" charset="0"/>
              </a:rPr>
              <a:t>DOMESTIC CYCLE</a:t>
            </a:r>
          </a:p>
        </p:txBody>
      </p:sp>
      <p:sp>
        <p:nvSpPr>
          <p:cNvPr id="3" name="Segnaposto contenuto 2">
            <a:extLst>
              <a:ext uri="{FF2B5EF4-FFF2-40B4-BE49-F238E27FC236}">
                <a16:creationId xmlns:a16="http://schemas.microsoft.com/office/drawing/2014/main" xmlns="" id="{7AD50CF7-131C-40AC-95D7-872B55A9E7B7}"/>
              </a:ext>
            </a:extLst>
          </p:cNvPr>
          <p:cNvSpPr>
            <a:spLocks noGrp="1"/>
          </p:cNvSpPr>
          <p:nvPr>
            <p:ph idx="1"/>
          </p:nvPr>
        </p:nvSpPr>
        <p:spPr>
          <a:xfrm>
            <a:off x="1709530" y="715617"/>
            <a:ext cx="9795082" cy="5963479"/>
          </a:xfrm>
        </p:spPr>
        <p:txBody>
          <a:bodyPr>
            <a:normAutofit lnSpcReduction="10000"/>
          </a:bodyPr>
          <a:lstStyle/>
          <a:p>
            <a:r>
              <a:rPr lang="en-US" dirty="0"/>
              <a:t>In the domestic cycle the virus is spread between domestic pigs </a:t>
            </a:r>
            <a:r>
              <a:rPr lang="en-US" b="1" i="1" dirty="0"/>
              <a:t>through direct or indirect contact</a:t>
            </a:r>
            <a:r>
              <a:rPr lang="en-US" dirty="0"/>
              <a:t>. The most important route of transmission is the </a:t>
            </a:r>
            <a:r>
              <a:rPr lang="en-US" b="1" i="1" dirty="0"/>
              <a:t>direct contact</a:t>
            </a:r>
            <a:r>
              <a:rPr lang="en-US" i="1" dirty="0"/>
              <a:t> </a:t>
            </a:r>
            <a:r>
              <a:rPr lang="en-US" dirty="0"/>
              <a:t>between domestic pigs with a predominantly </a:t>
            </a:r>
            <a:r>
              <a:rPr lang="en-US" dirty="0" err="1"/>
              <a:t>oronasal</a:t>
            </a:r>
            <a:r>
              <a:rPr lang="en-US" dirty="0"/>
              <a:t> infection route. Transmission also occurs through </a:t>
            </a:r>
            <a:r>
              <a:rPr lang="en-US" b="1" i="1" dirty="0"/>
              <a:t>indirect contact </a:t>
            </a:r>
            <a:r>
              <a:rPr lang="en-US" dirty="0"/>
              <a:t>with aerosols, </a:t>
            </a:r>
            <a:r>
              <a:rPr lang="en-US" dirty="0" err="1"/>
              <a:t>faeces</a:t>
            </a:r>
            <a:r>
              <a:rPr lang="en-US" dirty="0"/>
              <a:t>, and urine or other body fluids. After infection with ASFV, domestic pigs may shed infective amounts of virus for 24 to 48 hours before clinical signs appear. </a:t>
            </a:r>
          </a:p>
          <a:p>
            <a:pPr marL="0" indent="0">
              <a:buNone/>
            </a:pPr>
            <a:endParaRPr lang="en-US" dirty="0"/>
          </a:p>
          <a:p>
            <a:r>
              <a:rPr lang="en-US" dirty="0"/>
              <a:t>Pigs that survive the acute disease may shed high amounts of virus for about 30 days, even though the infection may persist longer. The exact length of time over which infective levels of virus are maintained in lymphoid tissues is unknown, but does not appear to exceed three to four months. Current studies indicate that vertical transmission of ASFV is not possible.</a:t>
            </a:r>
          </a:p>
          <a:p>
            <a:endParaRPr lang="en-US" dirty="0"/>
          </a:p>
          <a:p>
            <a:r>
              <a:rPr lang="en-US" dirty="0"/>
              <a:t>Pigs that recover from acute or subacute ASF may become </a:t>
            </a:r>
            <a:r>
              <a:rPr lang="en-US" b="1" i="1" dirty="0"/>
              <a:t>subclinical persistent carriers of the virus</a:t>
            </a:r>
            <a:r>
              <a:rPr lang="en-US" dirty="0"/>
              <a:t>. The virus levels in recovered pigs are considered to be too low for the pig to transmit the virus to other pigs by direct contact, unless the virus becomes reactivated by stress. </a:t>
            </a:r>
          </a:p>
          <a:p>
            <a:endParaRPr lang="en-US" dirty="0"/>
          </a:p>
          <a:p>
            <a:r>
              <a:rPr lang="en-US" dirty="0"/>
              <a:t>Other routes of transmission, especially important for spreading to new areas, are spread through contaminated fomites and swill feeding with uncooked pork.</a:t>
            </a:r>
          </a:p>
          <a:p>
            <a:endParaRPr lang="it-IT" dirty="0"/>
          </a:p>
        </p:txBody>
      </p:sp>
    </p:spTree>
    <p:extLst>
      <p:ext uri="{BB962C8B-B14F-4D97-AF65-F5344CB8AC3E}">
        <p14:creationId xmlns:p14="http://schemas.microsoft.com/office/powerpoint/2010/main" val="384846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65A9809-D8A0-4187-A352-4FCFB1BB218D}"/>
              </a:ext>
            </a:extLst>
          </p:cNvPr>
          <p:cNvSpPr>
            <a:spLocks noGrp="1"/>
          </p:cNvSpPr>
          <p:nvPr>
            <p:ph type="title"/>
          </p:nvPr>
        </p:nvSpPr>
        <p:spPr>
          <a:xfrm>
            <a:off x="2592925" y="186789"/>
            <a:ext cx="8911687" cy="759989"/>
          </a:xfrm>
        </p:spPr>
        <p:txBody>
          <a:bodyPr/>
          <a:lstStyle/>
          <a:p>
            <a:pPr algn="ctr"/>
            <a:r>
              <a:rPr lang="it-IT" b="1" dirty="0">
                <a:latin typeface="Arial Narrow" panose="020B0606020202030204" pitchFamily="34" charset="0"/>
              </a:rPr>
              <a:t>SYLVATIC CYCLE</a:t>
            </a:r>
          </a:p>
        </p:txBody>
      </p:sp>
      <p:sp>
        <p:nvSpPr>
          <p:cNvPr id="3" name="Segnaposto contenuto 2">
            <a:extLst>
              <a:ext uri="{FF2B5EF4-FFF2-40B4-BE49-F238E27FC236}">
                <a16:creationId xmlns:a16="http://schemas.microsoft.com/office/drawing/2014/main" xmlns="" id="{0A4C189B-8A94-460F-AE4E-1F2C6C5532C9}"/>
              </a:ext>
            </a:extLst>
          </p:cNvPr>
          <p:cNvSpPr>
            <a:spLocks noGrp="1"/>
          </p:cNvSpPr>
          <p:nvPr>
            <p:ph idx="1"/>
          </p:nvPr>
        </p:nvSpPr>
        <p:spPr>
          <a:xfrm>
            <a:off x="1669774" y="946777"/>
            <a:ext cx="9834838" cy="5724433"/>
          </a:xfrm>
        </p:spPr>
        <p:txBody>
          <a:bodyPr>
            <a:normAutofit/>
          </a:bodyPr>
          <a:lstStyle/>
          <a:p>
            <a:r>
              <a:rPr lang="en-US" sz="2000" dirty="0">
                <a:latin typeface="Arial Narrow" panose="020B0606020202030204" pitchFamily="34" charset="0"/>
              </a:rPr>
              <a:t>The sylvatic cycle involves wild species of swine spreading the virus by soft ticks of the </a:t>
            </a:r>
            <a:r>
              <a:rPr lang="en-US" sz="2000" b="1" i="1" dirty="0" err="1">
                <a:latin typeface="Arial Narrow" panose="020B0606020202030204" pitchFamily="34" charset="0"/>
              </a:rPr>
              <a:t>Ornithodoros</a:t>
            </a:r>
            <a:r>
              <a:rPr lang="en-US" sz="2000" b="1" i="1" dirty="0">
                <a:latin typeface="Arial Narrow" panose="020B0606020202030204" pitchFamily="34" charset="0"/>
              </a:rPr>
              <a:t> </a:t>
            </a:r>
            <a:r>
              <a:rPr lang="en-US" sz="2000" b="1" i="1" dirty="0" err="1">
                <a:latin typeface="Arial Narrow" panose="020B0606020202030204" pitchFamily="34" charset="0"/>
              </a:rPr>
              <a:t>moubata</a:t>
            </a:r>
            <a:r>
              <a:rPr lang="en-US" sz="2000" b="1" i="1" dirty="0">
                <a:latin typeface="Arial Narrow" panose="020B0606020202030204" pitchFamily="34" charset="0"/>
              </a:rPr>
              <a:t> complex</a:t>
            </a:r>
            <a:r>
              <a:rPr lang="en-US" sz="2000" dirty="0">
                <a:latin typeface="Arial Narrow" panose="020B0606020202030204" pitchFamily="34" charset="0"/>
              </a:rPr>
              <a:t>. Infected wild pigs are believed to have an infective virus level in other tissues than the lymph nodes for about two months after infection, but stay infected for life.</a:t>
            </a:r>
          </a:p>
          <a:p>
            <a:endParaRPr lang="en-US" dirty="0"/>
          </a:p>
          <a:p>
            <a:endParaRPr lang="en-US" dirty="0"/>
          </a:p>
          <a:p>
            <a:pPr marL="0" indent="0">
              <a:buNone/>
            </a:pPr>
            <a:endParaRPr lang="en-US" dirty="0"/>
          </a:p>
          <a:p>
            <a:r>
              <a:rPr lang="en-US" sz="2000" dirty="0">
                <a:latin typeface="Arial Narrow" panose="020B0606020202030204" pitchFamily="34" charset="0"/>
              </a:rPr>
              <a:t>The spread of ASFV between wild and domestic pigs occur  when wild and</a:t>
            </a:r>
          </a:p>
          <a:p>
            <a:pPr marL="0" indent="0">
              <a:buNone/>
            </a:pPr>
            <a:r>
              <a:rPr lang="en-US" sz="2000" dirty="0">
                <a:latin typeface="Arial Narrow" panose="020B0606020202030204" pitchFamily="34" charset="0"/>
              </a:rPr>
              <a:t>      domestic pigs share the same feeding area and  tick from the wild pigs bites</a:t>
            </a:r>
          </a:p>
          <a:p>
            <a:pPr marL="0" indent="0">
              <a:buNone/>
            </a:pPr>
            <a:r>
              <a:rPr lang="en-US" sz="2000" dirty="0">
                <a:latin typeface="Arial Narrow" panose="020B0606020202030204" pitchFamily="34" charset="0"/>
              </a:rPr>
              <a:t>      the domestic pigs</a:t>
            </a:r>
            <a:r>
              <a:rPr lang="en-US" dirty="0">
                <a:latin typeface="Arial Narrow" panose="020B0606020202030204" pitchFamily="34" charset="0"/>
              </a:rPr>
              <a:t>. </a:t>
            </a:r>
          </a:p>
          <a:p>
            <a:endParaRPr lang="en-US" dirty="0"/>
          </a:p>
          <a:p>
            <a:r>
              <a:rPr lang="en-US" sz="2000" dirty="0">
                <a:latin typeface="Arial Narrow" panose="020B0606020202030204" pitchFamily="34" charset="0"/>
              </a:rPr>
              <a:t>Carcasses from wild pigs, brought by humans, are also considered to play a role of introducing ticks to the domestic pigs. Direct contact between infected warthogs and domestic pigs has not been shown to cause transmission, and experiments with domestic pigs fed with carcasses from infected warthogs did not lead to infection.</a:t>
            </a:r>
          </a:p>
          <a:p>
            <a:endParaRPr lang="it-IT" dirty="0"/>
          </a:p>
        </p:txBody>
      </p:sp>
      <p:pic>
        <p:nvPicPr>
          <p:cNvPr id="5" name="Immagine 4">
            <a:extLst>
              <a:ext uri="{FF2B5EF4-FFF2-40B4-BE49-F238E27FC236}">
                <a16:creationId xmlns:a16="http://schemas.microsoft.com/office/drawing/2014/main" xmlns="" id="{B181458E-FDB6-46F7-AD32-8469F00C3CD2}"/>
              </a:ext>
            </a:extLst>
          </p:cNvPr>
          <p:cNvPicPr>
            <a:picLocks noChangeAspect="1"/>
          </p:cNvPicPr>
          <p:nvPr/>
        </p:nvPicPr>
        <p:blipFill>
          <a:blip r:embed="rId2"/>
          <a:stretch>
            <a:fillRect/>
          </a:stretch>
        </p:blipFill>
        <p:spPr>
          <a:xfrm>
            <a:off x="216298" y="1403960"/>
            <a:ext cx="1766248" cy="1922335"/>
          </a:xfrm>
          <a:prstGeom prst="rect">
            <a:avLst/>
          </a:prstGeom>
          <a:effectLst>
            <a:softEdge rad="31750"/>
          </a:effectLst>
        </p:spPr>
      </p:pic>
      <p:pic>
        <p:nvPicPr>
          <p:cNvPr id="7" name="Immagine 6">
            <a:extLst>
              <a:ext uri="{FF2B5EF4-FFF2-40B4-BE49-F238E27FC236}">
                <a16:creationId xmlns:a16="http://schemas.microsoft.com/office/drawing/2014/main" xmlns="" id="{C664AC25-B5BC-48A5-9F2C-DC2D329646D3}"/>
              </a:ext>
            </a:extLst>
          </p:cNvPr>
          <p:cNvPicPr>
            <a:picLocks noChangeAspect="1"/>
          </p:cNvPicPr>
          <p:nvPr/>
        </p:nvPicPr>
        <p:blipFill>
          <a:blip r:embed="rId3"/>
          <a:stretch>
            <a:fillRect/>
          </a:stretch>
        </p:blipFill>
        <p:spPr>
          <a:xfrm>
            <a:off x="9365880" y="2103376"/>
            <a:ext cx="2609822" cy="2651248"/>
          </a:xfrm>
          <a:prstGeom prst="rect">
            <a:avLst/>
          </a:prstGeom>
          <a:effectLst>
            <a:softEdge rad="63500"/>
          </a:effectLst>
        </p:spPr>
      </p:pic>
    </p:spTree>
    <p:extLst>
      <p:ext uri="{BB962C8B-B14F-4D97-AF65-F5344CB8AC3E}">
        <p14:creationId xmlns:p14="http://schemas.microsoft.com/office/powerpoint/2010/main" val="234480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828E56-06B6-4A98-B002-A3F34EC7331B}"/>
              </a:ext>
            </a:extLst>
          </p:cNvPr>
          <p:cNvSpPr>
            <a:spLocks noGrp="1"/>
          </p:cNvSpPr>
          <p:nvPr>
            <p:ph type="title"/>
          </p:nvPr>
        </p:nvSpPr>
        <p:spPr>
          <a:xfrm>
            <a:off x="2589212" y="160284"/>
            <a:ext cx="8911687" cy="786494"/>
          </a:xfrm>
        </p:spPr>
        <p:txBody>
          <a:bodyPr/>
          <a:lstStyle/>
          <a:p>
            <a:pPr algn="ctr"/>
            <a:r>
              <a:rPr lang="it-IT" b="1" dirty="0">
                <a:latin typeface="Arial Narrow" panose="020B0606020202030204" pitchFamily="34" charset="0"/>
              </a:rPr>
              <a:t>PATHOGENESIS</a:t>
            </a:r>
          </a:p>
        </p:txBody>
      </p:sp>
      <p:sp>
        <p:nvSpPr>
          <p:cNvPr id="3" name="Segnaposto contenuto 2">
            <a:extLst>
              <a:ext uri="{FF2B5EF4-FFF2-40B4-BE49-F238E27FC236}">
                <a16:creationId xmlns:a16="http://schemas.microsoft.com/office/drawing/2014/main" xmlns="" id="{4C71F8CB-6CB2-41A5-8CC9-1C9633009C79}"/>
              </a:ext>
            </a:extLst>
          </p:cNvPr>
          <p:cNvSpPr>
            <a:spLocks noGrp="1"/>
          </p:cNvSpPr>
          <p:nvPr>
            <p:ph idx="1"/>
          </p:nvPr>
        </p:nvSpPr>
        <p:spPr>
          <a:xfrm>
            <a:off x="2067339" y="946778"/>
            <a:ext cx="9437273" cy="4964444"/>
          </a:xfrm>
        </p:spPr>
        <p:txBody>
          <a:bodyPr/>
          <a:lstStyle/>
          <a:p>
            <a:pPr marL="0" indent="0">
              <a:buNone/>
            </a:pPr>
            <a:endParaRPr lang="en-US" dirty="0"/>
          </a:p>
          <a:p>
            <a:r>
              <a:rPr lang="en-US" sz="2000" dirty="0">
                <a:latin typeface="Arial Narrow" panose="020B0606020202030204" pitchFamily="34" charset="0"/>
              </a:rPr>
              <a:t>The main infection route is via the upper respiratory tract, and initial virus replication occurs within 24 hours of infection in the pharyngeal tonsil and in the lymphoid tissue draining the nasal mucosa.</a:t>
            </a:r>
          </a:p>
          <a:p>
            <a:r>
              <a:rPr lang="en-US" sz="2000" dirty="0">
                <a:latin typeface="Arial Narrow" panose="020B0606020202030204" pitchFamily="34" charset="0"/>
              </a:rPr>
              <a:t> Viremia follows, and the virus affects the vascular endothelium and causes lymphopenia, followed by thrombocytopenia.</a:t>
            </a:r>
          </a:p>
          <a:p>
            <a:r>
              <a:rPr lang="en-US" sz="2000" dirty="0">
                <a:latin typeface="Arial Narrow" panose="020B0606020202030204" pitchFamily="34" charset="0"/>
              </a:rPr>
              <a:t> After a few days the endothelial lesions involve basement membranes and death usually follows due to pulmonary </a:t>
            </a:r>
            <a:r>
              <a:rPr lang="en-US" sz="2000" dirty="0" err="1">
                <a:latin typeface="Arial Narrow" panose="020B0606020202030204" pitchFamily="34" charset="0"/>
              </a:rPr>
              <a:t>oedema</a:t>
            </a:r>
            <a:endParaRPr lang="en-US" sz="2000" dirty="0">
              <a:latin typeface="Arial Narrow" panose="020B0606020202030204" pitchFamily="34" charset="0"/>
            </a:endParaRPr>
          </a:p>
          <a:p>
            <a:endParaRPr lang="it-IT" dirty="0"/>
          </a:p>
        </p:txBody>
      </p:sp>
      <p:pic>
        <p:nvPicPr>
          <p:cNvPr id="5" name="Immagine 4">
            <a:extLst>
              <a:ext uri="{FF2B5EF4-FFF2-40B4-BE49-F238E27FC236}">
                <a16:creationId xmlns:a16="http://schemas.microsoft.com/office/drawing/2014/main" xmlns="" id="{5B8E00B1-3F0D-46D9-9624-3DD1CD6CCF4E}"/>
              </a:ext>
            </a:extLst>
          </p:cNvPr>
          <p:cNvPicPr>
            <a:picLocks noChangeAspect="1"/>
          </p:cNvPicPr>
          <p:nvPr/>
        </p:nvPicPr>
        <p:blipFill>
          <a:blip r:embed="rId2"/>
          <a:stretch>
            <a:fillRect/>
          </a:stretch>
        </p:blipFill>
        <p:spPr>
          <a:xfrm>
            <a:off x="6218173" y="3703437"/>
            <a:ext cx="4928129" cy="2923489"/>
          </a:xfrm>
          <a:prstGeom prst="rect">
            <a:avLst/>
          </a:prstGeom>
          <a:ln>
            <a:noFill/>
          </a:ln>
          <a:effectLst>
            <a:softEdge rad="112500"/>
          </a:effectLst>
        </p:spPr>
      </p:pic>
      <p:pic>
        <p:nvPicPr>
          <p:cNvPr id="7" name="Immagine 6">
            <a:extLst>
              <a:ext uri="{FF2B5EF4-FFF2-40B4-BE49-F238E27FC236}">
                <a16:creationId xmlns:a16="http://schemas.microsoft.com/office/drawing/2014/main" xmlns="" id="{DA5EB523-6977-42A9-9A64-253C48C16E04}"/>
              </a:ext>
            </a:extLst>
          </p:cNvPr>
          <p:cNvPicPr>
            <a:picLocks noChangeAspect="1"/>
          </p:cNvPicPr>
          <p:nvPr/>
        </p:nvPicPr>
        <p:blipFill>
          <a:blip r:embed="rId3"/>
          <a:stretch>
            <a:fillRect/>
          </a:stretch>
        </p:blipFill>
        <p:spPr>
          <a:xfrm rot="5400000">
            <a:off x="2887333" y="4203513"/>
            <a:ext cx="2749744" cy="2097081"/>
          </a:xfrm>
          <a:prstGeom prst="rect">
            <a:avLst/>
          </a:prstGeom>
          <a:ln>
            <a:noFill/>
          </a:ln>
          <a:effectLst>
            <a:softEdge rad="112500"/>
          </a:effectLst>
        </p:spPr>
      </p:pic>
    </p:spTree>
    <p:extLst>
      <p:ext uri="{BB962C8B-B14F-4D97-AF65-F5344CB8AC3E}">
        <p14:creationId xmlns:p14="http://schemas.microsoft.com/office/powerpoint/2010/main" val="239875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lo">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579</TotalTime>
  <Words>2186</Words>
  <Application>Microsoft Office PowerPoint</Application>
  <PresentationFormat>Niestandardowy</PresentationFormat>
  <Paragraphs>120</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Filo</vt:lpstr>
      <vt:lpstr>AFRICAN SUINE FEVER</vt:lpstr>
      <vt:lpstr>Prezentacja programu PowerPoint</vt:lpstr>
      <vt:lpstr>WORLD DISTRIBUTION</vt:lpstr>
      <vt:lpstr>AFRICAN SUINE FEVER VIRUS</vt:lpstr>
      <vt:lpstr>ASF VIRUS</vt:lpstr>
      <vt:lpstr>Transmission of ASFV infection</vt:lpstr>
      <vt:lpstr>DOMESTIC CYCLE</vt:lpstr>
      <vt:lpstr>SYLVATIC CYCLE</vt:lpstr>
      <vt:lpstr>PATHOGENESIS</vt:lpstr>
      <vt:lpstr>Prezentacja programu PowerPoint</vt:lpstr>
      <vt:lpstr>Prezentacja programu PowerPoint</vt:lpstr>
      <vt:lpstr>                   CLINICAL SIGNS</vt:lpstr>
      <vt:lpstr>MACROSCOPIC LESIONS (acute ASF)</vt:lpstr>
      <vt:lpstr>Prezentacja programu PowerPoint</vt:lpstr>
      <vt:lpstr>MACROSCOPIC LESIONS (subacute and chronic ASF)</vt:lpstr>
      <vt:lpstr>MICROSCOPIC LESIONS (acute ASF)</vt:lpstr>
      <vt:lpstr>Prezentacja programu PowerPoint</vt:lpstr>
      <vt:lpstr>MICROSCOPIC LESIONS (chronic ASF)</vt:lpstr>
      <vt:lpstr>DIAGNOSIS</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SUINE FEVER</dc:title>
  <dc:creator>FRANCESCA ROSSO</dc:creator>
  <cp:lastModifiedBy>DIG-13</cp:lastModifiedBy>
  <cp:revision>34</cp:revision>
  <dcterms:created xsi:type="dcterms:W3CDTF">2018-12-28T10:09:13Z</dcterms:created>
  <dcterms:modified xsi:type="dcterms:W3CDTF">2021-04-23T09:54:30Z</dcterms:modified>
</cp:coreProperties>
</file>