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Arial Narrow" panose="020B0606020202030204" pitchFamily="34" charset="0"/>
      <p:regular r:id="rId18"/>
      <p:bold r:id="rId19"/>
      <p:italic r:id="rId20"/>
      <p:boldItalic r:id="rId21"/>
    </p:embeddedFont>
    <p:embeddedFont>
      <p:font typeface="Comic Sans MS" panose="030F0702030302020204" pitchFamily="66"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8" d="100"/>
          <a:sy n="148" d="100"/>
        </p:scale>
        <p:origin x="-564" y="-9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504382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de3b4c8f9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de3b4c8f9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6de3b4c8f9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6de3b4c8f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6de3b4c8f9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6de3b4c8f9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6ddc7f18be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6ddc7f18be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6ddc7f18be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6ddc7f18be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6ddc7f18be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6ddc7f18be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6ddc7f18be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6ddc7f18be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6ddc7f18be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6ddc7f18be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6de3b4c8f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6de3b4c8f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6ddc7f18be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6ddc7f18be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6de3b4c8f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6de3b4c8f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6de3b4c8f9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6de3b4c8f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6ddc7f18be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6ddc7f18be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6de3b4c8f9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6de3b4c8f9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subTitle" idx="1"/>
          </p:nvPr>
        </p:nvSpPr>
        <p:spPr>
          <a:xfrm>
            <a:off x="311700" y="3538225"/>
            <a:ext cx="8520600" cy="7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8000" dirty="0">
              <a:latin typeface="Amatic SC"/>
              <a:ea typeface="Amatic SC"/>
              <a:cs typeface="Amatic SC"/>
              <a:sym typeface="Amatic SC"/>
            </a:endParaRPr>
          </a:p>
          <a:p>
            <a:pPr marL="0" lvl="0" indent="0" algn="r" rtl="0">
              <a:spcBef>
                <a:spcPts val="0"/>
              </a:spcBef>
              <a:spcAft>
                <a:spcPts val="0"/>
              </a:spcAft>
              <a:buNone/>
            </a:pPr>
            <a:r>
              <a:rPr lang="es" sz="3000">
                <a:latin typeface="Arial Narrow"/>
                <a:ea typeface="Amatic SC"/>
                <a:cs typeface="Arial Narrow"/>
                <a:sym typeface="Amatic SC"/>
              </a:rPr>
              <a:t>PATHOMORPHOLOGY </a:t>
            </a:r>
            <a:r>
              <a:rPr lang="es" sz="3000" smtClean="0">
                <a:latin typeface="Arial Narrow"/>
                <a:ea typeface="Amatic SC"/>
                <a:cs typeface="Arial Narrow"/>
                <a:sym typeface="Amatic SC"/>
              </a:rPr>
              <a:t>III</a:t>
            </a:r>
            <a:endParaRPr sz="3000" dirty="0">
              <a:latin typeface="Arial Narrow"/>
              <a:ea typeface="Amatic SC"/>
              <a:cs typeface="Arial Narrow"/>
              <a:sym typeface="Amatic SC"/>
            </a:endParaRPr>
          </a:p>
        </p:txBody>
      </p:sp>
      <p:pic>
        <p:nvPicPr>
          <p:cNvPr id="57" name="Google Shape;57;p13" descr="Resultado de imagen de African Swine Fever"/>
          <p:cNvPicPr preferRelativeResize="0"/>
          <p:nvPr/>
        </p:nvPicPr>
        <p:blipFill>
          <a:blip r:embed="rId3">
            <a:alphaModFix/>
          </a:blip>
          <a:stretch>
            <a:fillRect/>
          </a:stretch>
        </p:blipFill>
        <p:spPr>
          <a:xfrm>
            <a:off x="0" y="-244100"/>
            <a:ext cx="7383036" cy="4134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sz="2400"/>
          </a:p>
        </p:txBody>
      </p:sp>
      <p:pic>
        <p:nvPicPr>
          <p:cNvPr id="126" name="Google Shape;126;p22" descr="Hemorragias petequiales (&lt; 3mm de diámetro) de distribución miliar en la corteza y en la pelvis renal."/>
          <p:cNvPicPr preferRelativeResize="0"/>
          <p:nvPr/>
        </p:nvPicPr>
        <p:blipFill rotWithShape="1">
          <a:blip r:embed="rId3">
            <a:alphaModFix/>
          </a:blip>
          <a:srcRect t="5345" b="3438"/>
          <a:stretch/>
        </p:blipFill>
        <p:spPr>
          <a:xfrm>
            <a:off x="0" y="181275"/>
            <a:ext cx="3151200" cy="3112150"/>
          </a:xfrm>
          <a:prstGeom prst="rect">
            <a:avLst/>
          </a:prstGeom>
          <a:noFill/>
          <a:ln>
            <a:noFill/>
          </a:ln>
        </p:spPr>
      </p:pic>
      <p:pic>
        <p:nvPicPr>
          <p:cNvPr id="127" name="Google Shape;127;p22" descr="Hemorragias epicárdicas."/>
          <p:cNvPicPr preferRelativeResize="0"/>
          <p:nvPr/>
        </p:nvPicPr>
        <p:blipFill rotWithShape="1">
          <a:blip r:embed="rId4">
            <a:alphaModFix/>
          </a:blip>
          <a:srcRect l="11082" t="3151" r="11090" b="9075"/>
          <a:stretch/>
        </p:blipFill>
        <p:spPr>
          <a:xfrm>
            <a:off x="3151200" y="181275"/>
            <a:ext cx="2422021" cy="3112150"/>
          </a:xfrm>
          <a:prstGeom prst="rect">
            <a:avLst/>
          </a:prstGeom>
          <a:noFill/>
          <a:ln>
            <a:noFill/>
          </a:ln>
        </p:spPr>
      </p:pic>
      <p:pic>
        <p:nvPicPr>
          <p:cNvPr id="128" name="Google Shape;128;p22" descr="Marcado edema pulmonar, evidenciado por la falta de colapso de los pulmones con edema intersticial evidente entre lobulillos pulmonares. Esta lesión no es específica de PPA."/>
          <p:cNvPicPr preferRelativeResize="0"/>
          <p:nvPr/>
        </p:nvPicPr>
        <p:blipFill>
          <a:blip r:embed="rId5">
            <a:alphaModFix/>
          </a:blip>
          <a:stretch>
            <a:fillRect/>
          </a:stretch>
        </p:blipFill>
        <p:spPr>
          <a:xfrm>
            <a:off x="5573225" y="181275"/>
            <a:ext cx="3570774" cy="3112150"/>
          </a:xfrm>
          <a:prstGeom prst="rect">
            <a:avLst/>
          </a:prstGeom>
          <a:noFill/>
          <a:ln>
            <a:noFill/>
          </a:ln>
        </p:spPr>
      </p:pic>
      <p:sp>
        <p:nvSpPr>
          <p:cNvPr id="129" name="Google Shape;129;p22"/>
          <p:cNvSpPr txBox="1"/>
          <p:nvPr/>
        </p:nvSpPr>
        <p:spPr>
          <a:xfrm>
            <a:off x="0" y="3437675"/>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dirty="0">
                <a:solidFill>
                  <a:schemeClr val="accent1"/>
                </a:solidFill>
                <a:latin typeface="Comic Sans MS"/>
                <a:ea typeface="Amatic SC"/>
                <a:cs typeface="Comic Sans MS"/>
                <a:sym typeface="Amatic SC"/>
              </a:rPr>
              <a:t>Petechial hemorrhages (&lt;3mm in diameter) of miliary distribution in the cortex and renal pelvis.</a:t>
            </a:r>
            <a:endParaRPr sz="1800" b="1" dirty="0">
              <a:solidFill>
                <a:schemeClr val="accent1"/>
              </a:solidFill>
              <a:latin typeface="Comic Sans MS"/>
              <a:ea typeface="Amatic SC"/>
              <a:cs typeface="Comic Sans MS"/>
              <a:sym typeface="Amatic SC"/>
            </a:endParaRPr>
          </a:p>
        </p:txBody>
      </p:sp>
      <p:sp>
        <p:nvSpPr>
          <p:cNvPr id="130" name="Google Shape;130;p22"/>
          <p:cNvSpPr txBox="1"/>
          <p:nvPr/>
        </p:nvSpPr>
        <p:spPr>
          <a:xfrm>
            <a:off x="3156398" y="3437675"/>
            <a:ext cx="2416827" cy="80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b="1" dirty="0">
                <a:solidFill>
                  <a:schemeClr val="accent1"/>
                </a:solidFill>
                <a:latin typeface="Comic Sans MS"/>
                <a:ea typeface="Amatic SC"/>
                <a:cs typeface="Comic Sans MS"/>
                <a:sym typeface="Amatic SC"/>
              </a:rPr>
              <a:t>Epicardial hemorrhages</a:t>
            </a:r>
            <a:endParaRPr sz="2400" b="1" dirty="0">
              <a:solidFill>
                <a:schemeClr val="accent1"/>
              </a:solidFill>
              <a:latin typeface="Comic Sans MS"/>
              <a:ea typeface="Amatic SC"/>
              <a:cs typeface="Comic Sans MS"/>
              <a:sym typeface="Amatic SC"/>
            </a:endParaRPr>
          </a:p>
        </p:txBody>
      </p:sp>
      <p:sp>
        <p:nvSpPr>
          <p:cNvPr id="131" name="Google Shape;131;p22"/>
          <p:cNvSpPr txBox="1"/>
          <p:nvPr/>
        </p:nvSpPr>
        <p:spPr>
          <a:xfrm>
            <a:off x="5474379" y="3437675"/>
            <a:ext cx="3786921"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dirty="0">
                <a:solidFill>
                  <a:schemeClr val="accent1"/>
                </a:solidFill>
                <a:latin typeface="Comic Sans MS"/>
                <a:ea typeface="Amatic SC"/>
                <a:cs typeface="Comic Sans MS"/>
                <a:sym typeface="Amatic SC"/>
              </a:rPr>
              <a:t>Pulmonary edema, evidenced by the lack of collapse of the lungs with evident interstitial edema between pulmonary lobules. (no especific)</a:t>
            </a:r>
            <a:endParaRPr sz="1800" dirty="0">
              <a:latin typeface="Comic Sans MS"/>
              <a:cs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3" descr="Marcado edema pulmonar, evidenciado por la presencia de espuma en el interior de la tráquea (abierta longitudinalmente). Esta lesión no es específica de PPA."/>
          <p:cNvPicPr preferRelativeResize="0"/>
          <p:nvPr/>
        </p:nvPicPr>
        <p:blipFill>
          <a:blip r:embed="rId3">
            <a:alphaModFix/>
          </a:blip>
          <a:stretch>
            <a:fillRect/>
          </a:stretch>
        </p:blipFill>
        <p:spPr>
          <a:xfrm>
            <a:off x="0" y="0"/>
            <a:ext cx="3919474" cy="2690400"/>
          </a:xfrm>
          <a:prstGeom prst="rect">
            <a:avLst/>
          </a:prstGeom>
          <a:noFill/>
          <a:ln>
            <a:noFill/>
          </a:ln>
        </p:spPr>
      </p:pic>
      <p:pic>
        <p:nvPicPr>
          <p:cNvPr id="137" name="Google Shape;137;p23" descr="Aumento marcado del tamaño del bazo (esplenomegalia). Esta lesión no es específica de PPA."/>
          <p:cNvPicPr preferRelativeResize="0"/>
          <p:nvPr/>
        </p:nvPicPr>
        <p:blipFill>
          <a:blip r:embed="rId4">
            <a:alphaModFix/>
          </a:blip>
          <a:stretch>
            <a:fillRect/>
          </a:stretch>
        </p:blipFill>
        <p:spPr>
          <a:xfrm>
            <a:off x="-34650" y="2571750"/>
            <a:ext cx="3954126" cy="2571750"/>
          </a:xfrm>
          <a:prstGeom prst="rect">
            <a:avLst/>
          </a:prstGeom>
          <a:noFill/>
          <a:ln>
            <a:noFill/>
          </a:ln>
        </p:spPr>
      </p:pic>
      <p:sp>
        <p:nvSpPr>
          <p:cNvPr id="138" name="Google Shape;138;p23"/>
          <p:cNvSpPr txBox="1"/>
          <p:nvPr/>
        </p:nvSpPr>
        <p:spPr>
          <a:xfrm>
            <a:off x="4245000" y="794325"/>
            <a:ext cx="5013300" cy="3000000"/>
          </a:xfrm>
          <a:prstGeom prst="rect">
            <a:avLst/>
          </a:prstGeom>
          <a:noFill/>
          <a:ln>
            <a:noFill/>
          </a:ln>
        </p:spPr>
        <p:txBody>
          <a:bodyPr spcFirstLastPara="1" wrap="square" lIns="91425" tIns="91425" rIns="91425" bIns="91425" anchor="t" anchorCtr="0">
            <a:noAutofit/>
          </a:bodyPr>
          <a:lstStyle/>
          <a:p>
            <a:pPr lvl="0"/>
            <a:r>
              <a:rPr lang="es" sz="2400" b="1" dirty="0">
                <a:solidFill>
                  <a:schemeClr val="accent1"/>
                </a:solidFill>
                <a:latin typeface="Comic Sans MS"/>
                <a:ea typeface="Amatic SC"/>
                <a:cs typeface="Comic Sans MS"/>
                <a:sym typeface="Amatic SC"/>
              </a:rPr>
              <a:t>Marked pulmonary edema, evidenced by the presence of foam inside the trachea (open longitudinally).</a:t>
            </a:r>
            <a:endParaRPr dirty="0">
              <a:latin typeface="Comic Sans MS"/>
              <a:cs typeface="Comic Sans MS"/>
            </a:endParaRPr>
          </a:p>
        </p:txBody>
      </p:sp>
      <p:sp>
        <p:nvSpPr>
          <p:cNvPr id="139" name="Google Shape;139;p23"/>
          <p:cNvSpPr txBox="1"/>
          <p:nvPr/>
        </p:nvSpPr>
        <p:spPr>
          <a:xfrm>
            <a:off x="4245000" y="3416700"/>
            <a:ext cx="46227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b="1" dirty="0">
                <a:solidFill>
                  <a:schemeClr val="accent1"/>
                </a:solidFill>
                <a:latin typeface="Comic Sans MS"/>
                <a:ea typeface="Amatic SC"/>
                <a:cs typeface="Comic Sans MS"/>
                <a:sym typeface="Amatic SC"/>
              </a:rPr>
              <a:t>Marked increase in spleen size (splenomegaly). (No especific)</a:t>
            </a:r>
            <a:endParaRPr dirty="0">
              <a:latin typeface="Comic Sans MS"/>
              <a:cs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4" descr="Otra lesión frecuente es edema de la pared de la vejiga biliar."/>
          <p:cNvPicPr preferRelativeResize="0"/>
          <p:nvPr/>
        </p:nvPicPr>
        <p:blipFill>
          <a:blip r:embed="rId3">
            <a:alphaModFix/>
          </a:blip>
          <a:stretch>
            <a:fillRect/>
          </a:stretch>
        </p:blipFill>
        <p:spPr>
          <a:xfrm>
            <a:off x="0" y="0"/>
            <a:ext cx="5677376" cy="3498000"/>
          </a:xfrm>
          <a:prstGeom prst="rect">
            <a:avLst/>
          </a:prstGeom>
          <a:noFill/>
          <a:ln>
            <a:noFill/>
          </a:ln>
        </p:spPr>
      </p:pic>
      <p:sp>
        <p:nvSpPr>
          <p:cNvPr id="145" name="Google Shape;145;p24"/>
          <p:cNvSpPr txBox="1"/>
          <p:nvPr/>
        </p:nvSpPr>
        <p:spPr>
          <a:xfrm>
            <a:off x="5911800" y="1420950"/>
            <a:ext cx="3000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b="1" dirty="0" smtClean="0">
                <a:solidFill>
                  <a:schemeClr val="accent1"/>
                </a:solidFill>
                <a:latin typeface="Comic Sans MS"/>
                <a:ea typeface="Amatic SC"/>
                <a:cs typeface="Comic Sans MS"/>
                <a:sym typeface="Amatic SC"/>
              </a:rPr>
              <a:t>Edema </a:t>
            </a:r>
            <a:r>
              <a:rPr lang="es" sz="2400" b="1" dirty="0">
                <a:solidFill>
                  <a:schemeClr val="accent1"/>
                </a:solidFill>
                <a:latin typeface="Comic Sans MS"/>
                <a:ea typeface="Amatic SC"/>
                <a:cs typeface="Comic Sans MS"/>
                <a:sym typeface="Amatic SC"/>
              </a:rPr>
              <a:t>of the bladder wall</a:t>
            </a:r>
            <a:r>
              <a:rPr lang="es" dirty="0">
                <a:latin typeface="Comic Sans MS"/>
                <a:cs typeface="Comic Sans MS"/>
              </a:rPr>
              <a:t>.</a:t>
            </a:r>
            <a:endParaRPr dirty="0">
              <a:latin typeface="Comic Sans MS"/>
              <a:cs typeface="Comic Sans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5"/>
          <p:cNvSpPr txBox="1">
            <a:spLocks noGrp="1"/>
          </p:cNvSpPr>
          <p:nvPr>
            <p:ph type="ctrTitle"/>
          </p:nvPr>
        </p:nvSpPr>
        <p:spPr>
          <a:xfrm>
            <a:off x="0" y="0"/>
            <a:ext cx="3849600" cy="10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4000" dirty="0">
                <a:latin typeface="Arial Narrow"/>
                <a:cs typeface="Arial Narrow"/>
              </a:rPr>
              <a:t>TREATMENT</a:t>
            </a:r>
            <a:endParaRPr sz="4000" dirty="0">
              <a:latin typeface="Arial Narrow"/>
              <a:cs typeface="Arial Narrow"/>
            </a:endParaRPr>
          </a:p>
        </p:txBody>
      </p:sp>
      <p:sp>
        <p:nvSpPr>
          <p:cNvPr id="151" name="Google Shape;151;p25"/>
          <p:cNvSpPr txBox="1">
            <a:spLocks noGrp="1"/>
          </p:cNvSpPr>
          <p:nvPr>
            <p:ph type="subTitle" idx="1"/>
          </p:nvPr>
        </p:nvSpPr>
        <p:spPr>
          <a:xfrm>
            <a:off x="207300" y="3109100"/>
            <a:ext cx="8936700" cy="7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800" dirty="0">
                <a:latin typeface="Comic Sans MS"/>
                <a:ea typeface="Comic Sans MS"/>
                <a:cs typeface="Comic Sans MS"/>
                <a:sym typeface="Comic Sans MS"/>
              </a:rPr>
              <a:t>There is no authorized vaccine against African swine fever.</a:t>
            </a: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Prevention in disease-free countries depends on the adoption of appropriate import policies and biosafety measures, which prevent the introduction of live pigs and infected pig products in areas free of African swine fever.</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During outbreaks and in affected countries, control of African swine fever can be difficult and should be adapted to the specific epidemiological situation.</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Classic sanitary measures can be used, including early detection and humanitarian killing of animals (with the corresponding elimination of canals and wastes); cleaning and disinfection; zoning / compartmentalization and movement control; surveillance and detailed epidemiological research and strict biosecurity measures on farms.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6"/>
          <p:cNvSpPr txBox="1"/>
          <p:nvPr/>
        </p:nvSpPr>
        <p:spPr>
          <a:xfrm>
            <a:off x="32550" y="1947425"/>
            <a:ext cx="90789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accent1"/>
                </a:solidFill>
                <a:latin typeface="Comic Sans MS"/>
                <a:ea typeface="Comic Sans MS"/>
                <a:cs typeface="Comic Sans MS"/>
                <a:sym typeface="Comic Sans MS"/>
              </a:rPr>
              <a:t>In Europe and in regions of Asia, the transmission of African swine fever seems to depend largely on the population density of wild boars and their interaction with pig production systems with low levels of biosafety.</a:t>
            </a: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a:solidFill>
                  <a:schemeClr val="accent1"/>
                </a:solidFill>
                <a:latin typeface="Comic Sans MS"/>
                <a:ea typeface="Comic Sans MS"/>
                <a:cs typeface="Comic Sans MS"/>
                <a:sym typeface="Comic Sans MS"/>
              </a:rPr>
              <a:t>The knowledge and good management of the wild boar population, and good coordination between the Veterinary Services and wildlife and forestry authorities are necessary to prevent and control African swine fever successfully.</a:t>
            </a: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a:solidFill>
                  <a:schemeClr val="accent1"/>
                </a:solidFill>
                <a:latin typeface="Comic Sans MS"/>
                <a:ea typeface="Comic Sans MS"/>
                <a:cs typeface="Comic Sans MS"/>
                <a:sym typeface="Comic Sans MS"/>
              </a:rPr>
              <a:t>Depending on the epidemiological situation, in the control programs, the participation of the soft tick as a vector should also be considered.</a:t>
            </a:r>
            <a:endParaRPr/>
          </a:p>
        </p:txBody>
      </p:sp>
      <p:pic>
        <p:nvPicPr>
          <p:cNvPr id="157" name="Google Shape;157;p26" descr="Resultado de imagen de peste porcina africana tratamiento"/>
          <p:cNvPicPr preferRelativeResize="0"/>
          <p:nvPr/>
        </p:nvPicPr>
        <p:blipFill>
          <a:blip r:embed="rId3">
            <a:alphaModFix/>
          </a:blip>
          <a:stretch>
            <a:fillRect/>
          </a:stretch>
        </p:blipFill>
        <p:spPr>
          <a:xfrm>
            <a:off x="6443600" y="0"/>
            <a:ext cx="2700400" cy="1812975"/>
          </a:xfrm>
          <a:prstGeom prst="rect">
            <a:avLst/>
          </a:prstGeom>
          <a:noFill/>
          <a:ln>
            <a:noFill/>
          </a:ln>
        </p:spPr>
      </p:pic>
      <p:pic>
        <p:nvPicPr>
          <p:cNvPr id="158" name="Google Shape;158;p26" descr="Resultado de imagen de peste porcina africana tratamiento"/>
          <p:cNvPicPr preferRelativeResize="0"/>
          <p:nvPr/>
        </p:nvPicPr>
        <p:blipFill>
          <a:blip r:embed="rId4">
            <a:alphaModFix/>
          </a:blip>
          <a:stretch>
            <a:fillRect/>
          </a:stretch>
        </p:blipFill>
        <p:spPr>
          <a:xfrm>
            <a:off x="0" y="0"/>
            <a:ext cx="3226664" cy="1812975"/>
          </a:xfrm>
          <a:prstGeom prst="rect">
            <a:avLst/>
          </a:prstGeom>
          <a:noFill/>
          <a:ln>
            <a:noFill/>
          </a:ln>
        </p:spPr>
      </p:pic>
      <p:pic>
        <p:nvPicPr>
          <p:cNvPr id="159" name="Google Shape;159;p26" descr="Resultado de imagen de peste porcina africana tratamiento"/>
          <p:cNvPicPr preferRelativeResize="0"/>
          <p:nvPr/>
        </p:nvPicPr>
        <p:blipFill>
          <a:blip r:embed="rId5">
            <a:alphaModFix/>
          </a:blip>
          <a:stretch>
            <a:fillRect/>
          </a:stretch>
        </p:blipFill>
        <p:spPr>
          <a:xfrm>
            <a:off x="3226675" y="0"/>
            <a:ext cx="3216932" cy="116119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7" descr="Resultado de imagen de pig"/>
          <p:cNvPicPr preferRelativeResize="0"/>
          <p:nvPr/>
        </p:nvPicPr>
        <p:blipFill>
          <a:blip r:embed="rId3">
            <a:alphaModFix/>
          </a:blip>
          <a:stretch>
            <a:fillRect/>
          </a:stretch>
        </p:blipFill>
        <p:spPr>
          <a:xfrm>
            <a:off x="1315150" y="0"/>
            <a:ext cx="6341950" cy="3515800"/>
          </a:xfrm>
          <a:prstGeom prst="rect">
            <a:avLst/>
          </a:prstGeom>
          <a:noFill/>
          <a:ln>
            <a:noFill/>
          </a:ln>
        </p:spPr>
      </p:pic>
      <p:sp>
        <p:nvSpPr>
          <p:cNvPr id="165" name="Google Shape;165;p27"/>
          <p:cNvSpPr txBox="1">
            <a:spLocks noGrp="1"/>
          </p:cNvSpPr>
          <p:nvPr>
            <p:ph type="ctrTitle"/>
          </p:nvPr>
        </p:nvSpPr>
        <p:spPr>
          <a:xfrm>
            <a:off x="2647200" y="3737175"/>
            <a:ext cx="3849600" cy="102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_tradnl" dirty="0" smtClean="0"/>
              <a:t>END</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116000" y="-847850"/>
            <a:ext cx="8520600" cy="269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4000" dirty="0">
                <a:latin typeface="Arial Narrow"/>
                <a:cs typeface="Arial Narrow"/>
              </a:rPr>
              <a:t>INTRODUCTION</a:t>
            </a:r>
            <a:endParaRPr sz="4000" dirty="0">
              <a:latin typeface="Arial Narrow"/>
              <a:cs typeface="Arial Narrow"/>
            </a:endParaRPr>
          </a:p>
        </p:txBody>
      </p:sp>
      <p:sp>
        <p:nvSpPr>
          <p:cNvPr id="63" name="Google Shape;63;p14"/>
          <p:cNvSpPr txBox="1">
            <a:spLocks noGrp="1"/>
          </p:cNvSpPr>
          <p:nvPr>
            <p:ph type="subTitle" idx="1"/>
          </p:nvPr>
        </p:nvSpPr>
        <p:spPr>
          <a:xfrm>
            <a:off x="86978" y="2702527"/>
            <a:ext cx="9235200" cy="7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Is a highly contagious hemorrhagic disease that </a:t>
            </a: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affects domestic and wild pigs, causing serious </a:t>
            </a: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economic and productive losses.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It is caused by a DNA virus of the Asfarviridae</a:t>
            </a: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family, which also infects ticks of the genus </a:t>
            </a: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Ornithodoros.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While the signs of African swine fever and those of classical swine fever may be similar, there is no relationship between the viruses.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AFS is a disease referred to in the Terrestrial Animal Health Code of the World Organization for Animal Health (OIE), mandatory declaration.</a:t>
            </a:r>
            <a:endParaRPr sz="1800" dirty="0">
              <a:latin typeface="Comic Sans MS"/>
              <a:ea typeface="Comic Sans MS"/>
              <a:cs typeface="Comic Sans MS"/>
              <a:sym typeface="Comic Sans MS"/>
            </a:endParaRPr>
          </a:p>
          <a:p>
            <a:pPr marL="0" marR="571500" lvl="0" indent="0" algn="l" rtl="0">
              <a:lnSpc>
                <a:spcPct val="115000"/>
              </a:lnSpc>
              <a:spcBef>
                <a:spcPts val="0"/>
              </a:spcBef>
              <a:spcAft>
                <a:spcPts val="0"/>
              </a:spcAft>
              <a:buNone/>
            </a:pPr>
            <a:endParaRPr sz="1800" dirty="0">
              <a:latin typeface="Comic Sans MS"/>
              <a:ea typeface="Comic Sans MS"/>
              <a:cs typeface="Comic Sans MS"/>
              <a:sym typeface="Comic Sans MS"/>
            </a:endParaRPr>
          </a:p>
          <a:p>
            <a:pPr marL="0" marR="571500" lvl="0" indent="0" algn="l" rtl="0">
              <a:lnSpc>
                <a:spcPct val="115000"/>
              </a:lnSpc>
              <a:spcBef>
                <a:spcPts val="0"/>
              </a:spcBef>
              <a:spcAft>
                <a:spcPts val="0"/>
              </a:spcAft>
              <a:buNone/>
            </a:pPr>
            <a:r>
              <a:rPr lang="es" sz="1800" dirty="0">
                <a:latin typeface="Comic Sans MS"/>
                <a:ea typeface="Comic Sans MS"/>
                <a:cs typeface="Comic Sans MS"/>
                <a:sym typeface="Comic Sans MS"/>
              </a:rPr>
              <a:t>Is present in domestic and wild pigs in regions of Asia, Europe and Africa.</a:t>
            </a:r>
            <a:endParaRPr sz="1350" b="0" dirty="0">
              <a:solidFill>
                <a:srgbClr val="777777"/>
              </a:solidFill>
              <a:highlight>
                <a:srgbClr val="F5F5F5"/>
              </a:highlight>
              <a:latin typeface="Roboto"/>
              <a:ea typeface="Roboto"/>
              <a:cs typeface="Roboto"/>
              <a:sym typeface="Roboto"/>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ctr" rtl="0">
              <a:spcBef>
                <a:spcPts val="0"/>
              </a:spcBef>
              <a:spcAft>
                <a:spcPts val="0"/>
              </a:spcAft>
              <a:buNone/>
            </a:pPr>
            <a:endParaRPr dirty="0"/>
          </a:p>
        </p:txBody>
      </p:sp>
      <p:pic>
        <p:nvPicPr>
          <p:cNvPr id="64" name="Google Shape;64;p14" descr="Resultado de imagen de african swine fever"/>
          <p:cNvPicPr preferRelativeResize="0"/>
          <p:nvPr/>
        </p:nvPicPr>
        <p:blipFill>
          <a:blip r:embed="rId3">
            <a:alphaModFix/>
          </a:blip>
          <a:stretch>
            <a:fillRect/>
          </a:stretch>
        </p:blipFill>
        <p:spPr>
          <a:xfrm>
            <a:off x="5794949" y="0"/>
            <a:ext cx="3349051" cy="268812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s" sz="4000" dirty="0">
                <a:latin typeface="Arial Narrow"/>
                <a:cs typeface="Arial Narrow"/>
              </a:rPr>
              <a:t>ETIOLOGY</a:t>
            </a:r>
            <a:endParaRPr sz="4000" dirty="0">
              <a:latin typeface="Arial Narrow"/>
              <a:cs typeface="Arial Narrow"/>
            </a:endParaRPr>
          </a:p>
        </p:txBody>
      </p:sp>
      <p:sp>
        <p:nvSpPr>
          <p:cNvPr id="70" name="Google Shape;70;p15"/>
          <p:cNvSpPr txBox="1">
            <a:spLocks noGrp="1"/>
          </p:cNvSpPr>
          <p:nvPr>
            <p:ph type="subTitle" idx="1"/>
          </p:nvPr>
        </p:nvSpPr>
        <p:spPr>
          <a:xfrm>
            <a:off x="0" y="4190425"/>
            <a:ext cx="9144000" cy="7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800" u="sng" dirty="0">
                <a:latin typeface="Comic Sans MS"/>
                <a:ea typeface="Comic Sans MS"/>
                <a:cs typeface="Comic Sans MS"/>
                <a:sym typeface="Comic Sans MS"/>
              </a:rPr>
              <a:t>Causal Agent Classification</a:t>
            </a:r>
            <a:endParaRPr sz="1800" u="sng"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Caused by a double-stranded DNA virus with envelope and icosahedral symmetry, unique member of the Asfarviridae family, genus Asfivirus, from which they differ genotypes.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Different strains of African swine fever </a:t>
            </a:r>
            <a:r>
              <a:rPr lang="es" sz="1800" dirty="0" smtClean="0">
                <a:latin typeface="Comic Sans MS"/>
                <a:ea typeface="Comic Sans MS"/>
                <a:cs typeface="Comic Sans MS"/>
                <a:sym typeface="Comic Sans MS"/>
              </a:rPr>
              <a:t>virus </a:t>
            </a:r>
            <a:r>
              <a:rPr lang="es" sz="1800" dirty="0">
                <a:latin typeface="Comic Sans MS"/>
                <a:ea typeface="Comic Sans MS"/>
                <a:cs typeface="Comic Sans MS"/>
                <a:sym typeface="Comic Sans MS"/>
              </a:rPr>
              <a:t>present differences in their virulence.</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It is the only known DNA arbovirus.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p:txBody>
      </p:sp>
      <p:pic>
        <p:nvPicPr>
          <p:cNvPr id="71" name="Google Shape;71;p15" descr="Resultado de imagen de african swine fever"/>
          <p:cNvPicPr preferRelativeResize="0"/>
          <p:nvPr/>
        </p:nvPicPr>
        <p:blipFill>
          <a:blip r:embed="rId3">
            <a:alphaModFix/>
          </a:blip>
          <a:stretch>
            <a:fillRect/>
          </a:stretch>
        </p:blipFill>
        <p:spPr>
          <a:xfrm>
            <a:off x="78250" y="91275"/>
            <a:ext cx="3591813" cy="2690400"/>
          </a:xfrm>
          <a:prstGeom prst="rect">
            <a:avLst/>
          </a:prstGeom>
          <a:noFill/>
          <a:ln>
            <a:noFill/>
          </a:ln>
        </p:spPr>
      </p:pic>
      <p:pic>
        <p:nvPicPr>
          <p:cNvPr id="72" name="Google Shape;72;p15" descr="Resultado de imagen de peste porcina africana virus"/>
          <p:cNvPicPr preferRelativeResize="0"/>
          <p:nvPr/>
        </p:nvPicPr>
        <p:blipFill>
          <a:blip r:embed="rId4">
            <a:alphaModFix/>
          </a:blip>
          <a:stretch>
            <a:fillRect/>
          </a:stretch>
        </p:blipFill>
        <p:spPr>
          <a:xfrm>
            <a:off x="4192925" y="781300"/>
            <a:ext cx="1849050" cy="18490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a:spLocks noGrp="1"/>
          </p:cNvSpPr>
          <p:nvPr>
            <p:ph type="subTitle" idx="1"/>
          </p:nvPr>
        </p:nvSpPr>
        <p:spPr>
          <a:xfrm>
            <a:off x="52275" y="2388600"/>
            <a:ext cx="8520600" cy="70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 sz="1800" u="sng" dirty="0">
                <a:latin typeface="Comic Sans MS"/>
                <a:ea typeface="Comic Sans MS"/>
                <a:cs typeface="Comic Sans MS"/>
                <a:sym typeface="Comic Sans MS"/>
              </a:rPr>
              <a:t>Resistance to physical and chemical action</a:t>
            </a:r>
            <a:endParaRPr sz="1800" u="sng" dirty="0">
              <a:latin typeface="Comic Sans MS"/>
              <a:ea typeface="Comic Sans MS"/>
              <a:cs typeface="Comic Sans MS"/>
              <a:sym typeface="Comic Sans MS"/>
            </a:endParaRPr>
          </a:p>
          <a:p>
            <a:pPr marL="457200" lvl="0" indent="-342900" algn="l" rtl="0">
              <a:spcBef>
                <a:spcPts val="0"/>
              </a:spcBef>
              <a:spcAft>
                <a:spcPts val="0"/>
              </a:spcAft>
              <a:buSzPts val="1800"/>
              <a:buFont typeface="Comic Sans MS"/>
              <a:buChar char="-"/>
            </a:pPr>
            <a:r>
              <a:rPr lang="es" sz="1800" dirty="0">
                <a:latin typeface="Comic Sans MS"/>
                <a:ea typeface="Comic Sans MS"/>
                <a:cs typeface="Comic Sans MS"/>
                <a:sym typeface="Comic Sans MS"/>
              </a:rPr>
              <a:t>Temperature: Very resistant to low temperatures. Heat inactivated at 56°C/70 min; 60°C/20 min.</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457200" lvl="0" indent="-342900" algn="l" rtl="0">
              <a:spcBef>
                <a:spcPts val="0"/>
              </a:spcBef>
              <a:spcAft>
                <a:spcPts val="0"/>
              </a:spcAft>
              <a:buSzPts val="1800"/>
              <a:buFont typeface="Comic Sans MS"/>
              <a:buChar char="-"/>
            </a:pPr>
            <a:r>
              <a:rPr lang="es" sz="1800" dirty="0">
                <a:latin typeface="Comic Sans MS"/>
                <a:ea typeface="Comic Sans MS"/>
                <a:cs typeface="Comic Sans MS"/>
                <a:sym typeface="Comic Sans MS"/>
              </a:rPr>
              <a:t>pH: Inactivated at pH &lt;3.9 </a:t>
            </a:r>
            <a:r>
              <a:rPr lang="es" sz="1800" dirty="0" smtClean="0">
                <a:latin typeface="Comic Sans MS"/>
                <a:ea typeface="Comic Sans MS"/>
                <a:cs typeface="Comic Sans MS"/>
                <a:sym typeface="Comic Sans MS"/>
              </a:rPr>
              <a:t>or</a:t>
            </a:r>
            <a:r>
              <a:rPr lang="es-ES_tradnl" sz="1800" dirty="0" smtClean="0">
                <a:latin typeface="Comic Sans MS"/>
                <a:ea typeface="Comic Sans MS"/>
                <a:cs typeface="Comic Sans MS"/>
                <a:sym typeface="Comic Sans MS"/>
              </a:rPr>
              <a:t> </a:t>
            </a:r>
            <a:r>
              <a:rPr lang="es" sz="1800" dirty="0" smtClean="0">
                <a:latin typeface="Comic Sans MS"/>
                <a:ea typeface="Comic Sans MS"/>
                <a:cs typeface="Comic Sans MS"/>
                <a:sym typeface="Comic Sans MS"/>
              </a:rPr>
              <a:t>&gt;11.5 </a:t>
            </a:r>
            <a:r>
              <a:rPr lang="es" sz="1800" dirty="0">
                <a:latin typeface="Comic Sans MS"/>
                <a:ea typeface="Comic Sans MS"/>
                <a:cs typeface="Comic Sans MS"/>
                <a:sym typeface="Comic Sans MS"/>
              </a:rPr>
              <a:t>in a serum-free medium.</a:t>
            </a:r>
            <a:endParaRPr sz="1800" dirty="0">
              <a:latin typeface="Comic Sans MS"/>
              <a:ea typeface="Comic Sans MS"/>
              <a:cs typeface="Comic Sans MS"/>
              <a:sym typeface="Comic Sans MS"/>
            </a:endParaRPr>
          </a:p>
          <a:p>
            <a:pPr marL="0" lvl="0" indent="0" algn="l" rtl="0">
              <a:spcBef>
                <a:spcPts val="0"/>
              </a:spcBef>
              <a:spcAft>
                <a:spcPts val="0"/>
              </a:spcAft>
              <a:buNone/>
            </a:pPr>
            <a:r>
              <a:rPr lang="es" sz="1800" dirty="0">
                <a:latin typeface="Comic Sans MS"/>
                <a:ea typeface="Comic Sans MS"/>
                <a:cs typeface="Comic Sans MS"/>
                <a:sym typeface="Comic Sans MS"/>
              </a:rPr>
              <a:t>The serum increases the resistance of the virus.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457200" lvl="0" indent="-342900" algn="l" rtl="0">
              <a:spcBef>
                <a:spcPts val="0"/>
              </a:spcBef>
              <a:spcAft>
                <a:spcPts val="0"/>
              </a:spcAft>
              <a:buSzPts val="1800"/>
              <a:buFont typeface="Comic Sans MS"/>
              <a:buChar char="-"/>
            </a:pPr>
            <a:r>
              <a:rPr lang="es" sz="1800" dirty="0">
                <a:latin typeface="Comic Sans MS"/>
                <a:ea typeface="Comic Sans MS"/>
                <a:cs typeface="Comic Sans MS"/>
                <a:sym typeface="Comic Sans MS"/>
              </a:rPr>
              <a:t>Chemicals: Sensitive to ether and chloroform.</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457200" lvl="0" indent="-342900" algn="l" rtl="0">
              <a:spcBef>
                <a:spcPts val="0"/>
              </a:spcBef>
              <a:spcAft>
                <a:spcPts val="0"/>
              </a:spcAft>
              <a:buSzPts val="1800"/>
              <a:buFont typeface="Comic Sans MS"/>
              <a:buChar char="-"/>
            </a:pPr>
            <a:r>
              <a:rPr lang="es" sz="1800" dirty="0">
                <a:latin typeface="Comic Sans MS"/>
                <a:ea typeface="Comic Sans MS"/>
                <a:cs typeface="Comic Sans MS"/>
                <a:sym typeface="Comic Sans MS"/>
              </a:rPr>
              <a:t>Disinfectants: Inactivated by 8/1,000 sodium hydroxide (30 min), hypochlorites - 2.3% chlorine (30 min), 3/1,000 formalin (30 min), 3% orthophenylphenol (30 min) and iodine compounds.</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lvl="0" algn="l">
              <a:buSzPts val="1800"/>
              <a:buFont typeface="Comic Sans MS"/>
              <a:buChar char="-"/>
            </a:pPr>
            <a:r>
              <a:rPr lang="es" sz="1800" dirty="0">
                <a:latin typeface="Comic Sans MS"/>
                <a:ea typeface="Comic Sans MS"/>
                <a:cs typeface="Comic Sans MS"/>
                <a:sym typeface="Comic Sans MS"/>
              </a:rPr>
              <a:t>Survival: It remains viable for a long time in the blood, feces and tissues. It can be multiplied in vectors of the genus </a:t>
            </a:r>
            <a:r>
              <a:rPr lang="es" sz="1800" dirty="0" smtClean="0">
                <a:latin typeface="Comic Sans MS"/>
                <a:ea typeface="Comic Sans MS"/>
                <a:cs typeface="Comic Sans MS"/>
                <a:sym typeface="Comic Sans MS"/>
              </a:rPr>
              <a:t>Ornithodoros</a:t>
            </a:r>
            <a:r>
              <a:rPr lang="es-ES_tradnl" sz="1800" dirty="0" smtClean="0">
                <a:latin typeface="Comic Sans MS"/>
                <a:ea typeface="Comic Sans MS"/>
                <a:cs typeface="Comic Sans MS"/>
                <a:sym typeface="Comic Sans MS"/>
              </a:rPr>
              <a:t> </a:t>
            </a:r>
            <a:r>
              <a:rPr lang="es-ES_tradnl" sz="1800" dirty="0" err="1" smtClean="0">
                <a:latin typeface="Comic Sans MS"/>
                <a:ea typeface="Comic Sans MS"/>
                <a:cs typeface="Comic Sans MS"/>
                <a:sym typeface="Comic Sans MS"/>
              </a:rPr>
              <a:t>or</a:t>
            </a:r>
            <a:r>
              <a:rPr lang="es-ES_tradnl" sz="1800" dirty="0">
                <a:latin typeface="Comic Sans MS"/>
                <a:ea typeface="Comic Sans MS"/>
                <a:cs typeface="Comic Sans MS"/>
                <a:sym typeface="Comic Sans MS"/>
              </a:rPr>
              <a:t> </a:t>
            </a:r>
            <a:r>
              <a:rPr lang="es-ES_tradnl" sz="1800" dirty="0" err="1" smtClean="0">
                <a:latin typeface="Comic Sans MS"/>
                <a:ea typeface="Comic Sans MS"/>
                <a:cs typeface="Comic Sans MS"/>
                <a:sym typeface="Comic Sans MS"/>
              </a:rPr>
              <a:t>by</a:t>
            </a:r>
            <a:r>
              <a:rPr lang="es-ES_tradnl" sz="1800" dirty="0" smtClean="0">
                <a:latin typeface="Comic Sans MS"/>
                <a:ea typeface="Comic Sans MS"/>
                <a:cs typeface="Comic Sans MS"/>
                <a:sym typeface="Comic Sans MS"/>
              </a:rPr>
              <a:t> </a:t>
            </a:r>
            <a:r>
              <a:rPr lang="es-ES_tradnl" sz="1800" dirty="0" err="1">
                <a:latin typeface="Comic Sans MS"/>
                <a:ea typeface="Comic Sans MS"/>
                <a:cs typeface="Comic Sans MS"/>
                <a:sym typeface="Comic Sans MS"/>
              </a:rPr>
              <a:t>o</a:t>
            </a:r>
            <a:r>
              <a:rPr lang="es-ES_tradnl" sz="1800" dirty="0" err="1" smtClean="0">
                <a:latin typeface="Comic Sans MS"/>
                <a:ea typeface="Comic Sans MS"/>
                <a:cs typeface="Comic Sans MS"/>
                <a:sym typeface="Comic Sans MS"/>
              </a:rPr>
              <a:t>ronasal</a:t>
            </a:r>
            <a:r>
              <a:rPr lang="es-ES_tradnl" sz="1800" dirty="0" smtClean="0">
                <a:latin typeface="Comic Sans MS"/>
                <a:ea typeface="Comic Sans MS"/>
                <a:cs typeface="Comic Sans MS"/>
                <a:sym typeface="Comic Sans MS"/>
              </a:rPr>
              <a:t> </a:t>
            </a:r>
            <a:r>
              <a:rPr lang="es-ES_tradnl" sz="1800" dirty="0" err="1" smtClean="0">
                <a:latin typeface="Comic Sans MS"/>
                <a:ea typeface="Comic Sans MS"/>
                <a:cs typeface="Comic Sans MS"/>
                <a:sym typeface="Comic Sans MS"/>
              </a:rPr>
              <a:t>route</a:t>
            </a:r>
            <a:r>
              <a:rPr lang="es-ES_tradnl" sz="1800" dirty="0">
                <a:latin typeface="Comic Sans MS"/>
                <a:ea typeface="Comic Sans MS"/>
                <a:cs typeface="Comic Sans MS"/>
                <a:sym typeface="Comic Sans MS"/>
              </a:rPr>
              <a:t>.</a:t>
            </a:r>
            <a:endParaRPr sz="1800" dirty="0">
              <a:latin typeface="Comic Sans MS"/>
              <a:ea typeface="Comic Sans MS"/>
              <a:cs typeface="Comic Sans MS"/>
              <a:sym typeface="Comic Sans MS"/>
            </a:endParaRPr>
          </a:p>
          <a:p>
            <a:pPr marL="0" lvl="0" indent="0" algn="l" rtl="0">
              <a:spcBef>
                <a:spcPts val="0"/>
              </a:spcBef>
              <a:spcAft>
                <a:spcPts val="0"/>
              </a:spcAft>
              <a:buNone/>
            </a:pPr>
            <a:endParaRPr sz="1800" dirty="0">
              <a:latin typeface="Comic Sans MS"/>
              <a:ea typeface="Comic Sans MS"/>
              <a:cs typeface="Comic Sans MS"/>
              <a:sym typeface="Comic Sans MS"/>
            </a:endParaRPr>
          </a:p>
          <a:p>
            <a:pPr marL="0" lvl="0" indent="0" algn="ctr"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7"/>
          <p:cNvSpPr txBox="1">
            <a:spLocks noGrp="1"/>
          </p:cNvSpPr>
          <p:nvPr>
            <p:ph type="ctrTitle"/>
          </p:nvPr>
        </p:nvSpPr>
        <p:spPr>
          <a:xfrm>
            <a:off x="-78275" y="53000"/>
            <a:ext cx="4553700" cy="117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4000" dirty="0">
                <a:latin typeface="Arial Narrow"/>
                <a:cs typeface="Arial Narrow"/>
              </a:rPr>
              <a:t>PATHOGENESIS</a:t>
            </a:r>
            <a:endParaRPr sz="4000" dirty="0">
              <a:latin typeface="Arial Narrow"/>
              <a:cs typeface="Arial Narrow"/>
            </a:endParaRPr>
          </a:p>
        </p:txBody>
      </p:sp>
      <p:sp>
        <p:nvSpPr>
          <p:cNvPr id="83" name="Google Shape;83;p17"/>
          <p:cNvSpPr txBox="1">
            <a:spLocks noGrp="1"/>
          </p:cNvSpPr>
          <p:nvPr>
            <p:ph type="subTitle" idx="1"/>
          </p:nvPr>
        </p:nvSpPr>
        <p:spPr>
          <a:xfrm>
            <a:off x="0" y="3847200"/>
            <a:ext cx="9144000" cy="12963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s" sz="1800">
                <a:latin typeface="Comic Sans MS"/>
                <a:ea typeface="Comic Sans MS"/>
                <a:cs typeface="Comic Sans MS"/>
                <a:sym typeface="Comic Sans MS"/>
              </a:rPr>
              <a:t>After infection, there is a multiplication in lymphoreticular organs, producing a viremia that will cause death or will be oscillating in the event that it recovers. It is eliminated by different routes and will cause lesions in lymphoreticular tissue, serious vascular lesions and frequently secondary infections.</a:t>
            </a:r>
            <a:endParaRPr sz="18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800">
              <a:latin typeface="Comic Sans MS"/>
              <a:ea typeface="Comic Sans MS"/>
              <a:cs typeface="Comic Sans MS"/>
              <a:sym typeface="Comic Sans MS"/>
            </a:endParaRPr>
          </a:p>
          <a:p>
            <a:pPr marL="0" marR="0" lvl="0" indent="0" algn="l" rtl="0">
              <a:lnSpc>
                <a:spcPct val="100000"/>
              </a:lnSpc>
              <a:spcBef>
                <a:spcPts val="0"/>
              </a:spcBef>
              <a:spcAft>
                <a:spcPts val="0"/>
              </a:spcAft>
              <a:buNone/>
            </a:pPr>
            <a:endParaRPr sz="1800">
              <a:latin typeface="Comic Sans MS"/>
              <a:ea typeface="Comic Sans MS"/>
              <a:cs typeface="Comic Sans MS"/>
              <a:sym typeface="Comic Sans MS"/>
            </a:endParaRPr>
          </a:p>
        </p:txBody>
      </p:sp>
      <p:pic>
        <p:nvPicPr>
          <p:cNvPr id="84" name="Google Shape;84;p17" descr="Resultado de imagen de peste porcina africana necropsia"/>
          <p:cNvPicPr preferRelativeResize="0"/>
          <p:nvPr/>
        </p:nvPicPr>
        <p:blipFill>
          <a:blip r:embed="rId3">
            <a:alphaModFix/>
          </a:blip>
          <a:stretch>
            <a:fillRect/>
          </a:stretch>
        </p:blipFill>
        <p:spPr>
          <a:xfrm>
            <a:off x="625000" y="1226300"/>
            <a:ext cx="2968950" cy="2000275"/>
          </a:xfrm>
          <a:prstGeom prst="rect">
            <a:avLst/>
          </a:prstGeom>
          <a:noFill/>
          <a:ln>
            <a:noFill/>
          </a:ln>
        </p:spPr>
      </p:pic>
      <p:pic>
        <p:nvPicPr>
          <p:cNvPr id="85" name="Google Shape;85;p17" descr="Resultado de imagen de peste porcina africana virus"/>
          <p:cNvPicPr preferRelativeResize="0"/>
          <p:nvPr/>
        </p:nvPicPr>
        <p:blipFill>
          <a:blip r:embed="rId4">
            <a:alphaModFix/>
          </a:blip>
          <a:stretch>
            <a:fillRect/>
          </a:stretch>
        </p:blipFill>
        <p:spPr>
          <a:xfrm>
            <a:off x="4162900" y="53000"/>
            <a:ext cx="4926125" cy="17741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p:nvPr/>
        </p:nvSpPr>
        <p:spPr>
          <a:xfrm>
            <a:off x="0" y="3463750"/>
            <a:ext cx="9144000" cy="18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u="sng">
                <a:solidFill>
                  <a:schemeClr val="accent1"/>
                </a:solidFill>
                <a:latin typeface="Comic Sans MS"/>
                <a:ea typeface="Comic Sans MS"/>
                <a:cs typeface="Comic Sans MS"/>
                <a:sym typeface="Comic Sans MS"/>
              </a:rPr>
              <a:t>Subacute and chronic forms:</a:t>
            </a:r>
            <a:r>
              <a:rPr lang="es" sz="1800" b="1">
                <a:solidFill>
                  <a:schemeClr val="accent1"/>
                </a:solidFill>
                <a:latin typeface="Comic Sans MS"/>
                <a:ea typeface="Comic Sans MS"/>
                <a:cs typeface="Comic Sans MS"/>
                <a:sym typeface="Comic Sans MS"/>
              </a:rPr>
              <a:t> are caused by moderate or less virulent viruses, which produce less intense clinical signs that may manifest themselves over longer periods. Mortality rates are lower, but can range between 30 and 70%. Symptoms of chronic disease include weight loss, intermittent fever, respiratory problems, chronic skin ulcerations and arthritis.</a:t>
            </a: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p:txBody>
      </p:sp>
      <p:sp>
        <p:nvSpPr>
          <p:cNvPr id="91" name="Google Shape;91;p18"/>
          <p:cNvSpPr txBox="1"/>
          <p:nvPr/>
        </p:nvSpPr>
        <p:spPr>
          <a:xfrm>
            <a:off x="0" y="1142325"/>
            <a:ext cx="9144000" cy="201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a:solidFill>
                  <a:schemeClr val="accent1"/>
                </a:solidFill>
                <a:latin typeface="Comic Sans MS"/>
                <a:ea typeface="Comic Sans MS"/>
                <a:cs typeface="Comic Sans MS"/>
                <a:sym typeface="Comic Sans MS"/>
              </a:rPr>
              <a:t>The mortality rate and clinical signs may vary depending on the virulence of the virus and the type/species of pig. African wild pigs can be infected without showing any clinical signs, which transforms them into reservoirs.</a:t>
            </a: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u="sng">
                <a:solidFill>
                  <a:schemeClr val="accent1"/>
                </a:solidFill>
                <a:latin typeface="Comic Sans MS"/>
                <a:ea typeface="Comic Sans MS"/>
                <a:cs typeface="Comic Sans MS"/>
                <a:sym typeface="Comic Sans MS"/>
              </a:rPr>
              <a:t>Acute form:</a:t>
            </a:r>
            <a:r>
              <a:rPr lang="es" sz="1800" b="1">
                <a:solidFill>
                  <a:schemeClr val="accent1"/>
                </a:solidFill>
                <a:latin typeface="Comic Sans MS"/>
                <a:ea typeface="Comic Sans MS"/>
                <a:cs typeface="Comic Sans MS"/>
                <a:sym typeface="Comic Sans MS"/>
              </a:rPr>
              <a:t> high fever, depression, anorexia and loss of appetite, bleeding (redness of the skin of the ears, abdomen and legs), abortions in pregnant sows, cyanosis, vomiting, diarrhea and death after 6-13 days (or up to 20 days). The mortality rate can reach 100%.</a:t>
            </a: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p:txBody>
      </p:sp>
      <p:sp>
        <p:nvSpPr>
          <p:cNvPr id="92" name="Google Shape;92;p18"/>
          <p:cNvSpPr txBox="1">
            <a:spLocks noGrp="1"/>
          </p:cNvSpPr>
          <p:nvPr>
            <p:ph type="ctrTitle"/>
          </p:nvPr>
        </p:nvSpPr>
        <p:spPr>
          <a:xfrm>
            <a:off x="-78275" y="53000"/>
            <a:ext cx="4553700" cy="117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_tradnl" sz="4000" dirty="0">
                <a:latin typeface="Arial Narrow"/>
                <a:cs typeface="Arial Narrow"/>
              </a:rPr>
              <a:t>C</a:t>
            </a:r>
            <a:r>
              <a:rPr lang="es" sz="4000" dirty="0" smtClean="0">
                <a:latin typeface="Arial Narrow"/>
                <a:cs typeface="Arial Narrow"/>
              </a:rPr>
              <a:t>linical </a:t>
            </a:r>
            <a:r>
              <a:rPr lang="es" sz="4000" dirty="0">
                <a:latin typeface="Arial Narrow"/>
                <a:cs typeface="Arial Narrow"/>
              </a:rPr>
              <a:t>signs</a:t>
            </a:r>
            <a:endParaRPr sz="4000" dirty="0">
              <a:latin typeface="Arial Narrow"/>
              <a:cs typeface="Arial Narrow"/>
            </a:endParaRPr>
          </a:p>
        </p:txBody>
      </p:sp>
      <p:pic>
        <p:nvPicPr>
          <p:cNvPr id="93" name="Google Shape;93;p18" descr="Resultado de imagen de peste porcina africana"/>
          <p:cNvPicPr preferRelativeResize="0"/>
          <p:nvPr/>
        </p:nvPicPr>
        <p:blipFill>
          <a:blip r:embed="rId3">
            <a:alphaModFix/>
          </a:blip>
          <a:stretch>
            <a:fillRect/>
          </a:stretch>
        </p:blipFill>
        <p:spPr>
          <a:xfrm>
            <a:off x="7904050" y="0"/>
            <a:ext cx="1239950" cy="1226300"/>
          </a:xfrm>
          <a:prstGeom prst="rect">
            <a:avLst/>
          </a:prstGeom>
          <a:noFill/>
          <a:ln>
            <a:noFill/>
          </a:ln>
        </p:spPr>
      </p:pic>
      <p:pic>
        <p:nvPicPr>
          <p:cNvPr id="94" name="Google Shape;94;p18" descr="Resultado de imagen de peste porcina africana"/>
          <p:cNvPicPr preferRelativeResize="0"/>
          <p:nvPr/>
        </p:nvPicPr>
        <p:blipFill>
          <a:blip r:embed="rId4">
            <a:alphaModFix/>
          </a:blip>
          <a:stretch>
            <a:fillRect/>
          </a:stretch>
        </p:blipFill>
        <p:spPr>
          <a:xfrm>
            <a:off x="5045576" y="0"/>
            <a:ext cx="1842799" cy="1226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p:nvPr/>
        </p:nvSpPr>
        <p:spPr>
          <a:xfrm>
            <a:off x="0" y="0"/>
            <a:ext cx="91440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a:solidFill>
                <a:schemeClr val="accent1"/>
              </a:solidFill>
              <a:latin typeface="Comic Sans MS"/>
              <a:ea typeface="Comic Sans MS"/>
              <a:cs typeface="Comic Sans MS"/>
              <a:sym typeface="Comic Sans MS"/>
            </a:endParaRPr>
          </a:p>
        </p:txBody>
      </p:sp>
      <p:sp>
        <p:nvSpPr>
          <p:cNvPr id="100" name="Google Shape;100;p19"/>
          <p:cNvSpPr txBox="1">
            <a:spLocks noGrp="1"/>
          </p:cNvSpPr>
          <p:nvPr>
            <p:ph type="ctrTitle"/>
          </p:nvPr>
        </p:nvSpPr>
        <p:spPr>
          <a:xfrm>
            <a:off x="3653000" y="0"/>
            <a:ext cx="4346700" cy="85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 sz="4000" dirty="0">
                <a:latin typeface="Arial Narrow"/>
                <a:cs typeface="Arial Narrow"/>
              </a:rPr>
              <a:t>DIAGNOSIS</a:t>
            </a:r>
            <a:endParaRPr sz="4000" dirty="0">
              <a:latin typeface="Arial Narrow"/>
              <a:cs typeface="Arial Narrow"/>
            </a:endParaRPr>
          </a:p>
        </p:txBody>
      </p:sp>
      <p:sp>
        <p:nvSpPr>
          <p:cNvPr id="101" name="Google Shape;101;p19"/>
          <p:cNvSpPr txBox="1"/>
          <p:nvPr/>
        </p:nvSpPr>
        <p:spPr>
          <a:xfrm>
            <a:off x="48300" y="1635675"/>
            <a:ext cx="9047400" cy="30000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s" sz="1800" b="1" u="sng" dirty="0">
                <a:solidFill>
                  <a:schemeClr val="accent1"/>
                </a:solidFill>
                <a:latin typeface="Comic Sans MS"/>
                <a:ea typeface="Comic Sans MS"/>
                <a:cs typeface="Comic Sans MS"/>
                <a:sym typeface="Comic Sans MS"/>
              </a:rPr>
              <a:t>Identification of the agent </a:t>
            </a:r>
            <a:endParaRPr sz="1800" b="1" u="sng"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dirty="0">
                <a:solidFill>
                  <a:schemeClr val="accent1"/>
                </a:solidFill>
                <a:latin typeface="Comic Sans MS"/>
                <a:ea typeface="Comic Sans MS"/>
                <a:cs typeface="Comic Sans MS"/>
                <a:sym typeface="Comic Sans MS"/>
              </a:rPr>
              <a:t>a) Haemadsorption test (HAD) in primary leukocyte cultures </a:t>
            </a:r>
            <a:endParaRPr sz="1800" b="1"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dirty="0">
                <a:solidFill>
                  <a:schemeClr val="accent1"/>
                </a:solidFill>
                <a:latin typeface="Comic Sans MS"/>
                <a:ea typeface="Comic Sans MS"/>
                <a:cs typeface="Comic Sans MS"/>
                <a:sym typeface="Comic Sans MS"/>
              </a:rPr>
              <a:t>b) Antigen detection by fluorescent antibody test (FAT)</a:t>
            </a:r>
            <a:endParaRPr sz="1800" b="1"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dirty="0">
                <a:solidFill>
                  <a:schemeClr val="accent1"/>
                </a:solidFill>
                <a:latin typeface="Comic Sans MS"/>
                <a:ea typeface="Comic Sans MS"/>
                <a:cs typeface="Comic Sans MS"/>
                <a:sym typeface="Comic Sans MS"/>
              </a:rPr>
              <a:t>c) Detection of virus genome by the polymerase chain reaction – PCR </a:t>
            </a:r>
            <a:endParaRPr sz="1800" b="1"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endParaRPr sz="1800" b="1"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u="sng" dirty="0">
                <a:solidFill>
                  <a:schemeClr val="accent1"/>
                </a:solidFill>
                <a:latin typeface="Comic Sans MS"/>
                <a:ea typeface="Comic Sans MS"/>
                <a:cs typeface="Comic Sans MS"/>
                <a:sym typeface="Comic Sans MS"/>
              </a:rPr>
              <a:t>Serological tests </a:t>
            </a:r>
            <a:endParaRPr sz="1800" b="1" u="sng"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dirty="0">
                <a:solidFill>
                  <a:schemeClr val="accent1"/>
                </a:solidFill>
                <a:latin typeface="Comic Sans MS"/>
                <a:ea typeface="Comic Sans MS"/>
                <a:cs typeface="Comic Sans MS"/>
                <a:sym typeface="Comic Sans MS"/>
              </a:rPr>
              <a:t>a) Enzyme-linked immunosorbent assay </a:t>
            </a:r>
            <a:endParaRPr sz="1800" b="1"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dirty="0">
                <a:solidFill>
                  <a:schemeClr val="accent1"/>
                </a:solidFill>
                <a:latin typeface="Comic Sans MS"/>
                <a:ea typeface="Comic Sans MS"/>
                <a:cs typeface="Comic Sans MS"/>
                <a:sym typeface="Comic Sans MS"/>
              </a:rPr>
              <a:t>b) Indirect fluorescent antibody (IFA) test – should be used as a confirmatory test for sera from areas that are free from ASF and are positive in the ELISA</a:t>
            </a:r>
            <a:endParaRPr sz="1800" b="1" dirty="0">
              <a:solidFill>
                <a:schemeClr val="accent1"/>
              </a:solidFill>
              <a:latin typeface="Comic Sans MS"/>
              <a:ea typeface="Comic Sans MS"/>
              <a:cs typeface="Comic Sans MS"/>
              <a:sym typeface="Comic Sans MS"/>
            </a:endParaRPr>
          </a:p>
          <a:p>
            <a:pPr marL="0" lvl="0" indent="0" algn="l" rtl="0">
              <a:spcBef>
                <a:spcPts val="0"/>
              </a:spcBef>
              <a:spcAft>
                <a:spcPts val="0"/>
              </a:spcAft>
              <a:buNone/>
            </a:pPr>
            <a:r>
              <a:rPr lang="es" sz="1800" b="1" dirty="0">
                <a:solidFill>
                  <a:schemeClr val="accent1"/>
                </a:solidFill>
                <a:latin typeface="Comic Sans MS"/>
                <a:ea typeface="Comic Sans MS"/>
                <a:cs typeface="Comic Sans MS"/>
                <a:sym typeface="Comic Sans MS"/>
              </a:rPr>
              <a:t>c) Immunoblotting test or immunoperoxidase staining – used as an alternative to the IFA test to confirm equivocal results with individual sera</a:t>
            </a:r>
            <a:endParaRPr sz="1800" b="1" dirty="0">
              <a:solidFill>
                <a:schemeClr val="accent1"/>
              </a:solidFill>
              <a:latin typeface="Comic Sans MS"/>
              <a:ea typeface="Comic Sans MS"/>
              <a:cs typeface="Comic Sans MS"/>
              <a:sym typeface="Comic Sans MS"/>
            </a:endParaRPr>
          </a:p>
        </p:txBody>
      </p:sp>
      <p:pic>
        <p:nvPicPr>
          <p:cNvPr id="102" name="Google Shape;102;p19" descr="Resultado de imagen de pcr"/>
          <p:cNvPicPr preferRelativeResize="0"/>
          <p:nvPr/>
        </p:nvPicPr>
        <p:blipFill>
          <a:blip r:embed="rId3">
            <a:alphaModFix/>
          </a:blip>
          <a:stretch>
            <a:fillRect/>
          </a:stretch>
        </p:blipFill>
        <p:spPr>
          <a:xfrm>
            <a:off x="0" y="-1"/>
            <a:ext cx="3653000" cy="1442925"/>
          </a:xfrm>
          <a:prstGeom prst="rect">
            <a:avLst/>
          </a:prstGeom>
          <a:noFill/>
          <a:ln>
            <a:noFill/>
          </a:ln>
        </p:spPr>
      </p:pic>
      <p:pic>
        <p:nvPicPr>
          <p:cNvPr id="103" name="Google Shape;103;p19" descr="Resultado de imagen de pcr"/>
          <p:cNvPicPr preferRelativeResize="0"/>
          <p:nvPr/>
        </p:nvPicPr>
        <p:blipFill>
          <a:blip r:embed="rId4">
            <a:alphaModFix/>
          </a:blip>
          <a:stretch>
            <a:fillRect/>
          </a:stretch>
        </p:blipFill>
        <p:spPr>
          <a:xfrm>
            <a:off x="6925100" y="963575"/>
            <a:ext cx="2170600" cy="1523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ctrTitle"/>
          </p:nvPr>
        </p:nvSpPr>
        <p:spPr>
          <a:xfrm>
            <a:off x="-86308" y="0"/>
            <a:ext cx="9617152" cy="950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s" sz="3600" dirty="0">
                <a:latin typeface="Arial Narrow"/>
                <a:cs typeface="Arial Narrow"/>
              </a:rPr>
              <a:t>NECROPSY AND </a:t>
            </a:r>
            <a:r>
              <a:rPr lang="es-ES_tradnl" sz="3600" dirty="0" smtClean="0">
                <a:latin typeface="Arial Narrow"/>
                <a:cs typeface="Arial Narrow"/>
              </a:rPr>
              <a:t/>
            </a:r>
            <a:br>
              <a:rPr lang="es-ES_tradnl" sz="3600" dirty="0" smtClean="0">
                <a:latin typeface="Arial Narrow"/>
                <a:cs typeface="Arial Narrow"/>
              </a:rPr>
            </a:br>
            <a:r>
              <a:rPr lang="es" sz="3600" dirty="0" smtClean="0">
                <a:latin typeface="Arial Narrow"/>
                <a:cs typeface="Arial Narrow"/>
              </a:rPr>
              <a:t>HISTOPATHOLOGICAL </a:t>
            </a:r>
            <a:r>
              <a:rPr lang="es" sz="3600" dirty="0">
                <a:latin typeface="Arial Narrow"/>
                <a:cs typeface="Arial Narrow"/>
              </a:rPr>
              <a:t>CHANCE</a:t>
            </a:r>
            <a:endParaRPr sz="3600" dirty="0">
              <a:latin typeface="Arial Narrow"/>
              <a:cs typeface="Arial Narrow"/>
            </a:endParaRPr>
          </a:p>
        </p:txBody>
      </p:sp>
      <p:pic>
        <p:nvPicPr>
          <p:cNvPr id="109" name="Google Shape;109;p20" descr="Hemorragia del nódulo linfático gastrohepático (flecha), es una lesión muy característica. La vesícula biliar muestra áreas de hemorragia en su pared. En el tubo digestivo se pueden ver petequias en la serosa, como es el caso del estómago de esta imagen (asterisco)."/>
          <p:cNvPicPr preferRelativeResize="0"/>
          <p:nvPr/>
        </p:nvPicPr>
        <p:blipFill>
          <a:blip r:embed="rId3">
            <a:alphaModFix/>
          </a:blip>
          <a:stretch>
            <a:fillRect/>
          </a:stretch>
        </p:blipFill>
        <p:spPr>
          <a:xfrm>
            <a:off x="117200" y="1146768"/>
            <a:ext cx="3646025" cy="2809232"/>
          </a:xfrm>
          <a:prstGeom prst="rect">
            <a:avLst/>
          </a:prstGeom>
          <a:noFill/>
          <a:ln>
            <a:noFill/>
          </a:ln>
        </p:spPr>
      </p:pic>
      <p:sp>
        <p:nvSpPr>
          <p:cNvPr id="110" name="Google Shape;110;p20"/>
          <p:cNvSpPr txBox="1"/>
          <p:nvPr/>
        </p:nvSpPr>
        <p:spPr>
          <a:xfrm>
            <a:off x="0" y="3956000"/>
            <a:ext cx="9024000" cy="104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dirty="0">
                <a:solidFill>
                  <a:schemeClr val="accent1"/>
                </a:solidFill>
                <a:latin typeface="Comic Sans MS"/>
                <a:ea typeface="Amatic SC"/>
                <a:cs typeface="Comic Sans MS"/>
                <a:sym typeface="Amatic SC"/>
              </a:rPr>
              <a:t>Hemorrhage of the gastrohepatic lymph node (</a:t>
            </a:r>
            <a:r>
              <a:rPr lang="es" sz="1800" b="1" dirty="0" smtClean="0">
                <a:solidFill>
                  <a:schemeClr val="accent1"/>
                </a:solidFill>
                <a:latin typeface="Comic Sans MS"/>
                <a:ea typeface="Amatic SC"/>
                <a:cs typeface="Comic Sans MS"/>
                <a:sym typeface="Amatic SC"/>
              </a:rPr>
              <a:t>arrow</a:t>
            </a:r>
            <a:r>
              <a:rPr lang="es-ES_tradnl" sz="1800" b="1" smtClean="0">
                <a:solidFill>
                  <a:schemeClr val="accent1"/>
                </a:solidFill>
                <a:latin typeface="Comic Sans MS"/>
                <a:ea typeface="Amatic SC"/>
                <a:cs typeface="Comic Sans MS"/>
                <a:sym typeface="Amatic SC"/>
              </a:rPr>
              <a:t> and </a:t>
            </a:r>
            <a:r>
              <a:rPr lang="es-ES_tradnl" sz="1800" b="1" dirty="0" err="1" smtClean="0">
                <a:solidFill>
                  <a:schemeClr val="accent1"/>
                </a:solidFill>
                <a:latin typeface="Comic Sans MS"/>
                <a:ea typeface="Amatic SC"/>
                <a:cs typeface="Comic Sans MS"/>
                <a:sym typeface="Amatic SC"/>
              </a:rPr>
              <a:t>right</a:t>
            </a:r>
            <a:r>
              <a:rPr lang="es-ES_tradnl" sz="1800" b="1" dirty="0" smtClean="0">
                <a:solidFill>
                  <a:schemeClr val="accent1"/>
                </a:solidFill>
                <a:latin typeface="Comic Sans MS"/>
                <a:ea typeface="Amatic SC"/>
                <a:cs typeface="Comic Sans MS"/>
                <a:sym typeface="Amatic SC"/>
              </a:rPr>
              <a:t> </a:t>
            </a:r>
            <a:r>
              <a:rPr lang="es-ES_tradnl" sz="1800" b="1" dirty="0" err="1" smtClean="0">
                <a:solidFill>
                  <a:schemeClr val="accent1"/>
                </a:solidFill>
                <a:latin typeface="Comic Sans MS"/>
                <a:ea typeface="Amatic SC"/>
                <a:cs typeface="Comic Sans MS"/>
                <a:sym typeface="Amatic SC"/>
              </a:rPr>
              <a:t>picture</a:t>
            </a:r>
            <a:r>
              <a:rPr lang="es" sz="1800" b="1" dirty="0" smtClean="0">
                <a:solidFill>
                  <a:schemeClr val="accent1"/>
                </a:solidFill>
                <a:latin typeface="Comic Sans MS"/>
                <a:ea typeface="Amatic SC"/>
                <a:cs typeface="Comic Sans MS"/>
                <a:sym typeface="Amatic SC"/>
              </a:rPr>
              <a:t>), </a:t>
            </a:r>
            <a:r>
              <a:rPr lang="es" sz="1800" b="1" dirty="0">
                <a:solidFill>
                  <a:schemeClr val="accent1"/>
                </a:solidFill>
                <a:latin typeface="Comic Sans MS"/>
                <a:ea typeface="Amatic SC"/>
                <a:cs typeface="Comic Sans MS"/>
                <a:sym typeface="Amatic SC"/>
              </a:rPr>
              <a:t>is a very characteristic lesion. The gallbladder shows areas of bleeding in its wall. In the digestive tract petechiae can be seen in the serosa, as is the case of the stomach (asterisk).</a:t>
            </a:r>
            <a:endParaRPr sz="1800" dirty="0">
              <a:latin typeface="Comic Sans MS"/>
              <a:cs typeface="Comic Sans MS"/>
            </a:endParaRPr>
          </a:p>
        </p:txBody>
      </p:sp>
      <p:pic>
        <p:nvPicPr>
          <p:cNvPr id="111" name="Google Shape;111;p20" descr="Otra imagen del nódulo linfático gastrohepático hemorrágico. Se trata de una de las lesiones que se observa de forma más constante en los animal inoculados con PPA."/>
          <p:cNvPicPr preferRelativeResize="0"/>
          <p:nvPr/>
        </p:nvPicPr>
        <p:blipFill>
          <a:blip r:embed="rId4">
            <a:alphaModFix/>
          </a:blip>
          <a:stretch>
            <a:fillRect/>
          </a:stretch>
        </p:blipFill>
        <p:spPr>
          <a:xfrm>
            <a:off x="4049675" y="1159100"/>
            <a:ext cx="5094326" cy="2796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17" name="Google Shape;117;p21" descr="Los nódulos linfáticos renales también suelen presentar hemorragia."/>
          <p:cNvPicPr preferRelativeResize="0"/>
          <p:nvPr/>
        </p:nvPicPr>
        <p:blipFill>
          <a:blip r:embed="rId3">
            <a:alphaModFix/>
          </a:blip>
          <a:stretch>
            <a:fillRect/>
          </a:stretch>
        </p:blipFill>
        <p:spPr>
          <a:xfrm>
            <a:off x="0" y="0"/>
            <a:ext cx="4765874" cy="3574400"/>
          </a:xfrm>
          <a:prstGeom prst="rect">
            <a:avLst/>
          </a:prstGeom>
          <a:noFill/>
          <a:ln>
            <a:noFill/>
          </a:ln>
        </p:spPr>
      </p:pic>
      <p:pic>
        <p:nvPicPr>
          <p:cNvPr id="118" name="Google Shape;118;p21" descr="En casos más graves se observa edema perirrenal, en la imagen hemos retirado el peritoneo. Los riñones tienen múltiples hemorragias petequiales."/>
          <p:cNvPicPr preferRelativeResize="0"/>
          <p:nvPr/>
        </p:nvPicPr>
        <p:blipFill>
          <a:blip r:embed="rId4">
            <a:alphaModFix/>
          </a:blip>
          <a:stretch>
            <a:fillRect/>
          </a:stretch>
        </p:blipFill>
        <p:spPr>
          <a:xfrm>
            <a:off x="4765875" y="0"/>
            <a:ext cx="4378126" cy="3574400"/>
          </a:xfrm>
          <a:prstGeom prst="rect">
            <a:avLst/>
          </a:prstGeom>
          <a:noFill/>
          <a:ln>
            <a:noFill/>
          </a:ln>
        </p:spPr>
      </p:pic>
      <p:sp>
        <p:nvSpPr>
          <p:cNvPr id="119" name="Google Shape;119;p21"/>
          <p:cNvSpPr txBox="1"/>
          <p:nvPr/>
        </p:nvSpPr>
        <p:spPr>
          <a:xfrm>
            <a:off x="311700" y="3795775"/>
            <a:ext cx="37632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2400" b="1" dirty="0">
                <a:solidFill>
                  <a:schemeClr val="accent1"/>
                </a:solidFill>
                <a:latin typeface="Comic Sans MS"/>
                <a:ea typeface="Amatic SC"/>
                <a:cs typeface="Comic Sans MS"/>
                <a:sym typeface="Amatic SC"/>
              </a:rPr>
              <a:t>Renal lymph nodes also tend to bleed.</a:t>
            </a:r>
            <a:endParaRPr dirty="0">
              <a:latin typeface="Comic Sans MS"/>
              <a:cs typeface="Comic Sans MS"/>
            </a:endParaRPr>
          </a:p>
        </p:txBody>
      </p:sp>
      <p:sp>
        <p:nvSpPr>
          <p:cNvPr id="120" name="Google Shape;120;p21"/>
          <p:cNvSpPr txBox="1"/>
          <p:nvPr/>
        </p:nvSpPr>
        <p:spPr>
          <a:xfrm>
            <a:off x="5013300" y="3574400"/>
            <a:ext cx="4378200" cy="3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b="1" dirty="0">
                <a:solidFill>
                  <a:schemeClr val="accent1"/>
                </a:solidFill>
                <a:latin typeface="Comic Sans MS"/>
                <a:ea typeface="Amatic SC"/>
                <a:cs typeface="Comic Sans MS"/>
                <a:sym typeface="Amatic SC"/>
              </a:rPr>
              <a:t>In more severe cases, perirenal edema is observed, in the image we have removed the peritoneum. The kidneys have multiple petechial hemorrhages.</a:t>
            </a:r>
            <a:endParaRPr sz="1800" dirty="0">
              <a:latin typeface="Comic Sans MS"/>
              <a:cs typeface="Comic Sans MS"/>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982</Words>
  <Application>Microsoft Office PowerPoint</Application>
  <PresentationFormat>Pokaz na ekranie (16:9)</PresentationFormat>
  <Paragraphs>82</Paragraphs>
  <Slides>15</Slides>
  <Notes>15</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15</vt:i4>
      </vt:variant>
    </vt:vector>
  </HeadingPairs>
  <TitlesOfParts>
    <vt:vector size="22" baseType="lpstr">
      <vt:lpstr>Arial</vt:lpstr>
      <vt:lpstr>Amatic SC</vt:lpstr>
      <vt:lpstr>Arial Narrow</vt:lpstr>
      <vt:lpstr>Roboto</vt:lpstr>
      <vt:lpstr>Source Code Pro</vt:lpstr>
      <vt:lpstr>Comic Sans MS</vt:lpstr>
      <vt:lpstr>Beach Day</vt:lpstr>
      <vt:lpstr>Prezentacja programu PowerPoint</vt:lpstr>
      <vt:lpstr>INTRODUCTION</vt:lpstr>
      <vt:lpstr>ETIOLOGY</vt:lpstr>
      <vt:lpstr>Prezentacja programu PowerPoint</vt:lpstr>
      <vt:lpstr>PATHOGENESIS</vt:lpstr>
      <vt:lpstr>Clinical signs</vt:lpstr>
      <vt:lpstr>DIAGNOSIS</vt:lpstr>
      <vt:lpstr>NECROPSY AND  HISTOPATHOLOGICAL CHANCE</vt:lpstr>
      <vt:lpstr>Prezentacja programu PowerPoint</vt:lpstr>
      <vt:lpstr>Prezentacja programu PowerPoint</vt:lpstr>
      <vt:lpstr>Prezentacja programu PowerPoint</vt:lpstr>
      <vt:lpstr>Prezentacja programu PowerPoint</vt:lpstr>
      <vt:lpstr>TREATMENT</vt:lpstr>
      <vt:lpstr>Prezentacja programu PowerPoint</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DIG-13</cp:lastModifiedBy>
  <cp:revision>6</cp:revision>
  <dcterms:modified xsi:type="dcterms:W3CDTF">2022-03-24T11:08:00Z</dcterms:modified>
</cp:coreProperties>
</file>