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6" r:id="rId4"/>
    <p:sldId id="259" r:id="rId5"/>
    <p:sldId id="260" r:id="rId6"/>
    <p:sldId id="267" r:id="rId7"/>
    <p:sldId id="268" r:id="rId8"/>
    <p:sldId id="262" r:id="rId9"/>
    <p:sldId id="269" r:id="rId10"/>
    <p:sldId id="288" r:id="rId11"/>
    <p:sldId id="273" r:id="rId12"/>
    <p:sldId id="270" r:id="rId13"/>
    <p:sldId id="271" r:id="rId14"/>
    <p:sldId id="272" r:id="rId15"/>
    <p:sldId id="263" r:id="rId16"/>
    <p:sldId id="264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5" r:id="rId29"/>
    <p:sldId id="274" r:id="rId30"/>
    <p:sldId id="289" r:id="rId31"/>
    <p:sldId id="25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81B3E-8391-4CB0-B594-05F82C6B1B3A}" type="datetimeFigureOut">
              <a:rPr lang="it-IT" smtClean="0"/>
              <a:pPr/>
              <a:t>17/05/2021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EDB74-3CB6-4296-A364-1844773C2C3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54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EDB74-3CB6-4296-A364-1844773C2C3A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909F-C03D-49C5-8647-933998A3AD34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DCAE-003A-4E7D-B6FF-B6EE69A722A6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45FAE-F125-4244-9DC7-51D63A0F8B38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0FF9-4D9D-48E5-BD20-F944037913E3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E0BC-F9A6-4AA6-AEF8-F100E32A4A5D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B4E4-DC89-48C0-9315-B70924D03EB2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B7CB-231F-49C5-B810-9F16FC09C7D7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66A2-263A-4824-BBF7-EF26A1175B8E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503F-1BF2-4947-B912-BD49EA795092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01E1-D0DE-4AC6-86A1-CF2285978DEE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9519B-97BB-4F4A-940C-532B9478D32A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1F54-05AC-4788-A2D7-9E7F90E2C046}" type="datetime1">
              <a:rPr lang="it-IT" smtClean="0"/>
              <a:pPr/>
              <a:t>17/05/2021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A9A3-1C49-411F-8357-1CDD6E35EF8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sph.iastate.edu/" TargetMode="External"/><Relationship Id="rId2" Type="http://schemas.openxmlformats.org/officeDocument/2006/relationships/hyperlink" Target="https://www.dpi.nsw.gov.au/animals-and-livestock/pigs/health/a-z-pig-diseases/brucellos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dvetmanual.com/reproductive-system/brucellosis-in-large-animals/brucellosis-in-pigs" TargetMode="External"/><Relationship Id="rId4" Type="http://schemas.openxmlformats.org/officeDocument/2006/relationships/hyperlink" Target="https://vetmed.iastate.edu/vdpam/FSVD/swine/index-diseases/brucellosi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it-IT" sz="5400" b="1" i="1" dirty="0" smtClean="0">
                <a:latin typeface="Arial Narrow" pitchFamily="34" charset="0"/>
              </a:rPr>
              <a:t>BRUCELLA SUIS</a:t>
            </a:r>
            <a:endParaRPr lang="it-IT" sz="5400" b="1" i="1" dirty="0">
              <a:latin typeface="Arial Narrow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83768" y="51054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it-IT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Immagine 3" descr="swine-flu-influenza-vari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815935" cy="3719553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r>
              <a:rPr lang="it-IT" dirty="0" smtClean="0"/>
              <a:t>Giulia </a:t>
            </a:r>
            <a:r>
              <a:rPr lang="it-IT" dirty="0" err="1" smtClean="0"/>
              <a:t>Agus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646237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The </a:t>
            </a:r>
            <a:r>
              <a:rPr lang="it-IT" sz="3600" dirty="0" err="1" smtClean="0"/>
              <a:t>organism</a:t>
            </a:r>
            <a:r>
              <a:rPr lang="it-IT" sz="3600" dirty="0" smtClean="0"/>
              <a:t> </a:t>
            </a:r>
            <a:r>
              <a:rPr lang="it-IT" sz="3600" dirty="0" err="1" smtClean="0"/>
              <a:t>is</a:t>
            </a:r>
            <a:r>
              <a:rPr lang="it-IT" sz="3600" dirty="0" smtClean="0"/>
              <a:t> </a:t>
            </a:r>
            <a:r>
              <a:rPr lang="it-IT" sz="3600" dirty="0" err="1" smtClean="0"/>
              <a:t>pathogenic</a:t>
            </a:r>
            <a:r>
              <a:rPr lang="it-IT" sz="3600" dirty="0" smtClean="0"/>
              <a:t> </a:t>
            </a:r>
            <a:r>
              <a:rPr lang="it-IT" sz="3600" dirty="0" err="1" smtClean="0"/>
              <a:t>only</a:t>
            </a:r>
            <a:r>
              <a:rPr lang="it-IT" sz="3600" dirty="0" smtClean="0"/>
              <a:t> </a:t>
            </a:r>
            <a:r>
              <a:rPr lang="it-IT" sz="3600" dirty="0" err="1" smtClean="0"/>
              <a:t>for</a:t>
            </a:r>
            <a:r>
              <a:rPr lang="it-IT" sz="3600" dirty="0" smtClean="0"/>
              <a:t> </a:t>
            </a:r>
            <a:r>
              <a:rPr lang="it-IT" sz="3600" dirty="0" err="1" smtClean="0"/>
              <a:t>pigs</a:t>
            </a:r>
            <a:r>
              <a:rPr lang="it-IT" sz="3600" dirty="0" smtClean="0"/>
              <a:t> and man </a:t>
            </a:r>
            <a:r>
              <a:rPr lang="it-IT" sz="3600" dirty="0" err="1" smtClean="0"/>
              <a:t>although</a:t>
            </a:r>
            <a:r>
              <a:rPr lang="it-IT" sz="3600" dirty="0" smtClean="0"/>
              <a:t> </a:t>
            </a:r>
            <a:r>
              <a:rPr lang="it-IT" sz="3600" dirty="0" err="1" smtClean="0"/>
              <a:t>other</a:t>
            </a:r>
            <a:r>
              <a:rPr lang="it-IT" sz="3600" dirty="0" smtClean="0"/>
              <a:t> </a:t>
            </a:r>
            <a:r>
              <a:rPr lang="it-IT" sz="3600" dirty="0" err="1" smtClean="0"/>
              <a:t>species</a:t>
            </a:r>
            <a:r>
              <a:rPr lang="it-IT" sz="3600" dirty="0" smtClean="0"/>
              <a:t>, </a:t>
            </a:r>
            <a:r>
              <a:rPr lang="it-IT" sz="3600" dirty="0" err="1" smtClean="0"/>
              <a:t>including</a:t>
            </a:r>
            <a:r>
              <a:rPr lang="it-IT" sz="3600" dirty="0" smtClean="0"/>
              <a:t> </a:t>
            </a:r>
            <a:r>
              <a:rPr lang="it-IT" sz="3600" dirty="0" err="1" smtClean="0"/>
              <a:t>cattle</a:t>
            </a:r>
            <a:r>
              <a:rPr lang="it-IT" sz="3600" dirty="0" smtClean="0"/>
              <a:t> and </a:t>
            </a:r>
            <a:r>
              <a:rPr lang="it-IT" sz="3600" dirty="0" err="1" smtClean="0"/>
              <a:t>horses</a:t>
            </a:r>
            <a:r>
              <a:rPr lang="it-IT" sz="3600" dirty="0" smtClean="0"/>
              <a:t>, </a:t>
            </a:r>
            <a:r>
              <a:rPr lang="it-IT" sz="3600" dirty="0" err="1" smtClean="0"/>
              <a:t>may</a:t>
            </a:r>
            <a:r>
              <a:rPr lang="it-IT" sz="3600" dirty="0" smtClean="0"/>
              <a:t> </a:t>
            </a:r>
            <a:r>
              <a:rPr lang="it-IT" sz="3600" dirty="0" err="1" smtClean="0"/>
              <a:t>be</a:t>
            </a:r>
            <a:r>
              <a:rPr lang="it-IT" sz="3600" dirty="0" smtClean="0"/>
              <a:t> </a:t>
            </a:r>
            <a:r>
              <a:rPr lang="it-IT" sz="3600" dirty="0" err="1" smtClean="0"/>
              <a:t>infected</a:t>
            </a:r>
            <a:r>
              <a:rPr lang="it-IT" sz="3600" dirty="0" smtClean="0"/>
              <a:t>.</a:t>
            </a:r>
          </a:p>
          <a:p>
            <a:endParaRPr lang="it-IT" dirty="0"/>
          </a:p>
        </p:txBody>
      </p:sp>
      <p:pic>
        <p:nvPicPr>
          <p:cNvPr id="5" name="Immagine 4" descr="1664_Claudio-FABB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771546"/>
            <a:ext cx="3744416" cy="2808312"/>
          </a:xfrm>
          <a:prstGeom prst="rect">
            <a:avLst/>
          </a:prstGeom>
        </p:spPr>
      </p:pic>
      <p:pic>
        <p:nvPicPr>
          <p:cNvPr id="6" name="Immagine 5" descr="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08920"/>
            <a:ext cx="4283968" cy="285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6064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/>
              <a:t>The </a:t>
            </a:r>
            <a:r>
              <a:rPr lang="it-IT" sz="3000" dirty="0" err="1" smtClean="0"/>
              <a:t>incidence</a:t>
            </a:r>
            <a:r>
              <a:rPr lang="it-IT" sz="3000" dirty="0" smtClean="0"/>
              <a:t> </a:t>
            </a:r>
            <a:r>
              <a:rPr lang="it-IT" sz="3000" dirty="0" err="1" smtClean="0"/>
              <a:t>of</a:t>
            </a:r>
            <a:r>
              <a:rPr lang="it-IT" sz="3000" dirty="0" smtClean="0"/>
              <a:t> </a:t>
            </a:r>
            <a:r>
              <a:rPr lang="it-IT" sz="3000" dirty="0" err="1" smtClean="0"/>
              <a:t>infection</a:t>
            </a:r>
            <a:r>
              <a:rPr lang="it-IT" sz="3000" dirty="0" smtClean="0"/>
              <a:t> in </a:t>
            </a:r>
            <a:r>
              <a:rPr lang="it-IT" sz="3000" dirty="0" err="1" smtClean="0"/>
              <a:t>pigs</a:t>
            </a:r>
            <a:r>
              <a:rPr lang="it-IT" sz="3000" dirty="0" smtClean="0"/>
              <a:t> </a:t>
            </a:r>
            <a:r>
              <a:rPr lang="it-IT" sz="3000" dirty="0" err="1" smtClean="0"/>
              <a:t>is</a:t>
            </a:r>
            <a:r>
              <a:rPr lang="it-IT" sz="3000" dirty="0" smtClean="0"/>
              <a:t> </a:t>
            </a:r>
            <a:r>
              <a:rPr lang="it-IT" sz="3000" dirty="0" err="1" smtClean="0"/>
              <a:t>higher</a:t>
            </a:r>
            <a:r>
              <a:rPr lang="it-IT" sz="3000" dirty="0" smtClean="0"/>
              <a:t> in </a:t>
            </a:r>
            <a:r>
              <a:rPr lang="it-IT" sz="3000" dirty="0" err="1" smtClean="0"/>
              <a:t>adults</a:t>
            </a:r>
            <a:r>
              <a:rPr lang="it-IT" sz="3000" dirty="0" smtClean="0"/>
              <a:t> </a:t>
            </a:r>
            <a:r>
              <a:rPr lang="it-IT" sz="3000" dirty="0" err="1" smtClean="0"/>
              <a:t>than</a:t>
            </a:r>
            <a:r>
              <a:rPr lang="it-IT" sz="3000" dirty="0" smtClean="0"/>
              <a:t> in </a:t>
            </a:r>
            <a:r>
              <a:rPr lang="it-IT" sz="3000" dirty="0" err="1" smtClean="0"/>
              <a:t>young</a:t>
            </a:r>
            <a:r>
              <a:rPr lang="it-IT" sz="3000" dirty="0" smtClean="0"/>
              <a:t> </a:t>
            </a:r>
            <a:r>
              <a:rPr lang="it-IT" sz="3000" dirty="0" err="1" smtClean="0"/>
              <a:t>pigs</a:t>
            </a:r>
            <a:r>
              <a:rPr lang="it-IT" sz="3000" dirty="0" smtClean="0"/>
              <a:t>.</a:t>
            </a:r>
          </a:p>
          <a:p>
            <a:pPr algn="just"/>
            <a:r>
              <a:rPr lang="it-IT" sz="3000" dirty="0" err="1" smtClean="0"/>
              <a:t>Although</a:t>
            </a:r>
            <a:r>
              <a:rPr lang="it-IT" sz="3000" dirty="0" smtClean="0"/>
              <a:t> </a:t>
            </a:r>
            <a:r>
              <a:rPr lang="it-IT" sz="3000" dirty="0" err="1" smtClean="0"/>
              <a:t>infection</a:t>
            </a:r>
            <a:r>
              <a:rPr lang="it-IT" sz="3000" dirty="0" smtClean="0"/>
              <a:t> </a:t>
            </a:r>
            <a:r>
              <a:rPr lang="it-IT" sz="3000" dirty="0" err="1" smtClean="0"/>
              <a:t>before</a:t>
            </a:r>
            <a:r>
              <a:rPr lang="it-IT" sz="3000" dirty="0" smtClean="0"/>
              <a:t> </a:t>
            </a:r>
            <a:r>
              <a:rPr lang="it-IT" sz="3000" dirty="0" err="1" smtClean="0"/>
              <a:t>weaning</a:t>
            </a:r>
            <a:r>
              <a:rPr lang="it-IT" sz="3000" dirty="0" smtClean="0"/>
              <a:t> </a:t>
            </a:r>
            <a:r>
              <a:rPr lang="it-IT" sz="3000" dirty="0" err="1" smtClean="0"/>
              <a:t>is</a:t>
            </a:r>
            <a:r>
              <a:rPr lang="it-IT" sz="3000" dirty="0" smtClean="0"/>
              <a:t> </a:t>
            </a:r>
            <a:r>
              <a:rPr lang="it-IT" sz="3000" dirty="0" err="1" smtClean="0"/>
              <a:t>uncommon</a:t>
            </a:r>
            <a:r>
              <a:rPr lang="it-IT" sz="3000" dirty="0" smtClean="0"/>
              <a:t>, </a:t>
            </a:r>
            <a:r>
              <a:rPr lang="it-IT" sz="3000" dirty="0" err="1" smtClean="0"/>
              <a:t>sucking</a:t>
            </a:r>
            <a:r>
              <a:rPr lang="it-IT" sz="3000" dirty="0" smtClean="0"/>
              <a:t> </a:t>
            </a:r>
            <a:r>
              <a:rPr lang="it-IT" sz="3000" dirty="0" err="1" smtClean="0"/>
              <a:t>pigs</a:t>
            </a:r>
            <a:r>
              <a:rPr lang="it-IT" sz="3000" dirty="0" smtClean="0"/>
              <a:t> on </a:t>
            </a:r>
            <a:r>
              <a:rPr lang="it-IT" sz="3000" dirty="0" err="1" smtClean="0"/>
              <a:t>infected</a:t>
            </a:r>
            <a:r>
              <a:rPr lang="it-IT" sz="3000" dirty="0" smtClean="0"/>
              <a:t> </a:t>
            </a:r>
            <a:r>
              <a:rPr lang="it-IT" sz="3000" dirty="0" err="1" smtClean="0"/>
              <a:t>sows</a:t>
            </a:r>
            <a:r>
              <a:rPr lang="it-IT" sz="3000" dirty="0" smtClean="0"/>
              <a:t> </a:t>
            </a:r>
            <a:r>
              <a:rPr lang="it-IT" sz="3000" dirty="0" err="1" smtClean="0"/>
              <a:t>may</a:t>
            </a:r>
            <a:r>
              <a:rPr lang="it-IT" sz="3000" dirty="0" smtClean="0"/>
              <a:t> </a:t>
            </a:r>
            <a:r>
              <a:rPr lang="it-IT" sz="3000" dirty="0" err="1" smtClean="0"/>
              <a:t>become</a:t>
            </a:r>
            <a:r>
              <a:rPr lang="it-IT" sz="3000" dirty="0" smtClean="0"/>
              <a:t> </a:t>
            </a:r>
            <a:r>
              <a:rPr lang="it-IT" sz="3000" dirty="0" err="1" smtClean="0"/>
              <a:t>infected</a:t>
            </a:r>
            <a:r>
              <a:rPr lang="it-IT" sz="3000" dirty="0" smtClean="0"/>
              <a:t>.</a:t>
            </a:r>
          </a:p>
          <a:p>
            <a:pPr algn="just"/>
            <a:r>
              <a:rPr lang="it-IT" sz="3000" dirty="0" smtClean="0"/>
              <a:t>The </a:t>
            </a:r>
            <a:r>
              <a:rPr lang="it-IT" sz="3000" dirty="0" err="1" smtClean="0"/>
              <a:t>susceptibility</a:t>
            </a:r>
            <a:r>
              <a:rPr lang="it-IT" sz="3000" dirty="0" smtClean="0"/>
              <a:t> </a:t>
            </a:r>
            <a:r>
              <a:rPr lang="it-IT" sz="3000" dirty="0" err="1" smtClean="0"/>
              <a:t>is</a:t>
            </a:r>
            <a:r>
              <a:rPr lang="it-IT" sz="3000" dirty="0" smtClean="0"/>
              <a:t> </a:t>
            </a:r>
            <a:r>
              <a:rPr lang="it-IT" sz="3000" dirty="0" err="1" smtClean="0"/>
              <a:t>much</a:t>
            </a:r>
            <a:r>
              <a:rPr lang="it-IT" sz="3000" dirty="0" smtClean="0"/>
              <a:t> </a:t>
            </a:r>
            <a:r>
              <a:rPr lang="it-IT" sz="3000" dirty="0" err="1" smtClean="0"/>
              <a:t>greater</a:t>
            </a:r>
            <a:r>
              <a:rPr lang="it-IT" sz="3000" dirty="0" smtClean="0"/>
              <a:t> in the </a:t>
            </a:r>
            <a:r>
              <a:rPr lang="it-IT" sz="3000" dirty="0" err="1" smtClean="0"/>
              <a:t>postweaning</a:t>
            </a:r>
            <a:r>
              <a:rPr lang="it-IT" sz="3000" dirty="0" smtClean="0"/>
              <a:t> </a:t>
            </a:r>
            <a:r>
              <a:rPr lang="it-IT" sz="3000" dirty="0" err="1" smtClean="0"/>
              <a:t>periods</a:t>
            </a:r>
            <a:r>
              <a:rPr lang="it-IT" sz="3000" dirty="0" smtClean="0"/>
              <a:t> and </a:t>
            </a:r>
            <a:r>
              <a:rPr lang="it-IT" sz="3000" dirty="0" err="1" smtClean="0"/>
              <a:t>is</a:t>
            </a:r>
            <a:r>
              <a:rPr lang="it-IT" sz="3000" dirty="0" smtClean="0"/>
              <a:t> the </a:t>
            </a:r>
            <a:r>
              <a:rPr lang="it-IT" sz="3000" dirty="0" err="1" smtClean="0"/>
              <a:t>same</a:t>
            </a:r>
            <a:r>
              <a:rPr lang="it-IT" sz="3000" dirty="0" smtClean="0"/>
              <a:t> </a:t>
            </a:r>
            <a:r>
              <a:rPr lang="it-IT" sz="3000" dirty="0" err="1" smtClean="0"/>
              <a:t>for</a:t>
            </a:r>
            <a:r>
              <a:rPr lang="it-IT" sz="3000" dirty="0" smtClean="0"/>
              <a:t> </a:t>
            </a:r>
            <a:r>
              <a:rPr lang="it-IT" sz="3000" dirty="0" err="1" smtClean="0"/>
              <a:t>both</a:t>
            </a:r>
            <a:r>
              <a:rPr lang="it-IT" sz="3000" dirty="0" smtClean="0"/>
              <a:t> </a:t>
            </a:r>
            <a:r>
              <a:rPr lang="it-IT" sz="3000" dirty="0" err="1" smtClean="0"/>
              <a:t>sexes</a:t>
            </a:r>
            <a:r>
              <a:rPr lang="it-IT" sz="3000" dirty="0" smtClean="0"/>
              <a:t>.</a:t>
            </a:r>
            <a:endParaRPr lang="it-IT" sz="3000" dirty="0"/>
          </a:p>
        </p:txBody>
      </p:sp>
      <p:pic>
        <p:nvPicPr>
          <p:cNvPr id="6" name="Immagine 5" descr="lnhs6wqkh4dccyeg98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962" y="3573016"/>
            <a:ext cx="4989534" cy="2802632"/>
          </a:xfrm>
          <a:prstGeom prst="rect">
            <a:avLst/>
          </a:prstGeom>
        </p:spPr>
      </p:pic>
      <p:pic>
        <p:nvPicPr>
          <p:cNvPr id="7" name="Immagine 6" descr="getty-sean-gallup-piglets-nursing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3809486" cy="2804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332656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/>
              <a:t>Under </a:t>
            </a:r>
            <a:r>
              <a:rPr lang="it-IT" sz="3000" dirty="0" err="1" smtClean="0"/>
              <a:t>field</a:t>
            </a:r>
            <a:r>
              <a:rPr lang="it-IT" sz="3000" dirty="0" smtClean="0"/>
              <a:t> </a:t>
            </a:r>
            <a:r>
              <a:rPr lang="it-IT" sz="3000" dirty="0" err="1" smtClean="0"/>
              <a:t>conditions</a:t>
            </a:r>
            <a:r>
              <a:rPr lang="it-IT" sz="3000" dirty="0" smtClean="0"/>
              <a:t> the </a:t>
            </a:r>
            <a:r>
              <a:rPr lang="it-IT" sz="3000" dirty="0" err="1" smtClean="0"/>
              <a:t>disease</a:t>
            </a:r>
            <a:r>
              <a:rPr lang="it-IT" sz="3000" dirty="0" smtClean="0"/>
              <a:t> </a:t>
            </a:r>
            <a:r>
              <a:rPr lang="it-IT" sz="3000" dirty="0" err="1" smtClean="0"/>
              <a:t>is</a:t>
            </a:r>
            <a:r>
              <a:rPr lang="it-IT" sz="3000" dirty="0" smtClean="0"/>
              <a:t> spread </a:t>
            </a:r>
            <a:r>
              <a:rPr lang="it-IT" sz="3000" dirty="0" err="1" smtClean="0"/>
              <a:t>by</a:t>
            </a:r>
            <a:r>
              <a:rPr lang="it-IT" sz="3000" dirty="0" smtClean="0"/>
              <a:t> </a:t>
            </a:r>
            <a:r>
              <a:rPr lang="it-IT" sz="3000" dirty="0" err="1" smtClean="0"/>
              <a:t>ingestion</a:t>
            </a:r>
            <a:r>
              <a:rPr lang="it-IT" sz="3000" dirty="0" smtClean="0"/>
              <a:t> and </a:t>
            </a:r>
            <a:r>
              <a:rPr lang="it-IT" sz="3000" dirty="0" err="1" smtClean="0"/>
              <a:t>by</a:t>
            </a:r>
            <a:r>
              <a:rPr lang="it-IT" sz="3000" dirty="0" smtClean="0"/>
              <a:t> </a:t>
            </a:r>
            <a:r>
              <a:rPr lang="it-IT" sz="3000" dirty="0" err="1" smtClean="0"/>
              <a:t>coitus</a:t>
            </a:r>
            <a:r>
              <a:rPr lang="it-IT" sz="3000" dirty="0" smtClean="0"/>
              <a:t>.</a:t>
            </a:r>
          </a:p>
          <a:p>
            <a:pPr algn="just"/>
            <a:r>
              <a:rPr lang="it-IT" sz="3000" dirty="0" err="1" smtClean="0"/>
              <a:t>Although</a:t>
            </a:r>
            <a:r>
              <a:rPr lang="it-IT" sz="3000" dirty="0" smtClean="0"/>
              <a:t> </a:t>
            </a:r>
            <a:r>
              <a:rPr lang="it-IT" sz="3000" dirty="0" err="1" smtClean="0"/>
              <a:t>ingestion</a:t>
            </a:r>
            <a:r>
              <a:rPr lang="it-IT" sz="3000" dirty="0" smtClean="0"/>
              <a:t> </a:t>
            </a:r>
            <a:r>
              <a:rPr lang="it-IT" sz="3000" dirty="0" err="1" smtClean="0"/>
              <a:t>of</a:t>
            </a:r>
            <a:r>
              <a:rPr lang="it-IT" sz="3000" dirty="0" smtClean="0"/>
              <a:t> </a:t>
            </a:r>
            <a:r>
              <a:rPr lang="it-IT" sz="3000" dirty="0" err="1" smtClean="0"/>
              <a:t>food</a:t>
            </a:r>
            <a:r>
              <a:rPr lang="it-IT" sz="3000" dirty="0" smtClean="0"/>
              <a:t> </a:t>
            </a:r>
            <a:r>
              <a:rPr lang="it-IT" sz="3000" dirty="0" err="1" smtClean="0"/>
              <a:t>contaminated</a:t>
            </a:r>
            <a:r>
              <a:rPr lang="it-IT" sz="3000" dirty="0" smtClean="0"/>
              <a:t> </a:t>
            </a:r>
            <a:r>
              <a:rPr lang="it-IT" sz="3000" dirty="0" err="1" smtClean="0"/>
              <a:t>by</a:t>
            </a:r>
            <a:r>
              <a:rPr lang="it-IT" sz="3000" dirty="0" smtClean="0"/>
              <a:t> </a:t>
            </a:r>
            <a:r>
              <a:rPr lang="it-IT" sz="3000" dirty="0" err="1" smtClean="0"/>
              <a:t>infected</a:t>
            </a:r>
            <a:r>
              <a:rPr lang="it-IT" sz="3000" dirty="0" smtClean="0"/>
              <a:t> </a:t>
            </a:r>
            <a:r>
              <a:rPr lang="it-IT" sz="3000" dirty="0" err="1" smtClean="0"/>
              <a:t>semen</a:t>
            </a:r>
            <a:r>
              <a:rPr lang="it-IT" sz="3000" dirty="0" smtClean="0"/>
              <a:t> and urine and </a:t>
            </a:r>
            <a:r>
              <a:rPr lang="it-IT" sz="3000" dirty="0" err="1" smtClean="0"/>
              <a:t>discharges</a:t>
            </a:r>
            <a:r>
              <a:rPr lang="it-IT" sz="3000" dirty="0" smtClean="0"/>
              <a:t> </a:t>
            </a:r>
            <a:r>
              <a:rPr lang="it-IT" sz="3000" dirty="0" err="1" smtClean="0"/>
              <a:t>from</a:t>
            </a:r>
            <a:r>
              <a:rPr lang="it-IT" sz="3000" dirty="0" smtClean="0"/>
              <a:t> </a:t>
            </a:r>
            <a:r>
              <a:rPr lang="it-IT" sz="3000" dirty="0" err="1" smtClean="0"/>
              <a:t>infected</a:t>
            </a:r>
            <a:r>
              <a:rPr lang="it-IT" sz="3000" dirty="0" smtClean="0"/>
              <a:t> </a:t>
            </a:r>
            <a:r>
              <a:rPr lang="it-IT" sz="3000" dirty="0" err="1" smtClean="0"/>
              <a:t>sows</a:t>
            </a:r>
            <a:r>
              <a:rPr lang="it-IT" sz="3000" dirty="0" smtClean="0"/>
              <a:t> </a:t>
            </a:r>
            <a:r>
              <a:rPr lang="it-IT" sz="3000" dirty="0" err="1" smtClean="0"/>
              <a:t>is</a:t>
            </a:r>
            <a:r>
              <a:rPr lang="it-IT" sz="3000" dirty="0" smtClean="0"/>
              <a:t> </a:t>
            </a:r>
            <a:r>
              <a:rPr lang="it-IT" sz="3000" dirty="0" err="1" smtClean="0"/>
              <a:t>probably</a:t>
            </a:r>
            <a:r>
              <a:rPr lang="it-IT" sz="3000" dirty="0" smtClean="0"/>
              <a:t> the </a:t>
            </a:r>
            <a:r>
              <a:rPr lang="it-IT" sz="3000" dirty="0" err="1" smtClean="0"/>
              <a:t>commoner</a:t>
            </a:r>
            <a:r>
              <a:rPr lang="it-IT" sz="3000" dirty="0" smtClean="0"/>
              <a:t> </a:t>
            </a:r>
            <a:r>
              <a:rPr lang="it-IT" sz="3000" dirty="0" err="1" smtClean="0"/>
              <a:t>method</a:t>
            </a:r>
            <a:r>
              <a:rPr lang="it-IT" sz="3000" dirty="0" smtClean="0"/>
              <a:t> </a:t>
            </a:r>
            <a:r>
              <a:rPr lang="it-IT" sz="3000" dirty="0" err="1" smtClean="0"/>
              <a:t>of</a:t>
            </a:r>
            <a:r>
              <a:rPr lang="it-IT" sz="3000" dirty="0" smtClean="0"/>
              <a:t> spread, the </a:t>
            </a:r>
            <a:r>
              <a:rPr lang="it-IT" sz="3000" dirty="0" err="1" smtClean="0"/>
              <a:t>localization</a:t>
            </a:r>
            <a:r>
              <a:rPr lang="it-IT" sz="3000" dirty="0" smtClean="0"/>
              <a:t> </a:t>
            </a:r>
            <a:r>
              <a:rPr lang="it-IT" sz="3000" dirty="0" err="1" smtClean="0"/>
              <a:t>of</a:t>
            </a:r>
            <a:r>
              <a:rPr lang="it-IT" sz="3000" dirty="0" smtClean="0"/>
              <a:t> </a:t>
            </a:r>
            <a:r>
              <a:rPr lang="it-IT" sz="3000" dirty="0" err="1" smtClean="0"/>
              <a:t>infection</a:t>
            </a:r>
            <a:r>
              <a:rPr lang="it-IT" sz="3000" dirty="0" smtClean="0"/>
              <a:t> in the </a:t>
            </a:r>
            <a:r>
              <a:rPr lang="it-IT" sz="3000" dirty="0" err="1" smtClean="0"/>
              <a:t>genitalia</a:t>
            </a:r>
            <a:r>
              <a:rPr lang="it-IT" sz="3000" dirty="0" smtClean="0"/>
              <a:t> </a:t>
            </a:r>
            <a:r>
              <a:rPr lang="it-IT" sz="3000" dirty="0" err="1" smtClean="0"/>
              <a:t>of</a:t>
            </a:r>
            <a:r>
              <a:rPr lang="it-IT" sz="3000" dirty="0" smtClean="0"/>
              <a:t> the </a:t>
            </a:r>
            <a:r>
              <a:rPr lang="it-IT" sz="3000" dirty="0" err="1" smtClean="0"/>
              <a:t>boar</a:t>
            </a:r>
            <a:r>
              <a:rPr lang="it-IT" sz="3000" dirty="0" smtClean="0"/>
              <a:t> </a:t>
            </a:r>
            <a:r>
              <a:rPr lang="it-IT" sz="3000" dirty="0" err="1" smtClean="0"/>
              <a:t>makes</a:t>
            </a:r>
            <a:r>
              <a:rPr lang="it-IT" sz="3000" dirty="0" smtClean="0"/>
              <a:t> </a:t>
            </a:r>
            <a:r>
              <a:rPr lang="it-IT" sz="3000" dirty="0" err="1" smtClean="0"/>
              <a:t>veneral</a:t>
            </a:r>
            <a:r>
              <a:rPr lang="it-IT" sz="3000" dirty="0" smtClean="0"/>
              <a:t> </a:t>
            </a:r>
            <a:r>
              <a:rPr lang="it-IT" sz="3000" dirty="0" err="1" smtClean="0"/>
              <a:t>tranmission</a:t>
            </a:r>
            <a:r>
              <a:rPr lang="it-IT" sz="3000" dirty="0" smtClean="0"/>
              <a:t> </a:t>
            </a:r>
            <a:r>
              <a:rPr lang="it-IT" sz="3000" dirty="0" err="1" smtClean="0"/>
              <a:t>important</a:t>
            </a:r>
            <a:r>
              <a:rPr lang="it-IT" sz="3000" dirty="0" smtClean="0"/>
              <a:t> in the </a:t>
            </a:r>
            <a:r>
              <a:rPr lang="it-IT" sz="3000" dirty="0" err="1" smtClean="0"/>
              <a:t>disease</a:t>
            </a:r>
            <a:r>
              <a:rPr lang="it-IT" sz="3000" dirty="0" smtClean="0"/>
              <a:t>.</a:t>
            </a:r>
          </a:p>
          <a:p>
            <a:pPr algn="just"/>
            <a:endParaRPr lang="it-IT" sz="3000" dirty="0"/>
          </a:p>
        </p:txBody>
      </p:sp>
      <p:pic>
        <p:nvPicPr>
          <p:cNvPr id="6" name="Immagine 5" descr="2872840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3761474" cy="2586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404664"/>
            <a:ext cx="849694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500" dirty="0" err="1" smtClean="0"/>
              <a:t>Introduction</a:t>
            </a:r>
            <a:r>
              <a:rPr lang="it-IT" sz="2500" dirty="0" smtClean="0"/>
              <a:t> </a:t>
            </a:r>
            <a:r>
              <a:rPr lang="it-IT" sz="2500" dirty="0" err="1" smtClean="0"/>
              <a:t>into</a:t>
            </a:r>
            <a:r>
              <a:rPr lang="it-IT" sz="2500" dirty="0" smtClean="0"/>
              <a:t> a </a:t>
            </a:r>
            <a:r>
              <a:rPr lang="it-IT" sz="2500" dirty="0" err="1" smtClean="0"/>
              <a:t>piggery</a:t>
            </a:r>
            <a:r>
              <a:rPr lang="it-IT" sz="2500" dirty="0" smtClean="0"/>
              <a:t> </a:t>
            </a:r>
            <a:r>
              <a:rPr lang="it-IT" sz="2500" dirty="0" err="1" smtClean="0"/>
              <a:t>is</a:t>
            </a:r>
            <a:r>
              <a:rPr lang="it-IT" sz="2500" dirty="0" smtClean="0"/>
              <a:t> </a:t>
            </a:r>
            <a:r>
              <a:rPr lang="it-IT" sz="2500" dirty="0" err="1" smtClean="0"/>
              <a:t>usually</a:t>
            </a:r>
            <a:r>
              <a:rPr lang="it-IT" sz="2500" dirty="0" smtClean="0"/>
              <a:t> </a:t>
            </a:r>
            <a:r>
              <a:rPr lang="it-IT" sz="2500" dirty="0" err="1" smtClean="0"/>
              <a:t>effected</a:t>
            </a:r>
            <a:r>
              <a:rPr lang="it-IT" sz="2500" dirty="0" smtClean="0"/>
              <a:t> </a:t>
            </a:r>
            <a:r>
              <a:rPr lang="it-IT" sz="2500" dirty="0" err="1" smtClean="0"/>
              <a:t>by</a:t>
            </a:r>
            <a:r>
              <a:rPr lang="it-IT" sz="2500" dirty="0" smtClean="0"/>
              <a:t> the </a:t>
            </a:r>
            <a:r>
              <a:rPr lang="it-IT" sz="2500" dirty="0" err="1" smtClean="0"/>
              <a:t>introduction</a:t>
            </a:r>
            <a:r>
              <a:rPr lang="it-IT" sz="2500" dirty="0" smtClean="0"/>
              <a:t> </a:t>
            </a:r>
            <a:r>
              <a:rPr lang="it-IT" sz="2500" dirty="0" err="1" smtClean="0"/>
              <a:t>of</a:t>
            </a:r>
            <a:r>
              <a:rPr lang="it-IT" sz="2500" dirty="0" smtClean="0"/>
              <a:t> </a:t>
            </a:r>
            <a:r>
              <a:rPr lang="it-IT" sz="2500" dirty="0" err="1" smtClean="0"/>
              <a:t>infected</a:t>
            </a:r>
            <a:r>
              <a:rPr lang="it-IT" sz="2500" dirty="0" smtClean="0"/>
              <a:t> </a:t>
            </a:r>
            <a:r>
              <a:rPr lang="it-IT" sz="2500" dirty="0" err="1" smtClean="0"/>
              <a:t>pigs</a:t>
            </a:r>
            <a:r>
              <a:rPr lang="it-IT" sz="2500" dirty="0" smtClean="0"/>
              <a:t>.</a:t>
            </a:r>
          </a:p>
          <a:p>
            <a:pPr algn="just"/>
            <a:r>
              <a:rPr lang="it-IT" sz="2500" dirty="0" err="1" smtClean="0"/>
              <a:t>Less</a:t>
            </a:r>
            <a:r>
              <a:rPr lang="it-IT" sz="2500" dirty="0" smtClean="0"/>
              <a:t> </a:t>
            </a:r>
            <a:r>
              <a:rPr lang="it-IT" sz="2500" dirty="0" err="1" smtClean="0"/>
              <a:t>commonly</a:t>
            </a:r>
            <a:r>
              <a:rPr lang="it-IT" sz="2500" dirty="0" smtClean="0"/>
              <a:t> the </a:t>
            </a:r>
            <a:r>
              <a:rPr lang="it-IT" sz="2500" dirty="0" err="1" smtClean="0"/>
              <a:t>infection</a:t>
            </a:r>
            <a:r>
              <a:rPr lang="it-IT" sz="2500" dirty="0" smtClean="0"/>
              <a:t> </a:t>
            </a:r>
            <a:r>
              <a:rPr lang="it-IT" sz="2500" dirty="0" err="1" smtClean="0"/>
              <a:t>may</a:t>
            </a:r>
            <a:r>
              <a:rPr lang="it-IT" sz="2500" dirty="0" smtClean="0"/>
              <a:t> </a:t>
            </a:r>
            <a:r>
              <a:rPr lang="it-IT" sz="2500" dirty="0" err="1" smtClean="0"/>
              <a:t>be</a:t>
            </a:r>
            <a:r>
              <a:rPr lang="it-IT" sz="2500" dirty="0" smtClean="0"/>
              <a:t> </a:t>
            </a:r>
            <a:r>
              <a:rPr lang="it-IT" sz="2500" dirty="0" err="1" smtClean="0"/>
              <a:t>brought</a:t>
            </a:r>
            <a:r>
              <a:rPr lang="it-IT" sz="2500" dirty="0" smtClean="0"/>
              <a:t> in </a:t>
            </a:r>
            <a:r>
              <a:rPr lang="it-IT" sz="2500" dirty="0" err="1" smtClean="0"/>
              <a:t>by</a:t>
            </a:r>
            <a:r>
              <a:rPr lang="it-IT" sz="2500" dirty="0" smtClean="0"/>
              <a:t> </a:t>
            </a:r>
            <a:r>
              <a:rPr lang="it-IT" sz="2500" dirty="0" err="1" smtClean="0"/>
              <a:t>other</a:t>
            </a:r>
            <a:r>
              <a:rPr lang="it-IT" sz="2500" dirty="0" smtClean="0"/>
              <a:t> </a:t>
            </a:r>
            <a:r>
              <a:rPr lang="it-IT" sz="2500" dirty="0" err="1" smtClean="0"/>
              <a:t>species</a:t>
            </a:r>
            <a:r>
              <a:rPr lang="it-IT" sz="2500" dirty="0" smtClean="0"/>
              <a:t> or on inanimate </a:t>
            </a:r>
            <a:r>
              <a:rPr lang="it-IT" sz="2500" dirty="0" err="1" smtClean="0"/>
              <a:t>objects</a:t>
            </a:r>
            <a:r>
              <a:rPr lang="it-IT" sz="2500" dirty="0" smtClean="0"/>
              <a:t>.</a:t>
            </a:r>
          </a:p>
          <a:p>
            <a:pPr algn="just"/>
            <a:r>
              <a:rPr lang="it-IT" sz="2500" dirty="0" smtClean="0"/>
              <a:t>Wild </a:t>
            </a:r>
            <a:r>
              <a:rPr lang="it-IT" sz="2500" dirty="0" err="1" smtClean="0"/>
              <a:t>animals</a:t>
            </a:r>
            <a:r>
              <a:rPr lang="it-IT" sz="2500" dirty="0" smtClean="0"/>
              <a:t>, </a:t>
            </a:r>
            <a:r>
              <a:rPr lang="it-IT" sz="2500" dirty="0" err="1" smtClean="0"/>
              <a:t>including</a:t>
            </a:r>
            <a:r>
              <a:rPr lang="it-IT" sz="2500" dirty="0" smtClean="0"/>
              <a:t> </a:t>
            </a:r>
            <a:r>
              <a:rPr lang="it-IT" sz="2500" dirty="0" err="1" smtClean="0"/>
              <a:t>hares</a:t>
            </a:r>
            <a:r>
              <a:rPr lang="it-IT" sz="2500" dirty="0" smtClean="0"/>
              <a:t> and </a:t>
            </a:r>
            <a:r>
              <a:rPr lang="it-IT" sz="2500" dirty="0" err="1" smtClean="0"/>
              <a:t>rats</a:t>
            </a:r>
            <a:r>
              <a:rPr lang="it-IT" sz="2500" dirty="0" smtClean="0"/>
              <a:t>, </a:t>
            </a:r>
            <a:r>
              <a:rPr lang="it-IT" sz="2500" dirty="0" err="1" smtClean="0"/>
              <a:t>may</a:t>
            </a:r>
            <a:r>
              <a:rPr lang="it-IT" sz="2500" dirty="0" smtClean="0"/>
              <a:t> </a:t>
            </a:r>
            <a:r>
              <a:rPr lang="it-IT" sz="2500" dirty="0" err="1" smtClean="0"/>
              <a:t>provide</a:t>
            </a:r>
            <a:r>
              <a:rPr lang="it-IT" sz="2500" dirty="0" smtClean="0"/>
              <a:t> a source </a:t>
            </a:r>
            <a:r>
              <a:rPr lang="it-IT" sz="2500" dirty="0" err="1" smtClean="0"/>
              <a:t>of</a:t>
            </a:r>
            <a:r>
              <a:rPr lang="it-IT" sz="2500" dirty="0" smtClean="0"/>
              <a:t> </a:t>
            </a:r>
            <a:r>
              <a:rPr lang="it-IT" sz="2500" dirty="0" err="1" smtClean="0"/>
              <a:t>infection</a:t>
            </a:r>
            <a:r>
              <a:rPr lang="it-IT" sz="2500" dirty="0" smtClean="0"/>
              <a:t> and </a:t>
            </a:r>
            <a:r>
              <a:rPr lang="it-IT" sz="2500" dirty="0" err="1" smtClean="0"/>
              <a:t>ticks</a:t>
            </a:r>
            <a:r>
              <a:rPr lang="it-IT" sz="2500" dirty="0" smtClean="0"/>
              <a:t> are </a:t>
            </a:r>
            <a:r>
              <a:rPr lang="it-IT" sz="2500" dirty="0" err="1" smtClean="0"/>
              <a:t>also</a:t>
            </a:r>
            <a:r>
              <a:rPr lang="it-IT" sz="2500" dirty="0" smtClean="0"/>
              <a:t> </a:t>
            </a:r>
            <a:r>
              <a:rPr lang="it-IT" sz="2500" dirty="0" err="1" smtClean="0"/>
              <a:t>suspected</a:t>
            </a:r>
            <a:r>
              <a:rPr lang="it-IT" sz="2500" dirty="0" smtClean="0"/>
              <a:t> </a:t>
            </a:r>
            <a:r>
              <a:rPr lang="it-IT" sz="2500" dirty="0" err="1" smtClean="0"/>
              <a:t>of</a:t>
            </a:r>
            <a:r>
              <a:rPr lang="it-IT" sz="2500" dirty="0" smtClean="0"/>
              <a:t> </a:t>
            </a:r>
            <a:r>
              <a:rPr lang="it-IT" sz="2500" dirty="0" err="1" smtClean="0"/>
              <a:t>transmitting</a:t>
            </a:r>
            <a:r>
              <a:rPr lang="it-IT" sz="2500" dirty="0" smtClean="0"/>
              <a:t> the </a:t>
            </a:r>
            <a:r>
              <a:rPr lang="it-IT" sz="2500" dirty="0" err="1" smtClean="0"/>
              <a:t>disease</a:t>
            </a:r>
            <a:r>
              <a:rPr lang="it-IT" sz="2500" dirty="0" smtClean="0"/>
              <a:t>.</a:t>
            </a:r>
          </a:p>
          <a:p>
            <a:endParaRPr lang="it-IT" dirty="0"/>
          </a:p>
        </p:txBody>
      </p:sp>
      <p:pic>
        <p:nvPicPr>
          <p:cNvPr id="6" name="Immagine 5" descr="2b5f7bd77ff878e2a0eb3972422134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803648" cy="3194304"/>
          </a:xfrm>
          <a:prstGeom prst="rect">
            <a:avLst/>
          </a:prstGeom>
        </p:spPr>
      </p:pic>
      <p:pic>
        <p:nvPicPr>
          <p:cNvPr id="7" name="Immagine 6" descr="konijn-en-varken-48039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33056"/>
            <a:ext cx="3479141" cy="189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332657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The </a:t>
            </a:r>
            <a:r>
              <a:rPr lang="it-IT" sz="2800" dirty="0" err="1" smtClean="0"/>
              <a:t>disease</a:t>
            </a:r>
            <a:r>
              <a:rPr lang="it-IT" sz="2800" dirty="0" smtClean="0"/>
              <a:t> </a:t>
            </a:r>
            <a:r>
              <a:rPr lang="it-IT" sz="2800" dirty="0" err="1" smtClean="0"/>
              <a:t>owes</a:t>
            </a:r>
            <a:r>
              <a:rPr lang="it-IT" sz="2800" dirty="0" smtClean="0"/>
              <a:t> </a:t>
            </a:r>
            <a:r>
              <a:rPr lang="it-IT" sz="2800" dirty="0" err="1" smtClean="0"/>
              <a:t>its</a:t>
            </a:r>
            <a:r>
              <a:rPr lang="it-IT" sz="2800" dirty="0" smtClean="0"/>
              <a:t> </a:t>
            </a:r>
            <a:r>
              <a:rPr lang="it-IT" sz="2800" dirty="0" err="1" smtClean="0"/>
              <a:t>economic</a:t>
            </a:r>
            <a:r>
              <a:rPr lang="it-IT" sz="2800" dirty="0" smtClean="0"/>
              <a:t> </a:t>
            </a:r>
            <a:r>
              <a:rPr lang="it-IT" sz="2800" dirty="0" err="1" smtClean="0"/>
              <a:t>importance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the </a:t>
            </a:r>
            <a:r>
              <a:rPr lang="it-IT" sz="2800" dirty="0" err="1" smtClean="0"/>
              <a:t>infertility</a:t>
            </a:r>
            <a:r>
              <a:rPr lang="it-IT" sz="2800" dirty="0" smtClean="0"/>
              <a:t>.</a:t>
            </a:r>
          </a:p>
          <a:p>
            <a:pPr algn="just"/>
            <a:r>
              <a:rPr lang="it-IT" sz="2800" dirty="0" smtClean="0"/>
              <a:t>The </a:t>
            </a:r>
            <a:r>
              <a:rPr lang="it-IT" sz="2800" dirty="0" err="1" smtClean="0"/>
              <a:t>mortality</a:t>
            </a:r>
            <a:r>
              <a:rPr lang="it-IT" sz="2800" dirty="0" smtClean="0"/>
              <a:t> </a:t>
            </a:r>
            <a:r>
              <a:rPr lang="it-IT" sz="2800" dirty="0" err="1" smtClean="0"/>
              <a:t>occurs</a:t>
            </a:r>
            <a:r>
              <a:rPr lang="it-IT" sz="2800" dirty="0" smtClean="0"/>
              <a:t> </a:t>
            </a:r>
            <a:r>
              <a:rPr lang="it-IT" sz="2800" dirty="0" err="1" smtClean="0"/>
              <a:t>during</a:t>
            </a:r>
            <a:r>
              <a:rPr lang="it-IT" sz="2800" dirty="0" smtClean="0"/>
              <a:t> the first </a:t>
            </a:r>
            <a:r>
              <a:rPr lang="it-IT" sz="2800" dirty="0" err="1" smtClean="0"/>
              <a:t>month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life </a:t>
            </a:r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high </a:t>
            </a:r>
            <a:r>
              <a:rPr lang="it-IT" sz="2800" dirty="0" err="1" smtClean="0"/>
              <a:t>as</a:t>
            </a:r>
            <a:r>
              <a:rPr lang="it-IT" sz="2800" dirty="0" smtClean="0"/>
              <a:t> 80%.</a:t>
            </a:r>
          </a:p>
          <a:p>
            <a:pPr algn="just"/>
            <a:r>
              <a:rPr lang="it-IT" sz="2800" dirty="0" smtClean="0"/>
              <a:t>The </a:t>
            </a:r>
            <a:r>
              <a:rPr lang="it-IT" sz="2800" dirty="0" err="1" smtClean="0"/>
              <a:t>mortality</a:t>
            </a:r>
            <a:r>
              <a:rPr lang="it-IT" sz="2800" dirty="0" smtClean="0"/>
              <a:t> rate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negligibile</a:t>
            </a:r>
            <a:r>
              <a:rPr lang="it-IT" sz="2800" dirty="0" smtClean="0"/>
              <a:t> in mature </a:t>
            </a:r>
            <a:r>
              <a:rPr lang="it-IT" sz="2800" dirty="0" err="1" smtClean="0"/>
              <a:t>animals</a:t>
            </a:r>
            <a:r>
              <a:rPr lang="it-IT" sz="2800" dirty="0" smtClean="0"/>
              <a:t> </a:t>
            </a:r>
            <a:r>
              <a:rPr lang="it-IT" sz="2800" dirty="0" err="1" smtClean="0"/>
              <a:t>but</a:t>
            </a:r>
            <a:r>
              <a:rPr lang="it-IT" sz="2800" dirty="0" smtClean="0"/>
              <a:t> </a:t>
            </a:r>
            <a:r>
              <a:rPr lang="it-IT" sz="2800" dirty="0" err="1" smtClean="0"/>
              <a:t>sows</a:t>
            </a:r>
            <a:r>
              <a:rPr lang="it-IT" sz="2800" dirty="0" smtClean="0"/>
              <a:t> and </a:t>
            </a:r>
            <a:r>
              <a:rPr lang="it-IT" sz="2800" dirty="0" err="1" smtClean="0"/>
              <a:t>boars</a:t>
            </a:r>
            <a:r>
              <a:rPr lang="it-IT" sz="2800" dirty="0" smtClean="0"/>
              <a:t> </a:t>
            </a:r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culled</a:t>
            </a:r>
            <a:r>
              <a:rPr lang="it-IT" sz="2800" dirty="0" smtClean="0"/>
              <a:t> </a:t>
            </a:r>
            <a:r>
              <a:rPr lang="it-IT" sz="2800" dirty="0" err="1" smtClean="0"/>
              <a:t>because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sterility</a:t>
            </a:r>
            <a:r>
              <a:rPr lang="it-IT" sz="2800" dirty="0" smtClean="0"/>
              <a:t>, and </a:t>
            </a:r>
            <a:r>
              <a:rPr lang="it-IT" sz="2800" dirty="0" err="1" smtClean="0"/>
              <a:t>occasional</a:t>
            </a:r>
            <a:r>
              <a:rPr lang="it-IT" sz="2800" dirty="0" smtClean="0"/>
              <a:t> </a:t>
            </a:r>
            <a:r>
              <a:rPr lang="it-IT" sz="2800" dirty="0" err="1" smtClean="0"/>
              <a:t>pigs</a:t>
            </a:r>
            <a:r>
              <a:rPr lang="it-IT" sz="2800" dirty="0" smtClean="0"/>
              <a:t> </a:t>
            </a:r>
            <a:r>
              <a:rPr lang="it-IT" sz="2800" dirty="0" err="1" smtClean="0"/>
              <a:t>because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posterior</a:t>
            </a:r>
            <a:r>
              <a:rPr lang="it-IT" sz="2800" dirty="0" smtClean="0"/>
              <a:t> </a:t>
            </a:r>
            <a:r>
              <a:rPr lang="it-IT" sz="2800" dirty="0" err="1" smtClean="0"/>
              <a:t>paralysis</a:t>
            </a:r>
            <a:r>
              <a:rPr lang="it-IT" sz="2800" dirty="0" smtClean="0"/>
              <a:t>.</a:t>
            </a:r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5" y="3717032"/>
            <a:ext cx="3560431" cy="2520305"/>
          </a:xfrm>
          <a:prstGeom prst="rect">
            <a:avLst/>
          </a:prstGeom>
        </p:spPr>
      </p:pic>
      <p:pic>
        <p:nvPicPr>
          <p:cNvPr id="7" name="Immagine 6" descr="IMG_1775-727x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37062"/>
            <a:ext cx="3744416" cy="2807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32656"/>
            <a:ext cx="87129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i="1" dirty="0" smtClean="0"/>
              <a:t>Br. </a:t>
            </a:r>
            <a:r>
              <a:rPr lang="it-IT" sz="2800" i="1" dirty="0" err="1" smtClean="0"/>
              <a:t>suis</a:t>
            </a:r>
            <a:r>
              <a:rPr lang="it-IT" sz="2800" i="1" dirty="0" smtClean="0"/>
              <a:t> </a:t>
            </a:r>
            <a:r>
              <a:rPr lang="it-IT" sz="2800" dirty="0" err="1" smtClean="0"/>
              <a:t>presents</a:t>
            </a:r>
            <a:r>
              <a:rPr lang="it-IT" sz="2800" dirty="0" smtClean="0"/>
              <a:t> a public </a:t>
            </a:r>
            <a:r>
              <a:rPr lang="it-IT" sz="2800" dirty="0" err="1" smtClean="0"/>
              <a:t>health</a:t>
            </a:r>
            <a:r>
              <a:rPr lang="it-IT" sz="2800" dirty="0" smtClean="0"/>
              <a:t> </a:t>
            </a:r>
            <a:r>
              <a:rPr lang="it-IT" sz="2800" dirty="0" err="1" smtClean="0"/>
              <a:t>hazard</a:t>
            </a:r>
            <a:r>
              <a:rPr lang="it-IT" sz="2800" dirty="0" smtClean="0"/>
              <a:t> </a:t>
            </a:r>
            <a:r>
              <a:rPr lang="it-IT" sz="2800" dirty="0" err="1" smtClean="0"/>
              <a:t>particularly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abattoir</a:t>
            </a:r>
            <a:r>
              <a:rPr lang="it-IT" sz="2800" dirty="0" smtClean="0"/>
              <a:t> </a:t>
            </a:r>
            <a:r>
              <a:rPr lang="it-IT" sz="2800" dirty="0" err="1" smtClean="0"/>
              <a:t>workers</a:t>
            </a:r>
            <a:r>
              <a:rPr lang="it-IT" sz="2800" dirty="0" smtClean="0"/>
              <a:t>, and </a:t>
            </a:r>
            <a:r>
              <a:rPr lang="it-IT" sz="2800" dirty="0" err="1" smtClean="0"/>
              <a:t>to</a:t>
            </a:r>
            <a:r>
              <a:rPr lang="it-IT" sz="2800" dirty="0" smtClean="0"/>
              <a:t> a </a:t>
            </a:r>
            <a:r>
              <a:rPr lang="it-IT" sz="2800" dirty="0" err="1" smtClean="0"/>
              <a:t>less</a:t>
            </a:r>
            <a:r>
              <a:rPr lang="it-IT" sz="2800" dirty="0" smtClean="0"/>
              <a:t> </a:t>
            </a:r>
            <a:r>
              <a:rPr lang="it-IT" sz="2800" dirty="0" err="1" smtClean="0"/>
              <a:t>extent</a:t>
            </a:r>
            <a:r>
              <a:rPr lang="it-IT" sz="2800" dirty="0" smtClean="0"/>
              <a:t> 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farmers</a:t>
            </a:r>
            <a:r>
              <a:rPr lang="it-IT" sz="2800" dirty="0" smtClean="0"/>
              <a:t> and </a:t>
            </a:r>
            <a:r>
              <a:rPr lang="it-IT" sz="2800" dirty="0" err="1" smtClean="0"/>
              <a:t>veterinarians</a:t>
            </a:r>
            <a:r>
              <a:rPr lang="it-IT" sz="2800" dirty="0" smtClean="0"/>
              <a:t>.</a:t>
            </a:r>
          </a:p>
          <a:p>
            <a:pPr algn="just"/>
            <a:r>
              <a:rPr lang="it-IT" sz="2800" i="1" dirty="0" smtClean="0"/>
              <a:t>Br. </a:t>
            </a:r>
            <a:r>
              <a:rPr lang="it-IT" sz="2800" i="1" dirty="0" err="1" smtClean="0"/>
              <a:t>suis</a:t>
            </a:r>
            <a:r>
              <a:rPr lang="it-IT" sz="2800" i="1" dirty="0" smtClean="0"/>
              <a:t> </a:t>
            </a:r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 err="1" smtClean="0"/>
              <a:t>also</a:t>
            </a:r>
            <a:r>
              <a:rPr lang="it-IT" sz="2800" dirty="0" smtClean="0"/>
              <a:t> </a:t>
            </a:r>
            <a:r>
              <a:rPr lang="it-IT" sz="2800" dirty="0" err="1" smtClean="0"/>
              <a:t>localize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mammary</a:t>
            </a:r>
            <a:r>
              <a:rPr lang="it-IT" sz="2800" dirty="0" smtClean="0"/>
              <a:t> </a:t>
            </a:r>
            <a:r>
              <a:rPr lang="it-IT" sz="2800" dirty="0" err="1" smtClean="0"/>
              <a:t>gland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cattle</a:t>
            </a:r>
            <a:r>
              <a:rPr lang="it-IT" sz="2800" dirty="0" smtClean="0"/>
              <a:t> </a:t>
            </a:r>
            <a:r>
              <a:rPr lang="it-IT" sz="2800" dirty="0" err="1" smtClean="0"/>
              <a:t>without</a:t>
            </a:r>
            <a:r>
              <a:rPr lang="it-IT" sz="2800" dirty="0" smtClean="0"/>
              <a:t> </a:t>
            </a:r>
            <a:r>
              <a:rPr lang="it-IT" sz="2800" dirty="0" err="1" smtClean="0"/>
              <a:t>causing</a:t>
            </a:r>
            <a:r>
              <a:rPr lang="it-IT" sz="2800" dirty="0" smtClean="0"/>
              <a:t> </a:t>
            </a:r>
            <a:r>
              <a:rPr lang="it-IT" sz="2800" dirty="0" err="1" smtClean="0"/>
              <a:t>clinical</a:t>
            </a:r>
            <a:r>
              <a:rPr lang="it-IT" sz="2800" dirty="0" smtClean="0"/>
              <a:t> </a:t>
            </a:r>
            <a:r>
              <a:rPr lang="it-IT" sz="2800" dirty="0" err="1" smtClean="0"/>
              <a:t>abnormality</a:t>
            </a:r>
            <a:r>
              <a:rPr lang="it-IT" sz="2800" dirty="0" smtClean="0"/>
              <a:t>, and </a:t>
            </a:r>
            <a:r>
              <a:rPr lang="it-IT" sz="2800" dirty="0" err="1" smtClean="0"/>
              <a:t>where</a:t>
            </a:r>
            <a:r>
              <a:rPr lang="it-IT" sz="2800" dirty="0" smtClean="0"/>
              <a:t> </a:t>
            </a:r>
            <a:r>
              <a:rPr lang="it-IT" sz="2800" dirty="0" err="1" smtClean="0"/>
              <a:t>cattle</a:t>
            </a:r>
            <a:r>
              <a:rPr lang="it-IT" sz="2800" dirty="0" smtClean="0"/>
              <a:t> and </a:t>
            </a:r>
            <a:r>
              <a:rPr lang="it-IT" sz="2800" dirty="0" err="1" smtClean="0"/>
              <a:t>pigs</a:t>
            </a:r>
            <a:r>
              <a:rPr lang="it-IT" sz="2800" dirty="0" smtClean="0"/>
              <a:t> are </a:t>
            </a:r>
            <a:r>
              <a:rPr lang="it-IT" sz="2800" dirty="0" err="1" smtClean="0"/>
              <a:t>run</a:t>
            </a:r>
            <a:r>
              <a:rPr lang="it-IT" sz="2800" dirty="0" smtClean="0"/>
              <a:t> </a:t>
            </a:r>
            <a:r>
              <a:rPr lang="it-IT" sz="2800" dirty="0" err="1" smtClean="0"/>
              <a:t>togheter</a:t>
            </a:r>
            <a:r>
              <a:rPr lang="it-IT" sz="2800" dirty="0" smtClean="0"/>
              <a:t>, the </a:t>
            </a:r>
            <a:r>
              <a:rPr lang="it-IT" sz="2800" dirty="0" err="1" smtClean="0"/>
              <a:t>hazard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humans</a:t>
            </a:r>
            <a:r>
              <a:rPr lang="it-IT" sz="2800" dirty="0" smtClean="0"/>
              <a:t> </a:t>
            </a:r>
            <a:r>
              <a:rPr lang="it-IT" sz="2800" dirty="0" err="1" smtClean="0"/>
              <a:t>drinking</a:t>
            </a:r>
            <a:r>
              <a:rPr lang="it-IT" sz="2800" dirty="0" smtClean="0"/>
              <a:t> </a:t>
            </a:r>
            <a:r>
              <a:rPr lang="it-IT" sz="2800" dirty="0" err="1" smtClean="0"/>
              <a:t>unpasteurized</a:t>
            </a:r>
            <a:r>
              <a:rPr lang="it-IT" sz="2800" dirty="0" smtClean="0"/>
              <a:t> milk </a:t>
            </a:r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serious</a:t>
            </a:r>
            <a:r>
              <a:rPr lang="it-IT" sz="2800" dirty="0" smtClean="0"/>
              <a:t>.</a:t>
            </a:r>
            <a:endParaRPr lang="it-IT" sz="2800" i="1" dirty="0" smtClean="0"/>
          </a:p>
          <a:p>
            <a:endParaRPr lang="it-IT" i="1" dirty="0"/>
          </a:p>
        </p:txBody>
      </p:sp>
      <p:pic>
        <p:nvPicPr>
          <p:cNvPr id="6" name="Immagine 5" descr="opinion-pig-headed-politics-as-shadow-farming-minister-picks-a-beef-with-farmers-136400693244903901-150924171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997396"/>
            <a:ext cx="4104456" cy="2311924"/>
          </a:xfrm>
          <a:prstGeom prst="rect">
            <a:avLst/>
          </a:prstGeom>
        </p:spPr>
      </p:pic>
      <p:pic>
        <p:nvPicPr>
          <p:cNvPr id="8" name="Immagine 7" descr="reasons-why-you-should-drink-raw-milk-hs-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068960"/>
            <a:ext cx="3168352" cy="1663385"/>
          </a:xfrm>
          <a:prstGeom prst="rect">
            <a:avLst/>
          </a:prstGeom>
        </p:spPr>
      </p:pic>
      <p:pic>
        <p:nvPicPr>
          <p:cNvPr id="9" name="Immagine 8" descr="professional-butcher-working-on-pig-carcass-in-abattoir_n1tvqvyq__F0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016" y="3848274"/>
            <a:ext cx="3779912" cy="246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Pathogenesis</a:t>
            </a:r>
            <a:endParaRPr lang="it-IT" b="1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67544" y="1124744"/>
            <a:ext cx="8064896" cy="3384375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it-IT" sz="2500" dirty="0" smtClean="0"/>
              <a:t>The more common </a:t>
            </a:r>
            <a:r>
              <a:rPr lang="it-IT" sz="2500" dirty="0" err="1" smtClean="0"/>
              <a:t>manifestations</a:t>
            </a:r>
            <a:r>
              <a:rPr lang="it-IT" sz="2500" dirty="0" smtClean="0"/>
              <a:t> </a:t>
            </a:r>
            <a:r>
              <a:rPr lang="it-IT" sz="2500" dirty="0" err="1" smtClean="0"/>
              <a:t>of</a:t>
            </a:r>
            <a:r>
              <a:rPr lang="it-IT" sz="2500" dirty="0" smtClean="0"/>
              <a:t> </a:t>
            </a:r>
            <a:r>
              <a:rPr lang="it-IT" sz="2500" dirty="0" err="1" smtClean="0"/>
              <a:t>localization</a:t>
            </a:r>
            <a:r>
              <a:rPr lang="it-IT" sz="2500" dirty="0" smtClean="0"/>
              <a:t> are </a:t>
            </a:r>
            <a:r>
              <a:rPr lang="it-IT" sz="2500" dirty="0" err="1" smtClean="0"/>
              <a:t>abortion</a:t>
            </a:r>
            <a:r>
              <a:rPr lang="it-IT" sz="2500" dirty="0" smtClean="0"/>
              <a:t> and </a:t>
            </a:r>
            <a:r>
              <a:rPr lang="it-IT" sz="2500" dirty="0" err="1" smtClean="0"/>
              <a:t>infertility</a:t>
            </a:r>
            <a:r>
              <a:rPr lang="it-IT" sz="2500" dirty="0" smtClean="0"/>
              <a:t> due </a:t>
            </a:r>
            <a:r>
              <a:rPr lang="it-IT" sz="2500" dirty="0" err="1" smtClean="0"/>
              <a:t>to</a:t>
            </a:r>
            <a:r>
              <a:rPr lang="it-IT" sz="2500" dirty="0" smtClean="0"/>
              <a:t> </a:t>
            </a:r>
            <a:r>
              <a:rPr lang="it-IT" sz="2500" dirty="0" err="1" smtClean="0"/>
              <a:t>localization</a:t>
            </a:r>
            <a:r>
              <a:rPr lang="it-IT" sz="2500" dirty="0" smtClean="0"/>
              <a:t> in the </a:t>
            </a:r>
            <a:r>
              <a:rPr lang="it-IT" sz="2500" dirty="0" err="1" smtClean="0"/>
              <a:t>uterus</a:t>
            </a:r>
            <a:r>
              <a:rPr lang="it-IT" sz="2500" dirty="0" smtClean="0"/>
              <a:t>;</a:t>
            </a:r>
          </a:p>
          <a:p>
            <a:pPr indent="0" algn="just">
              <a:buNone/>
            </a:pPr>
            <a:r>
              <a:rPr lang="it-IT" sz="2500" dirty="0" err="1" smtClean="0"/>
              <a:t>Lymphadenitis</a:t>
            </a:r>
            <a:r>
              <a:rPr lang="it-IT" sz="2500" dirty="0" smtClean="0"/>
              <a:t>, </a:t>
            </a:r>
            <a:r>
              <a:rPr lang="it-IT" sz="2500" dirty="0" err="1" smtClean="0"/>
              <a:t>especially</a:t>
            </a:r>
            <a:r>
              <a:rPr lang="it-IT" sz="2500" dirty="0" smtClean="0"/>
              <a:t> </a:t>
            </a:r>
            <a:r>
              <a:rPr lang="it-IT" sz="2500" dirty="0" err="1" smtClean="0"/>
              <a:t>of</a:t>
            </a:r>
            <a:r>
              <a:rPr lang="it-IT" sz="2500" dirty="0" smtClean="0"/>
              <a:t> the </a:t>
            </a:r>
            <a:r>
              <a:rPr lang="it-IT" sz="2500" dirty="0" err="1" smtClean="0"/>
              <a:t>cervical</a:t>
            </a:r>
            <a:r>
              <a:rPr lang="it-IT" sz="2500" dirty="0" smtClean="0"/>
              <a:t> </a:t>
            </a:r>
            <a:r>
              <a:rPr lang="it-IT" sz="2500" dirty="0" err="1" smtClean="0"/>
              <a:t>lymph</a:t>
            </a:r>
            <a:r>
              <a:rPr lang="it-IT" sz="2500" dirty="0" smtClean="0"/>
              <a:t> </a:t>
            </a:r>
            <a:r>
              <a:rPr lang="it-IT" sz="2500" dirty="0" err="1" smtClean="0"/>
              <a:t>nodes</a:t>
            </a:r>
            <a:r>
              <a:rPr lang="it-IT" sz="2500" dirty="0" smtClean="0"/>
              <a:t>;</a:t>
            </a:r>
          </a:p>
          <a:p>
            <a:pPr indent="0" algn="just">
              <a:buNone/>
            </a:pPr>
            <a:r>
              <a:rPr lang="it-IT" sz="2500" dirty="0" err="1" smtClean="0"/>
              <a:t>Arthritis</a:t>
            </a:r>
            <a:r>
              <a:rPr lang="it-IT" sz="2500" dirty="0" smtClean="0"/>
              <a:t> and </a:t>
            </a:r>
            <a:r>
              <a:rPr lang="it-IT" sz="2500" dirty="0" err="1" smtClean="0"/>
              <a:t>lameness</a:t>
            </a:r>
            <a:r>
              <a:rPr lang="it-IT" sz="2500" dirty="0" smtClean="0"/>
              <a:t> due </a:t>
            </a:r>
            <a:r>
              <a:rPr lang="it-IT" sz="2500" dirty="0" err="1" smtClean="0"/>
              <a:t>to</a:t>
            </a:r>
            <a:r>
              <a:rPr lang="it-IT" sz="2500" dirty="0" smtClean="0"/>
              <a:t> </a:t>
            </a:r>
            <a:r>
              <a:rPr lang="it-IT" sz="2500" dirty="0" err="1" smtClean="0"/>
              <a:t>bone</a:t>
            </a:r>
            <a:r>
              <a:rPr lang="it-IT" sz="2500" dirty="0" smtClean="0"/>
              <a:t> and joint </a:t>
            </a:r>
            <a:r>
              <a:rPr lang="it-IT" sz="2500" dirty="0" err="1" smtClean="0"/>
              <a:t>localization</a:t>
            </a:r>
            <a:r>
              <a:rPr lang="it-IT" sz="2500" dirty="0" smtClean="0"/>
              <a:t>, and </a:t>
            </a:r>
            <a:r>
              <a:rPr lang="it-IT" sz="2500" dirty="0" err="1" smtClean="0"/>
              <a:t>posterior</a:t>
            </a:r>
            <a:r>
              <a:rPr lang="it-IT" sz="2500" dirty="0" smtClean="0"/>
              <a:t> </a:t>
            </a:r>
            <a:r>
              <a:rPr lang="it-IT" sz="2500" dirty="0" err="1" smtClean="0"/>
              <a:t>paralysis</a:t>
            </a:r>
            <a:r>
              <a:rPr lang="it-IT" sz="2500" dirty="0" smtClean="0"/>
              <a:t> due </a:t>
            </a:r>
            <a:r>
              <a:rPr lang="it-IT" sz="2500" dirty="0" err="1" smtClean="0"/>
              <a:t>to</a:t>
            </a:r>
            <a:r>
              <a:rPr lang="it-IT" sz="2500" dirty="0" smtClean="0"/>
              <a:t> </a:t>
            </a:r>
            <a:r>
              <a:rPr lang="it-IT" sz="2500" dirty="0" err="1" smtClean="0"/>
              <a:t>osteomyelitis</a:t>
            </a:r>
            <a:r>
              <a:rPr lang="it-IT" sz="2500" dirty="0" smtClean="0"/>
              <a:t>.</a:t>
            </a:r>
          </a:p>
          <a:p>
            <a:pPr indent="0" algn="just">
              <a:buNone/>
            </a:pPr>
            <a:r>
              <a:rPr lang="it-IT" sz="2500" dirty="0" smtClean="0"/>
              <a:t>In </a:t>
            </a:r>
            <a:r>
              <a:rPr lang="it-IT" sz="2500" dirty="0" err="1" smtClean="0"/>
              <a:t>boars</a:t>
            </a:r>
            <a:r>
              <a:rPr lang="it-IT" sz="2500" dirty="0" smtClean="0"/>
              <a:t>, </a:t>
            </a:r>
            <a:r>
              <a:rPr lang="it-IT" sz="2500" dirty="0" err="1" smtClean="0"/>
              <a:t>involvement</a:t>
            </a:r>
            <a:r>
              <a:rPr lang="it-IT" sz="2500" dirty="0" smtClean="0"/>
              <a:t> </a:t>
            </a:r>
            <a:r>
              <a:rPr lang="it-IT" sz="2500" dirty="0" err="1" smtClean="0"/>
              <a:t>of</a:t>
            </a:r>
            <a:r>
              <a:rPr lang="it-IT" sz="2500" dirty="0" smtClean="0"/>
              <a:t> </a:t>
            </a:r>
            <a:r>
              <a:rPr lang="it-IT" sz="2500" dirty="0" err="1" smtClean="0"/>
              <a:t>testicles</a:t>
            </a:r>
            <a:r>
              <a:rPr lang="it-IT" sz="2500" dirty="0" smtClean="0"/>
              <a:t> </a:t>
            </a:r>
            <a:r>
              <a:rPr lang="it-IT" sz="2500" dirty="0" err="1" smtClean="0"/>
              <a:t>often</a:t>
            </a:r>
            <a:r>
              <a:rPr lang="it-IT" sz="2500" dirty="0" smtClean="0"/>
              <a:t> </a:t>
            </a:r>
            <a:r>
              <a:rPr lang="it-IT" sz="2500" dirty="0" err="1" smtClean="0"/>
              <a:t>leads</a:t>
            </a:r>
            <a:r>
              <a:rPr lang="it-IT" sz="2500" dirty="0" smtClean="0"/>
              <a:t> </a:t>
            </a:r>
            <a:r>
              <a:rPr lang="it-IT" sz="2500" dirty="0" err="1" smtClean="0"/>
              <a:t>to</a:t>
            </a:r>
            <a:r>
              <a:rPr lang="it-IT" sz="2500" dirty="0" smtClean="0"/>
              <a:t> </a:t>
            </a:r>
            <a:r>
              <a:rPr lang="it-IT" sz="2500" dirty="0" err="1" smtClean="0"/>
              <a:t>clinical</a:t>
            </a:r>
            <a:r>
              <a:rPr lang="it-IT" sz="2500" dirty="0" smtClean="0"/>
              <a:t> </a:t>
            </a:r>
            <a:r>
              <a:rPr lang="it-IT" sz="2500" dirty="0" err="1" smtClean="0"/>
              <a:t>orchitis</a:t>
            </a:r>
            <a:r>
              <a:rPr lang="it-IT" sz="2500" dirty="0" smtClean="0"/>
              <a:t>.</a:t>
            </a:r>
            <a:endParaRPr lang="it-IT" sz="25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destacado-enfermedades-berr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87359"/>
            <a:ext cx="5184576" cy="222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Findings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it-IT" sz="2800" dirty="0" smtClean="0"/>
              <a:t>The </a:t>
            </a:r>
            <a:r>
              <a:rPr lang="it-IT" sz="2800" dirty="0" err="1" smtClean="0"/>
              <a:t>clinical</a:t>
            </a:r>
            <a:r>
              <a:rPr lang="it-IT" sz="2800" dirty="0" smtClean="0"/>
              <a:t> </a:t>
            </a:r>
            <a:r>
              <a:rPr lang="it-IT" sz="2800" dirty="0" err="1" smtClean="0"/>
              <a:t>findings</a:t>
            </a:r>
            <a:r>
              <a:rPr lang="it-IT" sz="2800" dirty="0" smtClean="0"/>
              <a:t> in </a:t>
            </a:r>
            <a:r>
              <a:rPr lang="it-IT" sz="2800" dirty="0" err="1" smtClean="0"/>
              <a:t>swine</a:t>
            </a:r>
            <a:r>
              <a:rPr lang="it-IT" sz="2800" dirty="0" smtClean="0"/>
              <a:t> </a:t>
            </a:r>
            <a:r>
              <a:rPr lang="it-IT" sz="2800" dirty="0" err="1" smtClean="0"/>
              <a:t>brucellosis</a:t>
            </a:r>
            <a:r>
              <a:rPr lang="it-IT" sz="2800" dirty="0" smtClean="0"/>
              <a:t> </a:t>
            </a:r>
            <a:r>
              <a:rPr lang="it-IT" sz="2800" dirty="0" err="1" smtClean="0"/>
              <a:t>vary</a:t>
            </a:r>
            <a:r>
              <a:rPr lang="it-IT" sz="2800" dirty="0" smtClean="0"/>
              <a:t> </a:t>
            </a:r>
            <a:r>
              <a:rPr lang="it-IT" sz="2800" dirty="0" err="1" smtClean="0"/>
              <a:t>widely</a:t>
            </a:r>
            <a:r>
              <a:rPr lang="it-IT" sz="2800" dirty="0" smtClean="0"/>
              <a:t>, </a:t>
            </a:r>
            <a:r>
              <a:rPr lang="it-IT" sz="2800" dirty="0" err="1" smtClean="0"/>
              <a:t>depending</a:t>
            </a:r>
            <a:r>
              <a:rPr lang="it-IT" sz="2800" dirty="0" smtClean="0"/>
              <a:t> </a:t>
            </a:r>
            <a:r>
              <a:rPr lang="it-IT" sz="2800" dirty="0" err="1" smtClean="0"/>
              <a:t>upon</a:t>
            </a:r>
            <a:r>
              <a:rPr lang="it-IT" sz="2800" dirty="0" smtClean="0"/>
              <a:t> the site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localization</a:t>
            </a:r>
            <a:r>
              <a:rPr lang="it-IT" sz="2800" dirty="0" smtClean="0"/>
              <a:t>. The </a:t>
            </a:r>
            <a:r>
              <a:rPr lang="it-IT" sz="2800" dirty="0" err="1" smtClean="0"/>
              <a:t>signs</a:t>
            </a:r>
            <a:r>
              <a:rPr lang="it-IT" sz="2800" dirty="0" smtClean="0"/>
              <a:t> are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diagnostic</a:t>
            </a:r>
            <a:r>
              <a:rPr lang="it-IT" sz="2800" dirty="0" smtClean="0"/>
              <a:t> and in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herds</a:t>
            </a:r>
            <a:r>
              <a:rPr lang="it-IT" sz="2800" dirty="0" smtClean="0"/>
              <a:t> a high </a:t>
            </a:r>
            <a:r>
              <a:rPr lang="it-IT" sz="2800" dirty="0" err="1" smtClean="0"/>
              <a:t>incidence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reactors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observed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dirty="0" err="1" smtClean="0"/>
              <a:t>little</a:t>
            </a:r>
            <a:r>
              <a:rPr lang="it-IT" sz="2800" dirty="0" smtClean="0"/>
              <a:t> </a:t>
            </a:r>
            <a:r>
              <a:rPr lang="it-IT" sz="2800" dirty="0" err="1" smtClean="0"/>
              <a:t>clinical</a:t>
            </a:r>
            <a:r>
              <a:rPr lang="it-IT" sz="2800" dirty="0" smtClean="0"/>
              <a:t> </a:t>
            </a:r>
            <a:r>
              <a:rPr lang="it-IT" sz="2800" dirty="0" err="1" smtClean="0"/>
              <a:t>evidence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disease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man-holding-piglet-near-doctor-with-vac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4215360" cy="3043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47667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prominent</a:t>
            </a:r>
            <a:r>
              <a:rPr lang="it-IT" sz="2400" dirty="0" smtClean="0"/>
              <a:t> are </a:t>
            </a:r>
            <a:r>
              <a:rPr lang="it-IT" sz="2400" dirty="0" err="1" smtClean="0"/>
              <a:t>signs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genital</a:t>
            </a:r>
            <a:r>
              <a:rPr lang="it-IT" sz="2400" dirty="0" smtClean="0"/>
              <a:t> </a:t>
            </a:r>
            <a:r>
              <a:rPr lang="it-IT" sz="2400" dirty="0" err="1" smtClean="0"/>
              <a:t>tract</a:t>
            </a:r>
            <a:r>
              <a:rPr lang="it-IT" sz="2400" dirty="0" smtClean="0"/>
              <a:t> </a:t>
            </a:r>
            <a:r>
              <a:rPr lang="it-IT" sz="2400" dirty="0" err="1" smtClean="0"/>
              <a:t>involvement</a:t>
            </a:r>
            <a:r>
              <a:rPr lang="it-IT" sz="2400" dirty="0" smtClean="0"/>
              <a:t>. </a:t>
            </a:r>
          </a:p>
          <a:p>
            <a:pPr algn="just"/>
            <a:r>
              <a:rPr lang="it-IT" sz="2400" dirty="0" smtClean="0"/>
              <a:t>In the </a:t>
            </a:r>
            <a:r>
              <a:rPr lang="it-IT" sz="2400" dirty="0" err="1" smtClean="0"/>
              <a:t>sow</a:t>
            </a:r>
            <a:r>
              <a:rPr lang="it-IT" sz="2400" dirty="0" smtClean="0"/>
              <a:t>, </a:t>
            </a:r>
            <a:r>
              <a:rPr lang="it-IT" sz="2400" dirty="0" err="1" smtClean="0"/>
              <a:t>infertility</a:t>
            </a:r>
            <a:r>
              <a:rPr lang="it-IT" sz="2400" dirty="0" smtClean="0"/>
              <a:t>,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may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temporary</a:t>
            </a:r>
            <a:r>
              <a:rPr lang="it-IT" sz="2400" dirty="0" smtClean="0"/>
              <a:t>, </a:t>
            </a:r>
            <a:r>
              <a:rPr lang="it-IT" sz="2400" dirty="0" err="1" smtClean="0"/>
              <a:t>irreglar</a:t>
            </a:r>
            <a:r>
              <a:rPr lang="it-IT" sz="2400" dirty="0" smtClean="0"/>
              <a:t> </a:t>
            </a:r>
            <a:r>
              <a:rPr lang="it-IT" sz="2400" dirty="0" err="1" smtClean="0"/>
              <a:t>estrus</a:t>
            </a:r>
            <a:r>
              <a:rPr lang="it-IT" sz="2400" dirty="0" smtClean="0"/>
              <a:t>, </a:t>
            </a:r>
            <a:r>
              <a:rPr lang="it-IT" sz="2400" dirty="0" err="1" smtClean="0"/>
              <a:t>small</a:t>
            </a:r>
            <a:r>
              <a:rPr lang="it-IT" sz="2400" dirty="0" smtClean="0"/>
              <a:t> </a:t>
            </a:r>
            <a:r>
              <a:rPr lang="it-IT" sz="2400" dirty="0" err="1" smtClean="0"/>
              <a:t>litters</a:t>
            </a:r>
            <a:r>
              <a:rPr lang="it-IT" sz="2400" dirty="0" smtClean="0"/>
              <a:t> and </a:t>
            </a:r>
            <a:r>
              <a:rPr lang="it-IT" sz="2400" dirty="0" err="1" smtClean="0"/>
              <a:t>abortion</a:t>
            </a:r>
            <a:r>
              <a:rPr lang="it-IT" sz="2400" dirty="0" smtClean="0"/>
              <a:t> </a:t>
            </a:r>
            <a:r>
              <a:rPr lang="it-IT" sz="2400" dirty="0" err="1" smtClean="0"/>
              <a:t>occur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/>
              <a:t>The </a:t>
            </a:r>
            <a:r>
              <a:rPr lang="it-IT" sz="2400" dirty="0" err="1" smtClean="0"/>
              <a:t>incidence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abortion</a:t>
            </a:r>
            <a:r>
              <a:rPr lang="it-IT" sz="2400" dirty="0" smtClean="0"/>
              <a:t> </a:t>
            </a:r>
            <a:r>
              <a:rPr lang="it-IT" sz="2400" dirty="0" err="1" smtClean="0"/>
              <a:t>varies</a:t>
            </a:r>
            <a:r>
              <a:rPr lang="it-IT" sz="2400" dirty="0" smtClean="0"/>
              <a:t> </a:t>
            </a:r>
            <a:r>
              <a:rPr lang="it-IT" sz="2400" dirty="0" err="1" smtClean="0"/>
              <a:t>widely</a:t>
            </a:r>
            <a:r>
              <a:rPr lang="it-IT" sz="2400" dirty="0" smtClean="0"/>
              <a:t>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</a:t>
            </a:r>
            <a:r>
              <a:rPr lang="it-IT" sz="2400" dirty="0" err="1" smtClean="0"/>
              <a:t>herds</a:t>
            </a:r>
            <a:r>
              <a:rPr lang="it-IT" sz="2400" dirty="0" smtClean="0"/>
              <a:t> </a:t>
            </a:r>
            <a:r>
              <a:rPr lang="it-IT" sz="2400" dirty="0" err="1" smtClean="0"/>
              <a:t>but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usually</a:t>
            </a:r>
            <a:r>
              <a:rPr lang="it-IT" sz="2400" dirty="0" smtClean="0"/>
              <a:t> low.</a:t>
            </a:r>
          </a:p>
          <a:p>
            <a:pPr algn="just"/>
            <a:r>
              <a:rPr lang="it-IT" sz="2400" dirty="0" err="1" smtClean="0"/>
              <a:t>Sows</a:t>
            </a:r>
            <a:r>
              <a:rPr lang="it-IT" sz="2400" dirty="0" smtClean="0"/>
              <a:t> </a:t>
            </a:r>
            <a:r>
              <a:rPr lang="it-IT" sz="2400" dirty="0" err="1" smtClean="0"/>
              <a:t>abort</a:t>
            </a:r>
            <a:r>
              <a:rPr lang="it-IT" sz="2400" dirty="0" smtClean="0"/>
              <a:t> </a:t>
            </a:r>
            <a:r>
              <a:rPr lang="it-IT" sz="2400" dirty="0" err="1" smtClean="0"/>
              <a:t>only</a:t>
            </a:r>
            <a:r>
              <a:rPr lang="it-IT" sz="2400" dirty="0" smtClean="0"/>
              <a:t> once </a:t>
            </a:r>
            <a:r>
              <a:rPr lang="it-IT" sz="2400" dirty="0" err="1" smtClean="0"/>
              <a:t>as</a:t>
            </a:r>
            <a:r>
              <a:rPr lang="it-IT" sz="2400" dirty="0" smtClean="0"/>
              <a:t> a </a:t>
            </a:r>
            <a:r>
              <a:rPr lang="it-IT" sz="2400" dirty="0" err="1" smtClean="0"/>
              <a:t>rule</a:t>
            </a:r>
            <a:r>
              <a:rPr lang="it-IT" sz="2400" dirty="0" smtClean="0"/>
              <a:t>, and </a:t>
            </a:r>
            <a:r>
              <a:rPr lang="it-IT" sz="2400" dirty="0" err="1" smtClean="0"/>
              <a:t>although</a:t>
            </a:r>
            <a:r>
              <a:rPr lang="it-IT" sz="2400" dirty="0" smtClean="0"/>
              <a:t> </a:t>
            </a:r>
            <a:r>
              <a:rPr lang="it-IT" sz="2400" dirty="0" err="1" smtClean="0"/>
              <a:t>abortion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most</a:t>
            </a:r>
            <a:r>
              <a:rPr lang="it-IT" sz="2400" dirty="0" smtClean="0"/>
              <a:t> common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the </a:t>
            </a:r>
            <a:r>
              <a:rPr lang="it-IT" sz="2400" dirty="0" err="1" smtClean="0"/>
              <a:t>third</a:t>
            </a:r>
            <a:r>
              <a:rPr lang="it-IT" sz="2400" dirty="0" smtClean="0"/>
              <a:t> </a:t>
            </a:r>
            <a:r>
              <a:rPr lang="it-IT" sz="2400" dirty="0" err="1" smtClean="0"/>
              <a:t>month</a:t>
            </a:r>
            <a:r>
              <a:rPr lang="it-IT" sz="2400" dirty="0" smtClean="0"/>
              <a:t>,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may</a:t>
            </a:r>
            <a:r>
              <a:rPr lang="it-IT" sz="2400" dirty="0" smtClean="0"/>
              <a:t> </a:t>
            </a:r>
            <a:r>
              <a:rPr lang="it-IT" sz="2400" dirty="0" err="1" smtClean="0"/>
              <a:t>occur</a:t>
            </a:r>
            <a:r>
              <a:rPr lang="it-IT" sz="2400" dirty="0" smtClean="0"/>
              <a:t> </a:t>
            </a:r>
            <a:r>
              <a:rPr lang="it-IT" sz="2400" dirty="0" err="1" smtClean="0"/>
              <a:t>earlier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6" name="Immagine 5" descr="3057-medium_tcm102-165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56992"/>
            <a:ext cx="4305672" cy="285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it-IT" dirty="0" smtClean="0"/>
              <a:t>Giulia </a:t>
            </a:r>
            <a:r>
              <a:rPr lang="it-IT" dirty="0" err="1" smtClean="0"/>
              <a:t>Agus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48680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In </a:t>
            </a:r>
            <a:r>
              <a:rPr lang="it-IT" sz="2800" dirty="0" err="1" smtClean="0"/>
              <a:t>boars</a:t>
            </a:r>
            <a:r>
              <a:rPr lang="it-IT" sz="2800" dirty="0" smtClean="0"/>
              <a:t>, </a:t>
            </a:r>
            <a:r>
              <a:rPr lang="it-IT" sz="2800" dirty="0" err="1" smtClean="0"/>
              <a:t>orchitis</a:t>
            </a:r>
            <a:r>
              <a:rPr lang="it-IT" sz="2800" dirty="0" smtClean="0"/>
              <a:t> </a:t>
            </a:r>
            <a:r>
              <a:rPr lang="it-IT" sz="2800" dirty="0" err="1" smtClean="0"/>
              <a:t>with</a:t>
            </a:r>
            <a:r>
              <a:rPr lang="it-IT" sz="2800" dirty="0" smtClean="0"/>
              <a:t> </a:t>
            </a:r>
            <a:r>
              <a:rPr lang="it-IT" sz="2800" dirty="0" err="1" smtClean="0"/>
              <a:t>swelling</a:t>
            </a:r>
            <a:r>
              <a:rPr lang="it-IT" sz="2800" dirty="0" smtClean="0"/>
              <a:t> and </a:t>
            </a:r>
            <a:r>
              <a:rPr lang="it-IT" sz="2800" dirty="0" err="1" smtClean="0"/>
              <a:t>necrosis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one</a:t>
            </a:r>
            <a:r>
              <a:rPr lang="it-IT" sz="2800" dirty="0" smtClean="0"/>
              <a:t> or </a:t>
            </a:r>
            <a:r>
              <a:rPr lang="it-IT" sz="2800" dirty="0" err="1" smtClean="0"/>
              <a:t>both</a:t>
            </a:r>
            <a:r>
              <a:rPr lang="it-IT" sz="2800" dirty="0" smtClean="0"/>
              <a:t> </a:t>
            </a:r>
            <a:r>
              <a:rPr lang="it-IT" sz="2800" dirty="0" err="1" smtClean="0"/>
              <a:t>testicles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followed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sterility</a:t>
            </a:r>
            <a:r>
              <a:rPr lang="it-IT" sz="2800" dirty="0" smtClean="0"/>
              <a:t>.</a:t>
            </a:r>
          </a:p>
          <a:p>
            <a:pPr algn="just"/>
            <a:r>
              <a:rPr lang="it-IT" sz="2800" dirty="0" err="1" smtClean="0"/>
              <a:t>Lameness</a:t>
            </a:r>
            <a:r>
              <a:rPr lang="it-IT" sz="2800" dirty="0" smtClean="0"/>
              <a:t>, </a:t>
            </a:r>
            <a:r>
              <a:rPr lang="it-IT" sz="2800" dirty="0" err="1" smtClean="0"/>
              <a:t>incoordination</a:t>
            </a:r>
            <a:r>
              <a:rPr lang="it-IT" sz="2800" dirty="0" smtClean="0"/>
              <a:t> and </a:t>
            </a:r>
            <a:r>
              <a:rPr lang="it-IT" sz="2800" dirty="0" err="1" smtClean="0"/>
              <a:t>posterior</a:t>
            </a:r>
            <a:r>
              <a:rPr lang="it-IT" sz="2800" dirty="0" smtClean="0"/>
              <a:t> </a:t>
            </a:r>
            <a:r>
              <a:rPr lang="it-IT" sz="2800" dirty="0" err="1" smtClean="0"/>
              <a:t>paralysis</a:t>
            </a:r>
            <a:r>
              <a:rPr lang="it-IT" sz="2800" dirty="0" smtClean="0"/>
              <a:t> </a:t>
            </a:r>
            <a:r>
              <a:rPr lang="it-IT" sz="2800" dirty="0" err="1" smtClean="0"/>
              <a:t>occur</a:t>
            </a:r>
            <a:r>
              <a:rPr lang="it-IT" sz="2800" dirty="0" smtClean="0"/>
              <a:t> </a:t>
            </a:r>
            <a:r>
              <a:rPr lang="it-IT" sz="2800" dirty="0" err="1" smtClean="0"/>
              <a:t>fairly</a:t>
            </a:r>
            <a:r>
              <a:rPr lang="it-IT" sz="2800" dirty="0" smtClean="0"/>
              <a:t> </a:t>
            </a:r>
            <a:r>
              <a:rPr lang="it-IT" sz="2800" dirty="0" err="1" smtClean="0"/>
              <a:t>commonly</a:t>
            </a:r>
            <a:r>
              <a:rPr lang="it-IT" sz="2800" dirty="0" smtClean="0"/>
              <a:t>.</a:t>
            </a:r>
          </a:p>
          <a:p>
            <a:pPr algn="just"/>
            <a:r>
              <a:rPr lang="it-IT" sz="2800" dirty="0" err="1" smtClean="0"/>
              <a:t>They</a:t>
            </a:r>
            <a:r>
              <a:rPr lang="it-IT" sz="2800" dirty="0" smtClean="0"/>
              <a:t> are </a:t>
            </a:r>
            <a:r>
              <a:rPr lang="it-IT" sz="2800" dirty="0" err="1" smtClean="0"/>
              <a:t>usually</a:t>
            </a:r>
            <a:r>
              <a:rPr lang="it-IT" sz="2800" dirty="0" smtClean="0"/>
              <a:t> </a:t>
            </a:r>
            <a:r>
              <a:rPr lang="it-IT" sz="2800" dirty="0" err="1" smtClean="0"/>
              <a:t>gradual</a:t>
            </a:r>
            <a:r>
              <a:rPr lang="it-IT" sz="2800" dirty="0" smtClean="0"/>
              <a:t> in </a:t>
            </a:r>
            <a:r>
              <a:rPr lang="it-IT" sz="2800" dirty="0" err="1" smtClean="0"/>
              <a:t>onset</a:t>
            </a:r>
            <a:r>
              <a:rPr lang="it-IT" sz="2800" dirty="0" smtClean="0"/>
              <a:t> and </a:t>
            </a:r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caused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arthritis</a:t>
            </a:r>
            <a:r>
              <a:rPr lang="it-IT" sz="2800" dirty="0" smtClean="0"/>
              <a:t>, or more </a:t>
            </a:r>
            <a:r>
              <a:rPr lang="it-IT" sz="2800" dirty="0" err="1" smtClean="0"/>
              <a:t>commonly</a:t>
            </a:r>
            <a:r>
              <a:rPr lang="it-IT" sz="2800" dirty="0" smtClean="0"/>
              <a:t>, </a:t>
            </a:r>
            <a:r>
              <a:rPr lang="it-IT" sz="2800" dirty="0" err="1" smtClean="0"/>
              <a:t>osteomyelitis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lumbar</a:t>
            </a:r>
            <a:r>
              <a:rPr lang="it-IT" sz="2800" dirty="0" smtClean="0"/>
              <a:t> and </a:t>
            </a:r>
            <a:r>
              <a:rPr lang="it-IT" sz="2800" dirty="0" err="1" smtClean="0"/>
              <a:t>sacral</a:t>
            </a:r>
            <a:r>
              <a:rPr lang="it-IT" sz="2800" dirty="0" smtClean="0"/>
              <a:t> </a:t>
            </a:r>
            <a:r>
              <a:rPr lang="it-IT" sz="2800" dirty="0" err="1" smtClean="0"/>
              <a:t>vertebral</a:t>
            </a:r>
            <a:r>
              <a:rPr lang="it-IT" sz="2800" dirty="0" smtClean="0"/>
              <a:t> </a:t>
            </a:r>
            <a:r>
              <a:rPr lang="it-IT" sz="2800" dirty="0" err="1" smtClean="0"/>
              <a:t>bodies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6" name="Immagine 5" descr="Hind-leg-paralysis-in-a-pig-naturally-infected-by-Trypanosoma-evansi-in-Malays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8264"/>
            <a:ext cx="3760888" cy="2877080"/>
          </a:xfrm>
          <a:prstGeom prst="rect">
            <a:avLst/>
          </a:prstGeom>
        </p:spPr>
      </p:pic>
      <p:pic>
        <p:nvPicPr>
          <p:cNvPr id="7" name="Immagine 6" descr="La-orquitis-un-problema-del-epitelio-de-los-reproductores-porcinos-Razas-Porcina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824536" cy="1143000"/>
          </a:xfrm>
        </p:spPr>
        <p:txBody>
          <a:bodyPr/>
          <a:lstStyle/>
          <a:p>
            <a:r>
              <a:rPr lang="it-IT" b="1" dirty="0" err="1" smtClean="0"/>
              <a:t>Introduction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2016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   </a:t>
            </a:r>
            <a:r>
              <a:rPr lang="it-IT" i="1" dirty="0"/>
              <a:t>	</a:t>
            </a:r>
            <a:r>
              <a:rPr lang="it-IT" sz="2400" dirty="0" smtClean="0"/>
              <a:t>Brucella </a:t>
            </a:r>
            <a:r>
              <a:rPr lang="it-IT" sz="2400" dirty="0" err="1" smtClean="0"/>
              <a:t>species</a:t>
            </a:r>
            <a:r>
              <a:rPr lang="it-IT" sz="2400" dirty="0" smtClean="0"/>
              <a:t> </a:t>
            </a:r>
            <a:r>
              <a:rPr lang="it-IT" sz="2400" dirty="0"/>
              <a:t>are </a:t>
            </a:r>
            <a:r>
              <a:rPr lang="it-IT" sz="2400" dirty="0" err="1"/>
              <a:t>small</a:t>
            </a:r>
            <a:r>
              <a:rPr lang="it-IT" sz="2400" dirty="0" smtClean="0"/>
              <a:t>, gram-negative, </a:t>
            </a:r>
            <a:r>
              <a:rPr lang="it-IT" sz="2400" dirty="0" err="1"/>
              <a:t>nonmotile</a:t>
            </a:r>
            <a:r>
              <a:rPr lang="it-IT" sz="2400" dirty="0"/>
              <a:t>, </a:t>
            </a:r>
            <a:r>
              <a:rPr lang="it-IT" sz="2400" dirty="0" err="1"/>
              <a:t>nonspore-forming</a:t>
            </a:r>
            <a:r>
              <a:rPr lang="it-IT" sz="2400" dirty="0"/>
              <a:t>, </a:t>
            </a:r>
            <a:r>
              <a:rPr lang="it-IT" sz="2400" dirty="0" err="1"/>
              <a:t>rod-shaped</a:t>
            </a:r>
            <a:r>
              <a:rPr lang="it-IT" sz="2400" dirty="0"/>
              <a:t> </a:t>
            </a:r>
            <a:r>
              <a:rPr lang="it-IT" sz="2400" dirty="0" smtClean="0"/>
              <a:t>(</a:t>
            </a:r>
            <a:r>
              <a:rPr lang="it-IT" sz="2400" dirty="0" err="1" smtClean="0"/>
              <a:t>coccobacilli</a:t>
            </a:r>
            <a:r>
              <a:rPr lang="it-IT" sz="2400" dirty="0" smtClean="0"/>
              <a:t>) </a:t>
            </a:r>
            <a:r>
              <a:rPr lang="it-IT" sz="2400" dirty="0" err="1"/>
              <a:t>bacteria</a:t>
            </a:r>
            <a:r>
              <a:rPr lang="it-IT" sz="2400" dirty="0"/>
              <a:t>. </a:t>
            </a:r>
            <a:endParaRPr lang="it-IT" sz="2400" dirty="0" smtClean="0"/>
          </a:p>
          <a:p>
            <a:pPr algn="just">
              <a:buNone/>
            </a:pPr>
            <a:r>
              <a:rPr lang="it-IT" sz="2400" dirty="0"/>
              <a:t>	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268760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Brucellosis is a disease caused by</a:t>
            </a:r>
          </a:p>
          <a:p>
            <a:r>
              <a:rPr lang="en-US" sz="2800" dirty="0" smtClean="0"/>
              <a:t> infection with a type of bacteria</a:t>
            </a:r>
          </a:p>
          <a:p>
            <a:r>
              <a:rPr lang="en-US" sz="2800" dirty="0" smtClean="0"/>
              <a:t> (</a:t>
            </a:r>
            <a:r>
              <a:rPr lang="en-US" sz="2800" i="1" dirty="0" err="1" smtClean="0"/>
              <a:t>Brucella</a:t>
            </a:r>
            <a:r>
              <a:rPr lang="en-US" sz="2800" i="1" dirty="0" smtClean="0"/>
              <a:t>). </a:t>
            </a:r>
          </a:p>
          <a:p>
            <a:endParaRPr lang="it-IT" dirty="0"/>
          </a:p>
        </p:txBody>
      </p:sp>
      <p:pic>
        <p:nvPicPr>
          <p:cNvPr id="6" name="Immagine 5" descr="weapon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48680"/>
            <a:ext cx="3672408" cy="3400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Clinical</a:t>
            </a:r>
            <a:r>
              <a:rPr lang="it-IT" b="1" dirty="0" smtClean="0"/>
              <a:t> </a:t>
            </a:r>
            <a:r>
              <a:rPr lang="it-IT" b="1" dirty="0" err="1" smtClean="0"/>
              <a:t>Pathology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it-IT" sz="2400" dirty="0" err="1" smtClean="0"/>
              <a:t>Laboratory</a:t>
            </a:r>
            <a:r>
              <a:rPr lang="it-IT" sz="2400" dirty="0" smtClean="0"/>
              <a:t> </a:t>
            </a:r>
            <a:r>
              <a:rPr lang="it-IT" sz="2400" dirty="0" err="1" smtClean="0"/>
              <a:t>identification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disease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difficult</a:t>
            </a:r>
            <a:r>
              <a:rPr lang="it-IT" sz="2400" dirty="0" smtClean="0"/>
              <a:t>.</a:t>
            </a:r>
          </a:p>
          <a:p>
            <a:pPr indent="0" algn="just">
              <a:buNone/>
            </a:pPr>
            <a:r>
              <a:rPr lang="it-IT" sz="2400" dirty="0" err="1" smtClean="0"/>
              <a:t>Isolation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organism</a:t>
            </a:r>
            <a:r>
              <a:rPr lang="it-IT" sz="2400" dirty="0" smtClean="0"/>
              <a:t> </a:t>
            </a:r>
            <a:r>
              <a:rPr lang="it-IT" sz="2400" dirty="0" err="1" smtClean="0"/>
              <a:t>should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attempted</a:t>
            </a:r>
            <a:r>
              <a:rPr lang="it-IT" sz="2400" dirty="0" smtClean="0"/>
              <a:t> </a:t>
            </a:r>
            <a:r>
              <a:rPr lang="it-IT" sz="2400" dirty="0" err="1" smtClean="0"/>
              <a:t>if</a:t>
            </a:r>
            <a:r>
              <a:rPr lang="it-IT" sz="2400" dirty="0" smtClean="0"/>
              <a:t> </a:t>
            </a:r>
            <a:r>
              <a:rPr lang="it-IT" sz="2400" dirty="0" err="1" smtClean="0"/>
              <a:t>suitable</a:t>
            </a:r>
            <a:r>
              <a:rPr lang="it-IT" sz="2400" dirty="0" smtClean="0"/>
              <a:t> material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.</a:t>
            </a:r>
          </a:p>
          <a:p>
            <a:pPr indent="0" algn="just">
              <a:buNone/>
            </a:pPr>
            <a:r>
              <a:rPr lang="it-IT" sz="2400" dirty="0" err="1" smtClean="0"/>
              <a:t>Such</a:t>
            </a:r>
            <a:r>
              <a:rPr lang="it-IT" sz="2400" dirty="0" smtClean="0"/>
              <a:t> material </a:t>
            </a:r>
            <a:r>
              <a:rPr lang="it-IT" sz="2400" dirty="0" err="1" smtClean="0"/>
              <a:t>for</a:t>
            </a:r>
            <a:r>
              <a:rPr lang="it-IT" sz="2400" dirty="0" smtClean="0"/>
              <a:t> culture </a:t>
            </a:r>
            <a:r>
              <a:rPr lang="it-IT" sz="2400" dirty="0" err="1" smtClean="0"/>
              <a:t>inoculation</a:t>
            </a:r>
            <a:r>
              <a:rPr lang="it-IT" sz="2400" dirty="0" smtClean="0"/>
              <a:t> </a:t>
            </a:r>
            <a:r>
              <a:rPr lang="it-IT" sz="2400" dirty="0" err="1" smtClean="0"/>
              <a:t>includes</a:t>
            </a:r>
            <a:r>
              <a:rPr lang="it-IT" sz="2400" dirty="0" smtClean="0"/>
              <a:t> </a:t>
            </a:r>
            <a:r>
              <a:rPr lang="it-IT" sz="2400" dirty="0" err="1" smtClean="0"/>
              <a:t>aborted</a:t>
            </a:r>
            <a:r>
              <a:rPr lang="it-IT" sz="2400" dirty="0" smtClean="0"/>
              <a:t> </a:t>
            </a:r>
            <a:r>
              <a:rPr lang="it-IT" sz="2400" dirty="0" err="1" smtClean="0"/>
              <a:t>fetuses</a:t>
            </a:r>
            <a:r>
              <a:rPr lang="it-IT" sz="2400" dirty="0" smtClean="0"/>
              <a:t>, </a:t>
            </a:r>
            <a:r>
              <a:rPr lang="it-IT" sz="2400" dirty="0" err="1" smtClean="0"/>
              <a:t>testicular</a:t>
            </a:r>
            <a:r>
              <a:rPr lang="it-IT" sz="2400" dirty="0" smtClean="0"/>
              <a:t> </a:t>
            </a:r>
            <a:r>
              <a:rPr lang="it-IT" sz="2400" dirty="0" err="1" smtClean="0"/>
              <a:t>lesion</a:t>
            </a:r>
            <a:r>
              <a:rPr lang="it-IT" sz="2400" dirty="0" smtClean="0"/>
              <a:t>, </a:t>
            </a:r>
            <a:r>
              <a:rPr lang="it-IT" sz="2400" dirty="0" err="1" smtClean="0"/>
              <a:t>abscesses</a:t>
            </a:r>
            <a:r>
              <a:rPr lang="it-IT" sz="2400" dirty="0" smtClean="0"/>
              <a:t> and </a:t>
            </a:r>
            <a:r>
              <a:rPr lang="it-IT" sz="2400" dirty="0" err="1" smtClean="0"/>
              <a:t>blood</a:t>
            </a:r>
            <a:r>
              <a:rPr lang="it-IT" sz="2400" dirty="0" smtClean="0"/>
              <a:t>.</a:t>
            </a:r>
          </a:p>
          <a:p>
            <a:pPr indent="0" algn="just">
              <a:buNone/>
            </a:pPr>
            <a:r>
              <a:rPr lang="it-IT" sz="2400" dirty="0" smtClean="0"/>
              <a:t>An </a:t>
            </a:r>
            <a:r>
              <a:rPr lang="it-IT" sz="2400" dirty="0" err="1" smtClean="0"/>
              <a:t>agglutination</a:t>
            </a:r>
            <a:r>
              <a:rPr lang="it-IT" sz="2400" dirty="0" smtClean="0"/>
              <a:t> test </a:t>
            </a:r>
            <a:r>
              <a:rPr lang="it-IT" sz="2400" dirty="0" err="1" smtClean="0"/>
              <a:t>carried</a:t>
            </a:r>
            <a:r>
              <a:rPr lang="it-IT" sz="2400" dirty="0" smtClean="0"/>
              <a:t> out on </a:t>
            </a:r>
            <a:r>
              <a:rPr lang="it-IT" sz="2400" dirty="0" err="1" smtClean="0"/>
              <a:t>serum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simplest</a:t>
            </a:r>
            <a:r>
              <a:rPr lang="it-IT" sz="2400" dirty="0" smtClean="0"/>
              <a:t> </a:t>
            </a:r>
            <a:r>
              <a:rPr lang="it-IT" sz="2400" dirty="0" err="1" smtClean="0"/>
              <a:t>diagnostic</a:t>
            </a:r>
            <a:r>
              <a:rPr lang="it-IT" sz="2400" dirty="0" smtClean="0"/>
              <a:t> </a:t>
            </a:r>
            <a:r>
              <a:rPr lang="it-IT" sz="2400" dirty="0" err="1" smtClean="0"/>
              <a:t>aid</a:t>
            </a:r>
            <a:r>
              <a:rPr lang="it-IT" sz="2400" dirty="0" smtClean="0"/>
              <a:t> </a:t>
            </a:r>
            <a:r>
              <a:rPr lang="it-IT" sz="2400" dirty="0" err="1" smtClean="0"/>
              <a:t>but</a:t>
            </a:r>
            <a:r>
              <a:rPr lang="it-IT" sz="2400" dirty="0" smtClean="0"/>
              <a:t> in </a:t>
            </a:r>
            <a:r>
              <a:rPr lang="it-IT" sz="2400" dirty="0" err="1" smtClean="0"/>
              <a:t>this</a:t>
            </a:r>
            <a:r>
              <a:rPr lang="it-IT" sz="2400" dirty="0" smtClean="0"/>
              <a:t> </a:t>
            </a:r>
            <a:r>
              <a:rPr lang="it-IT" sz="2400" dirty="0" err="1" smtClean="0"/>
              <a:t>disease</a:t>
            </a:r>
            <a:r>
              <a:rPr lang="it-IT" sz="2400" dirty="0" smtClean="0"/>
              <a:t>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has</a:t>
            </a:r>
            <a:r>
              <a:rPr lang="it-IT" sz="2400" dirty="0" smtClean="0"/>
              <a:t> </a:t>
            </a:r>
            <a:r>
              <a:rPr lang="it-IT" sz="2400" dirty="0" err="1" smtClean="0"/>
              <a:t>serious</a:t>
            </a:r>
            <a:r>
              <a:rPr lang="it-IT" sz="2400" dirty="0" smtClean="0"/>
              <a:t> </a:t>
            </a:r>
            <a:r>
              <a:rPr lang="it-IT" sz="2400" dirty="0" err="1" smtClean="0"/>
              <a:t>limititions</a:t>
            </a:r>
            <a:r>
              <a:rPr lang="it-IT" sz="2400" dirty="0" smtClean="0"/>
              <a:t>.</a:t>
            </a:r>
          </a:p>
          <a:p>
            <a:pPr indent="0" algn="just">
              <a:buNone/>
            </a:pPr>
            <a:r>
              <a:rPr lang="it-IT" sz="2400" dirty="0" smtClean="0"/>
              <a:t>A positive </a:t>
            </a:r>
            <a:r>
              <a:rPr lang="it-IT" sz="2400" dirty="0" err="1" smtClean="0"/>
              <a:t>titer</a:t>
            </a:r>
            <a:r>
              <a:rPr lang="it-IT" sz="2400" dirty="0" smtClean="0"/>
              <a:t> </a:t>
            </a:r>
            <a:r>
              <a:rPr lang="it-IT" sz="2400" dirty="0" err="1" smtClean="0"/>
              <a:t>does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arise</a:t>
            </a:r>
            <a:r>
              <a:rPr lang="it-IT" sz="2400" dirty="0" smtClean="0"/>
              <a:t> </a:t>
            </a:r>
            <a:r>
              <a:rPr lang="it-IT" sz="2400" dirty="0" err="1" smtClean="0"/>
              <a:t>until</a:t>
            </a:r>
            <a:r>
              <a:rPr lang="it-IT" sz="2400" dirty="0" smtClean="0"/>
              <a:t> 8 </a:t>
            </a:r>
            <a:r>
              <a:rPr lang="it-IT" sz="2400" dirty="0" err="1" smtClean="0"/>
              <a:t>weeks</a:t>
            </a:r>
            <a:r>
              <a:rPr lang="it-IT" sz="2400" dirty="0" smtClean="0"/>
              <a:t> </a:t>
            </a:r>
            <a:r>
              <a:rPr lang="it-IT" sz="2400" dirty="0" err="1" smtClean="0"/>
              <a:t>after</a:t>
            </a:r>
            <a:r>
              <a:rPr lang="it-IT" sz="2400" dirty="0" smtClean="0"/>
              <a:t> </a:t>
            </a:r>
            <a:r>
              <a:rPr lang="it-IT" sz="2400" dirty="0" err="1" smtClean="0"/>
              <a:t>infection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dirty="0" smtClean="0"/>
              <a:t>Giulia </a:t>
            </a:r>
            <a:r>
              <a:rPr lang="it-IT" b="1" dirty="0" err="1" smtClean="0"/>
              <a:t>Agus</a:t>
            </a:r>
            <a:endParaRPr lang="it-IT" b="1" dirty="0"/>
          </a:p>
        </p:txBody>
      </p:sp>
      <p:pic>
        <p:nvPicPr>
          <p:cNvPr id="6" name="Immagine 5" descr="18251417_407306239652544_683670261362327552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97152"/>
            <a:ext cx="2232248" cy="174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69269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dirty="0" err="1" smtClean="0"/>
              <a:t>Brucellosis</a:t>
            </a:r>
            <a:r>
              <a:rPr lang="it-IT" sz="3600" dirty="0" smtClean="0"/>
              <a:t> </a:t>
            </a:r>
            <a:r>
              <a:rPr lang="it-IT" sz="3600" dirty="0" err="1" smtClean="0"/>
              <a:t>suis</a:t>
            </a:r>
            <a:r>
              <a:rPr lang="it-IT" sz="3600" dirty="0" smtClean="0"/>
              <a:t> can </a:t>
            </a:r>
            <a:r>
              <a:rPr lang="it-IT" sz="3600" dirty="0" err="1" smtClean="0"/>
              <a:t>be</a:t>
            </a:r>
            <a:r>
              <a:rPr lang="it-IT" sz="3600" dirty="0" smtClean="0"/>
              <a:t> </a:t>
            </a:r>
            <a:r>
              <a:rPr lang="it-IT" sz="3600" dirty="0" err="1" smtClean="0"/>
              <a:t>detected</a:t>
            </a:r>
            <a:r>
              <a:rPr lang="it-IT" sz="3600" dirty="0" smtClean="0"/>
              <a:t> </a:t>
            </a:r>
            <a:r>
              <a:rPr lang="it-IT" sz="3600" dirty="0" err="1" smtClean="0"/>
              <a:t>by</a:t>
            </a:r>
            <a:r>
              <a:rPr lang="it-IT" sz="3600" dirty="0" smtClean="0"/>
              <a:t> the </a:t>
            </a:r>
            <a:r>
              <a:rPr lang="it-IT" sz="3600" dirty="0" err="1" smtClean="0"/>
              <a:t>enzyme-linked</a:t>
            </a:r>
            <a:r>
              <a:rPr lang="it-IT" sz="3600" dirty="0" smtClean="0"/>
              <a:t> </a:t>
            </a:r>
            <a:r>
              <a:rPr lang="it-IT" sz="3600" dirty="0" err="1" smtClean="0"/>
              <a:t>immunoabsorbent</a:t>
            </a:r>
            <a:r>
              <a:rPr lang="it-IT" sz="3600" dirty="0" smtClean="0"/>
              <a:t> </a:t>
            </a:r>
            <a:r>
              <a:rPr lang="it-IT" sz="3600" dirty="0" err="1" smtClean="0"/>
              <a:t>assay</a:t>
            </a:r>
            <a:r>
              <a:rPr lang="it-IT" sz="3600" dirty="0" smtClean="0"/>
              <a:t> (ELISA).</a:t>
            </a:r>
            <a:endParaRPr lang="it-IT" sz="3600" dirty="0"/>
          </a:p>
        </p:txBody>
      </p:sp>
      <p:pic>
        <p:nvPicPr>
          <p:cNvPr id="4" name="Immagin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4968552" cy="351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Necropsy</a:t>
            </a:r>
            <a:r>
              <a:rPr lang="it-IT" b="1" dirty="0" smtClean="0"/>
              <a:t> </a:t>
            </a:r>
            <a:r>
              <a:rPr lang="it-IT" b="1" dirty="0" err="1" smtClean="0"/>
              <a:t>Findings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it-IT" sz="2400" dirty="0" err="1" smtClean="0"/>
              <a:t>Many</a:t>
            </a:r>
            <a:r>
              <a:rPr lang="it-IT" sz="2400" dirty="0" smtClean="0"/>
              <a:t> </a:t>
            </a:r>
            <a:r>
              <a:rPr lang="it-IT" sz="2400" dirty="0" err="1" smtClean="0"/>
              <a:t>organs</a:t>
            </a:r>
            <a:r>
              <a:rPr lang="it-IT" sz="2400" dirty="0" smtClean="0"/>
              <a:t> </a:t>
            </a:r>
            <a:r>
              <a:rPr lang="it-IT" sz="2400" dirty="0" err="1" smtClean="0"/>
              <a:t>may</a:t>
            </a:r>
            <a:r>
              <a:rPr lang="it-IT" sz="2400" dirty="0" smtClean="0"/>
              <a:t> </a:t>
            </a:r>
            <a:r>
              <a:rPr lang="it-IT" sz="2400" dirty="0" err="1" smtClean="0"/>
              <a:t>be</a:t>
            </a:r>
            <a:r>
              <a:rPr lang="it-IT" sz="2400" dirty="0" smtClean="0"/>
              <a:t> </a:t>
            </a:r>
            <a:r>
              <a:rPr lang="it-IT" sz="2400" dirty="0" err="1" smtClean="0"/>
              <a:t>involved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</a:t>
            </a:r>
            <a:r>
              <a:rPr lang="it-IT" sz="2400" dirty="0" err="1" smtClean="0"/>
              <a:t>chronic</a:t>
            </a:r>
            <a:r>
              <a:rPr lang="it-IT" sz="2400" dirty="0" smtClean="0"/>
              <a:t> </a:t>
            </a:r>
            <a:r>
              <a:rPr lang="it-IT" sz="2400" dirty="0" err="1" smtClean="0"/>
              <a:t>changes</a:t>
            </a:r>
            <a:r>
              <a:rPr lang="it-IT" sz="2400" dirty="0" smtClean="0"/>
              <a:t> </a:t>
            </a:r>
            <a:r>
              <a:rPr lang="it-IT" sz="2400" dirty="0" err="1" smtClean="0"/>
              <a:t>being</a:t>
            </a:r>
            <a:r>
              <a:rPr lang="it-IT" sz="2400" dirty="0" smtClean="0"/>
              <a:t> </a:t>
            </a:r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apparent</a:t>
            </a:r>
            <a:r>
              <a:rPr lang="it-IT" sz="2400" dirty="0" smtClean="0"/>
              <a:t>.</a:t>
            </a:r>
          </a:p>
          <a:p>
            <a:pPr indent="0" algn="just">
              <a:buNone/>
            </a:pPr>
            <a:r>
              <a:rPr lang="it-IT" sz="2400" dirty="0" err="1" smtClean="0"/>
              <a:t>Chronic</a:t>
            </a:r>
            <a:r>
              <a:rPr lang="it-IT" sz="2400" dirty="0" smtClean="0"/>
              <a:t> </a:t>
            </a:r>
            <a:r>
              <a:rPr lang="it-IT" sz="2400" dirty="0" err="1" smtClean="0"/>
              <a:t>metritis</a:t>
            </a:r>
            <a:r>
              <a:rPr lang="it-IT" sz="2400" dirty="0" smtClean="0"/>
              <a:t> </a:t>
            </a:r>
            <a:r>
              <a:rPr lang="it-IT" sz="2400" dirty="0" err="1" smtClean="0"/>
              <a:t>manifested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nodular</a:t>
            </a:r>
            <a:r>
              <a:rPr lang="it-IT" sz="2400" dirty="0" smtClean="0"/>
              <a:t> </a:t>
            </a:r>
            <a:r>
              <a:rPr lang="it-IT" sz="2400" dirty="0" err="1" smtClean="0"/>
              <a:t>inflammatory</a:t>
            </a:r>
            <a:r>
              <a:rPr lang="it-IT" sz="2400" dirty="0" smtClean="0"/>
              <a:t> </a:t>
            </a:r>
            <a:r>
              <a:rPr lang="it-IT" sz="2400" dirty="0" err="1" smtClean="0"/>
              <a:t>thickening</a:t>
            </a:r>
            <a:r>
              <a:rPr lang="it-IT" sz="2400" dirty="0" smtClean="0"/>
              <a:t> and </a:t>
            </a:r>
            <a:r>
              <a:rPr lang="it-IT" sz="2400" dirty="0" err="1" smtClean="0"/>
              <a:t>abscessation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uterine </a:t>
            </a:r>
            <a:r>
              <a:rPr lang="it-IT" sz="2400" dirty="0" err="1" smtClean="0"/>
              <a:t>wall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characteristic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image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789040"/>
            <a:ext cx="2664296" cy="2806518"/>
          </a:xfrm>
          <a:prstGeom prst="rect">
            <a:avLst/>
          </a:prstGeom>
        </p:spPr>
      </p:pic>
      <p:pic>
        <p:nvPicPr>
          <p:cNvPr id="6" name="Immagine 5" descr="image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3356992"/>
            <a:ext cx="3719981" cy="2822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48680"/>
            <a:ext cx="75608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err="1" smtClean="0"/>
              <a:t>Arthritis</a:t>
            </a:r>
            <a:r>
              <a:rPr lang="it-IT" sz="2800" dirty="0" smtClean="0"/>
              <a:t> and </a:t>
            </a:r>
            <a:r>
              <a:rPr lang="it-IT" sz="2800" dirty="0" err="1" smtClean="0"/>
              <a:t>necrosis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vertebral</a:t>
            </a:r>
            <a:r>
              <a:rPr lang="it-IT" sz="2800" dirty="0" smtClean="0"/>
              <a:t> </a:t>
            </a:r>
            <a:r>
              <a:rPr lang="it-IT" sz="2800" dirty="0" err="1" smtClean="0"/>
              <a:t>bodies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lumbar</a:t>
            </a:r>
            <a:r>
              <a:rPr lang="it-IT" sz="2800" dirty="0" smtClean="0"/>
              <a:t> </a:t>
            </a:r>
            <a:r>
              <a:rPr lang="it-IT" sz="2800" dirty="0" err="1" smtClean="0"/>
              <a:t>region</a:t>
            </a:r>
            <a:r>
              <a:rPr lang="it-IT" sz="2800" dirty="0" smtClean="0"/>
              <a:t> </a:t>
            </a:r>
            <a:r>
              <a:rPr lang="it-IT" sz="2800" dirty="0" err="1" smtClean="0"/>
              <a:t>may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found</a:t>
            </a:r>
            <a:r>
              <a:rPr lang="it-IT" sz="2800" dirty="0" smtClean="0"/>
              <a:t> in lame and </a:t>
            </a:r>
            <a:r>
              <a:rPr lang="it-IT" sz="2800" dirty="0" err="1" smtClean="0"/>
              <a:t>paralyzed</a:t>
            </a:r>
            <a:r>
              <a:rPr lang="it-IT" sz="2800" dirty="0" smtClean="0"/>
              <a:t> </a:t>
            </a:r>
            <a:r>
              <a:rPr lang="it-IT" sz="2800" dirty="0" err="1" smtClean="0"/>
              <a:t>pigs</a:t>
            </a:r>
            <a:r>
              <a:rPr lang="it-IT" sz="2800" dirty="0" smtClean="0"/>
              <a:t>. The </a:t>
            </a:r>
            <a:r>
              <a:rPr lang="it-IT" sz="2800" dirty="0" err="1" smtClean="0"/>
              <a:t>clinical</a:t>
            </a:r>
            <a:r>
              <a:rPr lang="it-IT" sz="2800" dirty="0" smtClean="0"/>
              <a:t> </a:t>
            </a:r>
            <a:r>
              <a:rPr lang="it-IT" sz="2800" dirty="0" err="1" smtClean="0"/>
              <a:t>orchitis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boars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revealed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</a:t>
            </a:r>
            <a:r>
              <a:rPr lang="it-IT" sz="2800" dirty="0" err="1" smtClean="0"/>
              <a:t>testicular</a:t>
            </a:r>
            <a:r>
              <a:rPr lang="it-IT" sz="2800" dirty="0" smtClean="0"/>
              <a:t> </a:t>
            </a:r>
            <a:r>
              <a:rPr lang="it-IT" sz="2800" dirty="0" err="1" smtClean="0"/>
              <a:t>necrosis</a:t>
            </a:r>
            <a:r>
              <a:rPr lang="it-IT" sz="2800" dirty="0" smtClean="0"/>
              <a:t>, </a:t>
            </a:r>
            <a:r>
              <a:rPr lang="it-IT" sz="2800" dirty="0" err="1" smtClean="0"/>
              <a:t>often</a:t>
            </a:r>
            <a:r>
              <a:rPr lang="it-IT" sz="2800" dirty="0" smtClean="0"/>
              <a:t> </a:t>
            </a:r>
            <a:r>
              <a:rPr lang="it-IT" sz="2800" dirty="0" err="1" smtClean="0"/>
              <a:t>accompanied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dirty="0" err="1" smtClean="0"/>
              <a:t>lesions</a:t>
            </a:r>
            <a:r>
              <a:rPr lang="it-IT" sz="2800" dirty="0" smtClean="0"/>
              <a:t> in the </a:t>
            </a:r>
            <a:r>
              <a:rPr lang="it-IT" sz="2800" dirty="0" err="1" smtClean="0"/>
              <a:t>epididymis</a:t>
            </a:r>
            <a:r>
              <a:rPr lang="it-IT" sz="2800" dirty="0" smtClean="0"/>
              <a:t> and </a:t>
            </a:r>
            <a:r>
              <a:rPr lang="it-IT" sz="2800" dirty="0" err="1" smtClean="0"/>
              <a:t>seminal</a:t>
            </a:r>
            <a:r>
              <a:rPr lang="it-IT" sz="2800" dirty="0" smtClean="0"/>
              <a:t> </a:t>
            </a:r>
            <a:r>
              <a:rPr lang="it-IT" sz="2800" dirty="0" err="1" smtClean="0"/>
              <a:t>vesicles</a:t>
            </a:r>
            <a:r>
              <a:rPr lang="it-IT" sz="2800" dirty="0" smtClean="0"/>
              <a:t>. 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necrositesticolare1[1600x1200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852936"/>
            <a:ext cx="4824536" cy="3315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 smtClean="0"/>
              <a:t>Pronounced</a:t>
            </a:r>
            <a:r>
              <a:rPr lang="it-IT" sz="2400" dirty="0" smtClean="0"/>
              <a:t> </a:t>
            </a:r>
            <a:r>
              <a:rPr lang="it-IT" sz="2400" dirty="0" err="1" smtClean="0"/>
              <a:t>lymphadenopathy</a:t>
            </a:r>
            <a:r>
              <a:rPr lang="it-IT" sz="2400" dirty="0" smtClean="0"/>
              <a:t>, due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reticuloendothelial</a:t>
            </a:r>
            <a:r>
              <a:rPr lang="it-IT" sz="2400" dirty="0" smtClean="0"/>
              <a:t> </a:t>
            </a:r>
            <a:r>
              <a:rPr lang="it-IT" sz="2400" dirty="0" err="1" smtClean="0"/>
              <a:t>hyperplasia</a:t>
            </a:r>
            <a:r>
              <a:rPr lang="it-IT" sz="2400" dirty="0" smtClean="0"/>
              <a:t>, and </a:t>
            </a:r>
            <a:r>
              <a:rPr lang="it-IT" sz="2400" b="1" dirty="0" err="1" smtClean="0"/>
              <a:t>splenic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enlargement</a:t>
            </a:r>
            <a:r>
              <a:rPr lang="it-IT" sz="2400" b="1" dirty="0" smtClean="0"/>
              <a:t> </a:t>
            </a:r>
            <a:r>
              <a:rPr lang="it-IT" sz="2400" dirty="0" err="1" smtClean="0"/>
              <a:t>occur</a:t>
            </a:r>
            <a:r>
              <a:rPr lang="it-IT" sz="2400" dirty="0" smtClean="0"/>
              <a:t> in some </a:t>
            </a:r>
            <a:r>
              <a:rPr lang="it-IT" sz="2400" dirty="0" err="1" smtClean="0"/>
              <a:t>cases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err="1" smtClean="0"/>
              <a:t>Nodular</a:t>
            </a:r>
            <a:r>
              <a:rPr lang="it-IT" sz="2400" dirty="0" smtClean="0"/>
              <a:t> </a:t>
            </a:r>
            <a:r>
              <a:rPr lang="it-IT" sz="2400" dirty="0" err="1" smtClean="0"/>
              <a:t>splenitis</a:t>
            </a:r>
            <a:r>
              <a:rPr lang="it-IT" sz="2400" dirty="0" smtClean="0"/>
              <a:t>, in the </a:t>
            </a:r>
            <a:r>
              <a:rPr lang="it-IT" sz="2400" dirty="0" err="1" smtClean="0"/>
              <a:t>absence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other</a:t>
            </a:r>
            <a:r>
              <a:rPr lang="it-IT" sz="2400" dirty="0" smtClean="0"/>
              <a:t> </a:t>
            </a:r>
            <a:r>
              <a:rPr lang="it-IT" sz="2400" dirty="0" err="1" smtClean="0"/>
              <a:t>lesions</a:t>
            </a:r>
            <a:r>
              <a:rPr lang="it-IT" sz="2400" dirty="0" smtClean="0"/>
              <a:t>, </a:t>
            </a:r>
            <a:r>
              <a:rPr lang="it-IT" sz="2400" dirty="0" err="1" smtClean="0"/>
              <a:t>justifies</a:t>
            </a:r>
            <a:r>
              <a:rPr lang="it-IT" sz="2400" dirty="0" smtClean="0"/>
              <a:t> a </a:t>
            </a:r>
            <a:r>
              <a:rPr lang="it-IT" sz="2400" dirty="0" err="1" smtClean="0"/>
              <a:t>presumptive</a:t>
            </a:r>
            <a:r>
              <a:rPr lang="it-IT" sz="2400" dirty="0" smtClean="0"/>
              <a:t> </a:t>
            </a:r>
            <a:r>
              <a:rPr lang="it-IT" sz="2400" dirty="0" err="1" smtClean="0"/>
              <a:t>diagnosis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</a:t>
            </a:r>
            <a:r>
              <a:rPr lang="it-IT" sz="2400" dirty="0" err="1" smtClean="0"/>
              <a:t>Brucellosis</a:t>
            </a:r>
            <a:r>
              <a:rPr lang="it-IT" sz="2400" dirty="0" smtClean="0"/>
              <a:t> in </a:t>
            </a:r>
            <a:r>
              <a:rPr lang="it-IT" sz="2400" dirty="0" err="1" smtClean="0"/>
              <a:t>pigs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4" name="Immagine 3" descr="enlarged-congestive-spleen_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76256" cy="4263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56990"/>
          </a:xfrm>
        </p:spPr>
        <p:txBody>
          <a:bodyPr/>
          <a:lstStyle/>
          <a:p>
            <a:r>
              <a:rPr lang="it-IT" b="1" dirty="0" err="1" smtClean="0"/>
              <a:t>Diagnosis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3960441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it-IT" sz="2200" dirty="0" smtClean="0"/>
              <a:t>The </a:t>
            </a:r>
            <a:r>
              <a:rPr lang="it-IT" sz="2200" dirty="0" err="1" smtClean="0"/>
              <a:t>mutable</a:t>
            </a:r>
            <a:r>
              <a:rPr lang="it-IT" sz="2200" dirty="0" smtClean="0"/>
              <a:t> </a:t>
            </a:r>
            <a:r>
              <a:rPr lang="it-IT" sz="2200" dirty="0" err="1" smtClean="0"/>
              <a:t>character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disease</a:t>
            </a:r>
            <a:r>
              <a:rPr lang="it-IT" sz="2200" dirty="0" smtClean="0"/>
              <a:t> </a:t>
            </a:r>
            <a:r>
              <a:rPr lang="it-IT" sz="2200" dirty="0" err="1" smtClean="0"/>
              <a:t>makes</a:t>
            </a:r>
            <a:r>
              <a:rPr lang="it-IT" sz="2200" dirty="0" smtClean="0"/>
              <a:t> </a:t>
            </a:r>
            <a:r>
              <a:rPr lang="it-IT" sz="2200" dirty="0" err="1" smtClean="0"/>
              <a:t>it</a:t>
            </a:r>
            <a:r>
              <a:rPr lang="it-IT" sz="2200" dirty="0" smtClean="0"/>
              <a:t> </a:t>
            </a:r>
            <a:r>
              <a:rPr lang="it-IT" sz="2200" dirty="0" err="1" smtClean="0"/>
              <a:t>difficult</a:t>
            </a:r>
            <a:r>
              <a:rPr lang="it-IT" sz="2200" dirty="0" smtClean="0"/>
              <a:t> </a:t>
            </a:r>
            <a:r>
              <a:rPr lang="it-IT" sz="2200" dirty="0" err="1" smtClean="0"/>
              <a:t>to</a:t>
            </a:r>
            <a:r>
              <a:rPr lang="it-IT" sz="2200" dirty="0" smtClean="0"/>
              <a:t> </a:t>
            </a:r>
            <a:r>
              <a:rPr lang="it-IT" sz="2200" dirty="0" err="1" smtClean="0"/>
              <a:t>diagnose</a:t>
            </a:r>
            <a:r>
              <a:rPr lang="it-IT" sz="2200" dirty="0" smtClean="0"/>
              <a:t>.</a:t>
            </a:r>
          </a:p>
          <a:p>
            <a:pPr indent="0" algn="just">
              <a:buNone/>
            </a:pPr>
            <a:r>
              <a:rPr lang="en-US" sz="2200" dirty="0" smtClean="0"/>
              <a:t>The routine serological examinations of herds is a diagnostic method for this disease.</a:t>
            </a:r>
          </a:p>
          <a:p>
            <a:pPr indent="0" algn="just">
              <a:buNone/>
            </a:pPr>
            <a:r>
              <a:rPr lang="en-US" sz="2200" dirty="0" smtClean="0"/>
              <a:t>Individual animals with posterior paralysis present a major problem in diagnosis since there are so many causes in pigs, </a:t>
            </a:r>
            <a:r>
              <a:rPr lang="en-US" sz="2200" dirty="0" err="1" smtClean="0"/>
              <a:t>incluiding</a:t>
            </a:r>
            <a:r>
              <a:rPr lang="en-US" sz="2200" dirty="0" smtClean="0"/>
              <a:t> </a:t>
            </a:r>
            <a:r>
              <a:rPr lang="en-US" sz="2200" dirty="0" err="1" smtClean="0"/>
              <a:t>hypovitaminosis</a:t>
            </a:r>
            <a:r>
              <a:rPr lang="en-US" sz="2200" dirty="0" smtClean="0"/>
              <a:t> A, deficiency of vitamin B complex factors, and fractures of the lumbar vertebrae in </a:t>
            </a:r>
            <a:r>
              <a:rPr lang="en-US" sz="2200" dirty="0" err="1" smtClean="0"/>
              <a:t>osteomalacia</a:t>
            </a:r>
            <a:r>
              <a:rPr lang="en-US" sz="2200" dirty="0" smtClean="0"/>
              <a:t>.</a:t>
            </a:r>
          </a:p>
          <a:p>
            <a:pPr indent="0" algn="just">
              <a:buNone/>
            </a:pPr>
            <a:r>
              <a:rPr lang="en-US" sz="2200" dirty="0" smtClean="0"/>
              <a:t>Many poisonings such as organic arsenicals, mercury and </a:t>
            </a:r>
            <a:r>
              <a:rPr lang="en-US" sz="2200" dirty="0" err="1" smtClean="0"/>
              <a:t>organophosphatic</a:t>
            </a:r>
            <a:r>
              <a:rPr lang="en-US" sz="2200" dirty="0" smtClean="0"/>
              <a:t> insecticides may cause </a:t>
            </a:r>
            <a:r>
              <a:rPr lang="en-US" sz="2200" dirty="0" err="1" smtClean="0"/>
              <a:t>postirior</a:t>
            </a:r>
            <a:r>
              <a:rPr lang="en-US" sz="2200" dirty="0" smtClean="0"/>
              <a:t> paralysis among other things.</a:t>
            </a:r>
            <a:endParaRPr lang="it-IT" sz="2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437112"/>
            <a:ext cx="3096344" cy="2319269"/>
          </a:xfrm>
          <a:prstGeom prst="rect">
            <a:avLst/>
          </a:prstGeom>
        </p:spPr>
      </p:pic>
      <p:pic>
        <p:nvPicPr>
          <p:cNvPr id="6" name="Immagine 5" descr="leggere-analisi-del-sangu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80520"/>
            <a:ext cx="3220076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548680"/>
            <a:ext cx="84249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err="1" smtClean="0"/>
              <a:t>Abortion</a:t>
            </a:r>
            <a:r>
              <a:rPr lang="it-IT" sz="2200" dirty="0" smtClean="0"/>
              <a:t> “</a:t>
            </a:r>
            <a:r>
              <a:rPr lang="it-IT" sz="2200" dirty="0" err="1" smtClean="0"/>
              <a:t>storms</a:t>
            </a:r>
            <a:r>
              <a:rPr lang="it-IT" sz="2200" dirty="0" smtClean="0"/>
              <a:t>” are common in </a:t>
            </a:r>
            <a:r>
              <a:rPr lang="it-IT" sz="2200" dirty="0" err="1" smtClean="0"/>
              <a:t>piggeries</a:t>
            </a:r>
            <a:r>
              <a:rPr lang="it-IT" sz="2200" dirty="0" smtClean="0"/>
              <a:t> </a:t>
            </a:r>
            <a:r>
              <a:rPr lang="it-IT" sz="2200" dirty="0" err="1" smtClean="0"/>
              <a:t>but</a:t>
            </a:r>
            <a:r>
              <a:rPr lang="it-IT" sz="2200" dirty="0" smtClean="0"/>
              <a:t> in </a:t>
            </a:r>
            <a:r>
              <a:rPr lang="it-IT" sz="2200" dirty="0" err="1" smtClean="0"/>
              <a:t>most</a:t>
            </a:r>
            <a:r>
              <a:rPr lang="it-IT" sz="2200" dirty="0" smtClean="0"/>
              <a:t> </a:t>
            </a:r>
            <a:r>
              <a:rPr lang="it-IT" sz="2200" dirty="0" err="1" smtClean="0"/>
              <a:t>instances</a:t>
            </a:r>
            <a:r>
              <a:rPr lang="it-IT" sz="2200" dirty="0" smtClean="0"/>
              <a:t> the cause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not</a:t>
            </a:r>
            <a:r>
              <a:rPr lang="it-IT" sz="2200" dirty="0" smtClean="0"/>
              <a:t> </a:t>
            </a:r>
            <a:r>
              <a:rPr lang="it-IT" sz="2200" dirty="0" err="1" smtClean="0"/>
              <a:t>determined</a:t>
            </a:r>
            <a:r>
              <a:rPr lang="it-IT" sz="2200" dirty="0" smtClean="0"/>
              <a:t>. </a:t>
            </a:r>
          </a:p>
          <a:p>
            <a:pPr algn="just"/>
            <a:r>
              <a:rPr lang="it-IT" sz="2200" dirty="0" err="1" smtClean="0"/>
              <a:t>Known</a:t>
            </a:r>
            <a:r>
              <a:rPr lang="it-IT" sz="2200" dirty="0" smtClean="0"/>
              <a:t> </a:t>
            </a:r>
            <a:r>
              <a:rPr lang="it-IT" sz="2200" dirty="0" err="1" smtClean="0"/>
              <a:t>now</a:t>
            </a:r>
            <a:r>
              <a:rPr lang="it-IT" sz="2200" dirty="0" smtClean="0"/>
              <a:t> </a:t>
            </a:r>
            <a:r>
              <a:rPr lang="it-IT" sz="2200" dirty="0" err="1" smtClean="0"/>
              <a:t>causes</a:t>
            </a:r>
            <a:r>
              <a:rPr lang="it-IT" sz="2200" dirty="0" smtClean="0"/>
              <a:t> include </a:t>
            </a:r>
            <a:r>
              <a:rPr lang="it-IT" sz="2200" dirty="0" err="1" smtClean="0"/>
              <a:t>leptospirosis</a:t>
            </a:r>
            <a:r>
              <a:rPr lang="it-IT" sz="2200" dirty="0" smtClean="0"/>
              <a:t> and acute </a:t>
            </a:r>
            <a:r>
              <a:rPr lang="it-IT" sz="2200" dirty="0" err="1" smtClean="0"/>
              <a:t>infectious</a:t>
            </a:r>
            <a:r>
              <a:rPr lang="it-IT" sz="2200" dirty="0" smtClean="0"/>
              <a:t> </a:t>
            </a:r>
            <a:r>
              <a:rPr lang="it-IT" sz="2200" dirty="0" err="1" smtClean="0"/>
              <a:t>diseases</a:t>
            </a:r>
            <a:r>
              <a:rPr lang="it-IT" sz="2200" dirty="0" smtClean="0"/>
              <a:t>. </a:t>
            </a:r>
          </a:p>
          <a:p>
            <a:pPr algn="just"/>
            <a:r>
              <a:rPr lang="it-IT" sz="2200" dirty="0" err="1" smtClean="0"/>
              <a:t>Other</a:t>
            </a:r>
            <a:r>
              <a:rPr lang="it-IT" sz="2200" dirty="0" smtClean="0"/>
              <a:t> </a:t>
            </a:r>
            <a:r>
              <a:rPr lang="it-IT" sz="2200" dirty="0" err="1" smtClean="0"/>
              <a:t>bacteria</a:t>
            </a:r>
            <a:r>
              <a:rPr lang="it-IT" sz="2200" dirty="0" smtClean="0"/>
              <a:t> </a:t>
            </a:r>
            <a:r>
              <a:rPr lang="it-IT" sz="2200" dirty="0" err="1" smtClean="0"/>
              <a:t>commonly</a:t>
            </a:r>
            <a:r>
              <a:rPr lang="it-IT" sz="2200" dirty="0" smtClean="0"/>
              <a:t> </a:t>
            </a:r>
            <a:r>
              <a:rPr lang="it-IT" sz="2200" dirty="0" err="1" smtClean="0"/>
              <a:t>isolated</a:t>
            </a:r>
            <a:r>
              <a:rPr lang="it-IT" sz="2200" dirty="0" smtClean="0"/>
              <a:t> </a:t>
            </a:r>
            <a:r>
              <a:rPr lang="it-IT" sz="2200" dirty="0" err="1" smtClean="0"/>
              <a:t>from</a:t>
            </a:r>
            <a:r>
              <a:rPr lang="it-IT" sz="2200" dirty="0" smtClean="0"/>
              <a:t> </a:t>
            </a:r>
            <a:r>
              <a:rPr lang="it-IT" sz="2200" dirty="0" err="1" smtClean="0"/>
              <a:t>aborted</a:t>
            </a:r>
            <a:r>
              <a:rPr lang="it-IT" sz="2200" dirty="0" smtClean="0"/>
              <a:t> porcine </a:t>
            </a:r>
            <a:r>
              <a:rPr lang="it-IT" sz="2200" dirty="0" err="1" smtClean="0"/>
              <a:t>fetuses</a:t>
            </a:r>
            <a:r>
              <a:rPr lang="it-IT" sz="2200" dirty="0" smtClean="0"/>
              <a:t> include </a:t>
            </a:r>
            <a:r>
              <a:rPr lang="it-IT" sz="2200" i="1" dirty="0" err="1" smtClean="0"/>
              <a:t>Staphylococcus</a:t>
            </a:r>
            <a:r>
              <a:rPr lang="it-IT" sz="2200" i="1" dirty="0" smtClean="0"/>
              <a:t>, </a:t>
            </a:r>
            <a:r>
              <a:rPr lang="it-IT" sz="2200" i="1" dirty="0" err="1" smtClean="0"/>
              <a:t>Streptococcus</a:t>
            </a:r>
            <a:r>
              <a:rPr lang="it-IT" sz="2200" i="1" dirty="0" smtClean="0"/>
              <a:t> </a:t>
            </a:r>
            <a:r>
              <a:rPr lang="it-IT" sz="2200" dirty="0" smtClean="0"/>
              <a:t>and </a:t>
            </a:r>
            <a:r>
              <a:rPr lang="it-IT" sz="2200" i="1" dirty="0" err="1" smtClean="0"/>
              <a:t>Corynebacterium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spp</a:t>
            </a:r>
            <a:r>
              <a:rPr lang="it-IT" sz="2200" i="1" dirty="0" smtClean="0"/>
              <a:t>., </a:t>
            </a:r>
            <a:r>
              <a:rPr lang="it-IT" sz="2200" dirty="0" smtClean="0"/>
              <a:t>and </a:t>
            </a:r>
            <a:r>
              <a:rPr lang="it-IT" sz="2200" dirty="0" err="1" smtClean="0"/>
              <a:t>occasionally</a:t>
            </a:r>
            <a:r>
              <a:rPr lang="it-IT" sz="2200" dirty="0" smtClean="0"/>
              <a:t> </a:t>
            </a:r>
            <a:r>
              <a:rPr lang="it-IT" sz="2200" i="1" dirty="0" smtClean="0"/>
              <a:t>Salmonella </a:t>
            </a:r>
            <a:r>
              <a:rPr lang="it-IT" sz="2200" i="1" dirty="0" err="1" smtClean="0"/>
              <a:t>abortus-ovis</a:t>
            </a:r>
            <a:r>
              <a:rPr lang="it-IT" sz="2200" i="1" dirty="0" smtClean="0"/>
              <a:t>.</a:t>
            </a:r>
          </a:p>
          <a:p>
            <a:pPr algn="just"/>
            <a:r>
              <a:rPr lang="it-IT" sz="2200" dirty="0" err="1" smtClean="0"/>
              <a:t>Mortality</a:t>
            </a:r>
            <a:r>
              <a:rPr lang="it-IT" sz="2200" dirty="0" smtClean="0"/>
              <a:t> in </a:t>
            </a:r>
            <a:r>
              <a:rPr lang="it-IT" sz="2200" dirty="0" err="1" smtClean="0"/>
              <a:t>young</a:t>
            </a:r>
            <a:r>
              <a:rPr lang="it-IT" sz="2200" dirty="0" smtClean="0"/>
              <a:t> </a:t>
            </a:r>
            <a:r>
              <a:rPr lang="it-IT" sz="2200" dirty="0" err="1" smtClean="0"/>
              <a:t>sucking</a:t>
            </a:r>
            <a:r>
              <a:rPr lang="it-IT" sz="2200" dirty="0" smtClean="0"/>
              <a:t> </a:t>
            </a:r>
            <a:r>
              <a:rPr lang="it-IT" sz="2200" dirty="0" err="1" smtClean="0"/>
              <a:t>pigs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</a:t>
            </a:r>
            <a:r>
              <a:rPr lang="it-IT" sz="2200" dirty="0" err="1" smtClean="0"/>
              <a:t>caused</a:t>
            </a:r>
            <a:r>
              <a:rPr lang="it-IT" sz="2200" dirty="0" smtClean="0"/>
              <a:t> </a:t>
            </a:r>
            <a:r>
              <a:rPr lang="it-IT" sz="2200" dirty="0" err="1" smtClean="0"/>
              <a:t>by</a:t>
            </a:r>
            <a:r>
              <a:rPr lang="it-IT" sz="2200" dirty="0" smtClean="0"/>
              <a:t> </a:t>
            </a:r>
            <a:r>
              <a:rPr lang="it-IT" sz="2200" dirty="0" err="1" smtClean="0"/>
              <a:t>many</a:t>
            </a:r>
            <a:r>
              <a:rPr lang="it-IT" sz="2200" dirty="0" smtClean="0"/>
              <a:t> </a:t>
            </a:r>
            <a:r>
              <a:rPr lang="it-IT" sz="2200" dirty="0" err="1" smtClean="0"/>
              <a:t>agents</a:t>
            </a:r>
            <a:r>
              <a:rPr lang="it-IT" sz="2200" dirty="0" smtClean="0"/>
              <a:t>. </a:t>
            </a:r>
            <a:endParaRPr lang="it-IT" sz="2200" dirty="0"/>
          </a:p>
        </p:txBody>
      </p:sp>
      <p:pic>
        <p:nvPicPr>
          <p:cNvPr id="5" name="Immagine 4" descr="3056-medium_tcm102-165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1" y="3108562"/>
            <a:ext cx="5040561" cy="3200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Treatment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68761"/>
            <a:ext cx="8892480" cy="2808311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it-IT" sz="2800" dirty="0" err="1" smtClean="0"/>
              <a:t>Exhaustive</a:t>
            </a:r>
            <a:r>
              <a:rPr lang="it-IT" sz="2800" dirty="0" smtClean="0"/>
              <a:t> </a:t>
            </a:r>
            <a:r>
              <a:rPr lang="it-IT" sz="2800" dirty="0" err="1" smtClean="0"/>
              <a:t>trials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treatment </a:t>
            </a:r>
            <a:r>
              <a:rPr lang="it-IT" sz="2800" dirty="0" err="1" smtClean="0"/>
              <a:t>with</a:t>
            </a:r>
            <a:r>
              <a:rPr lang="it-IT" sz="2800" dirty="0" smtClean="0"/>
              <a:t> a </a:t>
            </a:r>
            <a:r>
              <a:rPr lang="it-IT" sz="2800" dirty="0" err="1" smtClean="0"/>
              <a:t>combination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streptomycine</a:t>
            </a:r>
            <a:r>
              <a:rPr lang="it-IT" sz="2800" dirty="0" smtClean="0"/>
              <a:t> </a:t>
            </a:r>
            <a:r>
              <a:rPr lang="it-IT" sz="2800" dirty="0" err="1" smtClean="0"/>
              <a:t>parelenterally</a:t>
            </a:r>
            <a:r>
              <a:rPr lang="it-IT" sz="2800" dirty="0" smtClean="0"/>
              <a:t> and </a:t>
            </a:r>
            <a:r>
              <a:rPr lang="it-IT" sz="2800" dirty="0" err="1" smtClean="0"/>
              <a:t>sulfadiazine</a:t>
            </a:r>
            <a:r>
              <a:rPr lang="it-IT" sz="2800" dirty="0" smtClean="0"/>
              <a:t> </a:t>
            </a:r>
            <a:r>
              <a:rPr lang="it-IT" sz="2800" dirty="0" err="1" smtClean="0"/>
              <a:t>orally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periods</a:t>
            </a:r>
            <a:r>
              <a:rPr lang="it-IT" sz="2800" dirty="0" smtClean="0"/>
              <a:t> </a:t>
            </a:r>
            <a:r>
              <a:rPr lang="it-IT" sz="2800" dirty="0" err="1" smtClean="0"/>
              <a:t>failed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reduce the </a:t>
            </a:r>
            <a:r>
              <a:rPr lang="it-IT" sz="2800" dirty="0" err="1" smtClean="0"/>
              <a:t>infection</a:t>
            </a:r>
            <a:r>
              <a:rPr lang="it-IT" sz="2800" dirty="0" smtClean="0"/>
              <a:t> rate in </a:t>
            </a:r>
            <a:r>
              <a:rPr lang="it-IT" sz="2800" dirty="0" err="1" smtClean="0"/>
              <a:t>pigs</a:t>
            </a:r>
            <a:r>
              <a:rPr lang="it-IT" sz="2800" dirty="0" smtClean="0"/>
              <a:t>.</a:t>
            </a:r>
          </a:p>
          <a:p>
            <a:pPr indent="0" algn="just">
              <a:buNone/>
            </a:pPr>
            <a:r>
              <a:rPr lang="it-IT" sz="2800" dirty="0" err="1" smtClean="0"/>
              <a:t>Chlortetracycline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also</a:t>
            </a:r>
            <a:r>
              <a:rPr lang="it-IT" sz="2800" dirty="0" smtClean="0"/>
              <a:t> </a:t>
            </a:r>
            <a:r>
              <a:rPr lang="it-IT" sz="2800" dirty="0" err="1" smtClean="0"/>
              <a:t>ineffective</a:t>
            </a:r>
            <a:r>
              <a:rPr lang="it-IT" sz="2800" dirty="0" smtClean="0"/>
              <a:t>.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unlikely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the </a:t>
            </a:r>
            <a:r>
              <a:rPr lang="it-IT" sz="2800" dirty="0" err="1" smtClean="0"/>
              <a:t>treatments</a:t>
            </a:r>
            <a:r>
              <a:rPr lang="it-IT" sz="2800" dirty="0" smtClean="0"/>
              <a:t> </a:t>
            </a:r>
            <a:r>
              <a:rPr lang="it-IT" sz="2800" dirty="0" err="1" smtClean="0"/>
              <a:t>available</a:t>
            </a:r>
            <a:r>
              <a:rPr lang="it-IT" sz="2800" dirty="0" smtClean="0"/>
              <a:t> at </a:t>
            </a:r>
            <a:r>
              <a:rPr lang="it-IT" sz="2800" dirty="0" err="1" smtClean="0"/>
              <a:t>present</a:t>
            </a:r>
            <a:r>
              <a:rPr lang="it-IT" sz="2800" dirty="0" smtClean="0"/>
              <a:t> </a:t>
            </a:r>
            <a:r>
              <a:rPr lang="it-IT" sz="2800" dirty="0" err="1" smtClean="0"/>
              <a:t>will</a:t>
            </a:r>
            <a:r>
              <a:rPr lang="it-IT" sz="2800" dirty="0" smtClean="0"/>
              <a:t> </a:t>
            </a:r>
            <a:r>
              <a:rPr lang="it-IT" sz="2800" dirty="0" err="1" smtClean="0"/>
              <a:t>ever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attempted</a:t>
            </a:r>
            <a:r>
              <a:rPr lang="it-IT" sz="2800" dirty="0" smtClean="0"/>
              <a:t> on a commercial scale.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no-sonnifer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312368" cy="244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Prevention</a:t>
            </a:r>
            <a:r>
              <a:rPr lang="it-IT" b="1" dirty="0" smtClean="0"/>
              <a:t> and </a:t>
            </a:r>
            <a:r>
              <a:rPr lang="it-IT" b="1" dirty="0" err="1" smtClean="0"/>
              <a:t>Control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855365"/>
            <a:ext cx="4104456" cy="4525963"/>
          </a:xfrm>
        </p:spPr>
        <p:txBody>
          <a:bodyPr/>
          <a:lstStyle/>
          <a:p>
            <a:pPr indent="0" algn="just">
              <a:buNone/>
            </a:pPr>
            <a:r>
              <a:rPr lang="en-US" dirty="0" smtClean="0"/>
              <a:t>Pigs should be </a:t>
            </a:r>
            <a:r>
              <a:rPr lang="en-US" dirty="0" err="1" smtClean="0"/>
              <a:t>buyed</a:t>
            </a:r>
            <a:r>
              <a:rPr lang="en-US" dirty="0" smtClean="0"/>
              <a:t> from herds known to be free of brucellosis, or they should be tested and isolated for 3 months and retested before being added to the herd.</a:t>
            </a:r>
          </a:p>
          <a:p>
            <a:pPr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stock-photo-h-n-virus-humorous-collage-pig-wearing-a-mask-hanging-on-the-fence-isolation-133042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384376" cy="421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47667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There isn’t vaccine for brucellosis in swine, </a:t>
            </a:r>
          </a:p>
          <a:p>
            <a:pPr algn="just"/>
            <a:r>
              <a:rPr lang="en-US" sz="2400" i="1" dirty="0" smtClean="0"/>
              <a:t>Strain 19 Br. </a:t>
            </a:r>
            <a:r>
              <a:rPr lang="en-US" sz="2400" i="1" dirty="0" err="1" smtClean="0"/>
              <a:t>abortus</a:t>
            </a:r>
            <a:r>
              <a:rPr lang="en-US" sz="2400" i="1" dirty="0" smtClean="0"/>
              <a:t>, Br. </a:t>
            </a:r>
            <a:r>
              <a:rPr lang="en-US" sz="2400" i="1" dirty="0" err="1" smtClean="0"/>
              <a:t>abortus</a:t>
            </a:r>
            <a:r>
              <a:rPr lang="en-US" sz="2400" i="1" dirty="0" smtClean="0"/>
              <a:t> ‘M’ vaccine, and phenol and ether extracts of Br. </a:t>
            </a:r>
            <a:r>
              <a:rPr lang="en-US" sz="2400" i="1" dirty="0" err="1" smtClean="0"/>
              <a:t>suis</a:t>
            </a:r>
            <a:r>
              <a:rPr lang="en-US" sz="2400" i="1" dirty="0" smtClean="0"/>
              <a:t> </a:t>
            </a:r>
            <a:r>
              <a:rPr lang="en-US" sz="2400" dirty="0" smtClean="0"/>
              <a:t>are all ineffective.</a:t>
            </a:r>
          </a:p>
          <a:p>
            <a:pPr algn="just"/>
            <a:r>
              <a:rPr lang="en-US" sz="2400" dirty="0" smtClean="0"/>
              <a:t>No practical recommendations can be made for treatment. Control is based on test.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Brucellosis remains a problem in feral swine and is a potential source of infection for domesticated herds and people.</a:t>
            </a:r>
            <a:endParaRPr lang="it-IT" sz="2400" dirty="0"/>
          </a:p>
        </p:txBody>
      </p:sp>
      <p:pic>
        <p:nvPicPr>
          <p:cNvPr id="4" name="Immagine 3" descr="InkedConvegno-Vaccini-Locandina_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89648"/>
            <a:ext cx="3168352" cy="3168352"/>
          </a:xfrm>
          <a:prstGeom prst="rect">
            <a:avLst/>
          </a:prstGeom>
        </p:spPr>
      </p:pic>
      <p:pic>
        <p:nvPicPr>
          <p:cNvPr id="5" name="Immagine 4" descr="74812269-ineffective-red-rubber-stamp-over-a-white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7174">
            <a:off x="1259632" y="4437112"/>
            <a:ext cx="3099792" cy="2066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052736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/>
              <a:t>Brucellosis has been recognized in animals and humans </a:t>
            </a:r>
          </a:p>
          <a:p>
            <a:pPr algn="just"/>
            <a:r>
              <a:rPr lang="en-US" sz="2500" dirty="0" smtClean="0"/>
              <a:t>since the 20th century.</a:t>
            </a:r>
            <a:endParaRPr lang="it-IT" sz="2500" dirty="0" smtClean="0"/>
          </a:p>
          <a:p>
            <a:pPr algn="just"/>
            <a:endParaRPr lang="en-US" sz="2500" dirty="0" smtClean="0"/>
          </a:p>
          <a:p>
            <a:pPr algn="just"/>
            <a:r>
              <a:rPr lang="en-US" sz="2500" dirty="0" smtClean="0"/>
              <a:t>The germ is named after David Bruce, a Scottish doctor </a:t>
            </a:r>
          </a:p>
          <a:p>
            <a:pPr algn="just"/>
            <a:r>
              <a:rPr lang="en-US" sz="2500" dirty="0" smtClean="0"/>
              <a:t>who first insulated in 1887.</a:t>
            </a:r>
            <a:endParaRPr lang="it-IT" sz="25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31840" y="188640"/>
            <a:ext cx="2244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5400" b="1" dirty="0" err="1" smtClean="0"/>
              <a:t>History</a:t>
            </a:r>
            <a:endParaRPr lang="it-IT" sz="5400" b="1" dirty="0"/>
          </a:p>
        </p:txBody>
      </p:sp>
      <p:pic>
        <p:nvPicPr>
          <p:cNvPr id="11" name="Immagine 10" descr="The_members_of_the_Mediterranean_Fever_Commission._Wellcome_L0022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73280"/>
            <a:ext cx="4464496" cy="3465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20688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 smtClean="0">
                <a:latin typeface="Eras Demi ITC" pitchFamily="34" charset="0"/>
              </a:rPr>
              <a:t>Thanks</a:t>
            </a:r>
            <a:r>
              <a:rPr lang="it-IT" sz="5400" dirty="0" smtClean="0">
                <a:latin typeface="Eras Demi ITC" pitchFamily="34" charset="0"/>
              </a:rPr>
              <a:t> </a:t>
            </a:r>
            <a:r>
              <a:rPr lang="it-IT" sz="5400" dirty="0" err="1" smtClean="0">
                <a:latin typeface="Eras Demi ITC" pitchFamily="34" charset="0"/>
              </a:rPr>
              <a:t>for</a:t>
            </a:r>
            <a:r>
              <a:rPr lang="it-IT" sz="5400" dirty="0" smtClean="0">
                <a:latin typeface="Eras Demi ITC" pitchFamily="34" charset="0"/>
              </a:rPr>
              <a:t> the </a:t>
            </a:r>
            <a:r>
              <a:rPr lang="it-IT" sz="5400" dirty="0" err="1" smtClean="0">
                <a:latin typeface="Eras Demi ITC" pitchFamily="34" charset="0"/>
              </a:rPr>
              <a:t>attention</a:t>
            </a:r>
            <a:r>
              <a:rPr lang="it-IT" sz="5400" dirty="0" smtClean="0">
                <a:latin typeface="Eras Demi ITC" pitchFamily="34" charset="0"/>
              </a:rPr>
              <a:t>!</a:t>
            </a:r>
            <a:endParaRPr lang="it-IT" sz="5400" dirty="0">
              <a:latin typeface="Eras Demi ITC" pitchFamily="34" charset="0"/>
            </a:endParaRPr>
          </a:p>
        </p:txBody>
      </p:sp>
      <p:pic>
        <p:nvPicPr>
          <p:cNvPr id="4" name="Immagine 3" descr="stream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198320" cy="404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BIBLIOGRAFIA</a:t>
            </a:r>
            <a:endParaRPr lang="it-IT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85000" lnSpcReduction="10000"/>
          </a:bodyPr>
          <a:lstStyle/>
          <a:p>
            <a:r>
              <a:rPr lang="it-IT" sz="3800" dirty="0" err="1" smtClean="0">
                <a:hlinkClick r:id="rId2"/>
              </a:rPr>
              <a:t>Veterinary</a:t>
            </a:r>
            <a:r>
              <a:rPr lang="it-IT" sz="3800" dirty="0" smtClean="0">
                <a:hlinkClick r:id="rId2"/>
              </a:rPr>
              <a:t> Medicine. </a:t>
            </a:r>
            <a:r>
              <a:rPr lang="it-IT" sz="3800" dirty="0" err="1" smtClean="0">
                <a:hlinkClick r:id="rId2"/>
              </a:rPr>
              <a:t>Blood</a:t>
            </a:r>
            <a:r>
              <a:rPr lang="it-IT" sz="3800" dirty="0" smtClean="0">
                <a:hlinkClick r:id="rId2"/>
              </a:rPr>
              <a:t> </a:t>
            </a:r>
            <a:r>
              <a:rPr lang="it-IT" sz="3800" dirty="0" err="1" smtClean="0">
                <a:hlinkClick r:id="rId2"/>
              </a:rPr>
              <a:t>Radostits</a:t>
            </a:r>
            <a:r>
              <a:rPr lang="it-IT" sz="3800" dirty="0" smtClean="0">
                <a:hlinkClick r:id="rId2"/>
              </a:rPr>
              <a:t> </a:t>
            </a:r>
            <a:r>
              <a:rPr lang="it-IT" sz="3800" dirty="0" err="1" smtClean="0">
                <a:hlinkClick r:id="rId2"/>
              </a:rPr>
              <a:t>Henderson</a:t>
            </a:r>
            <a:r>
              <a:rPr lang="it-IT" sz="3800" dirty="0" smtClean="0">
                <a:hlinkClick r:id="rId2"/>
              </a:rPr>
              <a:t>, </a:t>
            </a:r>
            <a:r>
              <a:rPr lang="it-IT" sz="3800" dirty="0" err="1" smtClean="0">
                <a:hlinkClick r:id="rId2"/>
              </a:rPr>
              <a:t>Baillière</a:t>
            </a:r>
            <a:r>
              <a:rPr lang="it-IT" sz="3800" dirty="0" smtClean="0">
                <a:hlinkClick r:id="rId2"/>
              </a:rPr>
              <a:t> </a:t>
            </a:r>
            <a:r>
              <a:rPr lang="it-IT" sz="3800" dirty="0" err="1" smtClean="0">
                <a:hlinkClick r:id="rId2"/>
              </a:rPr>
              <a:t>Tindal</a:t>
            </a:r>
            <a:endParaRPr lang="it-IT" sz="3800" dirty="0" smtClean="0">
              <a:hlinkClick r:id="rId2"/>
            </a:endParaRPr>
          </a:p>
          <a:p>
            <a:pPr>
              <a:buNone/>
            </a:pPr>
            <a:endParaRPr lang="it-IT" dirty="0" smtClean="0">
              <a:hlinkClick r:id="rId2"/>
            </a:endParaRPr>
          </a:p>
          <a:p>
            <a:r>
              <a:rPr lang="it-IT" dirty="0" smtClean="0">
                <a:hlinkClick r:id="rId2"/>
              </a:rPr>
              <a:t>https://www.dpi.nsw.gov.au/animals-and-livestock/pigs/health/a-z-pig-diseases/brucellosis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http://www.cfsph.iastate.edu</a:t>
            </a:r>
            <a:endParaRPr lang="it-IT" dirty="0" smtClean="0"/>
          </a:p>
          <a:p>
            <a:r>
              <a:rPr lang="it-IT" dirty="0" smtClean="0">
                <a:hlinkClick r:id="rId4"/>
              </a:rPr>
              <a:t>https://vetmed.iastate.edu/vdpam/FSVD/swine/index-diseases/brucellosis</a:t>
            </a:r>
            <a:endParaRPr lang="it-IT" dirty="0" smtClean="0"/>
          </a:p>
          <a:p>
            <a:r>
              <a:rPr lang="it-IT" dirty="0" smtClean="0">
                <a:hlinkClick r:id="rId5"/>
              </a:rPr>
              <a:t>http://www.msdvetmanual.com/</a:t>
            </a:r>
            <a:r>
              <a:rPr lang="it-IT" dirty="0" err="1" smtClean="0">
                <a:hlinkClick r:id="rId5"/>
              </a:rPr>
              <a:t>reproductive-system</a:t>
            </a:r>
            <a:r>
              <a:rPr lang="it-IT" dirty="0" smtClean="0">
                <a:hlinkClick r:id="rId5"/>
              </a:rPr>
              <a:t>/</a:t>
            </a:r>
            <a:r>
              <a:rPr lang="it-IT" dirty="0" err="1" smtClean="0">
                <a:hlinkClick r:id="rId5"/>
              </a:rPr>
              <a:t>brucellosis-in-large-animals</a:t>
            </a:r>
            <a:r>
              <a:rPr lang="it-IT" dirty="0" smtClean="0">
                <a:hlinkClick r:id="rId5"/>
              </a:rPr>
              <a:t>/</a:t>
            </a:r>
            <a:r>
              <a:rPr lang="it-IT" dirty="0" err="1" smtClean="0">
                <a:hlinkClick r:id="rId5"/>
              </a:rPr>
              <a:t>brucellosis-in-pigs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BRUCELLA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12527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This disease is common in many parts of the world. 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524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395536" y="692697"/>
            <a:ext cx="8229600" cy="2952327"/>
          </a:xfrm>
        </p:spPr>
        <p:txBody>
          <a:bodyPr/>
          <a:lstStyle/>
          <a:p>
            <a:pPr indent="0" algn="just">
              <a:buNone/>
            </a:pPr>
            <a:r>
              <a:rPr lang="en-US" i="1" dirty="0" smtClean="0"/>
              <a:t>They function as facultative intracellular parasites, causing chronic disease, which usually persists for life.</a:t>
            </a:r>
          </a:p>
          <a:p>
            <a:pPr indent="0" algn="just">
              <a:buNone/>
            </a:pPr>
            <a:r>
              <a:rPr lang="en-US" i="1" dirty="0" err="1" smtClean="0"/>
              <a:t>Brucella</a:t>
            </a:r>
            <a:r>
              <a:rPr lang="en-US" i="1" dirty="0" smtClean="0"/>
              <a:t> bacteria infect a range of animals. </a:t>
            </a:r>
            <a:endParaRPr lang="en-US" i="1" dirty="0"/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o_brucelos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24944"/>
            <a:ext cx="4608512" cy="341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0"/>
            <a:ext cx="64807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Four species infect humans: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B. </a:t>
            </a:r>
            <a:r>
              <a:rPr lang="en-US" sz="2400" dirty="0" err="1" smtClean="0"/>
              <a:t>abortus</a:t>
            </a:r>
            <a:r>
              <a:rPr lang="en-US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B. </a:t>
            </a:r>
            <a:r>
              <a:rPr lang="en-US" sz="2400" dirty="0" err="1" smtClean="0"/>
              <a:t>canis</a:t>
            </a:r>
            <a:r>
              <a:rPr lang="en-US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B. </a:t>
            </a:r>
            <a:r>
              <a:rPr lang="en-US" sz="2400" dirty="0" err="1" smtClean="0"/>
              <a:t>melitensis</a:t>
            </a:r>
            <a:r>
              <a:rPr lang="en-US" sz="2400" dirty="0" smtClean="0"/>
              <a:t>,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B. </a:t>
            </a:r>
            <a:r>
              <a:rPr lang="en-US" sz="2400" dirty="0" err="1" smtClean="0"/>
              <a:t>suis</a:t>
            </a:r>
            <a:r>
              <a:rPr lang="en-US" sz="2400" dirty="0" smtClean="0"/>
              <a:t>.  </a:t>
            </a:r>
            <a:endParaRPr lang="it-IT" sz="2400" dirty="0"/>
          </a:p>
        </p:txBody>
      </p:sp>
      <p:pic>
        <p:nvPicPr>
          <p:cNvPr id="4" name="Immagine 3" descr="63b14b540cb7864ccdb13525849fbeb9--medical-conditions-lyme-dise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4494330" cy="4968552"/>
          </a:xfrm>
          <a:prstGeom prst="rect">
            <a:avLst/>
          </a:prstGeom>
        </p:spPr>
      </p:pic>
      <p:pic>
        <p:nvPicPr>
          <p:cNvPr id="5" name="Immagine 4" descr="brucellosis-transmi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3708412" cy="296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92696"/>
            <a:ext cx="4215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Brucella </a:t>
            </a:r>
            <a:r>
              <a:rPr lang="it-IT" sz="2800" b="1" dirty="0" err="1" smtClean="0"/>
              <a:t>canis</a:t>
            </a:r>
            <a:r>
              <a:rPr lang="it-IT" sz="2800" b="1" dirty="0" smtClean="0"/>
              <a:t> </a:t>
            </a:r>
            <a:r>
              <a:rPr lang="it-IT" sz="2800" dirty="0" err="1" smtClean="0"/>
              <a:t>affects</a:t>
            </a:r>
            <a:r>
              <a:rPr lang="it-IT" sz="2800" dirty="0" smtClean="0"/>
              <a:t> </a:t>
            </a:r>
            <a:r>
              <a:rPr lang="it-IT" sz="2800" dirty="0" err="1" smtClean="0"/>
              <a:t>dogs</a:t>
            </a:r>
            <a:r>
              <a:rPr lang="it-IT" sz="2800" dirty="0" smtClean="0"/>
              <a:t>. </a:t>
            </a:r>
            <a:endParaRPr lang="it-IT" sz="2800" dirty="0"/>
          </a:p>
        </p:txBody>
      </p:sp>
      <p:pic>
        <p:nvPicPr>
          <p:cNvPr id="4" name="Immagine 3" descr="brucella can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2225125" cy="22768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9872" y="2636912"/>
            <a:ext cx="5724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Brucella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melitensis</a:t>
            </a:r>
            <a:r>
              <a:rPr lang="en-US" sz="2400" b="1" dirty="0" smtClean="0"/>
              <a:t> </a:t>
            </a:r>
            <a:r>
              <a:rPr lang="en-US" sz="2400" dirty="0" smtClean="0"/>
              <a:t>is the most virulent and invasive species.</a:t>
            </a:r>
          </a:p>
          <a:p>
            <a:r>
              <a:rPr lang="en-US" sz="2400" dirty="0" smtClean="0"/>
              <a:t> It usually infects goats and occasionally </a:t>
            </a:r>
            <a:r>
              <a:rPr lang="en-US" sz="2400" dirty="0" err="1" smtClean="0"/>
              <a:t>sheeps</a:t>
            </a:r>
            <a:r>
              <a:rPr lang="en-US" sz="2400" dirty="0" smtClean="0"/>
              <a:t>. </a:t>
            </a:r>
            <a:endParaRPr lang="it-IT" sz="2400" dirty="0"/>
          </a:p>
        </p:txBody>
      </p:sp>
      <p:pic>
        <p:nvPicPr>
          <p:cNvPr id="6" name="Immagine 5" descr="figure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2826414" cy="2655740"/>
          </a:xfrm>
          <a:prstGeom prst="rect">
            <a:avLst/>
          </a:prstGeom>
        </p:spPr>
      </p:pic>
      <p:pic>
        <p:nvPicPr>
          <p:cNvPr id="7" name="Immagine 6" descr="Picture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21088"/>
            <a:ext cx="3168352" cy="211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Brucellosis</a:t>
            </a:r>
            <a:r>
              <a:rPr lang="it-IT" b="1" dirty="0" smtClean="0"/>
              <a:t> </a:t>
            </a:r>
            <a:r>
              <a:rPr lang="it-IT" b="1" dirty="0" err="1" smtClean="0"/>
              <a:t>caused</a:t>
            </a:r>
            <a:r>
              <a:rPr lang="it-IT" b="1" dirty="0" smtClean="0"/>
              <a:t> </a:t>
            </a:r>
            <a:r>
              <a:rPr lang="it-IT" b="1" dirty="0" err="1" smtClean="0"/>
              <a:t>by</a:t>
            </a:r>
            <a:r>
              <a:rPr lang="it-IT" b="1" dirty="0" smtClean="0"/>
              <a:t> Brucella </a:t>
            </a:r>
            <a:r>
              <a:rPr lang="it-IT" b="1" dirty="0" err="1" smtClean="0"/>
              <a:t>suis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8640960" cy="2404864"/>
          </a:xfrm>
        </p:spPr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en-US" dirty="0" smtClean="0"/>
              <a:t>Br. </a:t>
            </a:r>
            <a:r>
              <a:rPr lang="en-US" dirty="0" err="1" smtClean="0"/>
              <a:t>suis</a:t>
            </a:r>
            <a:r>
              <a:rPr lang="en-US" dirty="0" smtClean="0"/>
              <a:t> is of intermediate virulence and infects pigs. </a:t>
            </a:r>
          </a:p>
          <a:p>
            <a:pPr indent="0" algn="just">
              <a:buNone/>
            </a:pPr>
            <a:r>
              <a:rPr lang="it-IT" dirty="0" err="1" smtClean="0"/>
              <a:t>Brucellosis</a:t>
            </a:r>
            <a:r>
              <a:rPr lang="it-IT" dirty="0" smtClean="0"/>
              <a:t> </a:t>
            </a:r>
            <a:r>
              <a:rPr lang="it-IT" dirty="0" err="1" smtClean="0"/>
              <a:t>caused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i="1" dirty="0" smtClean="0"/>
              <a:t>Br. </a:t>
            </a:r>
            <a:r>
              <a:rPr lang="it-IT" i="1" dirty="0" err="1" smtClean="0"/>
              <a:t>suis</a:t>
            </a:r>
            <a:r>
              <a:rPr lang="it-IT" i="1" dirty="0" smtClean="0"/>
              <a:t> 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chronic</a:t>
            </a:r>
            <a:r>
              <a:rPr lang="it-IT" dirty="0" smtClean="0"/>
              <a:t> </a:t>
            </a:r>
            <a:r>
              <a:rPr lang="it-IT" dirty="0" err="1" smtClean="0"/>
              <a:t>disease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pigs</a:t>
            </a:r>
            <a:r>
              <a:rPr lang="it-IT" dirty="0" smtClean="0"/>
              <a:t> </a:t>
            </a:r>
            <a:r>
              <a:rPr lang="it-IT" dirty="0" err="1" smtClean="0"/>
              <a:t>manifested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sterility</a:t>
            </a:r>
            <a:r>
              <a:rPr lang="it-IT" dirty="0" smtClean="0"/>
              <a:t> and </a:t>
            </a:r>
            <a:r>
              <a:rPr lang="it-IT" dirty="0" err="1" smtClean="0"/>
              <a:t>abortion</a:t>
            </a:r>
            <a:r>
              <a:rPr lang="it-IT" dirty="0" smtClean="0"/>
              <a:t> in </a:t>
            </a:r>
            <a:r>
              <a:rPr lang="it-IT" dirty="0" err="1" smtClean="0"/>
              <a:t>sows</a:t>
            </a:r>
            <a:r>
              <a:rPr lang="it-IT" dirty="0" smtClean="0"/>
              <a:t>, </a:t>
            </a:r>
            <a:r>
              <a:rPr lang="it-IT" dirty="0" err="1" smtClean="0"/>
              <a:t>heavy</a:t>
            </a:r>
            <a:r>
              <a:rPr lang="it-IT" dirty="0" smtClean="0"/>
              <a:t> </a:t>
            </a:r>
            <a:r>
              <a:rPr lang="it-IT" dirty="0" err="1" smtClean="0"/>
              <a:t>piglet</a:t>
            </a:r>
            <a:r>
              <a:rPr lang="it-IT" dirty="0" smtClean="0"/>
              <a:t> </a:t>
            </a:r>
            <a:r>
              <a:rPr lang="it-IT" dirty="0" err="1" smtClean="0"/>
              <a:t>mortality</a:t>
            </a:r>
            <a:r>
              <a:rPr lang="it-IT" dirty="0" smtClean="0"/>
              <a:t> and </a:t>
            </a:r>
            <a:r>
              <a:rPr lang="it-IT" dirty="0" err="1" smtClean="0"/>
              <a:t>orchitis</a:t>
            </a:r>
            <a:r>
              <a:rPr lang="it-IT" dirty="0" smtClean="0"/>
              <a:t> in </a:t>
            </a:r>
            <a:r>
              <a:rPr lang="it-IT" dirty="0" err="1" smtClean="0"/>
              <a:t>boars</a:t>
            </a:r>
            <a:r>
              <a:rPr lang="it-IT" dirty="0" smtClean="0"/>
              <a:t>.</a:t>
            </a:r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Giulia </a:t>
            </a:r>
            <a:r>
              <a:rPr lang="it-IT" dirty="0" err="1" smtClean="0"/>
              <a:t>Agus</a:t>
            </a:r>
            <a:endParaRPr lang="it-IT" dirty="0"/>
          </a:p>
        </p:txBody>
      </p:sp>
      <p:pic>
        <p:nvPicPr>
          <p:cNvPr id="6" name="Immagine 5" descr="parque-con-cerdas-con-abortos_38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8676456" cy="2366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/>
              <a:t>Etiology</a:t>
            </a:r>
            <a:r>
              <a:rPr lang="it-IT" b="1" dirty="0" smtClean="0"/>
              <a:t> and </a:t>
            </a:r>
            <a:r>
              <a:rPr lang="it-IT" b="1" dirty="0" err="1" smtClean="0"/>
              <a:t>Epidemiology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612775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it-IT" sz="2800" dirty="0" smtClean="0"/>
              <a:t>The </a:t>
            </a:r>
            <a:r>
              <a:rPr lang="it-IT" sz="2800" dirty="0" err="1" smtClean="0"/>
              <a:t>disease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caused</a:t>
            </a:r>
            <a:r>
              <a:rPr lang="it-IT" sz="2800" dirty="0" smtClean="0"/>
              <a:t> </a:t>
            </a:r>
            <a:r>
              <a:rPr lang="it-IT" sz="2800" dirty="0" err="1" smtClean="0"/>
              <a:t>by</a:t>
            </a:r>
            <a:r>
              <a:rPr lang="it-IT" sz="2800" dirty="0" smtClean="0"/>
              <a:t> </a:t>
            </a:r>
            <a:r>
              <a:rPr lang="it-IT" sz="2800" i="1" dirty="0" smtClean="0"/>
              <a:t>Br. </a:t>
            </a:r>
            <a:r>
              <a:rPr lang="it-IT" sz="2800" i="1" dirty="0" err="1" smtClean="0"/>
              <a:t>Suis</a:t>
            </a:r>
            <a:r>
              <a:rPr lang="it-IT" sz="2800" i="1" dirty="0" smtClean="0"/>
              <a:t>. </a:t>
            </a:r>
          </a:p>
          <a:p>
            <a:pPr indent="0" algn="just">
              <a:buNone/>
            </a:pPr>
            <a:r>
              <a:rPr lang="it-IT" sz="2800" dirty="0" smtClean="0"/>
              <a:t>The </a:t>
            </a:r>
            <a:r>
              <a:rPr lang="it-IT" sz="2800" dirty="0" err="1" smtClean="0"/>
              <a:t>organism</a:t>
            </a:r>
            <a:r>
              <a:rPr lang="it-IT" sz="2800" i="1" dirty="0" smtClean="0"/>
              <a:t> Br. </a:t>
            </a:r>
            <a:r>
              <a:rPr lang="it-IT" sz="2800" i="1" dirty="0" err="1" smtClean="0"/>
              <a:t>suis</a:t>
            </a:r>
            <a:r>
              <a:rPr lang="it-IT" sz="2800" i="1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more </a:t>
            </a:r>
            <a:r>
              <a:rPr lang="it-IT" sz="2800" dirty="0" err="1" smtClean="0"/>
              <a:t>resistant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adverse</a:t>
            </a:r>
            <a:r>
              <a:rPr lang="it-IT" sz="2800" dirty="0" smtClean="0"/>
              <a:t> </a:t>
            </a:r>
            <a:r>
              <a:rPr lang="it-IT" sz="2800" dirty="0" err="1" smtClean="0"/>
              <a:t>ambiental</a:t>
            </a:r>
            <a:r>
              <a:rPr lang="it-IT" sz="2800" dirty="0" smtClean="0"/>
              <a:t> </a:t>
            </a:r>
            <a:r>
              <a:rPr lang="it-IT" sz="2800" dirty="0" err="1" smtClean="0"/>
              <a:t>conditions</a:t>
            </a:r>
            <a:r>
              <a:rPr lang="it-IT" sz="2800" dirty="0" smtClean="0"/>
              <a:t> </a:t>
            </a:r>
            <a:r>
              <a:rPr lang="it-IT" sz="2800" dirty="0" err="1" smtClean="0"/>
              <a:t>than</a:t>
            </a:r>
            <a:r>
              <a:rPr lang="it-IT" sz="2800" dirty="0" smtClean="0"/>
              <a:t> </a:t>
            </a:r>
            <a:r>
              <a:rPr lang="it-IT" sz="2800" i="1" dirty="0" smtClean="0"/>
              <a:t>Br. </a:t>
            </a:r>
            <a:r>
              <a:rPr lang="it-IT" sz="2800" i="1" dirty="0" err="1" smtClean="0"/>
              <a:t>abortus</a:t>
            </a:r>
            <a:r>
              <a:rPr lang="it-IT" sz="2800" i="1" dirty="0" smtClean="0"/>
              <a:t>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Giulia Agus</a:t>
            </a:r>
            <a:endParaRPr lang="it-IT"/>
          </a:p>
        </p:txBody>
      </p:sp>
      <p:pic>
        <p:nvPicPr>
          <p:cNvPr id="5" name="Immagine 4" descr="151209pigseatingswill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212976"/>
            <a:ext cx="5516697" cy="269289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67544" y="3573016"/>
            <a:ext cx="2520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 </a:t>
            </a:r>
            <a:r>
              <a:rPr lang="it-IT" sz="2800" dirty="0" err="1" smtClean="0"/>
              <a:t>It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known</a:t>
            </a:r>
            <a:r>
              <a:rPr lang="it-IT" sz="2800" dirty="0" smtClean="0"/>
              <a:t>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survive</a:t>
            </a:r>
            <a:r>
              <a:rPr lang="it-IT" sz="2800" dirty="0" smtClean="0"/>
              <a:t> in </a:t>
            </a:r>
            <a:r>
              <a:rPr lang="it-IT" sz="2800" dirty="0" err="1" smtClean="0"/>
              <a:t>feces</a:t>
            </a:r>
            <a:r>
              <a:rPr lang="it-IT" sz="2800" dirty="0" smtClean="0"/>
              <a:t>, urine and water </a:t>
            </a:r>
            <a:r>
              <a:rPr lang="it-IT" sz="2800" dirty="0" err="1" smtClean="0"/>
              <a:t>for</a:t>
            </a:r>
            <a:r>
              <a:rPr lang="it-IT" sz="2800" dirty="0" smtClean="0"/>
              <a:t> 4-6 </a:t>
            </a:r>
            <a:r>
              <a:rPr lang="it-IT" sz="2800" dirty="0" err="1" smtClean="0"/>
              <a:t>weeks</a:t>
            </a:r>
            <a:r>
              <a:rPr lang="it-IT" sz="2800" dirty="0" smtClean="0"/>
              <a:t>.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1319</Words>
  <Application>Microsoft Office PowerPoint</Application>
  <PresentationFormat>Pokaz na ekranie (4:3)</PresentationFormat>
  <Paragraphs>137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Tema di Office</vt:lpstr>
      <vt:lpstr>BRUCELLA SUIS</vt:lpstr>
      <vt:lpstr>Introduction</vt:lpstr>
      <vt:lpstr>Prezentacja programu PowerPoint</vt:lpstr>
      <vt:lpstr>BRUCELLA</vt:lpstr>
      <vt:lpstr>Prezentacja programu PowerPoint</vt:lpstr>
      <vt:lpstr>Prezentacja programu PowerPoint</vt:lpstr>
      <vt:lpstr>Prezentacja programu PowerPoint</vt:lpstr>
      <vt:lpstr>Brucellosis caused by Brucella suis</vt:lpstr>
      <vt:lpstr>Etiology and Epidemiology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Pathogenesis</vt:lpstr>
      <vt:lpstr>Clinical Findings</vt:lpstr>
      <vt:lpstr>Prezentacja programu PowerPoint</vt:lpstr>
      <vt:lpstr>Prezentacja programu PowerPoint</vt:lpstr>
      <vt:lpstr>Clinical Pathology</vt:lpstr>
      <vt:lpstr>Prezentacja programu PowerPoint</vt:lpstr>
      <vt:lpstr>Necropsy Findings</vt:lpstr>
      <vt:lpstr>Prezentacja programu PowerPoint</vt:lpstr>
      <vt:lpstr>Prezentacja programu PowerPoint</vt:lpstr>
      <vt:lpstr>Diagnosis</vt:lpstr>
      <vt:lpstr>Prezentacja programu PowerPoint</vt:lpstr>
      <vt:lpstr>Treatment </vt:lpstr>
      <vt:lpstr>Prevention and Control</vt:lpstr>
      <vt:lpstr>Prezentacja programu PowerPoint</vt:lpstr>
      <vt:lpstr>Prezentacja programu PowerPoint</vt:lpstr>
      <vt:lpstr>BIBLIOGRAFIA</vt:lpstr>
    </vt:vector>
  </TitlesOfParts>
  <Company>BASTARDS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BRUCELLA SUIS</dc:title>
  <dc:creator>GIULIA</dc:creator>
  <cp:lastModifiedBy>DIG-13</cp:lastModifiedBy>
  <cp:revision>200</cp:revision>
  <dcterms:created xsi:type="dcterms:W3CDTF">2017-10-28T10:00:26Z</dcterms:created>
  <dcterms:modified xsi:type="dcterms:W3CDTF">2021-05-17T09:14:27Z</dcterms:modified>
</cp:coreProperties>
</file>