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4" r:id="rId1"/>
  </p:sldMasterIdLst>
  <p:sldIdLst>
    <p:sldId id="323" r:id="rId2"/>
    <p:sldId id="258" r:id="rId3"/>
    <p:sldId id="264" r:id="rId4"/>
    <p:sldId id="259" r:id="rId5"/>
    <p:sldId id="324" r:id="rId6"/>
    <p:sldId id="319" r:id="rId7"/>
    <p:sldId id="318" r:id="rId8"/>
    <p:sldId id="260" r:id="rId9"/>
    <p:sldId id="320" r:id="rId10"/>
    <p:sldId id="316" r:id="rId11"/>
    <p:sldId id="317" r:id="rId12"/>
    <p:sldId id="265" r:id="rId13"/>
    <p:sldId id="326" r:id="rId14"/>
    <p:sldId id="327" r:id="rId15"/>
    <p:sldId id="333" r:id="rId16"/>
    <p:sldId id="266" r:id="rId17"/>
    <p:sldId id="321" r:id="rId18"/>
    <p:sldId id="328" r:id="rId19"/>
    <p:sldId id="267" r:id="rId20"/>
    <p:sldId id="275" r:id="rId21"/>
    <p:sldId id="411" r:id="rId22"/>
    <p:sldId id="412" r:id="rId23"/>
    <p:sldId id="329" r:id="rId24"/>
    <p:sldId id="330" r:id="rId25"/>
    <p:sldId id="279" r:id="rId26"/>
    <p:sldId id="278" r:id="rId27"/>
    <p:sldId id="331" r:id="rId28"/>
    <p:sldId id="280" r:id="rId29"/>
    <p:sldId id="281" r:id="rId30"/>
    <p:sldId id="271" r:id="rId31"/>
    <p:sldId id="284" r:id="rId32"/>
    <p:sldId id="288" r:id="rId33"/>
    <p:sldId id="289" r:id="rId34"/>
    <p:sldId id="285" r:id="rId35"/>
    <p:sldId id="286" r:id="rId36"/>
    <p:sldId id="287" r:id="rId37"/>
    <p:sldId id="290" r:id="rId38"/>
    <p:sldId id="292" r:id="rId39"/>
    <p:sldId id="293" r:id="rId40"/>
    <p:sldId id="294" r:id="rId41"/>
    <p:sldId id="409" r:id="rId42"/>
    <p:sldId id="295" r:id="rId43"/>
    <p:sldId id="413" r:id="rId44"/>
    <p:sldId id="296" r:id="rId45"/>
    <p:sldId id="297" r:id="rId46"/>
    <p:sldId id="298" r:id="rId47"/>
    <p:sldId id="299" r:id="rId48"/>
    <p:sldId id="414" r:id="rId49"/>
    <p:sldId id="417" r:id="rId50"/>
    <p:sldId id="300" r:id="rId51"/>
    <p:sldId id="301" r:id="rId52"/>
    <p:sldId id="410" r:id="rId53"/>
    <p:sldId id="302" r:id="rId54"/>
    <p:sldId id="415" r:id="rId55"/>
    <p:sldId id="303" r:id="rId56"/>
    <p:sldId id="334" r:id="rId57"/>
    <p:sldId id="335" r:id="rId58"/>
    <p:sldId id="336" r:id="rId59"/>
    <p:sldId id="337" r:id="rId60"/>
    <p:sldId id="338" r:id="rId61"/>
    <p:sldId id="339" r:id="rId62"/>
    <p:sldId id="340" r:id="rId63"/>
    <p:sldId id="341" r:id="rId64"/>
    <p:sldId id="304" r:id="rId65"/>
    <p:sldId id="305" r:id="rId66"/>
    <p:sldId id="306" r:id="rId67"/>
    <p:sldId id="307" r:id="rId68"/>
    <p:sldId id="345" r:id="rId69"/>
    <p:sldId id="308" r:id="rId70"/>
    <p:sldId id="309" r:id="rId71"/>
    <p:sldId id="310" r:id="rId72"/>
    <p:sldId id="343" r:id="rId73"/>
    <p:sldId id="344" r:id="rId74"/>
    <p:sldId id="312" r:id="rId75"/>
    <p:sldId id="346" r:id="rId76"/>
    <p:sldId id="354" r:id="rId77"/>
    <p:sldId id="353" r:id="rId78"/>
    <p:sldId id="355" r:id="rId79"/>
    <p:sldId id="357" r:id="rId80"/>
    <p:sldId id="358" r:id="rId81"/>
    <p:sldId id="356" r:id="rId82"/>
    <p:sldId id="349" r:id="rId83"/>
    <p:sldId id="350" r:id="rId84"/>
    <p:sldId id="359" r:id="rId85"/>
    <p:sldId id="347" r:id="rId86"/>
    <p:sldId id="311" r:id="rId87"/>
    <p:sldId id="314" r:id="rId88"/>
    <p:sldId id="393" r:id="rId89"/>
    <p:sldId id="376" r:id="rId90"/>
    <p:sldId id="377" r:id="rId91"/>
    <p:sldId id="348" r:id="rId92"/>
    <p:sldId id="360" r:id="rId93"/>
    <p:sldId id="361" r:id="rId94"/>
    <p:sldId id="362" r:id="rId95"/>
    <p:sldId id="363" r:id="rId96"/>
    <p:sldId id="364" r:id="rId97"/>
    <p:sldId id="365" r:id="rId98"/>
    <p:sldId id="366" r:id="rId99"/>
    <p:sldId id="367" r:id="rId100"/>
    <p:sldId id="368" r:id="rId101"/>
    <p:sldId id="369" r:id="rId102"/>
    <p:sldId id="391" r:id="rId103"/>
    <p:sldId id="370" r:id="rId104"/>
    <p:sldId id="371" r:id="rId105"/>
    <p:sldId id="386" r:id="rId106"/>
    <p:sldId id="387" r:id="rId107"/>
    <p:sldId id="372" r:id="rId108"/>
    <p:sldId id="373" r:id="rId109"/>
    <p:sldId id="374" r:id="rId110"/>
    <p:sldId id="375" r:id="rId111"/>
    <p:sldId id="388" r:id="rId112"/>
    <p:sldId id="418" r:id="rId113"/>
    <p:sldId id="389" r:id="rId114"/>
    <p:sldId id="390" r:id="rId115"/>
    <p:sldId id="383" r:id="rId116"/>
    <p:sldId id="385" r:id="rId117"/>
    <p:sldId id="384" r:id="rId118"/>
    <p:sldId id="394" r:id="rId119"/>
    <p:sldId id="395" r:id="rId120"/>
    <p:sldId id="396" r:id="rId121"/>
    <p:sldId id="397" r:id="rId122"/>
    <p:sldId id="398" r:id="rId123"/>
    <p:sldId id="399" r:id="rId124"/>
    <p:sldId id="400" r:id="rId125"/>
    <p:sldId id="401" r:id="rId126"/>
    <p:sldId id="402" r:id="rId127"/>
    <p:sldId id="403" r:id="rId128"/>
    <p:sldId id="404" r:id="rId129"/>
    <p:sldId id="405" r:id="rId130"/>
    <p:sldId id="406" r:id="rId131"/>
    <p:sldId id="407" r:id="rId132"/>
    <p:sldId id="408" r:id="rId133"/>
    <p:sldId id="380" r:id="rId134"/>
    <p:sldId id="382"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65" autoAdjust="0"/>
    <p:restoredTop sz="94660"/>
  </p:normalViewPr>
  <p:slideViewPr>
    <p:cSldViewPr snapToGrid="0">
      <p:cViewPr varScale="1">
        <p:scale>
          <a:sx n="117" d="100"/>
          <a:sy n="117" d="100"/>
        </p:scale>
        <p:origin x="-45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4AAD347D-5ACD-4C99-B74B-A9C85AD731AF}" type="datetimeFigureOut">
              <a:rPr lang="en-US" smtClean="0"/>
              <a:t>5/17/2021</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69502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547487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267033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783565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32358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AAD347D-5ACD-4C99-B74B-A9C85AD731AF}" type="datetimeFigureOut">
              <a:rPr lang="en-US" smtClean="0"/>
              <a:t>5/17/2021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830616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AAD347D-5ACD-4C99-B74B-A9C85AD731AF}" type="datetimeFigureOut">
              <a:rPr lang="en-US" smtClean="0"/>
              <a:t>5/17/2021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8377092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94963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9104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989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4063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9118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9073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957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2474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815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8865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4AAD347D-5ACD-4C99-B74B-A9C85AD731AF}" type="datetimeFigureOut">
              <a:rPr lang="en-US" smtClean="0"/>
              <a:t>5/17/2021</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64390005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8" Type="http://schemas.openxmlformats.org/officeDocument/2006/relationships/hyperlink" Target="http://www.ncbi.nlm.nih.gov/pubmed/21632084" TargetMode="External"/><Relationship Id="rId3" Type="http://schemas.openxmlformats.org/officeDocument/2006/relationships/hyperlink" Target="http://www.ncbi.nlm.nih.gov/pubmed/?term=El-Gohary%20A%5bAuthor%5d&amp;cauthor=true&amp;cauthor_uid=21632084" TargetMode="External"/><Relationship Id="rId7" Type="http://schemas.openxmlformats.org/officeDocument/2006/relationships/hyperlink" Target="http://www.ncbi.nlm.nih.gov/pubmed/?term=Neubauer%20H%5bAuthor%5d&amp;cauthor=true&amp;cauthor_uid=21632084" TargetMode="External"/><Relationship Id="rId2" Type="http://schemas.openxmlformats.org/officeDocument/2006/relationships/hyperlink" Target="http://www.ncbi.nlm.nih.gov/pubmed/?term=Gwida%20M%5bAuthor%5d&amp;cauthor=true&amp;cauthor_uid=21632084" TargetMode="External"/><Relationship Id="rId1" Type="http://schemas.openxmlformats.org/officeDocument/2006/relationships/slideLayout" Target="../slideLayouts/slideLayout4.xml"/><Relationship Id="rId6" Type="http://schemas.openxmlformats.org/officeDocument/2006/relationships/hyperlink" Target="http://www.ncbi.nlm.nih.gov/pubmed/?term=R%C3%B6sler%20U%5bAuthor%5d&amp;cauthor=true&amp;cauthor_uid=21632084" TargetMode="External"/><Relationship Id="rId5" Type="http://schemas.openxmlformats.org/officeDocument/2006/relationships/hyperlink" Target="http://www.ncbi.nlm.nih.gov/pubmed/?term=Khan%20I%5bAuthor%5d&amp;cauthor=true&amp;cauthor_uid=21632084" TargetMode="External"/><Relationship Id="rId4" Type="http://schemas.openxmlformats.org/officeDocument/2006/relationships/hyperlink" Target="http://www.ncbi.nlm.nih.gov/pubmed/?term=Melzer%20F%5bAuthor%5d&amp;cauthor=true&amp;cauthor_uid=21632084"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Gram-negative" TargetMode="External"/><Relationship Id="rId2" Type="http://schemas.openxmlformats.org/officeDocument/2006/relationships/hyperlink" Target="https://en.wikipedia.org/wiki/Brucella" TargetMode="Externa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hyperlink" Target="https://en.wikipedia.org/wiki/Coccobacill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6000" dirty="0"/>
              <a:t>Brucella</a:t>
            </a:r>
          </a:p>
        </p:txBody>
      </p:sp>
      <p:sp>
        <p:nvSpPr>
          <p:cNvPr id="3" name="Text Placeholder 2"/>
          <p:cNvSpPr>
            <a:spLocks noGrp="1"/>
          </p:cNvSpPr>
          <p:nvPr>
            <p:ph type="body" idx="1"/>
          </p:nvPr>
        </p:nvSpPr>
        <p:spPr/>
        <p:txBody>
          <a:bodyPr/>
          <a:lstStyle/>
          <a:p>
            <a:endParaRPr lang="it-IT"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154954" y="6056351"/>
            <a:ext cx="2859272" cy="573074"/>
          </a:xfrm>
          <a:prstGeom prst="rect">
            <a:avLst/>
          </a:prstGeom>
        </p:spPr>
      </p:pic>
      <p:pic>
        <p:nvPicPr>
          <p:cNvPr id="5" name="Picture 4"/>
          <p:cNvPicPr>
            <a:picLocks noChangeAspect="1"/>
          </p:cNvPicPr>
          <p:nvPr/>
        </p:nvPicPr>
        <p:blipFill>
          <a:blip r:embed="rId3"/>
          <a:stretch>
            <a:fillRect/>
          </a:stretch>
        </p:blipFill>
        <p:spPr>
          <a:xfrm>
            <a:off x="7565062" y="4940687"/>
            <a:ext cx="1694835" cy="1688738"/>
          </a:xfrm>
          <a:prstGeom prst="rect">
            <a:avLst/>
          </a:prstGeom>
        </p:spPr>
      </p:pic>
      <p:pic>
        <p:nvPicPr>
          <p:cNvPr id="6" name="Picture 5"/>
          <p:cNvPicPr>
            <a:picLocks noChangeAspect="1"/>
          </p:cNvPicPr>
          <p:nvPr/>
        </p:nvPicPr>
        <p:blipFill>
          <a:blip r:embed="rId4"/>
          <a:stretch>
            <a:fillRect/>
          </a:stretch>
        </p:blipFill>
        <p:spPr>
          <a:xfrm>
            <a:off x="10152828" y="5065665"/>
            <a:ext cx="1371719" cy="1438781"/>
          </a:xfrm>
          <a:prstGeom prst="rect">
            <a:avLst/>
          </a:prstGeom>
        </p:spPr>
      </p:pic>
    </p:spTree>
    <p:extLst>
      <p:ext uri="{BB962C8B-B14F-4D97-AF65-F5344CB8AC3E}">
        <p14:creationId xmlns:p14="http://schemas.microsoft.com/office/powerpoint/2010/main" val="4266712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Resistance</a:t>
            </a:r>
            <a:endParaRPr lang="it-IT" dirty="0"/>
          </a:p>
        </p:txBody>
      </p:sp>
      <p:sp>
        <p:nvSpPr>
          <p:cNvPr id="3" name="Content Placeholder 2"/>
          <p:cNvSpPr>
            <a:spLocks noGrp="1"/>
          </p:cNvSpPr>
          <p:nvPr>
            <p:ph idx="1"/>
          </p:nvPr>
        </p:nvSpPr>
        <p:spPr/>
        <p:txBody>
          <a:bodyPr>
            <a:normAutofit/>
          </a:bodyPr>
          <a:lstStyle/>
          <a:p>
            <a:endParaRPr lang="it-IT" dirty="0"/>
          </a:p>
          <a:p>
            <a:endParaRPr lang="it-IT" sz="1900" dirty="0">
              <a:effectLst>
                <a:outerShdw blurRad="38100" dist="38100" dir="2700000" algn="tl">
                  <a:srgbClr val="000000">
                    <a:alpha val="43137"/>
                  </a:srgbClr>
                </a:outerShdw>
              </a:effectLst>
            </a:endParaRPr>
          </a:p>
          <a:p>
            <a:endParaRPr lang="it-IT" dirty="0"/>
          </a:p>
        </p:txBody>
      </p:sp>
      <p:graphicFrame>
        <p:nvGraphicFramePr>
          <p:cNvPr id="5" name="Table 4"/>
          <p:cNvGraphicFramePr>
            <a:graphicFrameLocks noGrp="1"/>
          </p:cNvGraphicFramePr>
          <p:nvPr>
            <p:extLst>
              <p:ext uri="{D42A27DB-BD31-4B8C-83A1-F6EECF244321}">
                <p14:modId xmlns:p14="http://schemas.microsoft.com/office/powerpoint/2010/main" val="794456674"/>
              </p:ext>
            </p:extLst>
          </p:nvPr>
        </p:nvGraphicFramePr>
        <p:xfrm>
          <a:off x="1471657" y="2706628"/>
          <a:ext cx="8708662" cy="3696542"/>
        </p:xfrm>
        <a:graphic>
          <a:graphicData uri="http://schemas.openxmlformats.org/drawingml/2006/table">
            <a:tbl>
              <a:tblPr firstRow="1" bandRow="1">
                <a:tableStyleId>{5C22544A-7EE6-4342-B048-85BDC9FD1C3A}</a:tableStyleId>
              </a:tblPr>
              <a:tblGrid>
                <a:gridCol w="4354331"/>
                <a:gridCol w="4354331"/>
              </a:tblGrid>
              <a:tr h="405718">
                <a:tc>
                  <a:txBody>
                    <a:bodyPr/>
                    <a:lstStyle/>
                    <a:p>
                      <a:r>
                        <a:rPr lang="it-IT" dirty="0" smtClean="0"/>
                        <a:t>Where?</a:t>
                      </a:r>
                      <a:endParaRPr lang="it-IT" dirty="0"/>
                    </a:p>
                  </a:txBody>
                  <a:tcPr/>
                </a:tc>
                <a:tc>
                  <a:txBody>
                    <a:bodyPr/>
                    <a:lstStyle/>
                    <a:p>
                      <a:r>
                        <a:rPr lang="it-IT" dirty="0" smtClean="0"/>
                        <a:t>How long?</a:t>
                      </a:r>
                      <a:endParaRPr lang="it-IT" dirty="0"/>
                    </a:p>
                  </a:txBody>
                  <a:tcPr/>
                </a:tc>
              </a:tr>
              <a:tr h="411353">
                <a:tc>
                  <a:txBody>
                    <a:bodyPr/>
                    <a:lstStyle/>
                    <a:p>
                      <a:r>
                        <a:rPr lang="it-IT" sz="2000" b="1" dirty="0" smtClean="0">
                          <a:effectLst>
                            <a:outerShdw blurRad="38100" dist="38100" dir="2700000" algn="tl">
                              <a:srgbClr val="000000">
                                <a:alpha val="43137"/>
                              </a:srgbClr>
                            </a:outerShdw>
                          </a:effectLst>
                        </a:rPr>
                        <a:t>Blood</a:t>
                      </a:r>
                      <a:endParaRPr lang="it-IT" sz="2000" b="1" dirty="0">
                        <a:effectLst>
                          <a:outerShdw blurRad="38100" dist="38100" dir="2700000" algn="tl">
                            <a:srgbClr val="000000">
                              <a:alpha val="43137"/>
                            </a:srgbClr>
                          </a:outerShdw>
                        </a:effectLst>
                      </a:endParaRPr>
                    </a:p>
                  </a:txBody>
                  <a:tcPr/>
                </a:tc>
                <a:tc>
                  <a:txBody>
                    <a:bodyPr/>
                    <a:lstStyle/>
                    <a:p>
                      <a:r>
                        <a:rPr lang="it-IT" sz="2000" b="1" dirty="0" smtClean="0">
                          <a:effectLst>
                            <a:outerShdw blurRad="38100" dist="38100" dir="2700000" algn="tl">
                              <a:srgbClr val="000000">
                                <a:alpha val="43137"/>
                              </a:srgbClr>
                            </a:outerShdw>
                          </a:effectLst>
                        </a:rPr>
                        <a:t>17 days</a:t>
                      </a:r>
                      <a:endParaRPr lang="it-IT" sz="2000" b="1" dirty="0">
                        <a:effectLst>
                          <a:outerShdw blurRad="38100" dist="38100" dir="2700000" algn="tl">
                            <a:srgbClr val="000000">
                              <a:alpha val="43137"/>
                            </a:srgbClr>
                          </a:outerShdw>
                        </a:effectLst>
                      </a:endParaRPr>
                    </a:p>
                  </a:txBody>
                  <a:tcPr/>
                </a:tc>
              </a:tr>
              <a:tr h="411353">
                <a:tc>
                  <a:txBody>
                    <a:bodyPr/>
                    <a:lstStyle/>
                    <a:p>
                      <a:r>
                        <a:rPr lang="it-IT" sz="2000" b="1" dirty="0" smtClean="0">
                          <a:effectLst>
                            <a:outerShdw blurRad="38100" dist="38100" dir="2700000" algn="tl">
                              <a:srgbClr val="000000">
                                <a:alpha val="43137"/>
                              </a:srgbClr>
                            </a:outerShdw>
                          </a:effectLst>
                        </a:rPr>
                        <a:t>Ground</a:t>
                      </a:r>
                      <a:endParaRPr lang="it-IT" sz="2000" b="1" dirty="0">
                        <a:effectLst>
                          <a:outerShdw blurRad="38100" dist="38100" dir="2700000" algn="tl">
                            <a:srgbClr val="000000">
                              <a:alpha val="43137"/>
                            </a:srgbClr>
                          </a:outerShdw>
                        </a:effectLst>
                      </a:endParaRPr>
                    </a:p>
                  </a:txBody>
                  <a:tcPr/>
                </a:tc>
                <a:tc>
                  <a:txBody>
                    <a:bodyPr/>
                    <a:lstStyle/>
                    <a:p>
                      <a:r>
                        <a:rPr lang="it-IT" sz="2000" b="1" dirty="0" smtClean="0">
                          <a:effectLst>
                            <a:outerShdw blurRad="38100" dist="38100" dir="2700000" algn="tl">
                              <a:srgbClr val="000000">
                                <a:alpha val="43137"/>
                              </a:srgbClr>
                            </a:outerShdw>
                          </a:effectLst>
                        </a:rPr>
                        <a:t>20 days</a:t>
                      </a:r>
                      <a:endParaRPr lang="it-IT" sz="2000" b="1" dirty="0">
                        <a:effectLst>
                          <a:outerShdw blurRad="38100" dist="38100" dir="2700000" algn="tl">
                            <a:srgbClr val="000000">
                              <a:alpha val="43137"/>
                            </a:srgbClr>
                          </a:outerShdw>
                        </a:effectLst>
                      </a:endParaRPr>
                    </a:p>
                  </a:txBody>
                  <a:tcPr/>
                </a:tc>
              </a:tr>
              <a:tr h="411353">
                <a:tc>
                  <a:txBody>
                    <a:bodyPr/>
                    <a:lstStyle/>
                    <a:p>
                      <a:r>
                        <a:rPr lang="it-IT" sz="2000" b="1" dirty="0" smtClean="0">
                          <a:effectLst>
                            <a:outerShdw blurRad="38100" dist="38100" dir="2700000" algn="tl">
                              <a:srgbClr val="000000">
                                <a:alpha val="43137"/>
                              </a:srgbClr>
                            </a:outerShdw>
                          </a:effectLst>
                        </a:rPr>
                        <a:t>Vegetables</a:t>
                      </a:r>
                      <a:endParaRPr lang="it-IT" sz="2000" b="1" dirty="0">
                        <a:effectLst>
                          <a:outerShdw blurRad="38100" dist="38100" dir="2700000" algn="tl">
                            <a:srgbClr val="000000">
                              <a:alpha val="43137"/>
                            </a:srgbClr>
                          </a:outerShdw>
                        </a:effectLst>
                      </a:endParaRPr>
                    </a:p>
                  </a:txBody>
                  <a:tcPr/>
                </a:tc>
                <a:tc>
                  <a:txBody>
                    <a:bodyPr/>
                    <a:lstStyle/>
                    <a:p>
                      <a:r>
                        <a:rPr lang="it-IT" sz="2000" b="1" dirty="0" smtClean="0">
                          <a:effectLst>
                            <a:outerShdw blurRad="38100" dist="38100" dir="2700000" algn="tl">
                              <a:srgbClr val="000000">
                                <a:alpha val="43137"/>
                              </a:srgbClr>
                            </a:outerShdw>
                          </a:effectLst>
                        </a:rPr>
                        <a:t>15 days</a:t>
                      </a:r>
                      <a:endParaRPr lang="it-IT" sz="2000" b="1" dirty="0">
                        <a:effectLst>
                          <a:outerShdw blurRad="38100" dist="38100" dir="2700000" algn="tl">
                            <a:srgbClr val="000000">
                              <a:alpha val="43137"/>
                            </a:srgbClr>
                          </a:outerShdw>
                        </a:effectLst>
                      </a:endParaRPr>
                    </a:p>
                  </a:txBody>
                  <a:tcPr/>
                </a:tc>
              </a:tr>
              <a:tr h="411353">
                <a:tc>
                  <a:txBody>
                    <a:bodyPr/>
                    <a:lstStyle/>
                    <a:p>
                      <a:r>
                        <a:rPr lang="it-IT" sz="2000" b="1" dirty="0" smtClean="0">
                          <a:effectLst>
                            <a:outerShdw blurRad="38100" dist="38100" dir="2700000" algn="tl">
                              <a:srgbClr val="000000">
                                <a:alpha val="43137"/>
                              </a:srgbClr>
                            </a:outerShdw>
                          </a:effectLst>
                        </a:rPr>
                        <a:t>Placenta</a:t>
                      </a:r>
                      <a:endParaRPr lang="it-IT" sz="2000" b="1" dirty="0">
                        <a:effectLst>
                          <a:outerShdw blurRad="38100" dist="38100" dir="2700000" algn="tl">
                            <a:srgbClr val="000000">
                              <a:alpha val="43137"/>
                            </a:srgbClr>
                          </a:outerShdw>
                        </a:effectLst>
                      </a:endParaRPr>
                    </a:p>
                  </a:txBody>
                  <a:tcPr/>
                </a:tc>
                <a:tc>
                  <a:txBody>
                    <a:bodyPr/>
                    <a:lstStyle/>
                    <a:p>
                      <a:r>
                        <a:rPr lang="it-IT" sz="2000" b="1" dirty="0" smtClean="0">
                          <a:effectLst>
                            <a:outerShdw blurRad="38100" dist="38100" dir="2700000" algn="tl">
                              <a:srgbClr val="000000">
                                <a:alpha val="43137"/>
                              </a:srgbClr>
                            </a:outerShdw>
                          </a:effectLst>
                        </a:rPr>
                        <a:t>135 days</a:t>
                      </a:r>
                      <a:endParaRPr lang="it-IT" sz="2000" b="1" dirty="0">
                        <a:effectLst>
                          <a:outerShdw blurRad="38100" dist="38100" dir="2700000" algn="tl">
                            <a:srgbClr val="000000">
                              <a:alpha val="43137"/>
                            </a:srgbClr>
                          </a:outerShdw>
                        </a:effectLst>
                      </a:endParaRPr>
                    </a:p>
                  </a:txBody>
                  <a:tcPr/>
                </a:tc>
              </a:tr>
              <a:tr h="411353">
                <a:tc>
                  <a:txBody>
                    <a:bodyPr/>
                    <a:lstStyle/>
                    <a:p>
                      <a:r>
                        <a:rPr lang="it-IT" sz="2000" b="1" dirty="0" smtClean="0">
                          <a:effectLst>
                            <a:outerShdw blurRad="38100" dist="38100" dir="2700000" algn="tl">
                              <a:srgbClr val="000000">
                                <a:alpha val="43137"/>
                              </a:srgbClr>
                            </a:outerShdw>
                          </a:effectLst>
                        </a:rPr>
                        <a:t>Meat beef</a:t>
                      </a:r>
                      <a:endParaRPr lang="it-IT" sz="2000" b="1" dirty="0">
                        <a:effectLst>
                          <a:outerShdw blurRad="38100" dist="38100" dir="2700000" algn="tl">
                            <a:srgbClr val="000000">
                              <a:alpha val="43137"/>
                            </a:srgbClr>
                          </a:outerShdw>
                        </a:effectLst>
                      </a:endParaRPr>
                    </a:p>
                  </a:txBody>
                  <a:tcPr/>
                </a:tc>
                <a:tc>
                  <a:txBody>
                    <a:bodyPr/>
                    <a:lstStyle/>
                    <a:p>
                      <a:r>
                        <a:rPr lang="it-IT" sz="2000" b="1" dirty="0" smtClean="0">
                          <a:effectLst>
                            <a:outerShdw blurRad="38100" dist="38100" dir="2700000" algn="tl">
                              <a:srgbClr val="000000">
                                <a:alpha val="43137"/>
                              </a:srgbClr>
                            </a:outerShdw>
                          </a:effectLst>
                        </a:rPr>
                        <a:t>3°-5°C 14</a:t>
                      </a:r>
                      <a:r>
                        <a:rPr lang="it-IT" sz="2000" b="1" baseline="0" dirty="0" smtClean="0">
                          <a:effectLst>
                            <a:outerShdw blurRad="38100" dist="38100" dir="2700000" algn="tl">
                              <a:srgbClr val="000000">
                                <a:alpha val="43137"/>
                              </a:srgbClr>
                            </a:outerShdw>
                          </a:effectLst>
                        </a:rPr>
                        <a:t> days, -27°C one year</a:t>
                      </a:r>
                      <a:endParaRPr lang="it-IT" sz="2000" b="1" dirty="0">
                        <a:effectLst>
                          <a:outerShdw blurRad="38100" dist="38100" dir="2700000" algn="tl">
                            <a:srgbClr val="000000">
                              <a:alpha val="43137"/>
                            </a:srgbClr>
                          </a:outerShdw>
                        </a:effectLst>
                      </a:endParaRPr>
                    </a:p>
                  </a:txBody>
                  <a:tcPr/>
                </a:tc>
              </a:tr>
              <a:tr h="411353">
                <a:tc>
                  <a:txBody>
                    <a:bodyPr/>
                    <a:lstStyle/>
                    <a:p>
                      <a:r>
                        <a:rPr lang="it-IT" sz="2000" b="1" dirty="0" smtClean="0">
                          <a:effectLst>
                            <a:outerShdw blurRad="38100" dist="38100" dir="2700000" algn="tl">
                              <a:srgbClr val="000000">
                                <a:alpha val="43137"/>
                              </a:srgbClr>
                            </a:outerShdw>
                          </a:effectLst>
                        </a:rPr>
                        <a:t>Butter</a:t>
                      </a:r>
                      <a:endParaRPr lang="it-IT" sz="2000" b="1" dirty="0">
                        <a:effectLst>
                          <a:outerShdw blurRad="38100" dist="38100" dir="2700000" algn="tl">
                            <a:srgbClr val="000000">
                              <a:alpha val="43137"/>
                            </a:srgbClr>
                          </a:outerShdw>
                        </a:effectLst>
                      </a:endParaRPr>
                    </a:p>
                  </a:txBody>
                  <a:tcPr/>
                </a:tc>
                <a:tc>
                  <a:txBody>
                    <a:bodyPr/>
                    <a:lstStyle/>
                    <a:p>
                      <a:r>
                        <a:rPr lang="it-IT" sz="2000" b="1" dirty="0" smtClean="0">
                          <a:effectLst>
                            <a:outerShdw blurRad="38100" dist="38100" dir="2700000" algn="tl">
                              <a:srgbClr val="000000">
                                <a:alpha val="43137"/>
                              </a:srgbClr>
                            </a:outerShdw>
                          </a:effectLst>
                        </a:rPr>
                        <a:t>142 days</a:t>
                      </a:r>
                      <a:endParaRPr lang="it-IT" sz="2000" b="1" dirty="0">
                        <a:effectLst>
                          <a:outerShdw blurRad="38100" dist="38100" dir="2700000" algn="tl">
                            <a:srgbClr val="000000">
                              <a:alpha val="43137"/>
                            </a:srgbClr>
                          </a:outerShdw>
                        </a:effectLst>
                      </a:endParaRPr>
                    </a:p>
                  </a:txBody>
                  <a:tcPr/>
                </a:tc>
              </a:tr>
              <a:tr h="411353">
                <a:tc>
                  <a:txBody>
                    <a:bodyPr/>
                    <a:lstStyle/>
                    <a:p>
                      <a:r>
                        <a:rPr lang="it-IT" sz="2000" b="1" dirty="0" smtClean="0">
                          <a:effectLst>
                            <a:outerShdw blurRad="38100" dist="38100" dir="2700000" algn="tl">
                              <a:srgbClr val="000000">
                                <a:alpha val="43137"/>
                              </a:srgbClr>
                            </a:outerShdw>
                          </a:effectLst>
                        </a:rPr>
                        <a:t>Pecorino cheese</a:t>
                      </a:r>
                      <a:r>
                        <a:rPr lang="it-IT" sz="2000" b="1" baseline="0" dirty="0" smtClean="0">
                          <a:effectLst>
                            <a:outerShdw blurRad="38100" dist="38100" dir="2700000" algn="tl">
                              <a:srgbClr val="000000">
                                <a:alpha val="43137"/>
                              </a:srgbClr>
                            </a:outerShdw>
                          </a:effectLst>
                        </a:rPr>
                        <a:t> </a:t>
                      </a:r>
                      <a:endParaRPr lang="it-IT" sz="2000" b="1" dirty="0">
                        <a:effectLst>
                          <a:outerShdw blurRad="38100" dist="38100" dir="2700000" algn="tl">
                            <a:srgbClr val="000000">
                              <a:alpha val="43137"/>
                            </a:srgbClr>
                          </a:outerShdw>
                        </a:effectLst>
                      </a:endParaRPr>
                    </a:p>
                  </a:txBody>
                  <a:tcPr/>
                </a:tc>
                <a:tc>
                  <a:txBody>
                    <a:bodyPr/>
                    <a:lstStyle/>
                    <a:p>
                      <a:r>
                        <a:rPr lang="it-IT" sz="2000" b="1" dirty="0" smtClean="0">
                          <a:effectLst>
                            <a:outerShdw blurRad="38100" dist="38100" dir="2700000" algn="tl">
                              <a:srgbClr val="000000">
                                <a:alpha val="43137"/>
                              </a:srgbClr>
                            </a:outerShdw>
                          </a:effectLst>
                        </a:rPr>
                        <a:t>90 days</a:t>
                      </a:r>
                      <a:endParaRPr lang="it-IT" sz="2000" b="1" dirty="0">
                        <a:effectLst>
                          <a:outerShdw blurRad="38100" dist="38100" dir="2700000" algn="tl">
                            <a:srgbClr val="000000">
                              <a:alpha val="43137"/>
                            </a:srgbClr>
                          </a:outerShdw>
                        </a:effectLst>
                      </a:endParaRPr>
                    </a:p>
                  </a:txBody>
                  <a:tcPr/>
                </a:tc>
              </a:tr>
              <a:tr h="411353">
                <a:tc>
                  <a:txBody>
                    <a:bodyPr/>
                    <a:lstStyle/>
                    <a:p>
                      <a:endParaRPr lang="it-IT"/>
                    </a:p>
                  </a:txBody>
                  <a:tcPr/>
                </a:tc>
                <a:tc>
                  <a:txBody>
                    <a:bodyPr/>
                    <a:lstStyle/>
                    <a:p>
                      <a:endParaRPr lang="it-IT" dirty="0"/>
                    </a:p>
                  </a:txBody>
                  <a:tcPr/>
                </a:tc>
              </a:tr>
            </a:tbl>
          </a:graphicData>
        </a:graphic>
      </p:graphicFrame>
    </p:spTree>
    <p:extLst>
      <p:ext uri="{BB962C8B-B14F-4D97-AF65-F5344CB8AC3E}">
        <p14:creationId xmlns:p14="http://schemas.microsoft.com/office/powerpoint/2010/main" val="18109765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575285" cy="2283824"/>
          </a:xfrm>
        </p:spPr>
        <p:txBody>
          <a:bodyPr/>
          <a:lstStyle/>
          <a:p>
            <a:r>
              <a:rPr lang="it-IT" dirty="0" smtClean="0"/>
              <a:t>Brucellosis in Caribou,Reindeer and Moose</a:t>
            </a:r>
            <a:endParaRPr lang="it-IT" dirty="0"/>
          </a:p>
        </p:txBody>
      </p:sp>
      <p:sp>
        <p:nvSpPr>
          <p:cNvPr id="3" name="Text Placeholder 2"/>
          <p:cNvSpPr>
            <a:spLocks noGrp="1"/>
          </p:cNvSpPr>
          <p:nvPr>
            <p:ph type="body" idx="1"/>
          </p:nvPr>
        </p:nvSpPr>
        <p:spPr>
          <a:xfrm>
            <a:off x="6895558" y="1584960"/>
            <a:ext cx="4723418" cy="4267200"/>
          </a:xfrm>
        </p:spPr>
        <p:txBody>
          <a:bodyPr>
            <a:normAutofit/>
          </a:bodyPr>
          <a:lstStyle/>
          <a:p>
            <a:pPr algn="just"/>
            <a:r>
              <a:rPr lang="it-IT" sz="1800" dirty="0" smtClean="0">
                <a:effectLst>
                  <a:outerShdw blurRad="38100" dist="38100" dir="2700000" algn="tl">
                    <a:srgbClr val="000000">
                      <a:alpha val="43137"/>
                    </a:srgbClr>
                  </a:outerShdw>
                </a:effectLst>
              </a:rPr>
              <a:t>Experiments </a:t>
            </a:r>
            <a:r>
              <a:rPr lang="en-US" sz="1800" dirty="0" smtClean="0">
                <a:effectLst>
                  <a:outerShdw blurRad="38100" dist="38100" dir="2700000" algn="tl">
                    <a:srgbClr val="000000">
                      <a:alpha val="43137"/>
                    </a:srgbClr>
                  </a:outerShdw>
                </a:effectLst>
              </a:rPr>
              <a:t>demonstrated </a:t>
            </a:r>
            <a:r>
              <a:rPr lang="en-US" sz="1800" dirty="0">
                <a:effectLst>
                  <a:outerShdw blurRad="38100" dist="38100" dir="2700000" algn="tl">
                    <a:srgbClr val="000000">
                      <a:alpha val="43137"/>
                    </a:srgbClr>
                  </a:outerShdw>
                </a:effectLst>
              </a:rPr>
              <a:t>that cattle exposed to reindeer infected </a:t>
            </a:r>
            <a:r>
              <a:rPr lang="en-US" sz="1800" dirty="0" smtClean="0">
                <a:effectLst>
                  <a:outerShdw blurRad="38100" dist="38100" dir="2700000" algn="tl">
                    <a:srgbClr val="000000">
                      <a:alpha val="43137"/>
                    </a:srgbClr>
                  </a:outerShdw>
                </a:effectLst>
              </a:rPr>
              <a:t>with </a:t>
            </a:r>
            <a:r>
              <a:rPr lang="en-US" sz="1800" i="1" dirty="0" smtClean="0">
                <a:effectLst>
                  <a:outerShdw blurRad="38100" dist="38100" dir="2700000" algn="tl">
                    <a:srgbClr val="000000">
                      <a:alpha val="43137"/>
                    </a:srgbClr>
                  </a:outerShdw>
                </a:effectLst>
              </a:rPr>
              <a:t>B</a:t>
            </a:r>
            <a:r>
              <a:rPr lang="en-US" sz="1800" i="1" dirty="0">
                <a:effectLst>
                  <a:outerShdw blurRad="38100" dist="38100" dir="2700000" algn="tl">
                    <a:srgbClr val="000000">
                      <a:alpha val="43137"/>
                    </a:srgbClr>
                  </a:outerShdw>
                </a:effectLst>
              </a:rPr>
              <a:t>. </a:t>
            </a:r>
            <a:r>
              <a:rPr lang="en-US" sz="1800" i="1" dirty="0" err="1">
                <a:effectLst>
                  <a:outerShdw blurRad="38100" dist="38100" dir="2700000" algn="tl">
                    <a:srgbClr val="000000">
                      <a:alpha val="43137"/>
                    </a:srgbClr>
                  </a:outerShdw>
                </a:effectLst>
              </a:rPr>
              <a:t>suis</a:t>
            </a:r>
            <a:r>
              <a:rPr lang="en-US" sz="1800" i="1" dirty="0">
                <a:effectLst>
                  <a:outerShdw blurRad="38100" dist="38100" dir="2700000" algn="tl">
                    <a:srgbClr val="000000">
                      <a:alpha val="43137"/>
                    </a:srgbClr>
                  </a:outerShdw>
                </a:effectLst>
              </a:rPr>
              <a:t> </a:t>
            </a:r>
            <a:r>
              <a:rPr lang="en-US" sz="1800" dirty="0" err="1">
                <a:effectLst>
                  <a:outerShdw blurRad="38100" dist="38100" dir="2700000" algn="tl">
                    <a:srgbClr val="000000">
                      <a:alpha val="43137"/>
                    </a:srgbClr>
                  </a:outerShdw>
                </a:effectLst>
              </a:rPr>
              <a:t>biovar</a:t>
            </a:r>
            <a:r>
              <a:rPr lang="en-US" sz="1800" dirty="0">
                <a:effectLst>
                  <a:outerShdw blurRad="38100" dist="38100" dir="2700000" algn="tl">
                    <a:srgbClr val="000000">
                      <a:alpha val="43137"/>
                    </a:srgbClr>
                  </a:outerShdw>
                </a:effectLst>
              </a:rPr>
              <a:t> 4 can become infected, but the pathogenesis </a:t>
            </a:r>
            <a:r>
              <a:rPr lang="en-US" sz="1800" dirty="0" smtClean="0">
                <a:effectLst>
                  <a:outerShdw blurRad="38100" dist="38100" dir="2700000" algn="tl">
                    <a:srgbClr val="000000">
                      <a:alpha val="43137"/>
                    </a:srgbClr>
                  </a:outerShdw>
                </a:effectLst>
              </a:rPr>
              <a:t>in cattle </a:t>
            </a:r>
            <a:r>
              <a:rPr lang="en-US" sz="1800" dirty="0">
                <a:effectLst>
                  <a:outerShdw blurRad="38100" dist="38100" dir="2700000" algn="tl">
                    <a:srgbClr val="000000">
                      <a:alpha val="43137"/>
                    </a:srgbClr>
                  </a:outerShdw>
                </a:effectLst>
              </a:rPr>
              <a:t>has yet to be </a:t>
            </a:r>
            <a:r>
              <a:rPr lang="en-US" sz="1800" dirty="0" smtClean="0">
                <a:effectLst>
                  <a:outerShdw blurRad="38100" dist="38100" dir="2700000" algn="tl">
                    <a:srgbClr val="000000">
                      <a:alpha val="43137"/>
                    </a:srgbClr>
                  </a:outerShdw>
                </a:effectLst>
              </a:rPr>
              <a:t>studied.</a:t>
            </a:r>
          </a:p>
          <a:p>
            <a:pPr algn="just"/>
            <a:r>
              <a:rPr lang="en-US" sz="1800" dirty="0" smtClean="0">
                <a:effectLst>
                  <a:outerShdw blurRad="38100" dist="38100" dir="2700000" algn="tl">
                    <a:srgbClr val="000000">
                      <a:alpha val="43137"/>
                    </a:srgbClr>
                  </a:outerShdw>
                </a:effectLst>
              </a:rPr>
              <a:t>A </a:t>
            </a:r>
            <a:r>
              <a:rPr lang="en-US" sz="1800" dirty="0">
                <a:effectLst>
                  <a:outerShdw blurRad="38100" dist="38100" dir="2700000" algn="tl">
                    <a:srgbClr val="000000">
                      <a:alpha val="43137"/>
                    </a:srgbClr>
                  </a:outerShdw>
                </a:effectLst>
              </a:rPr>
              <a:t>recent serological </a:t>
            </a:r>
            <a:r>
              <a:rPr lang="en-US" sz="1800" dirty="0" smtClean="0">
                <a:effectLst>
                  <a:outerShdw blurRad="38100" dist="38100" dir="2700000" algn="tl">
                    <a:srgbClr val="000000">
                      <a:alpha val="43137"/>
                    </a:srgbClr>
                  </a:outerShdw>
                </a:effectLst>
              </a:rPr>
              <a:t>study concluded </a:t>
            </a:r>
            <a:r>
              <a:rPr lang="en-US" sz="1800" dirty="0">
                <a:effectLst>
                  <a:outerShdw blurRad="38100" dist="38100" dir="2700000" algn="tl">
                    <a:srgbClr val="000000">
                      <a:alpha val="43137"/>
                    </a:srgbClr>
                  </a:outerShdw>
                </a:effectLst>
              </a:rPr>
              <a:t>that brucellosis was not present in reindeer </a:t>
            </a:r>
            <a:r>
              <a:rPr lang="en-US" sz="1800" dirty="0" smtClean="0">
                <a:effectLst>
                  <a:outerShdw blurRad="38100" dist="38100" dir="2700000" algn="tl">
                    <a:srgbClr val="000000">
                      <a:alpha val="43137"/>
                    </a:srgbClr>
                  </a:outerShdw>
                </a:effectLst>
              </a:rPr>
              <a:t>in </a:t>
            </a:r>
            <a:r>
              <a:rPr lang="it-IT" sz="1800" dirty="0" smtClean="0">
                <a:effectLst>
                  <a:outerShdw blurRad="38100" dist="38100" dir="2700000" algn="tl">
                    <a:srgbClr val="000000">
                      <a:alpha val="43137"/>
                    </a:srgbClr>
                  </a:outerShdw>
                </a:effectLst>
              </a:rPr>
              <a:t>Finnmark</a:t>
            </a:r>
            <a:r>
              <a:rPr lang="it-IT" sz="1800" dirty="0">
                <a:effectLst>
                  <a:outerShdw blurRad="38100" dist="38100" dir="2700000" algn="tl">
                    <a:srgbClr val="000000">
                      <a:alpha val="43137"/>
                    </a:srgbClr>
                  </a:outerShdw>
                </a:effectLst>
              </a:rPr>
              <a:t>, northern </a:t>
            </a:r>
            <a:r>
              <a:rPr lang="it-IT" sz="1800" dirty="0" smtClean="0">
                <a:effectLst>
                  <a:outerShdw blurRad="38100" dist="38100" dir="2700000" algn="tl">
                    <a:srgbClr val="000000">
                      <a:alpha val="43137"/>
                    </a:srgbClr>
                  </a:outerShdw>
                </a:effectLst>
              </a:rPr>
              <a:t>Norway.</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09" y="5294947"/>
            <a:ext cx="4828032" cy="1114425"/>
          </a:xfrm>
          <a:prstGeom prst="rect">
            <a:avLst/>
          </a:prstGeom>
        </p:spPr>
      </p:pic>
    </p:spTree>
    <p:extLst>
      <p:ext uri="{BB962C8B-B14F-4D97-AF65-F5344CB8AC3E}">
        <p14:creationId xmlns:p14="http://schemas.microsoft.com/office/powerpoint/2010/main" val="39974314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745972" cy="2283824"/>
          </a:xfrm>
        </p:spPr>
        <p:txBody>
          <a:bodyPr/>
          <a:lstStyle/>
          <a:p>
            <a:r>
              <a:rPr lang="it-IT" dirty="0" smtClean="0"/>
              <a:t>Brucellosis in Caribou, Reindeer and Moose</a:t>
            </a:r>
            <a:endParaRPr lang="it-IT" dirty="0"/>
          </a:p>
        </p:txBody>
      </p:sp>
      <p:sp>
        <p:nvSpPr>
          <p:cNvPr id="3" name="Text Placeholder 2"/>
          <p:cNvSpPr>
            <a:spLocks noGrp="1"/>
          </p:cNvSpPr>
          <p:nvPr>
            <p:ph type="body" idx="1"/>
          </p:nvPr>
        </p:nvSpPr>
        <p:spPr>
          <a:xfrm>
            <a:off x="6798022" y="2109216"/>
            <a:ext cx="4857530" cy="3242395"/>
          </a:xfrm>
        </p:spPr>
        <p:txBody>
          <a:bodyPr>
            <a:normAutofit/>
          </a:bodyPr>
          <a:lstStyle/>
          <a:p>
            <a:pPr algn="just"/>
            <a:r>
              <a:rPr lang="en-US" sz="1800" dirty="0">
                <a:effectLst>
                  <a:outerShdw blurRad="38100" dist="38100" dir="2700000" algn="tl">
                    <a:srgbClr val="000000">
                      <a:alpha val="43137"/>
                    </a:srgbClr>
                  </a:outerShdw>
                </a:effectLst>
              </a:rPr>
              <a:t>In Canada, a natural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suis</a:t>
            </a:r>
            <a:r>
              <a:rPr lang="en-US" sz="1800" i="1"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4 infection was confirmed in </a:t>
            </a:r>
            <a:r>
              <a:rPr lang="en-US" sz="1800" dirty="0" smtClean="0">
                <a:effectLst>
                  <a:outerShdw blurRad="38100" dist="38100" dir="2700000" algn="tl">
                    <a:srgbClr val="000000">
                      <a:alpha val="43137"/>
                    </a:srgbClr>
                  </a:outerShdw>
                </a:effectLst>
              </a:rPr>
              <a:t>moose, for </a:t>
            </a:r>
            <a:r>
              <a:rPr lang="en-US" sz="1800" dirty="0">
                <a:effectLst>
                  <a:outerShdw blurRad="38100" dist="38100" dir="2700000" algn="tl">
                    <a:srgbClr val="000000">
                      <a:alpha val="43137"/>
                    </a:srgbClr>
                  </a:outerShdw>
                </a:effectLst>
              </a:rPr>
              <a:t>the first time, in 1993</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Carpal pathology and </a:t>
            </a:r>
            <a:r>
              <a:rPr lang="en-US" sz="1800" dirty="0" smtClean="0">
                <a:effectLst>
                  <a:outerShdw blurRad="38100" dist="38100" dir="2700000" algn="tl">
                    <a:srgbClr val="000000">
                      <a:alpha val="43137"/>
                    </a:srgbClr>
                  </a:outerShdw>
                </a:effectLst>
              </a:rPr>
              <a:t>osteomyelitis of </a:t>
            </a:r>
            <a:r>
              <a:rPr lang="en-US" sz="1800" dirty="0">
                <a:effectLst>
                  <a:outerShdw blurRad="38100" dist="38100" dir="2700000" algn="tl">
                    <a:srgbClr val="000000">
                      <a:alpha val="43137"/>
                    </a:srgbClr>
                  </a:outerShdw>
                </a:effectLst>
              </a:rPr>
              <a:t>subjacent bone was </a:t>
            </a:r>
            <a:r>
              <a:rPr lang="en-US" sz="1800" dirty="0" smtClean="0">
                <a:effectLst>
                  <a:outerShdw blurRad="38100" dist="38100" dir="2700000" algn="tl">
                    <a:srgbClr val="000000">
                      <a:alpha val="43137"/>
                    </a:srgbClr>
                  </a:outerShdw>
                </a:effectLst>
              </a:rPr>
              <a:t>observed. </a:t>
            </a:r>
            <a:r>
              <a:rPr lang="en-US" sz="1800" dirty="0">
                <a:effectLst>
                  <a:outerShdw blurRad="38100" dist="38100" dir="2700000" algn="tl">
                    <a:srgbClr val="000000">
                      <a:alpha val="43137"/>
                    </a:srgbClr>
                  </a:outerShdw>
                </a:effectLst>
              </a:rPr>
              <a:t>Experimental </a:t>
            </a:r>
            <a:r>
              <a:rPr lang="en-US" sz="1800" dirty="0" smtClean="0">
                <a:effectLst>
                  <a:outerShdw blurRad="38100" dist="38100" dir="2700000" algn="tl">
                    <a:srgbClr val="000000">
                      <a:alpha val="43137"/>
                    </a:srgbClr>
                  </a:outerShdw>
                </a:effectLst>
              </a:rPr>
              <a:t>infection and </a:t>
            </a:r>
            <a:r>
              <a:rPr lang="en-US" sz="1800" dirty="0">
                <a:effectLst>
                  <a:outerShdw blurRad="38100" dist="38100" dir="2700000" algn="tl">
                    <a:srgbClr val="000000">
                      <a:alpha val="43137"/>
                    </a:srgbClr>
                  </a:outerShdw>
                </a:effectLst>
              </a:rPr>
              <a:t>serological evidence of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suis</a:t>
            </a:r>
            <a:r>
              <a:rPr lang="en-US" sz="1800" i="1" dirty="0">
                <a:effectLst>
                  <a:outerShdw blurRad="38100" dist="38100" dir="2700000" algn="tl">
                    <a:srgbClr val="000000">
                      <a:alpha val="43137"/>
                    </a:srgbClr>
                  </a:outerShdw>
                </a:effectLst>
              </a:rPr>
              <a:t> </a:t>
            </a:r>
            <a:r>
              <a:rPr lang="en-US" sz="1800" dirty="0" err="1">
                <a:effectLst>
                  <a:outerShdw blurRad="38100" dist="38100" dir="2700000" algn="tl">
                    <a:srgbClr val="000000">
                      <a:alpha val="43137"/>
                    </a:srgbClr>
                  </a:outerShdw>
                </a:effectLst>
              </a:rPr>
              <a:t>biovar</a:t>
            </a:r>
            <a:r>
              <a:rPr lang="en-US" sz="1800" dirty="0">
                <a:effectLst>
                  <a:outerShdw blurRad="38100" dist="38100" dir="2700000" algn="tl">
                    <a:srgbClr val="000000">
                      <a:alpha val="43137"/>
                    </a:srgbClr>
                  </a:outerShdw>
                </a:effectLst>
              </a:rPr>
              <a:t> 4 in moose </a:t>
            </a:r>
            <a:r>
              <a:rPr lang="en-US" sz="1800" dirty="0" smtClean="0">
                <a:effectLst>
                  <a:outerShdw blurRad="38100" dist="38100" dir="2700000" algn="tl">
                    <a:srgbClr val="000000">
                      <a:alpha val="43137"/>
                    </a:srgbClr>
                  </a:outerShdw>
                </a:effectLst>
              </a:rPr>
              <a:t>have </a:t>
            </a:r>
            <a:r>
              <a:rPr lang="it-IT" sz="1800" dirty="0" smtClean="0">
                <a:effectLst>
                  <a:outerShdw blurRad="38100" dist="38100" dir="2700000" algn="tl">
                    <a:srgbClr val="000000">
                      <a:alpha val="43137"/>
                    </a:srgbClr>
                  </a:outerShdw>
                </a:effectLst>
              </a:rPr>
              <a:t>been </a:t>
            </a:r>
            <a:r>
              <a:rPr lang="it-IT" sz="1800" dirty="0">
                <a:effectLst>
                  <a:outerShdw blurRad="38100" dist="38100" dir="2700000" algn="tl">
                    <a:srgbClr val="000000">
                      <a:alpha val="43137"/>
                    </a:srgbClr>
                  </a:outerShdw>
                </a:effectLst>
              </a:rPr>
              <a:t>described in </a:t>
            </a:r>
            <a:r>
              <a:rPr lang="it-IT" sz="1800" dirty="0" smtClean="0">
                <a:effectLst>
                  <a:outerShdw blurRad="38100" dist="38100" dir="2700000" algn="tl">
                    <a:srgbClr val="000000">
                      <a:alpha val="43137"/>
                    </a:srgbClr>
                  </a:outerShdw>
                </a:effectLst>
              </a:rPr>
              <a:t>Alaska.</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56613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3200" dirty="0" smtClean="0"/>
              <a:t>Brucellosis in Caribou, Reindeer and Moose</a:t>
            </a:r>
            <a:endParaRPr lang="it-IT" sz="3200" dirty="0"/>
          </a:p>
        </p:txBody>
      </p:sp>
      <p:sp>
        <p:nvSpPr>
          <p:cNvPr id="3" name="Text Placeholder 2"/>
          <p:cNvSpPr>
            <a:spLocks noGrp="1"/>
          </p:cNvSpPr>
          <p:nvPr>
            <p:ph type="body" idx="1"/>
          </p:nvPr>
        </p:nvSpPr>
        <p:spPr/>
        <p:txBody>
          <a:bodyPr/>
          <a:lstStyle/>
          <a:p>
            <a:r>
              <a:rPr lang="en-US" sz="1600" b="1" dirty="0">
                <a:effectLst>
                  <a:outerShdw blurRad="38100" dist="38100" dir="2700000" algn="tl">
                    <a:srgbClr val="000000">
                      <a:alpha val="43137"/>
                    </a:srgbClr>
                  </a:outerShdw>
                </a:effectLst>
              </a:rPr>
              <a:t>Caribou, carpus, </a:t>
            </a:r>
            <a:r>
              <a:rPr lang="en-US" sz="1600" b="1" i="1" dirty="0">
                <a:effectLst>
                  <a:outerShdw blurRad="38100" dist="38100" dir="2700000" algn="tl">
                    <a:srgbClr val="000000">
                      <a:alpha val="43137"/>
                    </a:srgbClr>
                  </a:outerShdw>
                </a:effectLst>
              </a:rPr>
              <a:t>B. </a:t>
            </a:r>
            <a:r>
              <a:rPr lang="en-US" sz="1600" b="1" i="1" dirty="0" err="1">
                <a:effectLst>
                  <a:outerShdw blurRad="38100" dist="38100" dir="2700000" algn="tl">
                    <a:srgbClr val="000000">
                      <a:alpha val="43137"/>
                    </a:srgbClr>
                  </a:outerShdw>
                </a:effectLst>
              </a:rPr>
              <a:t>suis</a:t>
            </a:r>
            <a:r>
              <a:rPr lang="en-US" sz="1600" b="1" dirty="0">
                <a:effectLst>
                  <a:outerShdw blurRad="38100" dist="38100" dir="2700000" algn="tl">
                    <a:srgbClr val="000000">
                      <a:alpha val="43137"/>
                    </a:srgbClr>
                  </a:outerShdw>
                </a:effectLst>
              </a:rPr>
              <a:t> </a:t>
            </a:r>
            <a:r>
              <a:rPr lang="en-US" sz="1600" b="1" dirty="0" err="1">
                <a:effectLst>
                  <a:outerShdw blurRad="38100" dist="38100" dir="2700000" algn="tl">
                    <a:srgbClr val="000000">
                      <a:alpha val="43137"/>
                    </a:srgbClr>
                  </a:outerShdw>
                </a:effectLst>
              </a:rPr>
              <a:t>biovar</a:t>
            </a:r>
            <a:r>
              <a:rPr lang="en-US" sz="1600" b="1" dirty="0">
                <a:effectLst>
                  <a:outerShdw blurRad="38100" dist="38100" dir="2700000" algn="tl">
                    <a:srgbClr val="000000">
                      <a:alpha val="43137"/>
                    </a:srgbClr>
                  </a:outerShdw>
                </a:effectLst>
              </a:rPr>
              <a:t> 4. The carpal bursa is markedly swollen and fluctuant.</a:t>
            </a:r>
            <a:endParaRPr lang="it-IT" sz="1600" b="1" dirty="0">
              <a:effectLst>
                <a:outerShdw blurRad="38100" dist="38100" dir="2700000" algn="tl">
                  <a:srgbClr val="000000">
                    <a:alpha val="43137"/>
                  </a:srgbClr>
                </a:outerShdw>
              </a:effectLst>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95190" y="3386476"/>
            <a:ext cx="3676682" cy="2426610"/>
          </a:xfrm>
        </p:spPr>
      </p:pic>
      <p:sp>
        <p:nvSpPr>
          <p:cNvPr id="5" name="Text Placeholder 4"/>
          <p:cNvSpPr>
            <a:spLocks noGrp="1"/>
          </p:cNvSpPr>
          <p:nvPr>
            <p:ph type="body" sz="quarter" idx="3"/>
          </p:nvPr>
        </p:nvSpPr>
        <p:spPr/>
        <p:txBody>
          <a:bodyPr/>
          <a:lstStyle/>
          <a:p>
            <a:r>
              <a:rPr lang="fr-FR" sz="1600" b="1" dirty="0">
                <a:effectLst>
                  <a:outerShdw blurRad="38100" dist="38100" dir="2700000" algn="tl">
                    <a:srgbClr val="000000">
                      <a:alpha val="43137"/>
                    </a:srgbClr>
                  </a:outerShdw>
                </a:effectLst>
              </a:rPr>
              <a:t>Caribou, </a:t>
            </a:r>
            <a:r>
              <a:rPr lang="fr-FR" sz="1600" b="1" dirty="0" err="1">
                <a:effectLst>
                  <a:outerShdw blurRad="38100" dist="38100" dir="2700000" algn="tl">
                    <a:srgbClr val="000000">
                      <a:alpha val="43137"/>
                    </a:srgbClr>
                  </a:outerShdw>
                </a:effectLst>
              </a:rPr>
              <a:t>carpus</a:t>
            </a:r>
            <a:r>
              <a:rPr lang="fr-FR" sz="1600" b="1" dirty="0">
                <a:effectLst>
                  <a:outerShdw blurRad="38100" dist="38100" dir="2700000" algn="tl">
                    <a:srgbClr val="000000">
                      <a:alpha val="43137"/>
                    </a:srgbClr>
                  </a:outerShdw>
                </a:effectLst>
              </a:rPr>
              <a:t>, </a:t>
            </a:r>
            <a:r>
              <a:rPr lang="fr-FR" sz="1600" b="1" i="1" dirty="0">
                <a:effectLst>
                  <a:outerShdw blurRad="38100" dist="38100" dir="2700000" algn="tl">
                    <a:srgbClr val="000000">
                      <a:alpha val="43137"/>
                    </a:srgbClr>
                  </a:outerShdw>
                </a:effectLst>
              </a:rPr>
              <a:t>B. suis</a:t>
            </a:r>
            <a:r>
              <a:rPr lang="fr-FR" sz="1600" b="1" dirty="0">
                <a:effectLst>
                  <a:outerShdw blurRad="38100" dist="38100" dir="2700000" algn="tl">
                    <a:srgbClr val="000000">
                      <a:alpha val="43137"/>
                    </a:srgbClr>
                  </a:outerShdw>
                </a:effectLst>
              </a:rPr>
              <a:t> </a:t>
            </a:r>
            <a:r>
              <a:rPr lang="fr-FR" sz="1600" b="1" dirty="0" err="1">
                <a:effectLst>
                  <a:outerShdw blurRad="38100" dist="38100" dir="2700000" algn="tl">
                    <a:srgbClr val="000000">
                      <a:alpha val="43137"/>
                    </a:srgbClr>
                  </a:outerShdw>
                </a:effectLst>
              </a:rPr>
              <a:t>biovar</a:t>
            </a:r>
            <a:r>
              <a:rPr lang="fr-FR" sz="1600" b="1" dirty="0">
                <a:effectLst>
                  <a:outerShdw blurRad="38100" dist="38100" dir="2700000" algn="tl">
                    <a:srgbClr val="000000">
                      <a:alpha val="43137"/>
                    </a:srgbClr>
                  </a:outerShdw>
                </a:effectLst>
              </a:rPr>
              <a:t> 4. The </a:t>
            </a:r>
            <a:r>
              <a:rPr lang="fr-FR" sz="1600" b="1" dirty="0" err="1">
                <a:effectLst>
                  <a:outerShdw blurRad="38100" dist="38100" dir="2700000" algn="tl">
                    <a:srgbClr val="000000">
                      <a:alpha val="43137"/>
                    </a:srgbClr>
                  </a:outerShdw>
                </a:effectLst>
              </a:rPr>
              <a:t>carpal</a:t>
            </a:r>
            <a:r>
              <a:rPr lang="fr-FR" sz="1600" b="1" dirty="0">
                <a:effectLst>
                  <a:outerShdw blurRad="38100" dist="38100" dir="2700000" algn="tl">
                    <a:srgbClr val="000000">
                      <a:alpha val="43137"/>
                    </a:srgbClr>
                  </a:outerShdw>
                </a:effectLst>
              </a:rPr>
              <a:t> </a:t>
            </a:r>
            <a:r>
              <a:rPr lang="fr-FR" sz="1600" b="1" dirty="0" err="1">
                <a:effectLst>
                  <a:outerShdw blurRad="38100" dist="38100" dir="2700000" algn="tl">
                    <a:srgbClr val="000000">
                      <a:alpha val="43137"/>
                    </a:srgbClr>
                  </a:outerShdw>
                </a:effectLst>
              </a:rPr>
              <a:t>bursa</a:t>
            </a:r>
            <a:r>
              <a:rPr lang="fr-FR" sz="1600" b="1" dirty="0">
                <a:effectLst>
                  <a:outerShdw blurRad="38100" dist="38100" dir="2700000" algn="tl">
                    <a:srgbClr val="000000">
                      <a:alpha val="43137"/>
                    </a:srgbClr>
                  </a:outerShdw>
                </a:effectLst>
              </a:rPr>
              <a:t> </a:t>
            </a:r>
            <a:r>
              <a:rPr lang="fr-FR" sz="1600" b="1" dirty="0" err="1">
                <a:effectLst>
                  <a:outerShdw blurRad="38100" dist="38100" dir="2700000" algn="tl">
                    <a:srgbClr val="000000">
                      <a:alpha val="43137"/>
                    </a:srgbClr>
                  </a:outerShdw>
                </a:effectLst>
              </a:rPr>
              <a:t>contains</a:t>
            </a:r>
            <a:r>
              <a:rPr lang="fr-FR" sz="1600" b="1" dirty="0">
                <a:effectLst>
                  <a:outerShdw blurRad="38100" dist="38100" dir="2700000" algn="tl">
                    <a:srgbClr val="000000">
                      <a:alpha val="43137"/>
                    </a:srgbClr>
                  </a:outerShdw>
                </a:effectLst>
              </a:rPr>
              <a:t> purulent </a:t>
            </a:r>
            <a:r>
              <a:rPr lang="fr-FR" sz="1600" b="1" dirty="0" err="1">
                <a:effectLst>
                  <a:outerShdw blurRad="38100" dist="38100" dir="2700000" algn="tl">
                    <a:srgbClr val="000000">
                      <a:alpha val="43137"/>
                    </a:srgbClr>
                  </a:outerShdw>
                </a:effectLst>
              </a:rPr>
              <a:t>exudate</a:t>
            </a:r>
            <a:r>
              <a:rPr lang="fr-FR" sz="1600" b="1" dirty="0">
                <a:effectLst>
                  <a:outerShdw blurRad="38100" dist="38100" dir="2700000" algn="tl">
                    <a:srgbClr val="000000">
                      <a:alpha val="43137"/>
                    </a:srgbClr>
                  </a:outerShdw>
                </a:effectLst>
              </a:rPr>
              <a:t>.</a:t>
            </a:r>
            <a:endParaRPr lang="it-IT" sz="1600" b="1" dirty="0">
              <a:effectLst>
                <a:outerShdw blurRad="38100" dist="38100" dir="2700000" algn="tl">
                  <a:srgbClr val="000000">
                    <a:alpha val="43137"/>
                  </a:srgbClr>
                </a:outerShdw>
              </a:effectLst>
            </a:endParaRP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33790" y="3386476"/>
            <a:ext cx="3548865" cy="2285469"/>
          </a:xfrm>
        </p:spPr>
      </p:pic>
    </p:spTree>
    <p:extLst>
      <p:ext uri="{BB962C8B-B14F-4D97-AF65-F5344CB8AC3E}">
        <p14:creationId xmlns:p14="http://schemas.microsoft.com/office/powerpoint/2010/main" val="30242371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652" y="1946125"/>
            <a:ext cx="4611860" cy="2283824"/>
          </a:xfrm>
        </p:spPr>
        <p:txBody>
          <a:bodyPr/>
          <a:lstStyle/>
          <a:p>
            <a:r>
              <a:rPr lang="it-IT" dirty="0" smtClean="0"/>
              <a:t>Brucellosis in Marine </a:t>
            </a:r>
            <a:r>
              <a:rPr lang="it-IT" dirty="0"/>
              <a:t>M</a:t>
            </a:r>
            <a:r>
              <a:rPr lang="it-IT" dirty="0" smtClean="0"/>
              <a:t>ammals</a:t>
            </a:r>
            <a:endParaRPr lang="it-IT" dirty="0"/>
          </a:p>
        </p:txBody>
      </p:sp>
      <p:sp>
        <p:nvSpPr>
          <p:cNvPr id="3" name="Text Placeholder 2"/>
          <p:cNvSpPr>
            <a:spLocks noGrp="1"/>
          </p:cNvSpPr>
          <p:nvPr>
            <p:ph type="body" idx="1"/>
          </p:nvPr>
        </p:nvSpPr>
        <p:spPr>
          <a:xfrm>
            <a:off x="6883366" y="1743457"/>
            <a:ext cx="4577114" cy="4420424"/>
          </a:xfrm>
        </p:spPr>
        <p:txBody>
          <a:bodyPr>
            <a:normAutofit/>
          </a:bodyPr>
          <a:lstStyle/>
          <a:p>
            <a:pPr algn="just"/>
            <a:r>
              <a:rPr lang="en-US" sz="1800" dirty="0">
                <a:effectLst>
                  <a:outerShdw blurRad="38100" dist="38100" dir="2700000" algn="tl">
                    <a:srgbClr val="000000">
                      <a:alpha val="43137"/>
                    </a:srgbClr>
                  </a:outerShdw>
                </a:effectLst>
              </a:rPr>
              <a:t>Prior to the first reports, in 1994, of </a:t>
            </a:r>
            <a:r>
              <a:rPr lang="en-US" sz="1800" dirty="0" err="1">
                <a:effectLst>
                  <a:outerShdw blurRad="38100" dist="38100" dir="2700000" algn="tl">
                    <a:srgbClr val="000000">
                      <a:alpha val="43137"/>
                    </a:srgbClr>
                  </a:outerShdw>
                </a:effectLst>
              </a:rPr>
              <a:t>brucellae</a:t>
            </a:r>
            <a:r>
              <a:rPr lang="en-US" sz="1800" dirty="0">
                <a:effectLst>
                  <a:outerShdw blurRad="38100" dist="38100" dir="2700000" algn="tl">
                    <a:srgbClr val="000000">
                      <a:alpha val="43137"/>
                    </a:srgbClr>
                  </a:outerShdw>
                </a:effectLst>
              </a:rPr>
              <a:t> isolations </a:t>
            </a:r>
            <a:r>
              <a:rPr lang="en-US" sz="1800" dirty="0" smtClean="0">
                <a:effectLst>
                  <a:outerShdw blurRad="38100" dist="38100" dir="2700000" algn="tl">
                    <a:srgbClr val="000000">
                      <a:alpha val="43137"/>
                    </a:srgbClr>
                  </a:outerShdw>
                </a:effectLst>
              </a:rPr>
              <a:t>from </a:t>
            </a:r>
            <a:r>
              <a:rPr lang="it-IT" sz="1800" dirty="0" smtClean="0">
                <a:effectLst>
                  <a:outerShdw blurRad="38100" dist="38100" dir="2700000" algn="tl">
                    <a:srgbClr val="000000">
                      <a:alpha val="43137"/>
                    </a:srgbClr>
                  </a:outerShdw>
                </a:effectLst>
              </a:rPr>
              <a:t>stranded </a:t>
            </a:r>
            <a:r>
              <a:rPr lang="it-IT" sz="1800" dirty="0">
                <a:effectLst>
                  <a:outerShdw blurRad="38100" dist="38100" dir="2700000" algn="tl">
                    <a:srgbClr val="000000">
                      <a:alpha val="43137"/>
                    </a:srgbClr>
                  </a:outerShdw>
                </a:effectLst>
              </a:rPr>
              <a:t>harbour seals (</a:t>
            </a:r>
            <a:r>
              <a:rPr lang="it-IT" sz="1800" i="1" dirty="0">
                <a:effectLst>
                  <a:outerShdw blurRad="38100" dist="38100" dir="2700000" algn="tl">
                    <a:srgbClr val="000000">
                      <a:alpha val="43137"/>
                    </a:srgbClr>
                  </a:outerShdw>
                </a:effectLst>
              </a:rPr>
              <a:t>Phoca vitulina</a:t>
            </a:r>
            <a:r>
              <a:rPr lang="it-IT" sz="1800" dirty="0">
                <a:effectLst>
                  <a:outerShdw blurRad="38100" dist="38100" dir="2700000" algn="tl">
                    <a:srgbClr val="000000">
                      <a:alpha val="43137"/>
                    </a:srgbClr>
                  </a:outerShdw>
                </a:effectLst>
              </a:rPr>
              <a:t>), harbour </a:t>
            </a:r>
            <a:r>
              <a:rPr lang="it-IT" sz="1800" dirty="0" smtClean="0">
                <a:effectLst>
                  <a:outerShdw blurRad="38100" dist="38100" dir="2700000" algn="tl">
                    <a:srgbClr val="000000">
                      <a:alpha val="43137"/>
                    </a:srgbClr>
                  </a:outerShdw>
                </a:effectLst>
              </a:rPr>
              <a:t>porpoises </a:t>
            </a:r>
            <a:r>
              <a:rPr lang="en-US" sz="1800" dirty="0" smtClean="0">
                <a:effectLst>
                  <a:outerShdw blurRad="38100" dist="38100" dir="2700000" algn="tl">
                    <a:srgbClr val="000000">
                      <a:alpha val="43137"/>
                    </a:srgbClr>
                  </a:outerShdw>
                </a:effectLst>
              </a:rPr>
              <a:t>(</a:t>
            </a:r>
            <a:r>
              <a:rPr lang="en-US" sz="1800" i="1" dirty="0" err="1" smtClean="0">
                <a:effectLst>
                  <a:outerShdw blurRad="38100" dist="38100" dir="2700000" algn="tl">
                    <a:srgbClr val="000000">
                      <a:alpha val="43137"/>
                    </a:srgbClr>
                  </a:outerShdw>
                </a:effectLst>
              </a:rPr>
              <a:t>Phocoena</a:t>
            </a:r>
            <a:r>
              <a:rPr lang="en-US" sz="1800" i="1" dirty="0" smtClean="0">
                <a:effectLst>
                  <a:outerShdw blurRad="38100" dist="38100" dir="2700000" algn="tl">
                    <a:srgbClr val="000000">
                      <a:alpha val="43137"/>
                    </a:srgbClr>
                  </a:outerShdw>
                </a:effectLst>
              </a:rPr>
              <a:t> </a:t>
            </a:r>
            <a:r>
              <a:rPr lang="en-US" sz="1800" i="1" dirty="0" err="1">
                <a:effectLst>
                  <a:outerShdw blurRad="38100" dist="38100" dir="2700000" algn="tl">
                    <a:srgbClr val="000000">
                      <a:alpha val="43137"/>
                    </a:srgbClr>
                  </a:outerShdw>
                </a:effectLst>
              </a:rPr>
              <a:t>phocoena</a:t>
            </a:r>
            <a:r>
              <a:rPr lang="en-US" sz="1800" dirty="0">
                <a:effectLst>
                  <a:outerShdw blurRad="38100" dist="38100" dir="2700000" algn="tl">
                    <a:srgbClr val="000000">
                      <a:alpha val="43137"/>
                    </a:srgbClr>
                  </a:outerShdw>
                </a:effectLst>
              </a:rPr>
              <a:t>) and common dolphins (</a:t>
            </a:r>
            <a:r>
              <a:rPr lang="en-US" sz="1800" i="1" dirty="0">
                <a:effectLst>
                  <a:outerShdw blurRad="38100" dist="38100" dir="2700000" algn="tl">
                    <a:srgbClr val="000000">
                      <a:alpha val="43137"/>
                    </a:srgbClr>
                  </a:outerShdw>
                </a:effectLst>
              </a:rPr>
              <a:t>Delphinus </a:t>
            </a:r>
            <a:r>
              <a:rPr lang="en-US" sz="1800" i="1" dirty="0" err="1" smtClean="0">
                <a:effectLst>
                  <a:outerShdw blurRad="38100" dist="38100" dir="2700000" algn="tl">
                    <a:srgbClr val="000000">
                      <a:alpha val="43137"/>
                    </a:srgbClr>
                  </a:outerShdw>
                </a:effectLst>
              </a:rPr>
              <a:t>delphis</a:t>
            </a:r>
            <a:r>
              <a:rPr lang="en-US" sz="1800" i="1" dirty="0" smtClean="0">
                <a:effectLst>
                  <a:outerShdw blurRad="38100" dist="38100" dir="2700000" algn="tl">
                    <a:srgbClr val="000000">
                      <a:alpha val="43137"/>
                    </a:srgbClr>
                  </a:outerShdw>
                </a:effectLst>
              </a:rPr>
              <a:t>)</a:t>
            </a:r>
            <a:r>
              <a:rPr lang="en-US" sz="1800" dirty="0">
                <a:effectLst>
                  <a:outerShdw blurRad="38100" dist="38100" dir="2700000" algn="tl">
                    <a:srgbClr val="000000">
                      <a:alpha val="43137"/>
                    </a:srgbClr>
                  </a:outerShdw>
                </a:effectLst>
              </a:rPr>
              <a:t> on the coast of </a:t>
            </a:r>
            <a:r>
              <a:rPr lang="en-US" sz="1800" dirty="0" smtClean="0">
                <a:effectLst>
                  <a:outerShdw blurRad="38100" dist="38100" dir="2700000" algn="tl">
                    <a:srgbClr val="000000">
                      <a:alpha val="43137"/>
                    </a:srgbClr>
                  </a:outerShdw>
                </a:effectLst>
              </a:rPr>
              <a:t>Scotland </a:t>
            </a:r>
            <a:r>
              <a:rPr lang="en-US" sz="1800" dirty="0">
                <a:effectLst>
                  <a:outerShdw blurRad="38100" dist="38100" dir="2700000" algn="tl">
                    <a:srgbClr val="000000">
                      <a:alpha val="43137"/>
                    </a:srgbClr>
                  </a:outerShdw>
                </a:effectLst>
              </a:rPr>
              <a:t>and from an aborted </a:t>
            </a:r>
            <a:r>
              <a:rPr lang="en-US" sz="1800" dirty="0" err="1">
                <a:effectLst>
                  <a:outerShdw blurRad="38100" dist="38100" dir="2700000" algn="tl">
                    <a:srgbClr val="000000">
                      <a:alpha val="43137"/>
                    </a:srgbClr>
                  </a:outerShdw>
                </a:effectLst>
              </a:rPr>
              <a:t>foetus</a:t>
            </a:r>
            <a:r>
              <a:rPr lang="en-US" sz="1800" dirty="0">
                <a:effectLst>
                  <a:outerShdw blurRad="38100" dist="38100" dir="2700000" algn="tl">
                    <a:srgbClr val="000000">
                      <a:alpha val="43137"/>
                    </a:srgbClr>
                  </a:outerShdw>
                </a:effectLst>
              </a:rPr>
              <a:t> of </a:t>
            </a:r>
            <a:r>
              <a:rPr lang="en-US" sz="1800" dirty="0" smtClean="0">
                <a:effectLst>
                  <a:outerShdw blurRad="38100" dist="38100" dir="2700000" algn="tl">
                    <a:srgbClr val="000000">
                      <a:alpha val="43137"/>
                    </a:srgbClr>
                  </a:outerShdw>
                </a:effectLst>
              </a:rPr>
              <a:t>a captive </a:t>
            </a:r>
            <a:r>
              <a:rPr lang="en-US" sz="1800" dirty="0">
                <a:effectLst>
                  <a:outerShdw blurRad="38100" dist="38100" dir="2700000" algn="tl">
                    <a:srgbClr val="000000">
                      <a:alpha val="43137"/>
                    </a:srgbClr>
                  </a:outerShdw>
                </a:effectLst>
              </a:rPr>
              <a:t>bottlenose dolphin (</a:t>
            </a:r>
            <a:r>
              <a:rPr lang="en-US" sz="1800" i="1" dirty="0" err="1">
                <a:effectLst>
                  <a:outerShdw blurRad="38100" dist="38100" dir="2700000" algn="tl">
                    <a:srgbClr val="000000">
                      <a:alpha val="43137"/>
                    </a:srgbClr>
                  </a:outerShdw>
                </a:effectLst>
              </a:rPr>
              <a:t>Tursiops</a:t>
            </a:r>
            <a:r>
              <a:rPr lang="en-US" sz="1800" i="1" dirty="0">
                <a:effectLst>
                  <a:outerShdw blurRad="38100" dist="38100" dir="2700000" algn="tl">
                    <a:srgbClr val="000000">
                      <a:alpha val="43137"/>
                    </a:srgbClr>
                  </a:outerShdw>
                </a:effectLst>
              </a:rPr>
              <a:t> </a:t>
            </a:r>
            <a:r>
              <a:rPr lang="en-US" sz="1800" i="1" dirty="0" err="1">
                <a:effectLst>
                  <a:outerShdw blurRad="38100" dist="38100" dir="2700000" algn="tl">
                    <a:srgbClr val="000000">
                      <a:alpha val="43137"/>
                    </a:srgbClr>
                  </a:outerShdw>
                </a:effectLst>
              </a:rPr>
              <a:t>truncatus</a:t>
            </a:r>
            <a:r>
              <a:rPr lang="en-US" sz="1800" dirty="0">
                <a:effectLst>
                  <a:outerShdw blurRad="38100" dist="38100" dir="2700000" algn="tl">
                    <a:srgbClr val="000000">
                      <a:alpha val="43137"/>
                    </a:srgbClr>
                  </a:outerShdw>
                </a:effectLst>
              </a:rPr>
              <a:t>) in </a:t>
            </a:r>
            <a:r>
              <a:rPr lang="en-US" sz="1800" dirty="0" smtClean="0">
                <a:effectLst>
                  <a:outerShdw blurRad="38100" dist="38100" dir="2700000" algn="tl">
                    <a:srgbClr val="000000">
                      <a:alpha val="43137"/>
                    </a:srgbClr>
                  </a:outerShdw>
                </a:effectLst>
              </a:rPr>
              <a:t>California ,brucellosis </a:t>
            </a:r>
            <a:r>
              <a:rPr lang="en-US" sz="1800" dirty="0">
                <a:effectLst>
                  <a:outerShdw blurRad="38100" dist="38100" dir="2700000" algn="tl">
                    <a:srgbClr val="000000">
                      <a:alpha val="43137"/>
                    </a:srgbClr>
                  </a:outerShdw>
                </a:effectLst>
              </a:rPr>
              <a:t>was not only </a:t>
            </a:r>
            <a:r>
              <a:rPr lang="en-US" sz="1800" dirty="0" err="1">
                <a:effectLst>
                  <a:outerShdw blurRad="38100" dist="38100" dir="2700000" algn="tl">
                    <a:srgbClr val="000000">
                      <a:alpha val="43137"/>
                    </a:srgbClr>
                  </a:outerShdw>
                </a:effectLst>
              </a:rPr>
              <a:t>unrecognised</a:t>
            </a:r>
            <a:r>
              <a:rPr lang="en-US" sz="1800" dirty="0">
                <a:effectLst>
                  <a:outerShdw blurRad="38100" dist="38100" dir="2700000" algn="tl">
                    <a:srgbClr val="000000">
                      <a:alpha val="43137"/>
                    </a:srgbClr>
                  </a:outerShdw>
                </a:effectLst>
              </a:rPr>
              <a:t>, but was not </a:t>
            </a:r>
            <a:r>
              <a:rPr lang="en-US" sz="1800" dirty="0" smtClean="0">
                <a:effectLst>
                  <a:outerShdw blurRad="38100" dist="38100" dir="2700000" algn="tl">
                    <a:srgbClr val="000000">
                      <a:alpha val="43137"/>
                    </a:srgbClr>
                  </a:outerShdw>
                </a:effectLst>
              </a:rPr>
              <a:t>even </a:t>
            </a:r>
            <a:r>
              <a:rPr lang="it-IT" sz="1800" dirty="0" smtClean="0">
                <a:effectLst>
                  <a:outerShdw blurRad="38100" dist="38100" dir="2700000" algn="tl">
                    <a:srgbClr val="000000">
                      <a:alpha val="43137"/>
                    </a:srgbClr>
                  </a:outerShdw>
                </a:effectLst>
              </a:rPr>
              <a:t>suspected </a:t>
            </a:r>
            <a:r>
              <a:rPr lang="it-IT" sz="1800" dirty="0">
                <a:effectLst>
                  <a:outerShdw blurRad="38100" dist="38100" dir="2700000" algn="tl">
                    <a:srgbClr val="000000">
                      <a:alpha val="43137"/>
                    </a:srgbClr>
                  </a:outerShdw>
                </a:effectLst>
              </a:rPr>
              <a:t>in marine mammals.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68" y="4613719"/>
            <a:ext cx="2543175" cy="18002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043" y="4583026"/>
            <a:ext cx="3166301" cy="1830918"/>
          </a:xfrm>
          <a:prstGeom prst="rect">
            <a:avLst/>
          </a:prstGeom>
        </p:spPr>
      </p:pic>
    </p:spTree>
    <p:extLst>
      <p:ext uri="{BB962C8B-B14F-4D97-AF65-F5344CB8AC3E}">
        <p14:creationId xmlns:p14="http://schemas.microsoft.com/office/powerpoint/2010/main" val="4157730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538708" cy="2283824"/>
          </a:xfrm>
        </p:spPr>
        <p:txBody>
          <a:bodyPr/>
          <a:lstStyle/>
          <a:p>
            <a:r>
              <a:rPr lang="it-IT" dirty="0" smtClean="0"/>
              <a:t>Brucellosis in Marine Mammals</a:t>
            </a:r>
            <a:endParaRPr lang="it-IT" dirty="0"/>
          </a:p>
        </p:txBody>
      </p:sp>
      <p:sp>
        <p:nvSpPr>
          <p:cNvPr id="3" name="Text Placeholder 2"/>
          <p:cNvSpPr>
            <a:spLocks noGrp="1"/>
          </p:cNvSpPr>
          <p:nvPr>
            <p:ph type="body" idx="1"/>
          </p:nvPr>
        </p:nvSpPr>
        <p:spPr>
          <a:xfrm>
            <a:off x="6907750" y="1438656"/>
            <a:ext cx="4382042" cy="4620767"/>
          </a:xfrm>
        </p:spPr>
        <p:txBody>
          <a:bodyPr>
            <a:normAutofit/>
          </a:bodyPr>
          <a:lstStyle/>
          <a:p>
            <a:pPr algn="just"/>
            <a:r>
              <a:rPr lang="en-US" sz="1800" dirty="0">
                <a:effectLst>
                  <a:outerShdw blurRad="38100" dist="38100" dir="2700000" algn="tl">
                    <a:srgbClr val="000000">
                      <a:alpha val="43137"/>
                    </a:srgbClr>
                  </a:outerShdw>
                </a:effectLst>
              </a:rPr>
              <a:t>In the 1990s, strains </a:t>
            </a:r>
            <a:r>
              <a:rPr lang="en-US" sz="1800" dirty="0" smtClean="0">
                <a:effectLst>
                  <a:outerShdw blurRad="38100" dist="38100" dir="2700000" algn="tl">
                    <a:srgbClr val="000000">
                      <a:alpha val="43137"/>
                    </a:srgbClr>
                  </a:outerShdw>
                </a:effectLst>
              </a:rPr>
              <a:t>of </a:t>
            </a:r>
            <a:r>
              <a:rPr lang="en-US" sz="1800" dirty="0" err="1" smtClean="0">
                <a:effectLst>
                  <a:outerShdw blurRad="38100" dist="38100" dir="2700000" algn="tl">
                    <a:srgbClr val="000000">
                      <a:alpha val="43137"/>
                    </a:srgbClr>
                  </a:outerShdw>
                </a:effectLst>
              </a:rPr>
              <a:t>brucellae</a:t>
            </a:r>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which were biologically and genetically different </a:t>
            </a:r>
            <a:r>
              <a:rPr lang="en-US" sz="1800" dirty="0" smtClean="0">
                <a:effectLst>
                  <a:outerShdw blurRad="38100" dist="38100" dir="2700000" algn="tl">
                    <a:srgbClr val="000000">
                      <a:alpha val="43137"/>
                    </a:srgbClr>
                  </a:outerShdw>
                </a:effectLst>
              </a:rPr>
              <a:t>from the </a:t>
            </a:r>
            <a:r>
              <a:rPr lang="en-US" sz="1800" dirty="0">
                <a:effectLst>
                  <a:outerShdw blurRad="38100" dist="38100" dir="2700000" algn="tl">
                    <a:srgbClr val="000000">
                      <a:alpha val="43137"/>
                    </a:srgbClr>
                  </a:outerShdw>
                </a:effectLst>
              </a:rPr>
              <a:t>classical six </a:t>
            </a:r>
            <a:r>
              <a:rPr lang="en-US" sz="1800" dirty="0" err="1">
                <a:effectLst>
                  <a:outerShdw blurRad="38100" dist="38100" dir="2700000" algn="tl">
                    <a:srgbClr val="000000">
                      <a:alpha val="43137"/>
                    </a:srgbClr>
                  </a:outerShdw>
                </a:effectLst>
              </a:rPr>
              <a:t>recognised</a:t>
            </a:r>
            <a:r>
              <a:rPr lang="en-US" sz="1800" dirty="0">
                <a:effectLst>
                  <a:outerShdw blurRad="38100" dist="38100" dir="2700000" algn="tl">
                    <a:srgbClr val="000000">
                      <a:alpha val="43137"/>
                    </a:srgbClr>
                  </a:outerShdw>
                </a:effectLst>
              </a:rPr>
              <a:t> species of </a:t>
            </a:r>
            <a:r>
              <a:rPr lang="en-US" sz="1800" i="1" dirty="0">
                <a:effectLst>
                  <a:outerShdw blurRad="38100" dist="38100" dir="2700000" algn="tl">
                    <a:srgbClr val="000000">
                      <a:alpha val="43137"/>
                    </a:srgbClr>
                  </a:outerShdw>
                </a:effectLst>
              </a:rPr>
              <a:t>Brucella </a:t>
            </a:r>
            <a:r>
              <a:rPr lang="en-US" sz="1800" dirty="0">
                <a:effectLst>
                  <a:outerShdw blurRad="38100" dist="38100" dir="2700000" algn="tl">
                    <a:srgbClr val="000000">
                      <a:alpha val="43137"/>
                    </a:srgbClr>
                  </a:outerShdw>
                </a:effectLst>
              </a:rPr>
              <a:t>were </a:t>
            </a:r>
            <a:r>
              <a:rPr lang="en-US" sz="1800" dirty="0" smtClean="0">
                <a:effectLst>
                  <a:outerShdw blurRad="38100" dist="38100" dir="2700000" algn="tl">
                    <a:srgbClr val="000000">
                      <a:alpha val="43137"/>
                    </a:srgbClr>
                  </a:outerShdw>
                </a:effectLst>
              </a:rPr>
              <a:t>isolated from </a:t>
            </a:r>
            <a:r>
              <a:rPr lang="en-US" sz="1800" dirty="0">
                <a:effectLst>
                  <a:outerShdw blurRad="38100" dist="38100" dir="2700000" algn="tl">
                    <a:srgbClr val="000000">
                      <a:alpha val="43137"/>
                    </a:srgbClr>
                  </a:outerShdw>
                </a:effectLst>
              </a:rPr>
              <a:t>cetaceans and pinnipeds inhabiting seas and oceans </a:t>
            </a:r>
            <a:r>
              <a:rPr lang="en-US" sz="1800" dirty="0" smtClean="0">
                <a:effectLst>
                  <a:outerShdw blurRad="38100" dist="38100" dir="2700000" algn="tl">
                    <a:srgbClr val="000000">
                      <a:alpha val="43137"/>
                    </a:srgbClr>
                  </a:outerShdw>
                </a:effectLst>
              </a:rPr>
              <a:t>of Europe </a:t>
            </a:r>
            <a:r>
              <a:rPr lang="en-US" sz="1800" dirty="0">
                <a:effectLst>
                  <a:outerShdw blurRad="38100" dist="38100" dir="2700000" algn="tl">
                    <a:srgbClr val="000000">
                      <a:alpha val="43137"/>
                    </a:srgbClr>
                  </a:outerShdw>
                </a:effectLst>
              </a:rPr>
              <a:t>and North </a:t>
            </a:r>
            <a:r>
              <a:rPr lang="en-US" sz="1800" dirty="0" smtClean="0">
                <a:effectLst>
                  <a:outerShdw blurRad="38100" dist="38100" dir="2700000" algn="tl">
                    <a:srgbClr val="000000">
                      <a:alpha val="43137"/>
                    </a:srgbClr>
                  </a:outerShdw>
                </a:effectLst>
              </a:rPr>
              <a:t>America </a:t>
            </a:r>
            <a:r>
              <a:rPr lang="en-US" sz="1800" dirty="0">
                <a:effectLst>
                  <a:outerShdw blurRad="38100" dist="38100" dir="2700000" algn="tl">
                    <a:srgbClr val="000000">
                      <a:alpha val="43137"/>
                    </a:srgbClr>
                  </a:outerShdw>
                </a:effectLst>
              </a:rPr>
              <a:t>or kept </a:t>
            </a:r>
            <a:r>
              <a:rPr lang="en-US" sz="1800" dirty="0" smtClean="0">
                <a:effectLst>
                  <a:outerShdw blurRad="38100" dist="38100" dir="2700000" algn="tl">
                    <a:srgbClr val="000000">
                      <a:alpha val="43137"/>
                    </a:srgbClr>
                  </a:outerShdw>
                </a:effectLst>
              </a:rPr>
              <a:t>in </a:t>
            </a:r>
            <a:r>
              <a:rPr lang="it-IT" sz="1800" dirty="0" smtClean="0">
                <a:effectLst>
                  <a:outerShdw blurRad="38100" dist="38100" dir="2700000" algn="tl">
                    <a:srgbClr val="000000">
                      <a:alpha val="43137"/>
                    </a:srgbClr>
                  </a:outerShdw>
                </a:effectLst>
              </a:rPr>
              <a:t>Captivity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98604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502132" cy="2283824"/>
          </a:xfrm>
        </p:spPr>
        <p:txBody>
          <a:bodyPr/>
          <a:lstStyle/>
          <a:p>
            <a:r>
              <a:rPr lang="it-IT" dirty="0" smtClean="0"/>
              <a:t>Brucellosis in Marine Mammals</a:t>
            </a:r>
            <a:endParaRPr lang="it-IT" dirty="0"/>
          </a:p>
        </p:txBody>
      </p:sp>
      <p:sp>
        <p:nvSpPr>
          <p:cNvPr id="3" name="Text Placeholder 2"/>
          <p:cNvSpPr>
            <a:spLocks noGrp="1"/>
          </p:cNvSpPr>
          <p:nvPr>
            <p:ph type="body" idx="1"/>
          </p:nvPr>
        </p:nvSpPr>
        <p:spPr>
          <a:xfrm>
            <a:off x="6895558" y="1584960"/>
            <a:ext cx="4747802" cy="4498848"/>
          </a:xfrm>
        </p:spPr>
        <p:txBody>
          <a:bodyPr>
            <a:normAutofit fontScale="85000" lnSpcReduction="10000"/>
          </a:bodyPr>
          <a:lstStyle/>
          <a:p>
            <a:pPr algn="just"/>
            <a:r>
              <a:rPr lang="en-US" dirty="0">
                <a:effectLst>
                  <a:outerShdw blurRad="38100" dist="38100" dir="2700000" algn="tl">
                    <a:srgbClr val="000000">
                      <a:alpha val="43137"/>
                    </a:srgbClr>
                  </a:outerShdw>
                </a:effectLst>
              </a:rPr>
              <a:t>Brucella infections have recently been recognized in seals, sea lions, walruses, dolphins, porpoises, whales and an otter. This organism appears to be widespread in marine mammals, and has probably been endemic in these populations for a long time. </a:t>
            </a:r>
            <a:endParaRPr lang="en-US" dirty="0" smtClean="0">
              <a:effectLst>
                <a:outerShdw blurRad="38100" dist="38100" dir="2700000" algn="tl">
                  <a:srgbClr val="000000">
                    <a:alpha val="43137"/>
                  </a:srgbClr>
                </a:outerShdw>
              </a:effectLst>
            </a:endParaRPr>
          </a:p>
          <a:p>
            <a:pPr algn="just"/>
            <a:r>
              <a:rPr lang="en-US" dirty="0" smtClean="0">
                <a:effectLst>
                  <a:outerShdw blurRad="38100" dist="38100" dir="2700000" algn="tl">
                    <a:srgbClr val="000000">
                      <a:alpha val="43137"/>
                    </a:srgbClr>
                  </a:outerShdw>
                </a:effectLst>
              </a:rPr>
              <a:t>The </a:t>
            </a:r>
            <a:r>
              <a:rPr lang="en-US" dirty="0">
                <a:effectLst>
                  <a:outerShdw blurRad="38100" dist="38100" dir="2700000" algn="tl">
                    <a:srgbClr val="000000">
                      <a:alpha val="43137"/>
                    </a:srgbClr>
                  </a:outerShdw>
                </a:effectLst>
              </a:rPr>
              <a:t>clinical significance is uncertain</a:t>
            </a:r>
            <a:r>
              <a:rPr lang="en-US" dirty="0" smtClean="0">
                <a:effectLst>
                  <a:outerShdw blurRad="38100" dist="38100" dir="2700000" algn="tl">
                    <a:srgbClr val="000000">
                      <a:alpha val="43137"/>
                    </a:srgbClr>
                  </a:outerShdw>
                </a:effectLst>
              </a:rPr>
              <a:t>.</a:t>
            </a:r>
          </a:p>
          <a:p>
            <a:pPr algn="just"/>
            <a:r>
              <a:rPr lang="en-US" dirty="0" smtClean="0">
                <a:effectLst>
                  <a:outerShdw blurRad="38100" dist="38100" dir="2700000" algn="tl">
                    <a:srgbClr val="000000">
                      <a:alpha val="43137"/>
                    </a:srgbClr>
                  </a:outerShdw>
                </a:effectLst>
              </a:rPr>
              <a:t>A </a:t>
            </a:r>
            <a:r>
              <a:rPr lang="en-US" dirty="0">
                <a:effectLst>
                  <a:outerShdw blurRad="38100" dist="38100" dir="2700000" algn="tl">
                    <a:srgbClr val="000000">
                      <a:alpha val="43137"/>
                    </a:srgbClr>
                  </a:outerShdw>
                </a:effectLst>
              </a:rPr>
              <a:t>few infections have been associated </a:t>
            </a:r>
            <a:r>
              <a:rPr lang="en-US" dirty="0" smtClean="0">
                <a:effectLst>
                  <a:outerShdw blurRad="38100" dist="38100" dir="2700000" algn="tl">
                    <a:srgbClr val="000000">
                      <a:alpha val="43137"/>
                    </a:srgbClr>
                  </a:outerShdw>
                </a:effectLst>
              </a:rPr>
              <a:t>with </a:t>
            </a:r>
            <a:r>
              <a:rPr lang="en-US" dirty="0" err="1" smtClean="0">
                <a:effectLst>
                  <a:outerShdw blurRad="38100" dist="38100" dir="2700000" algn="tl">
                    <a:srgbClr val="000000">
                      <a:alpha val="43137"/>
                    </a:srgbClr>
                  </a:outerShdw>
                </a:effectLst>
              </a:rPr>
              <a:t>placentitis,abortions</a:t>
            </a:r>
            <a:r>
              <a:rPr lang="en-US" dirty="0">
                <a:effectLst>
                  <a:outerShdw blurRad="38100" dist="38100" dir="2700000" algn="tl">
                    <a:srgbClr val="000000">
                      <a:alpha val="43137"/>
                    </a:srgbClr>
                  </a:outerShdw>
                </a:effectLst>
              </a:rPr>
              <a:t>, neonatal mortality, meningoencephalitis, abscesses or other syndromes, but Brucella has also been isolated from normal tissues and asymptomatic animals. </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45184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599668" cy="2283824"/>
          </a:xfrm>
        </p:spPr>
        <p:txBody>
          <a:bodyPr/>
          <a:lstStyle/>
          <a:p>
            <a:r>
              <a:rPr lang="it-IT" dirty="0" smtClean="0"/>
              <a:t>Brucellosis in Marine Mammals</a:t>
            </a:r>
            <a:endParaRPr lang="it-IT" dirty="0"/>
          </a:p>
        </p:txBody>
      </p:sp>
      <p:sp>
        <p:nvSpPr>
          <p:cNvPr id="3" name="Text Placeholder 2"/>
          <p:cNvSpPr>
            <a:spLocks noGrp="1"/>
          </p:cNvSpPr>
          <p:nvPr>
            <p:ph type="body" idx="1"/>
          </p:nvPr>
        </p:nvSpPr>
        <p:spPr>
          <a:xfrm>
            <a:off x="6895558" y="2023872"/>
            <a:ext cx="4650266" cy="2937595"/>
          </a:xfrm>
        </p:spPr>
        <p:txBody>
          <a:bodyPr>
            <a:normAutofit/>
          </a:bodyPr>
          <a:lstStyle/>
          <a:p>
            <a:pPr algn="just"/>
            <a:r>
              <a:rPr lang="en-US" sz="1800" dirty="0">
                <a:effectLst>
                  <a:outerShdw blurRad="38100" dist="38100" dir="2700000" algn="tl">
                    <a:srgbClr val="000000">
                      <a:alpha val="43137"/>
                    </a:srgbClr>
                  </a:outerShdw>
                </a:effectLst>
              </a:rPr>
              <a:t>Marine mammal isolates of Brucella can infect terrestrial mammals, but the frequency of this event is unknown.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Some </a:t>
            </a:r>
            <a:r>
              <a:rPr lang="en-US" sz="1800" dirty="0">
                <a:effectLst>
                  <a:outerShdw blurRad="38100" dist="38100" dir="2700000" algn="tl">
                    <a:srgbClr val="000000">
                      <a:alpha val="43137"/>
                    </a:srgbClr>
                  </a:outerShdw>
                </a:effectLst>
              </a:rPr>
              <a:t>polar bears, which feed on marine mammals, are seropositive for Brucella, and there are concerns about possible impacts on this </a:t>
            </a:r>
            <a:r>
              <a:rPr lang="en-US" sz="1800" dirty="0" smtClean="0">
                <a:effectLst>
                  <a:outerShdw blurRad="38100" dist="38100" dir="2700000" algn="tl">
                    <a:srgbClr val="000000">
                      <a:alpha val="43137"/>
                    </a:srgbClr>
                  </a:outerShdw>
                </a:effectLst>
              </a:rPr>
              <a:t>species.</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964" y="5362575"/>
            <a:ext cx="3057525" cy="1495425"/>
          </a:xfrm>
          <a:prstGeom prst="rect">
            <a:avLst/>
          </a:prstGeom>
        </p:spPr>
      </p:pic>
    </p:spTree>
    <p:extLst>
      <p:ext uri="{BB962C8B-B14F-4D97-AF65-F5344CB8AC3E}">
        <p14:creationId xmlns:p14="http://schemas.microsoft.com/office/powerpoint/2010/main" val="17501332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477748" cy="2283824"/>
          </a:xfrm>
        </p:spPr>
        <p:txBody>
          <a:bodyPr/>
          <a:lstStyle/>
          <a:p>
            <a:r>
              <a:rPr lang="it-IT" dirty="0" smtClean="0"/>
              <a:t>Brucellosis in Marine Mammals</a:t>
            </a:r>
            <a:endParaRPr lang="it-IT" dirty="0"/>
          </a:p>
        </p:txBody>
      </p:sp>
      <p:sp>
        <p:nvSpPr>
          <p:cNvPr id="3" name="Text Placeholder 2"/>
          <p:cNvSpPr>
            <a:spLocks noGrp="1"/>
          </p:cNvSpPr>
          <p:nvPr>
            <p:ph type="body" idx="1"/>
          </p:nvPr>
        </p:nvSpPr>
        <p:spPr>
          <a:xfrm>
            <a:off x="6712678" y="1602485"/>
            <a:ext cx="4650266" cy="3706368"/>
          </a:xfrm>
        </p:spPr>
        <p:txBody>
          <a:bodyPr>
            <a:normAutofit/>
          </a:bodyPr>
          <a:lstStyle/>
          <a:p>
            <a:pPr algn="just"/>
            <a:r>
              <a:rPr lang="en-US" sz="1800" dirty="0">
                <a:effectLst>
                  <a:outerShdw blurRad="38100" dist="38100" dir="2700000" algn="tl">
                    <a:srgbClr val="000000">
                      <a:alpha val="43137"/>
                    </a:srgbClr>
                  </a:outerShdw>
                </a:effectLst>
              </a:rPr>
              <a:t>The high number of </a:t>
            </a:r>
            <a:r>
              <a:rPr lang="en-US" sz="1800" dirty="0" err="1">
                <a:effectLst>
                  <a:outerShdw blurRad="38100" dist="38100" dir="2700000" algn="tl">
                    <a:srgbClr val="000000">
                      <a:alpha val="43137"/>
                    </a:srgbClr>
                  </a:outerShdw>
                </a:effectLst>
              </a:rPr>
              <a:t>sero</a:t>
            </a:r>
            <a:r>
              <a:rPr lang="en-US" sz="1800" dirty="0">
                <a:effectLst>
                  <a:outerShdw blurRad="38100" dist="38100" dir="2700000" algn="tl">
                    <a:srgbClr val="000000">
                      <a:alpha val="43137"/>
                    </a:srgbClr>
                  </a:outerShdw>
                </a:effectLst>
              </a:rPr>
              <a:t>- or culture-positive marine </a:t>
            </a:r>
            <a:r>
              <a:rPr lang="en-US" sz="1800" dirty="0" smtClean="0">
                <a:effectLst>
                  <a:outerShdw blurRad="38100" dist="38100" dir="2700000" algn="tl">
                    <a:srgbClr val="000000">
                      <a:alpha val="43137"/>
                    </a:srgbClr>
                  </a:outerShdw>
                </a:effectLst>
              </a:rPr>
              <a:t>mammals raises </a:t>
            </a:r>
            <a:r>
              <a:rPr lang="en-US" sz="1800" dirty="0">
                <a:effectLst>
                  <a:outerShdw blurRad="38100" dist="38100" dir="2700000" algn="tl">
                    <a:srgbClr val="000000">
                      <a:alpha val="43137"/>
                    </a:srgbClr>
                  </a:outerShdw>
                </a:effectLst>
              </a:rPr>
              <a:t>the possibility of a common source of </a:t>
            </a:r>
            <a:r>
              <a:rPr lang="en-US" sz="1800" dirty="0" err="1">
                <a:effectLst>
                  <a:outerShdw blurRad="38100" dist="38100" dir="2700000" algn="tl">
                    <a:srgbClr val="000000">
                      <a:alpha val="43137"/>
                    </a:srgbClr>
                  </a:outerShdw>
                </a:effectLst>
              </a:rPr>
              <a:t>brucellae</a:t>
            </a:r>
            <a:r>
              <a:rPr lang="en-US" sz="1800" dirty="0">
                <a:effectLst>
                  <a:outerShdw blurRad="38100" dist="38100" dir="2700000" algn="tl">
                    <a:srgbClr val="000000">
                      <a:alpha val="43137"/>
                    </a:srgbClr>
                  </a:outerShdw>
                </a:effectLst>
              </a:rPr>
              <a:t> in </a:t>
            </a:r>
            <a:r>
              <a:rPr lang="en-US" sz="1800" dirty="0" smtClean="0">
                <a:effectLst>
                  <a:outerShdw blurRad="38100" dist="38100" dir="2700000" algn="tl">
                    <a:srgbClr val="000000">
                      <a:alpha val="43137"/>
                    </a:srgbClr>
                  </a:outerShdw>
                </a:effectLst>
              </a:rPr>
              <a:t>the marine </a:t>
            </a:r>
            <a:r>
              <a:rPr lang="en-US" sz="1800" dirty="0">
                <a:effectLst>
                  <a:outerShdw blurRad="38100" dist="38100" dir="2700000" algn="tl">
                    <a:srgbClr val="000000">
                      <a:alpha val="43137"/>
                    </a:srgbClr>
                  </a:outerShdw>
                </a:effectLst>
              </a:rPr>
              <a:t>food chain.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In </a:t>
            </a:r>
            <a:r>
              <a:rPr lang="en-US" sz="1800" dirty="0">
                <a:effectLst>
                  <a:outerShdw blurRad="38100" dist="38100" dir="2700000" algn="tl">
                    <a:srgbClr val="000000">
                      <a:alpha val="43137"/>
                    </a:srgbClr>
                  </a:outerShdw>
                </a:effectLst>
              </a:rPr>
              <a:t>a recent study concerning </a:t>
            </a:r>
            <a:r>
              <a:rPr lang="en-US" sz="1800" dirty="0" smtClean="0">
                <a:effectLst>
                  <a:outerShdw blurRad="38100" dist="38100" dir="2700000" algn="tl">
                    <a:srgbClr val="000000">
                      <a:alpha val="43137"/>
                    </a:srgbClr>
                  </a:outerShdw>
                </a:effectLst>
              </a:rPr>
              <a:t>experimental infections </a:t>
            </a:r>
            <a:r>
              <a:rPr lang="en-US" sz="1800" dirty="0">
                <a:effectLst>
                  <a:outerShdw blurRad="38100" dist="38100" dir="2700000" algn="tl">
                    <a:srgbClr val="000000">
                      <a:alpha val="43137"/>
                    </a:srgbClr>
                  </a:outerShdw>
                </a:effectLst>
              </a:rPr>
              <a:t>of Nile catfish with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melitensis</a:t>
            </a:r>
            <a:r>
              <a:rPr lang="en-US" sz="1800" i="1" dirty="0">
                <a:effectLst>
                  <a:outerShdw blurRad="38100" dist="38100" dir="2700000" algn="tl">
                    <a:srgbClr val="000000">
                      <a:alpha val="43137"/>
                    </a:srgbClr>
                  </a:outerShdw>
                </a:effectLst>
              </a:rPr>
              <a:t> </a:t>
            </a:r>
            <a:r>
              <a:rPr lang="en-US" sz="1800" dirty="0" err="1">
                <a:effectLst>
                  <a:outerShdw blurRad="38100" dist="38100" dir="2700000" algn="tl">
                    <a:srgbClr val="000000">
                      <a:alpha val="43137"/>
                    </a:srgbClr>
                  </a:outerShdw>
                </a:effectLst>
              </a:rPr>
              <a:t>biovar</a:t>
            </a:r>
            <a:r>
              <a:rPr lang="en-US" sz="1800" dirty="0">
                <a:effectLst>
                  <a:outerShdw blurRad="38100" dist="38100" dir="2700000" algn="tl">
                    <a:srgbClr val="000000">
                      <a:alpha val="43137"/>
                    </a:srgbClr>
                  </a:outerShdw>
                </a:effectLst>
              </a:rPr>
              <a:t> 3, the </a:t>
            </a:r>
            <a:r>
              <a:rPr lang="en-US" sz="1800" dirty="0" smtClean="0">
                <a:effectLst>
                  <a:outerShdw blurRad="38100" dist="38100" dir="2700000" algn="tl">
                    <a:srgbClr val="000000">
                      <a:alpha val="43137"/>
                    </a:srgbClr>
                  </a:outerShdw>
                </a:effectLst>
              </a:rPr>
              <a:t>bacteria were </a:t>
            </a:r>
            <a:r>
              <a:rPr lang="en-US" sz="1800" dirty="0">
                <a:effectLst>
                  <a:outerShdw blurRad="38100" dist="38100" dir="2700000" algn="tl">
                    <a:srgbClr val="000000">
                      <a:alpha val="43137"/>
                    </a:srgbClr>
                  </a:outerShdw>
                </a:effectLst>
              </a:rPr>
              <a:t>successfully cultured from visceral organs, suggesting </a:t>
            </a:r>
            <a:r>
              <a:rPr lang="en-US" sz="1800" dirty="0" smtClean="0">
                <a:effectLst>
                  <a:outerShdw blurRad="38100" dist="38100" dir="2700000" algn="tl">
                    <a:srgbClr val="000000">
                      <a:alpha val="43137"/>
                    </a:srgbClr>
                  </a:outerShdw>
                </a:effectLst>
              </a:rPr>
              <a:t>that these </a:t>
            </a:r>
            <a:r>
              <a:rPr lang="en-US" sz="1800" dirty="0">
                <a:effectLst>
                  <a:outerShdw blurRad="38100" dist="38100" dir="2700000" algn="tl">
                    <a:srgbClr val="000000">
                      <a:alpha val="43137"/>
                    </a:srgbClr>
                  </a:outerShdw>
                </a:effectLst>
              </a:rPr>
              <a:t>fish are susceptible to </a:t>
            </a:r>
            <a:r>
              <a:rPr lang="en-US" sz="1800" dirty="0" err="1" smtClean="0">
                <a:effectLst>
                  <a:outerShdw blurRad="38100" dist="38100" dir="2700000" algn="tl">
                    <a:srgbClr val="000000">
                      <a:alpha val="43137"/>
                    </a:srgbClr>
                  </a:outerShdw>
                </a:effectLst>
              </a:rPr>
              <a:t>brucellae</a:t>
            </a:r>
            <a:r>
              <a:rPr lang="en-US" sz="1800" dirty="0" smtClean="0">
                <a:effectLst>
                  <a:outerShdw blurRad="38100" dist="38100" dir="2700000" algn="tl">
                    <a:srgbClr val="000000">
                      <a:alpha val="43137"/>
                    </a:srgbClr>
                  </a:outerShdw>
                </a:effectLst>
              </a:rPr>
              <a:t>.</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2296" y="5394197"/>
            <a:ext cx="2199704" cy="1463803"/>
          </a:xfrm>
          <a:prstGeom prst="rect">
            <a:avLst/>
          </a:prstGeom>
        </p:spPr>
      </p:pic>
    </p:spTree>
    <p:extLst>
      <p:ext uri="{BB962C8B-B14F-4D97-AF65-F5344CB8AC3E}">
        <p14:creationId xmlns:p14="http://schemas.microsoft.com/office/powerpoint/2010/main" val="18670733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550900" cy="2283824"/>
          </a:xfrm>
        </p:spPr>
        <p:txBody>
          <a:bodyPr/>
          <a:lstStyle/>
          <a:p>
            <a:r>
              <a:rPr lang="it-IT" dirty="0" smtClean="0"/>
              <a:t>Brucellosis in Marine Mammals</a:t>
            </a:r>
            <a:endParaRPr lang="it-IT" dirty="0"/>
          </a:p>
        </p:txBody>
      </p:sp>
      <p:sp>
        <p:nvSpPr>
          <p:cNvPr id="3" name="Text Placeholder 2"/>
          <p:cNvSpPr>
            <a:spLocks noGrp="1"/>
          </p:cNvSpPr>
          <p:nvPr>
            <p:ph type="body" idx="1"/>
          </p:nvPr>
        </p:nvSpPr>
        <p:spPr>
          <a:xfrm>
            <a:off x="6895558" y="1926337"/>
            <a:ext cx="4101626" cy="3258386"/>
          </a:xfrm>
        </p:spPr>
        <p:txBody>
          <a:bodyPr>
            <a:normAutofit/>
          </a:bodyPr>
          <a:lstStyle/>
          <a:p>
            <a:pPr algn="just"/>
            <a:r>
              <a:rPr lang="it-IT" sz="1800" dirty="0">
                <a:effectLst>
                  <a:outerShdw blurRad="38100" dist="38100" dir="2700000" algn="tl">
                    <a:srgbClr val="000000">
                      <a:alpha val="43137"/>
                    </a:srgbClr>
                  </a:outerShdw>
                </a:effectLst>
              </a:rPr>
              <a:t>Infections may </a:t>
            </a:r>
            <a:r>
              <a:rPr lang="it-IT" sz="1800" dirty="0" smtClean="0">
                <a:effectLst>
                  <a:outerShdw blurRad="38100" dist="38100" dir="2700000" algn="tl">
                    <a:srgbClr val="000000">
                      <a:alpha val="43137"/>
                    </a:srgbClr>
                  </a:outerShdw>
                </a:effectLst>
              </a:rPr>
              <a:t>also </a:t>
            </a:r>
            <a:r>
              <a:rPr lang="en-US" sz="1800" dirty="0" smtClean="0">
                <a:effectLst>
                  <a:outerShdw blurRad="38100" dist="38100" dir="2700000" algn="tl">
                    <a:srgbClr val="000000">
                      <a:alpha val="43137"/>
                    </a:srgbClr>
                  </a:outerShdw>
                </a:effectLst>
              </a:rPr>
              <a:t>be </a:t>
            </a:r>
            <a:r>
              <a:rPr lang="en-US" sz="1800" dirty="0">
                <a:effectLst>
                  <a:outerShdw blurRad="38100" dist="38100" dir="2700000" algn="tl">
                    <a:srgbClr val="000000">
                      <a:alpha val="43137"/>
                    </a:srgbClr>
                  </a:outerShdw>
                </a:effectLst>
              </a:rPr>
              <a:t>acquired from contact with infected material in areas </a:t>
            </a:r>
            <a:r>
              <a:rPr lang="en-US" sz="1800" dirty="0" smtClean="0">
                <a:effectLst>
                  <a:outerShdw blurRad="38100" dist="38100" dir="2700000" algn="tl">
                    <a:srgbClr val="000000">
                      <a:alpha val="43137"/>
                    </a:srgbClr>
                  </a:outerShdw>
                </a:effectLst>
              </a:rPr>
              <a:t>where birth </a:t>
            </a:r>
            <a:r>
              <a:rPr lang="en-US" sz="1800" dirty="0">
                <a:effectLst>
                  <a:outerShdw blurRad="38100" dist="38100" dir="2700000" algn="tl">
                    <a:srgbClr val="000000">
                      <a:alpha val="43137"/>
                    </a:srgbClr>
                  </a:outerShdw>
                </a:effectLst>
              </a:rPr>
              <a:t>takes place.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The </a:t>
            </a:r>
            <a:r>
              <a:rPr lang="en-US" sz="1800" dirty="0">
                <a:effectLst>
                  <a:outerShdw blurRad="38100" dist="38100" dir="2700000" algn="tl">
                    <a:srgbClr val="000000">
                      <a:alpha val="43137"/>
                    </a:srgbClr>
                  </a:outerShdw>
                </a:effectLst>
              </a:rPr>
              <a:t>spread of bacteria may also be </a:t>
            </a:r>
            <a:r>
              <a:rPr lang="en-US" sz="1800" dirty="0" err="1" smtClean="0">
                <a:effectLst>
                  <a:outerShdw blurRad="38100" dist="38100" dir="2700000" algn="tl">
                    <a:srgbClr val="000000">
                      <a:alpha val="43137"/>
                    </a:srgbClr>
                  </a:outerShdw>
                </a:effectLst>
              </a:rPr>
              <a:t>venereal,or</a:t>
            </a:r>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the calves/pups may be infected congenitally or as </a:t>
            </a:r>
            <a:r>
              <a:rPr lang="en-US" sz="1800" dirty="0" smtClean="0">
                <a:effectLst>
                  <a:outerShdw blurRad="38100" dist="38100" dir="2700000" algn="tl">
                    <a:srgbClr val="000000">
                      <a:alpha val="43137"/>
                    </a:srgbClr>
                  </a:outerShdw>
                </a:effectLst>
              </a:rPr>
              <a:t>neonates by </a:t>
            </a:r>
            <a:r>
              <a:rPr lang="en-US" sz="1800" dirty="0">
                <a:effectLst>
                  <a:outerShdw blurRad="38100" dist="38100" dir="2700000" algn="tl">
                    <a:srgbClr val="000000">
                      <a:alpha val="43137"/>
                    </a:srgbClr>
                  </a:outerShdw>
                </a:effectLst>
              </a:rPr>
              <a:t>infected milk, as seen in other mammals</a:t>
            </a:r>
            <a:r>
              <a:rPr lang="en-US" sz="1800" dirty="0" smtClean="0">
                <a:effectLst>
                  <a:outerShdw blurRad="38100" dist="38100" dir="2700000" algn="tl">
                    <a:srgbClr val="000000">
                      <a:alpha val="43137"/>
                    </a:srgbClr>
                  </a:outerShdw>
                </a:effectLst>
              </a:rPr>
              <a:t>.</a:t>
            </a:r>
            <a:endParaRPr lang="en-US"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2296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575284" cy="2283824"/>
          </a:xfrm>
        </p:spPr>
        <p:txBody>
          <a:bodyPr/>
          <a:lstStyle/>
          <a:p>
            <a:r>
              <a:rPr lang="it-IT" dirty="0" smtClean="0"/>
              <a:t>Brucellosis in Marine Mammals</a:t>
            </a:r>
            <a:endParaRPr lang="it-IT" dirty="0"/>
          </a:p>
        </p:txBody>
      </p:sp>
      <p:sp>
        <p:nvSpPr>
          <p:cNvPr id="3" name="Text Placeholder 2"/>
          <p:cNvSpPr>
            <a:spLocks noGrp="1"/>
          </p:cNvSpPr>
          <p:nvPr>
            <p:ph type="body" idx="1"/>
          </p:nvPr>
        </p:nvSpPr>
        <p:spPr>
          <a:xfrm>
            <a:off x="6919942" y="1962912"/>
            <a:ext cx="4394234" cy="3413083"/>
          </a:xfrm>
        </p:spPr>
        <p:txBody>
          <a:bodyPr>
            <a:normAutofit fontScale="85000" lnSpcReduction="10000"/>
          </a:bodyPr>
          <a:lstStyle/>
          <a:p>
            <a:pPr algn="just"/>
            <a:r>
              <a:rPr lang="it-IT" dirty="0" smtClean="0">
                <a:effectLst>
                  <a:outerShdw blurRad="38100" dist="38100" dir="2700000" algn="tl">
                    <a:srgbClr val="000000">
                      <a:alpha val="43137"/>
                    </a:srgbClr>
                  </a:outerShdw>
                </a:effectLst>
              </a:rPr>
              <a:t>Clinical </a:t>
            </a:r>
            <a:r>
              <a:rPr lang="en-US" dirty="0" smtClean="0">
                <a:effectLst>
                  <a:outerShdw blurRad="38100" dist="38100" dir="2700000" algn="tl">
                    <a:srgbClr val="000000">
                      <a:alpha val="43137"/>
                    </a:srgbClr>
                  </a:outerShdw>
                </a:effectLst>
              </a:rPr>
              <a:t>symptoms</a:t>
            </a:r>
            <a:r>
              <a:rPr lang="en-US" dirty="0">
                <a:effectLst>
                  <a:outerShdw blurRad="38100" dist="38100" dir="2700000" algn="tl">
                    <a:srgbClr val="000000">
                      <a:alpha val="43137"/>
                    </a:srgbClr>
                  </a:outerShdw>
                </a:effectLst>
              </a:rPr>
              <a:t>, if </a:t>
            </a:r>
            <a:r>
              <a:rPr lang="en-US" dirty="0" smtClean="0">
                <a:effectLst>
                  <a:outerShdw blurRad="38100" dist="38100" dir="2700000" algn="tl">
                    <a:srgbClr val="000000">
                      <a:alpha val="43137"/>
                    </a:srgbClr>
                  </a:outerShdw>
                </a:effectLst>
              </a:rPr>
              <a:t>presents, </a:t>
            </a:r>
            <a:r>
              <a:rPr lang="en-US" dirty="0">
                <a:effectLst>
                  <a:outerShdw blurRad="38100" dist="38100" dir="2700000" algn="tl">
                    <a:srgbClr val="000000">
                      <a:alpha val="43137"/>
                    </a:srgbClr>
                  </a:outerShdw>
                </a:effectLst>
              </a:rPr>
              <a:t>may be cryptic, gross pathology may </a:t>
            </a:r>
            <a:r>
              <a:rPr lang="en-US" dirty="0" smtClean="0">
                <a:effectLst>
                  <a:outerShdw blurRad="38100" dist="38100" dir="2700000" algn="tl">
                    <a:srgbClr val="000000">
                      <a:alpha val="43137"/>
                    </a:srgbClr>
                  </a:outerShdw>
                </a:effectLst>
              </a:rPr>
              <a:t>be absent</a:t>
            </a:r>
            <a:r>
              <a:rPr lang="en-US" dirty="0">
                <a:effectLst>
                  <a:outerShdw blurRad="38100" dist="38100" dir="2700000" algn="tl">
                    <a:srgbClr val="000000">
                      <a:alpha val="43137"/>
                    </a:srgbClr>
                  </a:outerShdw>
                </a:effectLst>
              </a:rPr>
              <a:t>, and as a rule, mortality and morbidity are low</a:t>
            </a:r>
            <a:r>
              <a:rPr lang="en-US" dirty="0" smtClean="0">
                <a:effectLst>
                  <a:outerShdw blurRad="38100" dist="38100" dir="2700000" algn="tl">
                    <a:srgbClr val="000000">
                      <a:alpha val="43137"/>
                    </a:srgbClr>
                  </a:outerShdw>
                </a:effectLst>
              </a:rPr>
              <a:t>.</a:t>
            </a:r>
            <a:r>
              <a:rPr lang="it-IT" dirty="0">
                <a:effectLst>
                  <a:outerShdw blurRad="38100" dist="38100" dir="2700000" algn="tl">
                    <a:srgbClr val="000000">
                      <a:alpha val="43137"/>
                    </a:srgbClr>
                  </a:outerShdw>
                </a:effectLst>
              </a:rPr>
              <a:t> </a:t>
            </a:r>
            <a:endParaRPr lang="it-IT" dirty="0" smtClean="0">
              <a:effectLst>
                <a:outerShdw blurRad="38100" dist="38100" dir="2700000" algn="tl">
                  <a:srgbClr val="000000">
                    <a:alpha val="43137"/>
                  </a:srgbClr>
                </a:outerShdw>
              </a:effectLst>
            </a:endParaRPr>
          </a:p>
          <a:p>
            <a:pPr algn="just"/>
            <a:r>
              <a:rPr lang="it-IT" dirty="0" smtClean="0">
                <a:effectLst>
                  <a:outerShdw blurRad="38100" dist="38100" dir="2700000" algn="tl">
                    <a:srgbClr val="000000">
                      <a:alpha val="43137"/>
                    </a:srgbClr>
                  </a:outerShdw>
                </a:effectLst>
              </a:rPr>
              <a:t>crucial </a:t>
            </a:r>
            <a:r>
              <a:rPr lang="it-IT" dirty="0">
                <a:effectLst>
                  <a:outerShdw blurRad="38100" dist="38100" dir="2700000" algn="tl">
                    <a:srgbClr val="000000">
                      <a:alpha val="43137"/>
                    </a:srgbClr>
                  </a:outerShdw>
                </a:effectLst>
              </a:rPr>
              <a:t>observation was recently</a:t>
            </a:r>
          </a:p>
          <a:p>
            <a:pPr algn="just"/>
            <a:r>
              <a:rPr lang="en-US" dirty="0">
                <a:effectLst>
                  <a:outerShdw blurRad="38100" dist="38100" dir="2700000" algn="tl">
                    <a:srgbClr val="000000">
                      <a:alpha val="43137"/>
                    </a:srgbClr>
                  </a:outerShdw>
                </a:effectLst>
              </a:rPr>
              <a:t>made in stranded dolphins on the coast of Scotland. </a:t>
            </a:r>
            <a:endParaRPr lang="en-US" dirty="0" smtClean="0">
              <a:effectLst>
                <a:outerShdw blurRad="38100" dist="38100" dir="2700000" algn="tl">
                  <a:srgbClr val="000000">
                    <a:alpha val="43137"/>
                  </a:srgbClr>
                </a:outerShdw>
              </a:effectLst>
            </a:endParaRPr>
          </a:p>
          <a:p>
            <a:pPr algn="just"/>
            <a:r>
              <a:rPr lang="en-US" dirty="0" smtClean="0">
                <a:effectLst>
                  <a:outerShdw blurRad="38100" dist="38100" dir="2700000" algn="tl">
                    <a:srgbClr val="000000">
                      <a:alpha val="43137"/>
                    </a:srgbClr>
                  </a:outerShdw>
                </a:effectLst>
              </a:rPr>
              <a:t>Three animals </a:t>
            </a:r>
            <a:r>
              <a:rPr lang="en-US" dirty="0">
                <a:effectLst>
                  <a:outerShdw blurRad="38100" dist="38100" dir="2700000" algn="tl">
                    <a:srgbClr val="000000">
                      <a:alpha val="43137"/>
                    </a:srgbClr>
                  </a:outerShdw>
                </a:effectLst>
              </a:rPr>
              <a:t>showed </a:t>
            </a:r>
            <a:r>
              <a:rPr lang="en-US" dirty="0" err="1">
                <a:effectLst>
                  <a:outerShdw blurRad="38100" dist="38100" dir="2700000" algn="tl">
                    <a:srgbClr val="000000">
                      <a:alpha val="43137"/>
                    </a:srgbClr>
                  </a:outerShdw>
                </a:effectLst>
              </a:rPr>
              <a:t>meningo</a:t>
            </a:r>
            <a:r>
              <a:rPr lang="en-US" dirty="0">
                <a:effectLst>
                  <a:outerShdw blurRad="38100" dist="38100" dir="2700000" algn="tl">
                    <a:srgbClr val="000000">
                      <a:alpha val="43137"/>
                    </a:srgbClr>
                  </a:outerShdw>
                </a:effectLst>
              </a:rPr>
              <a:t>-encephalitis at necropsy and</a:t>
            </a:r>
          </a:p>
          <a:p>
            <a:pPr algn="just"/>
            <a:r>
              <a:rPr lang="en-US" dirty="0" err="1">
                <a:effectLst>
                  <a:outerShdw blurRad="38100" dist="38100" dir="2700000" algn="tl">
                    <a:srgbClr val="000000">
                      <a:alpha val="43137"/>
                    </a:srgbClr>
                  </a:outerShdw>
                </a:effectLst>
              </a:rPr>
              <a:t>brucellae</a:t>
            </a:r>
            <a:r>
              <a:rPr lang="en-US" dirty="0">
                <a:effectLst>
                  <a:outerShdw blurRad="38100" dist="38100" dir="2700000" algn="tl">
                    <a:srgbClr val="000000">
                      <a:alpha val="43137"/>
                    </a:srgbClr>
                  </a:outerShdw>
                </a:effectLst>
              </a:rPr>
              <a:t> were cultured from the </a:t>
            </a:r>
            <a:r>
              <a:rPr lang="en-US" dirty="0" smtClean="0">
                <a:effectLst>
                  <a:outerShdw blurRad="38100" dist="38100" dir="2700000" algn="tl">
                    <a:srgbClr val="000000">
                      <a:alpha val="43137"/>
                    </a:srgbClr>
                  </a:outerShdw>
                </a:effectLst>
              </a:rPr>
              <a:t>brains.</a:t>
            </a:r>
            <a:r>
              <a:rPr lang="en-US" dirty="0"/>
              <a:t> </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888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Milk resistance</a:t>
            </a:r>
            <a:endParaRPr lang="it-IT" dirty="0"/>
          </a:p>
        </p:txBody>
      </p:sp>
      <p:sp>
        <p:nvSpPr>
          <p:cNvPr id="3" name="Content Placeholder 2"/>
          <p:cNvSpPr>
            <a:spLocks noGrp="1"/>
          </p:cNvSpPr>
          <p:nvPr>
            <p:ph idx="1"/>
          </p:nvPr>
        </p:nvSpPr>
        <p:spPr/>
        <p:txBody>
          <a:bodyPr>
            <a:normAutofit/>
          </a:bodyPr>
          <a:lstStyle/>
          <a:p>
            <a:endParaRPr lang="it-IT" sz="2000" dirty="0">
              <a:effectLst>
                <a:outerShdw blurRad="38100" dist="38100" dir="2700000" algn="tl">
                  <a:srgbClr val="000000">
                    <a:alpha val="43137"/>
                  </a:srgbClr>
                </a:outerShdw>
              </a:effectLst>
            </a:endParaRPr>
          </a:p>
          <a:p>
            <a:r>
              <a:rPr lang="it-IT" sz="2400" dirty="0" smtClean="0">
                <a:effectLst>
                  <a:outerShdw blurRad="38100" dist="38100" dir="2700000" algn="tl">
                    <a:srgbClr val="000000">
                      <a:alpha val="43137"/>
                    </a:srgbClr>
                  </a:outerShdw>
                </a:effectLst>
              </a:rPr>
              <a:t>60°: </a:t>
            </a:r>
            <a:r>
              <a:rPr lang="it-IT" sz="2400" dirty="0">
                <a:effectLst>
                  <a:outerShdw blurRad="38100" dist="38100" dir="2700000" algn="tl">
                    <a:srgbClr val="000000">
                      <a:alpha val="43137"/>
                    </a:srgbClr>
                  </a:outerShdw>
                </a:effectLst>
              </a:rPr>
              <a:t>10’-20’ </a:t>
            </a:r>
          </a:p>
          <a:p>
            <a:r>
              <a:rPr lang="it-IT" sz="2400" dirty="0" smtClean="0">
                <a:effectLst>
                  <a:outerShdw blurRad="38100" dist="38100" dir="2700000" algn="tl">
                    <a:srgbClr val="000000">
                      <a:alpha val="43137"/>
                    </a:srgbClr>
                  </a:outerShdw>
                </a:effectLst>
              </a:rPr>
              <a:t>63°: </a:t>
            </a:r>
            <a:r>
              <a:rPr lang="it-IT" sz="2400" dirty="0">
                <a:effectLst>
                  <a:outerShdw blurRad="38100" dist="38100" dir="2700000" algn="tl">
                    <a:srgbClr val="000000">
                      <a:alpha val="43137"/>
                    </a:srgbClr>
                  </a:outerShdw>
                </a:effectLst>
              </a:rPr>
              <a:t>30</a:t>
            </a:r>
            <a:r>
              <a:rPr lang="it-IT" sz="2400" dirty="0" smtClean="0">
                <a:effectLst>
                  <a:outerShdw blurRad="38100" dist="38100" dir="2700000" algn="tl">
                    <a:srgbClr val="000000">
                      <a:alpha val="43137"/>
                    </a:srgbClr>
                  </a:outerShdw>
                </a:effectLst>
              </a:rPr>
              <a:t>’’ </a:t>
            </a:r>
            <a:endParaRPr lang="it-IT" sz="2400" dirty="0">
              <a:effectLst>
                <a:outerShdw blurRad="38100" dist="38100" dir="2700000" algn="tl">
                  <a:srgbClr val="000000">
                    <a:alpha val="43137"/>
                  </a:srgbClr>
                </a:outerShdw>
              </a:effectLst>
            </a:endParaRPr>
          </a:p>
          <a:p>
            <a:r>
              <a:rPr lang="it-IT" sz="2400" dirty="0" smtClean="0">
                <a:effectLst>
                  <a:outerShdw blurRad="38100" dist="38100" dir="2700000" algn="tl">
                    <a:srgbClr val="000000">
                      <a:alpha val="43137"/>
                    </a:srgbClr>
                  </a:outerShdw>
                </a:effectLst>
              </a:rPr>
              <a:t>51°: </a:t>
            </a:r>
            <a:r>
              <a:rPr lang="it-IT" sz="2400" dirty="0">
                <a:effectLst>
                  <a:outerShdw blurRad="38100" dist="38100" dir="2700000" algn="tl">
                    <a:srgbClr val="000000">
                      <a:alpha val="43137"/>
                    </a:srgbClr>
                  </a:outerShdw>
                </a:effectLst>
              </a:rPr>
              <a:t>30’ </a:t>
            </a:r>
          </a:p>
          <a:p>
            <a:r>
              <a:rPr lang="it-IT" sz="2400" dirty="0" smtClean="0">
                <a:effectLst>
                  <a:outerShdw blurRad="38100" dist="38100" dir="2700000" algn="tl">
                    <a:srgbClr val="000000">
                      <a:alpha val="43137"/>
                    </a:srgbClr>
                  </a:outerShdw>
                </a:effectLst>
              </a:rPr>
              <a:t>Pasteurization :few seconds</a:t>
            </a:r>
            <a:endParaRPr lang="it-IT" sz="2400" dirty="0">
              <a:effectLst>
                <a:outerShdw blurRad="38100" dist="38100" dir="2700000" algn="tl">
                  <a:srgbClr val="000000">
                    <a:alpha val="43137"/>
                  </a:srgbClr>
                </a:outerShdw>
              </a:effectLst>
            </a:endParaRPr>
          </a:p>
          <a:p>
            <a:r>
              <a:rPr lang="it-IT" sz="2400" dirty="0" smtClean="0">
                <a:effectLst>
                  <a:outerShdw blurRad="38100" dist="38100" dir="2700000" algn="tl">
                    <a:srgbClr val="000000">
                      <a:alpha val="43137"/>
                    </a:srgbClr>
                  </a:outerShdw>
                </a:effectLst>
              </a:rPr>
              <a:t>Presence in milk: </a:t>
            </a:r>
            <a:r>
              <a:rPr lang="it-IT" sz="2400" dirty="0">
                <a:effectLst>
                  <a:outerShdw blurRad="38100" dist="38100" dir="2700000" algn="tl">
                    <a:srgbClr val="000000">
                      <a:alpha val="43137"/>
                    </a:srgbClr>
                  </a:outerShdw>
                </a:effectLst>
              </a:rPr>
              <a:t>25-70% </a:t>
            </a:r>
            <a:r>
              <a:rPr lang="it-IT" sz="2400" dirty="0" smtClean="0">
                <a:effectLst>
                  <a:outerShdw blurRad="38100" dist="38100" dir="2700000" algn="tl">
                    <a:srgbClr val="000000">
                      <a:alpha val="43137"/>
                    </a:srgbClr>
                  </a:outerShdw>
                </a:effectLst>
              </a:rPr>
              <a:t>after abortus</a:t>
            </a:r>
            <a:endParaRPr lang="it-IT"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19021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453364" cy="2283824"/>
          </a:xfrm>
        </p:spPr>
        <p:txBody>
          <a:bodyPr/>
          <a:lstStyle/>
          <a:p>
            <a:r>
              <a:rPr lang="it-IT" dirty="0" smtClean="0"/>
              <a:t>Brucellosis in Marine Mammals</a:t>
            </a:r>
            <a:endParaRPr lang="it-IT" dirty="0"/>
          </a:p>
        </p:txBody>
      </p:sp>
      <p:sp>
        <p:nvSpPr>
          <p:cNvPr id="3" name="Text Placeholder 2"/>
          <p:cNvSpPr>
            <a:spLocks noGrp="1"/>
          </p:cNvSpPr>
          <p:nvPr>
            <p:ph type="body" idx="1"/>
          </p:nvPr>
        </p:nvSpPr>
        <p:spPr>
          <a:xfrm>
            <a:off x="6895558" y="2677644"/>
            <a:ext cx="4174778" cy="2283823"/>
          </a:xfrm>
        </p:spPr>
        <p:txBody>
          <a:bodyPr>
            <a:noAutofit/>
          </a:bodyPr>
          <a:lstStyle/>
          <a:p>
            <a:pPr algn="just"/>
            <a:r>
              <a:rPr lang="en-US" sz="1800" dirty="0">
                <a:effectLst>
                  <a:outerShdw blurRad="38100" dist="38100" dir="2700000" algn="tl">
                    <a:srgbClr val="000000">
                      <a:alpha val="43137"/>
                    </a:srgbClr>
                  </a:outerShdw>
                </a:effectLst>
              </a:rPr>
              <a:t>in one case, exposure of a </a:t>
            </a:r>
            <a:r>
              <a:rPr lang="en-US" sz="1800" dirty="0" smtClean="0">
                <a:effectLst>
                  <a:outerShdw blurRad="38100" dist="38100" dir="2700000" algn="tl">
                    <a:srgbClr val="000000">
                      <a:alpha val="43137"/>
                    </a:srgbClr>
                  </a:outerShdw>
                </a:effectLst>
              </a:rPr>
              <a:t>laboratory worker </a:t>
            </a:r>
            <a:r>
              <a:rPr lang="en-US" sz="1800" dirty="0">
                <a:effectLst>
                  <a:outerShdw blurRad="38100" dist="38100" dir="2700000" algn="tl">
                    <a:srgbClr val="000000">
                      <a:alpha val="43137"/>
                    </a:srgbClr>
                  </a:outerShdw>
                </a:effectLst>
              </a:rPr>
              <a:t>to a marine mammal </a:t>
            </a:r>
            <a:r>
              <a:rPr lang="en-US" sz="1800" dirty="0" err="1">
                <a:effectLst>
                  <a:outerShdw blurRad="38100" dist="38100" dir="2700000" algn="tl">
                    <a:srgbClr val="000000">
                      <a:alpha val="43137"/>
                    </a:srgbClr>
                  </a:outerShdw>
                </a:effectLst>
              </a:rPr>
              <a:t>brucellae</a:t>
            </a:r>
            <a:r>
              <a:rPr lang="en-US" sz="1800" dirty="0">
                <a:effectLst>
                  <a:outerShdw blurRad="38100" dist="38100" dir="2700000" algn="tl">
                    <a:srgbClr val="000000">
                      <a:alpha val="43137"/>
                    </a:srgbClr>
                  </a:outerShdw>
                </a:effectLst>
              </a:rPr>
              <a:t> revealed that </a:t>
            </a:r>
            <a:r>
              <a:rPr lang="en-US" sz="1800" dirty="0" smtClean="0">
                <a:effectLst>
                  <a:outerShdw blurRad="38100" dist="38100" dir="2700000" algn="tl">
                    <a:srgbClr val="000000">
                      <a:alpha val="43137"/>
                    </a:srgbClr>
                  </a:outerShdw>
                </a:effectLst>
              </a:rPr>
              <a:t>such bacteria </a:t>
            </a:r>
            <a:r>
              <a:rPr lang="en-US" sz="1800" dirty="0">
                <a:effectLst>
                  <a:outerShdw blurRad="38100" dist="38100" dir="2700000" algn="tl">
                    <a:srgbClr val="000000">
                      <a:alpha val="43137"/>
                    </a:srgbClr>
                  </a:outerShdw>
                </a:effectLst>
              </a:rPr>
              <a:t>may also be pathogenic to </a:t>
            </a:r>
            <a:r>
              <a:rPr lang="en-US" sz="1800" dirty="0" smtClean="0">
                <a:effectLst>
                  <a:outerShdw blurRad="38100" dist="38100" dir="2700000" algn="tl">
                    <a:srgbClr val="000000">
                      <a:alpha val="43137"/>
                    </a:srgbClr>
                  </a:outerShdw>
                </a:effectLst>
              </a:rPr>
              <a:t>humans.</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5148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651718" y="1247045"/>
            <a:ext cx="5113562" cy="5145024"/>
          </a:xfrm>
        </p:spPr>
        <p:txBody>
          <a:bodyPr>
            <a:normAutofit/>
          </a:bodyPr>
          <a:lstStyle/>
          <a:p>
            <a:pPr algn="just"/>
            <a:r>
              <a:rPr lang="it-IT" sz="1800" dirty="0">
                <a:effectLst>
                  <a:outerShdw blurRad="38100" dist="38100" dir="2700000" algn="tl">
                    <a:srgbClr val="000000">
                      <a:alpha val="43137"/>
                    </a:srgbClr>
                  </a:outerShdw>
                </a:effectLst>
              </a:rPr>
              <a:t>In dolphins with meningoencephalitis, the lesions were described as severe, chronic, widespread, nonsuppurative meningitis most severe in the brainstem. </a:t>
            </a:r>
            <a:endParaRPr lang="it-IT" sz="1800" dirty="0" smtClean="0">
              <a:effectLst>
                <a:outerShdw blurRad="38100" dist="38100" dir="2700000" algn="tl">
                  <a:srgbClr val="000000">
                    <a:alpha val="43137"/>
                  </a:srgbClr>
                </a:outerShdw>
              </a:effectLst>
            </a:endParaRPr>
          </a:p>
          <a:p>
            <a:pPr algn="just"/>
            <a:r>
              <a:rPr lang="it-IT" sz="1800" dirty="0" smtClean="0">
                <a:effectLst>
                  <a:outerShdw blurRad="38100" dist="38100" dir="2700000" algn="tl">
                    <a:srgbClr val="000000">
                      <a:alpha val="43137"/>
                    </a:srgbClr>
                  </a:outerShdw>
                </a:effectLst>
              </a:rPr>
              <a:t>The </a:t>
            </a:r>
            <a:r>
              <a:rPr lang="it-IT" sz="1800" dirty="0">
                <a:effectLst>
                  <a:outerShdw blurRad="38100" dist="38100" dir="2700000" algn="tl">
                    <a:srgbClr val="000000">
                      <a:alpha val="43137"/>
                    </a:srgbClr>
                  </a:outerShdw>
                </a:effectLst>
              </a:rPr>
              <a:t>meningitis was accompanied by periventricular encephalitis</a:t>
            </a:r>
            <a:r>
              <a:rPr lang="it-IT" sz="1800" dirty="0" smtClean="0">
                <a:effectLst>
                  <a:outerShdw blurRad="38100" dist="38100" dir="2700000" algn="tl">
                    <a:srgbClr val="000000">
                      <a:alpha val="43137"/>
                    </a:srgbClr>
                  </a:outerShdw>
                </a:effectLst>
              </a:rPr>
              <a:t>.</a:t>
            </a:r>
          </a:p>
          <a:p>
            <a:pPr algn="just"/>
            <a:r>
              <a:rPr lang="it-IT" sz="1800" dirty="0" smtClean="0">
                <a:effectLst>
                  <a:outerShdw blurRad="38100" dist="38100" dir="2700000" algn="tl">
                    <a:srgbClr val="000000">
                      <a:alpha val="43137"/>
                    </a:srgbClr>
                  </a:outerShdw>
                </a:effectLst>
              </a:rPr>
              <a:t>Moderate </a:t>
            </a:r>
            <a:r>
              <a:rPr lang="it-IT" sz="1800" dirty="0">
                <a:effectLst>
                  <a:outerShdw blurRad="38100" dist="38100" dir="2700000" algn="tl">
                    <a:srgbClr val="000000">
                      <a:alpha val="43137"/>
                    </a:srgbClr>
                  </a:outerShdw>
                </a:effectLst>
              </a:rPr>
              <a:t>to severe fibrosis, inflammatory infiltrates of lymphocytes, plasma cells and macrophages, and vascular damage was reported</a:t>
            </a:r>
            <a:r>
              <a:rPr lang="it-IT" sz="1800"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589956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993094" y="2072642"/>
            <a:ext cx="4540538" cy="2888827"/>
          </a:xfrm>
        </p:spPr>
        <p:txBody>
          <a:bodyPr>
            <a:normAutofit/>
          </a:bodyPr>
          <a:lstStyle/>
          <a:p>
            <a:pPr algn="just"/>
            <a:r>
              <a:rPr lang="it-IT" sz="1800" dirty="0">
                <a:effectLst>
                  <a:outerShdw blurRad="38100" dist="38100" dir="2700000" algn="tl">
                    <a:srgbClr val="000000">
                      <a:alpha val="43137"/>
                    </a:srgbClr>
                  </a:outerShdw>
                </a:effectLst>
              </a:rPr>
              <a:t>in these animals, lesions in organs other than the brain were mild and nonspecific, and consisted of pulmonary congestion and edema, a blubber abscess, gastric erosions, and multiple fractures that may have been the result of terminal trauma. </a:t>
            </a:r>
          </a:p>
          <a:p>
            <a:endParaRPr lang="it-IT" sz="1800" dirty="0"/>
          </a:p>
        </p:txBody>
      </p:sp>
    </p:spTree>
    <p:extLst>
      <p:ext uri="{BB962C8B-B14F-4D97-AF65-F5344CB8AC3E}">
        <p14:creationId xmlns:p14="http://schemas.microsoft.com/office/powerpoint/2010/main" val="10800241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895558" y="1475232"/>
            <a:ext cx="4186970" cy="4498848"/>
          </a:xfrm>
        </p:spPr>
        <p:txBody>
          <a:bodyPr>
            <a:normAutofit fontScale="92500"/>
          </a:bodyPr>
          <a:lstStyle/>
          <a:p>
            <a:pPr algn="just"/>
            <a:r>
              <a:rPr lang="it-IT" sz="1900" dirty="0">
                <a:effectLst>
                  <a:outerShdw blurRad="38100" dist="38100" dir="2700000" algn="tl">
                    <a:srgbClr val="000000">
                      <a:alpha val="43137"/>
                    </a:srgbClr>
                  </a:outerShdw>
                </a:effectLst>
              </a:rPr>
              <a:t>In various marine mammals, Brucella has also been associated with subcutaneous abscesses, placentitis/abortion, epididymitis, lymph-adenitis, mastitis, spinal discospondylitis, peritonitis, a mineralized lung granuloma, hepatic abscesses, hepatic and splenic necrosis, and macrophage/histiocytic cell infiltration in the liver, spleen and lymph nodes. In some cases, Brucella has been recovered from apparently normal </a:t>
            </a:r>
            <a:r>
              <a:rPr lang="it-IT" sz="1900" dirty="0" smtClean="0">
                <a:effectLst>
                  <a:outerShdw blurRad="38100" dist="38100" dir="2700000" algn="tl">
                    <a:srgbClr val="000000">
                      <a:alpha val="43137"/>
                    </a:srgbClr>
                  </a:outerShdw>
                </a:effectLst>
              </a:rPr>
              <a:t>tissues.</a:t>
            </a:r>
            <a:endParaRPr lang="it-IT" sz="1900" dirty="0">
              <a:effectLst>
                <a:outerShdw blurRad="38100" dist="38100" dir="2700000" algn="tl">
                  <a:srgbClr val="000000">
                    <a:alpha val="43137"/>
                  </a:srgbClr>
                </a:outerShdw>
              </a:effectLst>
            </a:endParaRPr>
          </a:p>
          <a:p>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81660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895558" y="2377440"/>
            <a:ext cx="4284506" cy="2584027"/>
          </a:xfrm>
        </p:spPr>
        <p:txBody>
          <a:bodyPr>
            <a:normAutofit/>
          </a:bodyPr>
          <a:lstStyle/>
          <a:p>
            <a:pPr algn="just"/>
            <a:r>
              <a:rPr lang="en-US" sz="1800" dirty="0">
                <a:effectLst>
                  <a:outerShdw blurRad="38100" dist="38100" dir="2700000" algn="tl">
                    <a:srgbClr val="000000">
                      <a:alpha val="43137"/>
                    </a:srgbClr>
                  </a:outerShdw>
                </a:effectLst>
              </a:rPr>
              <a:t>Microscopic examination identified the lesions as chronic purulent or granulomatous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Similar nodular lesions were reported in the uterine endometrium of one female </a:t>
            </a:r>
            <a:r>
              <a:rPr lang="en-US" sz="1800" dirty="0" err="1">
                <a:effectLst>
                  <a:outerShdw blurRad="38100" dist="38100" dir="2700000" algn="tl">
                    <a:srgbClr val="000000">
                      <a:alpha val="43137"/>
                    </a:srgbClr>
                  </a:outerShdw>
                </a:effectLst>
              </a:rPr>
              <a:t>minke</a:t>
            </a:r>
            <a:r>
              <a:rPr lang="en-US" sz="1800" dirty="0">
                <a:effectLst>
                  <a:outerShdw blurRad="38100" dist="38100" dir="2700000" algn="tl">
                    <a:srgbClr val="000000">
                      <a:alpha val="43137"/>
                    </a:srgbClr>
                  </a:outerShdw>
                </a:effectLst>
              </a:rPr>
              <a:t> whale and the ovary of a pregnant </a:t>
            </a:r>
            <a:r>
              <a:rPr lang="en-US" sz="1800" dirty="0" err="1">
                <a:effectLst>
                  <a:outerShdw blurRad="38100" dist="38100" dir="2700000" algn="tl">
                    <a:srgbClr val="000000">
                      <a:alpha val="43137"/>
                    </a:srgbClr>
                  </a:outerShdw>
                </a:effectLst>
              </a:rPr>
              <a:t>Bryde's</a:t>
            </a:r>
            <a:r>
              <a:rPr lang="en-US" sz="1800" dirty="0">
                <a:effectLst>
                  <a:outerShdw blurRad="38100" dist="38100" dir="2700000" algn="tl">
                    <a:srgbClr val="000000">
                      <a:alpha val="43137"/>
                    </a:srgbClr>
                  </a:outerShdw>
                </a:effectLst>
              </a:rPr>
              <a:t> whale</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3477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3" name="Text Placeholder 2"/>
          <p:cNvSpPr>
            <a:spLocks noGrp="1"/>
          </p:cNvSpPr>
          <p:nvPr>
            <p:ph type="body" idx="1"/>
          </p:nvPr>
        </p:nvSpPr>
        <p:spPr>
          <a:xfrm>
            <a:off x="6773638" y="2217829"/>
            <a:ext cx="5162330" cy="2743640"/>
          </a:xfrm>
        </p:spPr>
        <p:txBody>
          <a:bodyPr>
            <a:normAutofit/>
          </a:bodyPr>
          <a:lstStyle/>
          <a:p>
            <a:pPr algn="just"/>
            <a:r>
              <a:rPr lang="it-IT" sz="1800" dirty="0">
                <a:effectLst>
                  <a:outerShdw blurRad="38100" dist="38100" dir="2700000" algn="tl">
                    <a:srgbClr val="000000">
                      <a:alpha val="43137"/>
                    </a:srgbClr>
                  </a:outerShdw>
                </a:effectLst>
              </a:rPr>
              <a:t>Living striped dolphin (Stenella coeruleoalba) with neurobrucellosis, also showing lesions of unknown cause, handled by inhabitants of Playa Guiones, Costa Rica (24 August 2011)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936" y="2447737"/>
            <a:ext cx="3913061" cy="2743640"/>
          </a:xfrm>
          <a:prstGeom prst="rect">
            <a:avLst/>
          </a:prstGeom>
        </p:spPr>
      </p:pic>
    </p:spTree>
    <p:extLst>
      <p:ext uri="{BB962C8B-B14F-4D97-AF65-F5344CB8AC3E}">
        <p14:creationId xmlns:p14="http://schemas.microsoft.com/office/powerpoint/2010/main" val="4768946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5076402"/>
            <a:ext cx="9232628" cy="1239054"/>
          </a:xfrm>
        </p:spPr>
        <p:txBody>
          <a:bodyPr>
            <a:noAutofit/>
          </a:bodyPr>
          <a:lstStyle/>
          <a:p>
            <a:r>
              <a:rPr lang="it-IT" sz="1400" b="1" dirty="0">
                <a:effectLst>
                  <a:outerShdw blurRad="38100" dist="38100" dir="2700000" algn="tl">
                    <a:srgbClr val="000000">
                      <a:alpha val="43137"/>
                    </a:srgbClr>
                  </a:outerShdw>
                </a:effectLst>
              </a:rPr>
              <a:t>Clinical, pathologic, and immunofluorescence findings in stranded striped dolphin, Stenella coeruleoalba. A) Striped dolphin displaying swimming disorders being assisted by local persons; B) dolphin fetus within placenta; C) punctuated placental abscesses (arrows); D) immunofluorescent brucellae in impressions of placenta tissues; E) congested and hyperemic brain and cerebellum; F) Wright-Giemsa–stained mononuclear cell infiltrate in cerebrospinal fluid; G) immunofluorescent green Brucella spp. and Brucella debris within phagocytic cells infiltrating cerebrospinal fluid; the inset corresponds to an amplified phagocytic cell with fluorescent Brucella spp. and debris</a:t>
            </a:r>
            <a:r>
              <a:rPr lang="it-IT" sz="1200" b="1" dirty="0">
                <a:effectLst>
                  <a:outerShdw blurRad="38100" dist="38100" dir="2700000" algn="tl">
                    <a:srgbClr val="000000">
                      <a:alpha val="43137"/>
                    </a:srgbClr>
                  </a:outerShdw>
                </a:effectLst>
              </a:rPr>
              <a:t>.</a:t>
            </a:r>
          </a:p>
        </p:txBody>
      </p:sp>
      <p:pic>
        <p:nvPicPr>
          <p:cNvPr id="5" name="Picture Placeholder 4"/>
          <p:cNvPicPr>
            <a:picLocks noGrp="1" noChangeAspect="1"/>
          </p:cNvPicPr>
          <p:nvPr>
            <p:ph type="pic" idx="1"/>
          </p:nvPr>
        </p:nvPicPr>
        <p:blipFill>
          <a:blip r:embed="rId2"/>
          <a:srcRect l="1343" r="1343"/>
          <a:stretch>
            <a:fillRect/>
          </a:stretch>
        </p:blipFill>
        <p:spPr>
          <a:xfrm>
            <a:off x="1106913" y="612648"/>
            <a:ext cx="9280670" cy="3605784"/>
          </a:xfrm>
          <a:prstGeom prst="rect">
            <a:avLst/>
          </a:prstGeom>
        </p:spPr>
      </p:pic>
      <p:sp>
        <p:nvSpPr>
          <p:cNvPr id="4" name="Text Placeholder 3"/>
          <p:cNvSpPr>
            <a:spLocks noGrp="1"/>
          </p:cNvSpPr>
          <p:nvPr>
            <p:ph type="body" sz="half" idx="2"/>
          </p:nvPr>
        </p:nvSpPr>
        <p:spPr/>
        <p:txBody>
          <a:bodyPr>
            <a:normAutofit/>
          </a:bodyPr>
          <a:lstStyle/>
          <a:p>
            <a:endParaRPr lang="it-IT" sz="1000" dirty="0"/>
          </a:p>
        </p:txBody>
      </p:sp>
    </p:spTree>
    <p:extLst>
      <p:ext uri="{BB962C8B-B14F-4D97-AF65-F5344CB8AC3E}">
        <p14:creationId xmlns:p14="http://schemas.microsoft.com/office/powerpoint/2010/main" val="2445375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3" name="Text Placeholder 2"/>
          <p:cNvSpPr>
            <a:spLocks noGrp="1"/>
          </p:cNvSpPr>
          <p:nvPr>
            <p:ph type="body" idx="1"/>
          </p:nvPr>
        </p:nvSpPr>
        <p:spPr>
          <a:xfrm>
            <a:off x="6895558" y="1158240"/>
            <a:ext cx="4247930" cy="4590287"/>
          </a:xfrm>
        </p:spPr>
        <p:txBody>
          <a:bodyPr>
            <a:normAutofit fontScale="77500" lnSpcReduction="20000"/>
          </a:bodyPr>
          <a:lstStyle/>
          <a:p>
            <a:r>
              <a:rPr lang="en-US" b="1" dirty="0">
                <a:effectLst>
                  <a:outerShdw blurRad="38100" dist="38100" dir="2700000" algn="tl">
                    <a:srgbClr val="000000">
                      <a:alpha val="43137"/>
                    </a:srgbClr>
                  </a:outerShdw>
                </a:effectLst>
              </a:rPr>
              <a:t>Main histopathologic finding of </a:t>
            </a:r>
            <a:r>
              <a:rPr lang="en-US" b="1" dirty="0" err="1">
                <a:effectLst>
                  <a:outerShdw blurRad="38100" dist="38100" dir="2700000" algn="tl">
                    <a:srgbClr val="000000">
                      <a:alpha val="43137"/>
                    </a:srgbClr>
                  </a:outerShdw>
                </a:effectLst>
              </a:rPr>
              <a:t>neurobrucellosis</a:t>
            </a:r>
            <a:r>
              <a:rPr lang="en-US" b="1" dirty="0">
                <a:effectLst>
                  <a:outerShdw blurRad="38100" dist="38100" dir="2700000" algn="tl">
                    <a:srgbClr val="000000">
                      <a:alpha val="43137"/>
                    </a:srgbClr>
                  </a:outerShdw>
                </a:effectLst>
              </a:rPr>
              <a:t> in </a:t>
            </a:r>
            <a:r>
              <a:rPr lang="en-US" b="1" i="1" dirty="0" err="1">
                <a:effectLst>
                  <a:outerShdw blurRad="38100" dist="38100" dir="2700000" algn="tl">
                    <a:srgbClr val="000000">
                      <a:alpha val="43137"/>
                    </a:srgbClr>
                  </a:outerShdw>
                </a:effectLst>
              </a:rPr>
              <a:t>Stenella</a:t>
            </a:r>
            <a:r>
              <a:rPr lang="en-US" b="1" i="1" dirty="0">
                <a:effectLst>
                  <a:outerShdw blurRad="38100" dist="38100" dir="2700000" algn="tl">
                    <a:srgbClr val="000000">
                      <a:alpha val="43137"/>
                    </a:srgbClr>
                  </a:outerShdw>
                </a:effectLst>
              </a:rPr>
              <a:t> </a:t>
            </a:r>
            <a:r>
              <a:rPr lang="en-US" b="1" i="1" dirty="0" err="1">
                <a:effectLst>
                  <a:outerShdw blurRad="38100" dist="38100" dir="2700000" algn="tl">
                    <a:srgbClr val="000000">
                      <a:alpha val="43137"/>
                    </a:srgbClr>
                  </a:outerShdw>
                </a:effectLst>
              </a:rPr>
              <a:t>coeruleoalba</a:t>
            </a:r>
            <a:r>
              <a:rPr lang="en-US" b="1" i="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 </a:t>
            </a:r>
            <a:endParaRPr lang="en-US" b="1" dirty="0" smtClean="0">
              <a:effectLst>
                <a:outerShdw blurRad="38100" dist="38100" dir="2700000" algn="tl">
                  <a:srgbClr val="000000">
                    <a:alpha val="43137"/>
                  </a:srgbClr>
                </a:outerShdw>
              </a:effectLst>
            </a:endParaRPr>
          </a:p>
          <a:p>
            <a:pPr marL="457200" indent="-457200">
              <a:buAutoNum type="alphaUcParenR"/>
            </a:pPr>
            <a:r>
              <a:rPr lang="en-US" b="1" dirty="0" smtClean="0">
                <a:effectLst>
                  <a:outerShdw blurRad="38100" dist="38100" dir="2700000" algn="tl">
                    <a:srgbClr val="000000">
                      <a:alpha val="43137"/>
                    </a:srgbClr>
                  </a:outerShdw>
                </a:effectLst>
              </a:rPr>
              <a:t>Mononuclear </a:t>
            </a:r>
            <a:r>
              <a:rPr lang="en-US" b="1" dirty="0">
                <a:effectLst>
                  <a:outerShdw blurRad="38100" dist="38100" dir="2700000" algn="tl">
                    <a:srgbClr val="000000">
                      <a:alpha val="43137"/>
                    </a:srgbClr>
                  </a:outerShdw>
                </a:effectLst>
              </a:rPr>
              <a:t>infiltrates in the meninges (arrow) surrounding the spinal cord</a:t>
            </a:r>
            <a:r>
              <a:rPr lang="en-US" b="1" dirty="0" smtClean="0">
                <a:effectLst>
                  <a:outerShdw blurRad="38100" dist="38100" dir="2700000" algn="tl">
                    <a:srgbClr val="000000">
                      <a:alpha val="43137"/>
                    </a:srgbClr>
                  </a:outerShdw>
                </a:effectLst>
              </a:rPr>
              <a:t>;</a:t>
            </a:r>
          </a:p>
          <a:p>
            <a:pPr marL="457200" indent="-457200">
              <a:buAutoNum type="alphaUcParenR"/>
            </a:pP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B) mononuclear infiltrate around vessels (arrow) of the cerebellum; </a:t>
            </a:r>
            <a:endParaRPr lang="en-US" b="1" dirty="0" smtClean="0">
              <a:effectLst>
                <a:outerShdw blurRad="38100" dist="38100" dir="2700000" algn="tl">
                  <a:srgbClr val="000000">
                    <a:alpha val="43137"/>
                  </a:srgbClr>
                </a:outerShdw>
              </a:effectLst>
            </a:endParaRPr>
          </a:p>
          <a:p>
            <a:pPr marL="457200" indent="-457200">
              <a:buAutoNum type="alphaUcParenR"/>
            </a:pPr>
            <a:r>
              <a:rPr lang="en-US" b="1" dirty="0" smtClean="0">
                <a:effectLst>
                  <a:outerShdw blurRad="38100" dist="38100" dir="2700000" algn="tl">
                    <a:srgbClr val="000000">
                      <a:alpha val="43137"/>
                    </a:srgbClr>
                  </a:outerShdw>
                </a:effectLst>
              </a:rPr>
              <a:t>C</a:t>
            </a:r>
            <a:r>
              <a:rPr lang="en-US" b="1" dirty="0">
                <a:effectLst>
                  <a:outerShdw blurRad="38100" dist="38100" dir="2700000" algn="tl">
                    <a:srgbClr val="000000">
                      <a:alpha val="43137"/>
                    </a:srgbClr>
                  </a:outerShdw>
                </a:effectLst>
              </a:rPr>
              <a:t>) mononuclear infiltrate (arrow) in the meninges around the brain</a:t>
            </a:r>
            <a:r>
              <a:rPr lang="en-US" b="1" dirty="0" smtClean="0">
                <a:effectLst>
                  <a:outerShdw blurRad="38100" dist="38100" dir="2700000" algn="tl">
                    <a:srgbClr val="000000">
                      <a:alpha val="43137"/>
                    </a:srgbClr>
                  </a:outerShdw>
                </a:effectLst>
              </a:rPr>
              <a:t>;</a:t>
            </a:r>
          </a:p>
          <a:p>
            <a:pPr marL="457200" indent="-457200">
              <a:buAutoNum type="alphaUcParenR"/>
            </a:pP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D) hyperemic vessels and mononuclear cell infiltrate in the meninges around the cerebellum (arrow). The insets correspond to amplified sections of each figure demonstrating the mononuclear cell infiltrate</a:t>
            </a:r>
            <a:r>
              <a:rPr lang="en-US" dirty="0">
                <a:effectLst>
                  <a:outerShdw blurRad="38100" dist="38100" dir="2700000" algn="tl">
                    <a:srgbClr val="000000">
                      <a:alpha val="43137"/>
                    </a:srgbClr>
                  </a:outerShdw>
                </a:effectLst>
              </a:rPr>
              <a:t>.</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2" y="1554098"/>
            <a:ext cx="5612058" cy="4194429"/>
          </a:xfrm>
          <a:prstGeom prst="rect">
            <a:avLst/>
          </a:prstGeom>
        </p:spPr>
      </p:pic>
    </p:spTree>
    <p:extLst>
      <p:ext uri="{BB962C8B-B14F-4D97-AF65-F5344CB8AC3E}">
        <p14:creationId xmlns:p14="http://schemas.microsoft.com/office/powerpoint/2010/main" val="757420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2109953"/>
            <a:ext cx="4351023" cy="2283824"/>
          </a:xfrm>
        </p:spPr>
        <p:txBody>
          <a:bodyPr/>
          <a:lstStyle/>
          <a:p>
            <a:r>
              <a:rPr lang="it-IT" dirty="0" smtClean="0"/>
              <a:t>Brucellosis in Humans</a:t>
            </a:r>
            <a:endParaRPr lang="it-IT" dirty="0"/>
          </a:p>
        </p:txBody>
      </p:sp>
      <p:sp>
        <p:nvSpPr>
          <p:cNvPr id="3" name="Text Placeholder 2"/>
          <p:cNvSpPr>
            <a:spLocks noGrp="1"/>
          </p:cNvSpPr>
          <p:nvPr>
            <p:ph type="body" idx="1"/>
          </p:nvPr>
        </p:nvSpPr>
        <p:spPr>
          <a:xfrm>
            <a:off x="6895558" y="1901952"/>
            <a:ext cx="4247930" cy="3059515"/>
          </a:xfrm>
        </p:spPr>
        <p:txBody>
          <a:bodyPr>
            <a:normAutofit/>
          </a:bodyPr>
          <a:lstStyle/>
          <a:p>
            <a:pPr algn="just"/>
            <a:r>
              <a:rPr lang="it-IT" sz="1800" dirty="0" smtClean="0">
                <a:effectLst>
                  <a:outerShdw blurRad="38100" dist="38100" dir="2700000" algn="tl">
                    <a:srgbClr val="000000">
                      <a:alpha val="43137"/>
                    </a:srgbClr>
                  </a:outerShdw>
                </a:effectLst>
              </a:rPr>
              <a:t>It’s considered a occupational disease (veterinarians,farmers,</a:t>
            </a:r>
          </a:p>
          <a:p>
            <a:pPr algn="just"/>
            <a:r>
              <a:rPr lang="it-IT" sz="1800" dirty="0" smtClean="0">
                <a:effectLst>
                  <a:outerShdw blurRad="38100" dist="38100" dir="2700000" algn="tl">
                    <a:srgbClr val="000000">
                      <a:alpha val="43137"/>
                    </a:srgbClr>
                  </a:outerShdw>
                </a:effectLst>
              </a:rPr>
              <a:t>slaughterers and laboratory technicians).</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465" y="4393777"/>
            <a:ext cx="3582004" cy="2013204"/>
          </a:xfrm>
          <a:prstGeom prst="rect">
            <a:avLst/>
          </a:prstGeom>
        </p:spPr>
      </p:pic>
    </p:spTree>
    <p:extLst>
      <p:ext uri="{BB962C8B-B14F-4D97-AF65-F5344CB8AC3E}">
        <p14:creationId xmlns:p14="http://schemas.microsoft.com/office/powerpoint/2010/main" val="39161555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Routes of infection</a:t>
            </a:r>
            <a:endParaRPr lang="it-IT" dirty="0"/>
          </a:p>
        </p:txBody>
      </p:sp>
      <p:sp>
        <p:nvSpPr>
          <p:cNvPr id="3" name="Text Placeholder 2"/>
          <p:cNvSpPr>
            <a:spLocks noGrp="1"/>
          </p:cNvSpPr>
          <p:nvPr>
            <p:ph type="body" idx="1"/>
          </p:nvPr>
        </p:nvSpPr>
        <p:spPr>
          <a:xfrm>
            <a:off x="6895558" y="1341120"/>
            <a:ext cx="4247930" cy="4925568"/>
          </a:xfrm>
        </p:spPr>
        <p:txBody>
          <a:bodyPr>
            <a:normAutofit/>
          </a:bodyPr>
          <a:lstStyle/>
          <a:p>
            <a:pPr marL="342900" indent="-342900">
              <a:buFont typeface="Arial" panose="020B0604020202020204" pitchFamily="34" charset="0"/>
              <a:buChar char="•"/>
            </a:pPr>
            <a:r>
              <a:rPr lang="it-IT" sz="1800" dirty="0">
                <a:effectLst>
                  <a:outerShdw blurRad="38100" dist="38100" dir="2700000" algn="tl">
                    <a:srgbClr val="000000">
                      <a:alpha val="43137"/>
                    </a:srgbClr>
                  </a:outerShdw>
                </a:effectLst>
              </a:rPr>
              <a:t>Ingestion (milk and dairy products, vegetables and contaminated water)</a:t>
            </a:r>
          </a:p>
          <a:p>
            <a:pPr marL="342900" indent="-342900">
              <a:buFont typeface="Arial" panose="020B0604020202020204" pitchFamily="34" charset="0"/>
              <a:buChar char="•"/>
            </a:pPr>
            <a:r>
              <a:rPr lang="it-IT" sz="1800" dirty="0" smtClean="0">
                <a:effectLst>
                  <a:outerShdw blurRad="38100" dist="38100" dir="2700000" algn="tl">
                    <a:srgbClr val="000000">
                      <a:alpha val="43137"/>
                    </a:srgbClr>
                  </a:outerShdw>
                </a:effectLst>
              </a:rPr>
              <a:t>Contact </a:t>
            </a:r>
            <a:r>
              <a:rPr lang="it-IT" sz="1800" dirty="0">
                <a:effectLst>
                  <a:outerShdw blurRad="38100" dist="38100" dir="2700000" algn="tl">
                    <a:srgbClr val="000000">
                      <a:alpha val="43137"/>
                    </a:srgbClr>
                  </a:outerShdw>
                </a:effectLst>
              </a:rPr>
              <a:t>skin and conjunctiva (the fetus, vaginal exudate, </a:t>
            </a:r>
            <a:r>
              <a:rPr lang="it-IT" sz="1800" dirty="0" smtClean="0">
                <a:effectLst>
                  <a:outerShdw blurRad="38100" dist="38100" dir="2700000" algn="tl">
                    <a:srgbClr val="000000">
                      <a:alpha val="43137"/>
                    </a:srgbClr>
                  </a:outerShdw>
                </a:effectLst>
              </a:rPr>
              <a:t>milk,urine</a:t>
            </a:r>
            <a:r>
              <a:rPr lang="it-IT" sz="1800" dirty="0">
                <a:effectLst>
                  <a:outerShdw blurRad="38100" dist="38100" dir="2700000" algn="tl">
                    <a:srgbClr val="000000">
                      <a:alpha val="43137"/>
                    </a:srgbClr>
                  </a:outerShdw>
                </a:effectLst>
              </a:rPr>
              <a:t>, </a:t>
            </a:r>
            <a:r>
              <a:rPr lang="it-IT" sz="1800" dirty="0" smtClean="0">
                <a:effectLst>
                  <a:outerShdw blurRad="38100" dist="38100" dir="2700000" algn="tl">
                    <a:srgbClr val="000000">
                      <a:alpha val="43137"/>
                    </a:srgbClr>
                  </a:outerShdw>
                </a:effectLst>
              </a:rPr>
              <a:t>feces, </a:t>
            </a:r>
            <a:r>
              <a:rPr lang="it-IT" sz="1800" dirty="0">
                <a:effectLst>
                  <a:outerShdw blurRad="38100" dist="38100" dir="2700000" algn="tl">
                    <a:srgbClr val="000000">
                      <a:alpha val="43137"/>
                    </a:srgbClr>
                  </a:outerShdw>
                </a:effectLst>
              </a:rPr>
              <a:t>carcasses, viscera and blood cultures)</a:t>
            </a:r>
          </a:p>
          <a:p>
            <a:pPr marL="342900" indent="-342900">
              <a:buFont typeface="Arial" panose="020B0604020202020204" pitchFamily="34" charset="0"/>
              <a:buChar char="•"/>
            </a:pPr>
            <a:r>
              <a:rPr lang="it-IT" sz="1800" dirty="0" smtClean="0">
                <a:effectLst>
                  <a:outerShdw blurRad="38100" dist="38100" dir="2700000" algn="tl">
                    <a:srgbClr val="000000">
                      <a:alpha val="43137"/>
                    </a:srgbClr>
                  </a:outerShdw>
                </a:effectLst>
              </a:rPr>
              <a:t>Inhalation </a:t>
            </a:r>
            <a:r>
              <a:rPr lang="it-IT" sz="1800" dirty="0">
                <a:effectLst>
                  <a:outerShdw blurRad="38100" dist="38100" dir="2700000" algn="tl">
                    <a:srgbClr val="000000">
                      <a:alpha val="43137"/>
                    </a:srgbClr>
                  </a:outerShdw>
                </a:effectLst>
              </a:rPr>
              <a:t>(dust slaughterhouse, admissions, </a:t>
            </a:r>
            <a:r>
              <a:rPr lang="it-IT" sz="1800" dirty="0" smtClean="0">
                <a:effectLst>
                  <a:outerShdw blurRad="38100" dist="38100" dir="2700000" algn="tl">
                    <a:srgbClr val="000000">
                      <a:alpha val="43137"/>
                    </a:srgbClr>
                  </a:outerShdw>
                </a:effectLst>
              </a:rPr>
              <a:t>laboratories,antigen </a:t>
            </a:r>
            <a:r>
              <a:rPr lang="it-IT" sz="1800" dirty="0">
                <a:effectLst>
                  <a:outerShdw blurRad="38100" dist="38100" dir="2700000" algn="tl">
                    <a:srgbClr val="000000">
                      <a:alpha val="43137"/>
                    </a:srgbClr>
                  </a:outerShdw>
                </a:effectLst>
              </a:rPr>
              <a:t>production ...)</a:t>
            </a:r>
          </a:p>
          <a:p>
            <a:pPr marL="342900" indent="-342900">
              <a:buFont typeface="Arial" panose="020B0604020202020204" pitchFamily="34" charset="0"/>
              <a:buChar char="•"/>
            </a:pPr>
            <a:r>
              <a:rPr lang="it-IT" sz="1800" dirty="0" smtClean="0">
                <a:effectLst>
                  <a:outerShdw blurRad="38100" dist="38100" dir="2700000" algn="tl">
                    <a:srgbClr val="000000">
                      <a:alpha val="43137"/>
                    </a:srgbClr>
                  </a:outerShdw>
                </a:effectLst>
              </a:rPr>
              <a:t>Inoculation accidental</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582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a:t>
            </a:r>
            <a:endParaRPr lang="it-IT" dirty="0"/>
          </a:p>
        </p:txBody>
      </p:sp>
      <p:sp>
        <p:nvSpPr>
          <p:cNvPr id="3" name="Content Placeholder 2"/>
          <p:cNvSpPr>
            <a:spLocks noGrp="1"/>
          </p:cNvSpPr>
          <p:nvPr>
            <p:ph idx="1"/>
          </p:nvPr>
        </p:nvSpPr>
        <p:spPr/>
        <p:txBody>
          <a:bodyPr>
            <a:noAutofit/>
          </a:bodyPr>
          <a:lstStyle/>
          <a:p>
            <a:r>
              <a:rPr lang="en-US" sz="2400" dirty="0" smtClean="0">
                <a:effectLst>
                  <a:outerShdw blurRad="38100" dist="38100" dir="2700000" algn="tl">
                    <a:srgbClr val="000000">
                      <a:alpha val="43137"/>
                    </a:srgbClr>
                  </a:outerShdw>
                </a:effectLst>
              </a:rPr>
              <a:t>In </a:t>
            </a:r>
            <a:r>
              <a:rPr lang="en-US" sz="2400" dirty="0">
                <a:effectLst>
                  <a:outerShdw blurRad="38100" dist="38100" dir="2700000" algn="tl">
                    <a:srgbClr val="000000">
                      <a:alpha val="43137"/>
                    </a:srgbClr>
                  </a:outerShdw>
                </a:effectLst>
              </a:rPr>
              <a:t>cattle, sheep, goats, other ruminants and pigs the initial phase following infection is often not apparent</a:t>
            </a:r>
            <a:r>
              <a:rPr lang="en-US" sz="2400" dirty="0" smtClean="0">
                <a:effectLst>
                  <a:outerShdw blurRad="38100" dist="38100" dir="2700000" algn="tl">
                    <a:srgbClr val="000000">
                      <a:alpha val="43137"/>
                    </a:srgbClr>
                  </a:outerShdw>
                </a:effectLst>
              </a:rPr>
              <a:t>.</a:t>
            </a:r>
          </a:p>
          <a:p>
            <a:r>
              <a:rPr lang="en-US" sz="2400" dirty="0" smtClean="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In sexually mature animals the infection localizes in the reproductive system and typically produces </a:t>
            </a:r>
            <a:r>
              <a:rPr lang="en-US" sz="2400" dirty="0" err="1">
                <a:effectLst>
                  <a:outerShdw blurRad="38100" dist="38100" dir="2700000" algn="tl">
                    <a:srgbClr val="000000">
                      <a:alpha val="43137"/>
                    </a:srgbClr>
                  </a:outerShdw>
                </a:effectLst>
              </a:rPr>
              <a:t>placentitis</a:t>
            </a:r>
            <a:r>
              <a:rPr lang="en-US" sz="2400" dirty="0">
                <a:effectLst>
                  <a:outerShdw blurRad="38100" dist="38100" dir="2700000" algn="tl">
                    <a:srgbClr val="000000">
                      <a:alpha val="43137"/>
                    </a:srgbClr>
                  </a:outerShdw>
                </a:effectLst>
              </a:rPr>
              <a:t> followed by abortion in the pregnant female, usually during the last third of pregnancy, and epididymitis and </a:t>
            </a:r>
            <a:r>
              <a:rPr lang="en-US" sz="2400" dirty="0" err="1">
                <a:effectLst>
                  <a:outerShdw blurRad="38100" dist="38100" dir="2700000" algn="tl">
                    <a:srgbClr val="000000">
                      <a:alpha val="43137"/>
                    </a:srgbClr>
                  </a:outerShdw>
                </a:effectLst>
              </a:rPr>
              <a:t>orchitis</a:t>
            </a:r>
            <a:r>
              <a:rPr lang="en-US" sz="2400" dirty="0">
                <a:effectLst>
                  <a:outerShdw blurRad="38100" dist="38100" dir="2700000" algn="tl">
                    <a:srgbClr val="000000">
                      <a:alpha val="43137"/>
                    </a:srgbClr>
                  </a:outerShdw>
                </a:effectLst>
              </a:rPr>
              <a:t> in the male </a:t>
            </a:r>
            <a:r>
              <a:rPr lang="en-US" sz="2400" dirty="0" smtClean="0">
                <a:effectLst>
                  <a:outerShdw blurRad="38100" dist="38100" dir="2700000" algn="tl">
                    <a:srgbClr val="000000">
                      <a:alpha val="43137"/>
                    </a:srgbClr>
                  </a:outerShdw>
                </a:effectLst>
              </a:rPr>
              <a:t>.</a:t>
            </a:r>
          </a:p>
          <a:p>
            <a:r>
              <a:rPr lang="en-US" sz="2400" dirty="0">
                <a:effectLst>
                  <a:outerShdw blurRad="38100" dist="38100" dir="2700000" algn="tl">
                    <a:srgbClr val="000000">
                      <a:alpha val="43137"/>
                    </a:srgbClr>
                  </a:outerShdw>
                </a:effectLst>
              </a:rPr>
              <a:t>Calves are insensitive because </a:t>
            </a:r>
            <a:r>
              <a:rPr lang="en-US" sz="2400" dirty="0" smtClean="0">
                <a:effectLst>
                  <a:outerShdw blurRad="38100" dist="38100" dir="2700000" algn="tl">
                    <a:srgbClr val="000000">
                      <a:alpha val="43137"/>
                    </a:srgbClr>
                  </a:outerShdw>
                </a:effectLst>
              </a:rPr>
              <a:t>immature sexually</a:t>
            </a:r>
            <a:r>
              <a:rPr lang="en-US" sz="2400" dirty="0">
                <a:effectLst>
                  <a:outerShdw blurRad="38100" dist="38100" dir="2700000" algn="tl">
                    <a:srgbClr val="000000">
                      <a:alpha val="43137"/>
                    </a:srgbClr>
                  </a:outerShdw>
                </a:effectLst>
              </a:rPr>
              <a:t>, but can </a:t>
            </a:r>
            <a:r>
              <a:rPr lang="en-US" sz="2400" dirty="0" smtClean="0">
                <a:effectLst>
                  <a:outerShdw blurRad="38100" dist="38100" dir="2700000" algn="tl">
                    <a:srgbClr val="000000">
                      <a:alpha val="43137"/>
                    </a:srgbClr>
                  </a:outerShdw>
                </a:effectLst>
              </a:rPr>
              <a:t>be if </a:t>
            </a:r>
            <a:r>
              <a:rPr lang="en-US" sz="2400" dirty="0">
                <a:effectLst>
                  <a:outerShdw blurRad="38100" dist="38100" dir="2700000" algn="tl">
                    <a:srgbClr val="000000">
                      <a:alpha val="43137"/>
                    </a:srgbClr>
                  </a:outerShdw>
                </a:effectLst>
              </a:rPr>
              <a:t>fed with infected </a:t>
            </a:r>
            <a:r>
              <a:rPr lang="en-US" sz="2400" dirty="0" smtClean="0">
                <a:effectLst>
                  <a:outerShdw blurRad="38100" dist="38100" dir="2700000" algn="tl">
                    <a:srgbClr val="000000">
                      <a:alpha val="43137"/>
                    </a:srgbClr>
                  </a:outerShdw>
                </a:effectLst>
              </a:rPr>
              <a:t>milk.</a:t>
            </a:r>
            <a:endParaRPr lang="it-IT"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54509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Humans	</a:t>
            </a:r>
            <a:endParaRPr lang="it-IT" dirty="0"/>
          </a:p>
        </p:txBody>
      </p:sp>
      <p:sp>
        <p:nvSpPr>
          <p:cNvPr id="3" name="Text Placeholder 2"/>
          <p:cNvSpPr>
            <a:spLocks noGrp="1"/>
          </p:cNvSpPr>
          <p:nvPr>
            <p:ph type="body" idx="1"/>
          </p:nvPr>
        </p:nvSpPr>
        <p:spPr>
          <a:xfrm>
            <a:off x="6895558" y="1328928"/>
            <a:ext cx="4662458" cy="4913376"/>
          </a:xfrm>
        </p:spPr>
        <p:txBody>
          <a:bodyPr>
            <a:normAutofit fontScale="92500" lnSpcReduction="10000"/>
          </a:bodyPr>
          <a:lstStyle/>
          <a:p>
            <a:pPr marL="342900" indent="-342900">
              <a:buFont typeface="Arial" panose="020B0604020202020204" pitchFamily="34" charset="0"/>
              <a:buChar char="•"/>
            </a:pPr>
            <a:r>
              <a:rPr lang="it-IT" sz="1900" dirty="0" smtClean="0">
                <a:effectLst>
                  <a:outerShdw blurRad="38100" dist="38100" dir="2700000" algn="tl">
                    <a:srgbClr val="000000">
                      <a:alpha val="43137"/>
                    </a:srgbClr>
                  </a:outerShdw>
                </a:effectLst>
              </a:rPr>
              <a:t>Mostly asymptomatic</a:t>
            </a:r>
          </a:p>
          <a:p>
            <a:pPr marL="342900" indent="-342900">
              <a:buFont typeface="Arial" panose="020B0604020202020204" pitchFamily="34" charset="0"/>
              <a:buChar char="•"/>
            </a:pPr>
            <a:r>
              <a:rPr lang="it-IT" sz="1900" dirty="0" smtClean="0">
                <a:effectLst>
                  <a:outerShdw blurRad="38100" dist="38100" dir="2700000" algn="tl">
                    <a:srgbClr val="000000">
                      <a:alpha val="43137"/>
                    </a:srgbClr>
                  </a:outerShdw>
                </a:effectLst>
              </a:rPr>
              <a:t>incubation</a:t>
            </a:r>
            <a:r>
              <a:rPr lang="it-IT" sz="1900" dirty="0">
                <a:effectLst>
                  <a:outerShdw blurRad="38100" dist="38100" dir="2700000" algn="tl">
                    <a:srgbClr val="000000">
                      <a:alpha val="43137"/>
                    </a:srgbClr>
                  </a:outerShdw>
                </a:effectLst>
              </a:rPr>
              <a:t>: 5-30 days-a few months</a:t>
            </a:r>
          </a:p>
          <a:p>
            <a:pPr marL="342900" indent="-342900">
              <a:buFont typeface="Arial" panose="020B0604020202020204" pitchFamily="34" charset="0"/>
              <a:buChar char="•"/>
            </a:pPr>
            <a:r>
              <a:rPr lang="it-IT" sz="1900" dirty="0" smtClean="0">
                <a:effectLst>
                  <a:outerShdw blurRad="38100" dist="38100" dir="2700000" algn="tl">
                    <a:srgbClr val="000000">
                      <a:alpha val="43137"/>
                    </a:srgbClr>
                  </a:outerShdw>
                </a:effectLst>
              </a:rPr>
              <a:t>Prodromal </a:t>
            </a:r>
            <a:r>
              <a:rPr lang="it-IT" sz="1900" dirty="0">
                <a:effectLst>
                  <a:outerShdw blurRad="38100" dist="38100" dir="2700000" algn="tl">
                    <a:srgbClr val="000000">
                      <a:alpha val="43137"/>
                    </a:srgbClr>
                  </a:outerShdw>
                </a:effectLst>
              </a:rPr>
              <a:t>period: headache, fatigue, depression, insomnia, </a:t>
            </a:r>
            <a:r>
              <a:rPr lang="it-IT" sz="1900" dirty="0" smtClean="0">
                <a:effectLst>
                  <a:outerShdw blurRad="38100" dist="38100" dir="2700000" algn="tl">
                    <a:srgbClr val="000000">
                      <a:alpha val="43137"/>
                    </a:srgbClr>
                  </a:outerShdw>
                </a:effectLst>
              </a:rPr>
              <a:t>arthralgia, abdominal </a:t>
            </a:r>
            <a:r>
              <a:rPr lang="it-IT" sz="1900" dirty="0">
                <a:effectLst>
                  <a:outerShdw blurRad="38100" dist="38100" dir="2700000" algn="tl">
                    <a:srgbClr val="000000">
                      <a:alpha val="43137"/>
                    </a:srgbClr>
                  </a:outerShdw>
                </a:effectLst>
              </a:rPr>
              <a:t>pain, </a:t>
            </a:r>
            <a:r>
              <a:rPr lang="it-IT" sz="1900" dirty="0" smtClean="0">
                <a:effectLst>
                  <a:outerShdw blurRad="38100" dist="38100" dir="2700000" algn="tl">
                    <a:srgbClr val="000000">
                      <a:alpha val="43137"/>
                    </a:srgbClr>
                  </a:outerShdw>
                </a:effectLst>
              </a:rPr>
              <a:t>fever</a:t>
            </a:r>
          </a:p>
          <a:p>
            <a:pPr marL="342900" indent="-342900">
              <a:buFont typeface="Arial" panose="020B0604020202020204" pitchFamily="34" charset="0"/>
              <a:buChar char="•"/>
            </a:pPr>
            <a:r>
              <a:rPr lang="it-IT" sz="1900" dirty="0">
                <a:effectLst>
                  <a:outerShdw blurRad="38100" dist="38100" dir="2700000" algn="tl">
                    <a:srgbClr val="000000">
                      <a:alpha val="43137"/>
                    </a:srgbClr>
                  </a:outerShdw>
                </a:effectLst>
              </a:rPr>
              <a:t> Invasion Period: accentuation prodromal symptoms; Fever (</a:t>
            </a:r>
            <a:r>
              <a:rPr lang="it-IT" sz="1900" dirty="0" smtClean="0">
                <a:effectLst>
                  <a:outerShdw blurRad="38100" dist="38100" dir="2700000" algn="tl">
                    <a:srgbClr val="000000">
                      <a:alpha val="43137"/>
                    </a:srgbClr>
                  </a:outerShdw>
                </a:effectLst>
              </a:rPr>
              <a:t>40-41° </a:t>
            </a:r>
            <a:r>
              <a:rPr lang="it-IT" sz="1900" dirty="0">
                <a:effectLst>
                  <a:outerShdw blurRad="38100" dist="38100" dir="2700000" algn="tl">
                    <a:srgbClr val="000000">
                      <a:alpha val="43137"/>
                    </a:srgbClr>
                  </a:outerShdw>
                </a:effectLst>
              </a:rPr>
              <a:t>C) remitting, but sometimes constant; splenomegaly and hepatomegaly</a:t>
            </a:r>
          </a:p>
          <a:p>
            <a:pPr marL="342900" indent="-342900">
              <a:buFont typeface="Arial" panose="020B0604020202020204" pitchFamily="34" charset="0"/>
              <a:buChar char="•"/>
            </a:pPr>
            <a:r>
              <a:rPr lang="it-IT" sz="1900" dirty="0" smtClean="0">
                <a:effectLst>
                  <a:outerShdw blurRad="38100" dist="38100" dir="2700000" algn="tl">
                    <a:srgbClr val="000000">
                      <a:alpha val="43137"/>
                    </a:srgbClr>
                  </a:outerShdw>
                </a:effectLst>
              </a:rPr>
              <a:t>Localization </a:t>
            </a:r>
            <a:r>
              <a:rPr lang="it-IT" sz="1900" dirty="0">
                <a:effectLst>
                  <a:outerShdw blurRad="38100" dist="38100" dir="2700000" algn="tl">
                    <a:srgbClr val="000000">
                      <a:alpha val="43137"/>
                    </a:srgbClr>
                  </a:outerShdw>
                </a:effectLst>
              </a:rPr>
              <a:t>Period: chills, intense sweating, </a:t>
            </a:r>
            <a:r>
              <a:rPr lang="it-IT" sz="1900" dirty="0" smtClean="0">
                <a:effectLst>
                  <a:outerShdw blurRad="38100" dist="38100" dir="2700000" algn="tl">
                    <a:srgbClr val="000000">
                      <a:alpha val="43137"/>
                    </a:srgbClr>
                  </a:outerShdw>
                </a:effectLst>
              </a:rPr>
              <a:t>fatigue,prostration</a:t>
            </a:r>
            <a:r>
              <a:rPr lang="it-IT" sz="1900" dirty="0">
                <a:effectLst>
                  <a:outerShdw blurRad="38100" dist="38100" dir="2700000" algn="tl">
                    <a:srgbClr val="000000">
                      <a:alpha val="43137"/>
                    </a:srgbClr>
                  </a:outerShdw>
                </a:effectLst>
              </a:rPr>
              <a:t>, arthritis, neuralgia; orchitis, epididymitis one or both sides</a:t>
            </a:r>
          </a:p>
          <a:p>
            <a:pPr marL="342900" indent="-342900">
              <a:buFont typeface="Arial" panose="020B0604020202020204" pitchFamily="34" charset="0"/>
              <a:buChar char="•"/>
            </a:pPr>
            <a:endParaRPr lang="it-IT" dirty="0"/>
          </a:p>
        </p:txBody>
      </p:sp>
    </p:spTree>
    <p:extLst>
      <p:ext uri="{BB962C8B-B14F-4D97-AF65-F5344CB8AC3E}">
        <p14:creationId xmlns:p14="http://schemas.microsoft.com/office/powerpoint/2010/main" val="10557744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Humans</a:t>
            </a:r>
            <a:endParaRPr lang="it-IT" dirty="0"/>
          </a:p>
        </p:txBody>
      </p:sp>
      <p:sp>
        <p:nvSpPr>
          <p:cNvPr id="3" name="Text Placeholder 2"/>
          <p:cNvSpPr>
            <a:spLocks noGrp="1"/>
          </p:cNvSpPr>
          <p:nvPr>
            <p:ph type="body" idx="1"/>
          </p:nvPr>
        </p:nvSpPr>
        <p:spPr>
          <a:xfrm>
            <a:off x="6895558" y="1365504"/>
            <a:ext cx="3755379" cy="4120896"/>
          </a:xfrm>
        </p:spPr>
        <p:txBody>
          <a:bodyPr>
            <a:normAutofit/>
          </a:bodyPr>
          <a:lstStyle/>
          <a:p>
            <a:pPr marL="342900" indent="-342900">
              <a:buFont typeface="Arial" panose="020B0604020202020204" pitchFamily="34" charset="0"/>
              <a:buChar char="•"/>
            </a:pPr>
            <a:r>
              <a:rPr lang="it-IT" dirty="0">
                <a:effectLst>
                  <a:outerShdw blurRad="38100" dist="38100" dir="2700000" algn="tl">
                    <a:srgbClr val="000000">
                      <a:alpha val="43137"/>
                    </a:srgbClr>
                  </a:outerShdw>
                </a:effectLst>
              </a:rPr>
              <a:t>Acute infections flu-like</a:t>
            </a:r>
          </a:p>
          <a:p>
            <a:r>
              <a:rPr lang="it-IT" dirty="0">
                <a:effectLst>
                  <a:outerShdw blurRad="38100" dist="38100" dir="2700000" algn="tl">
                    <a:srgbClr val="000000">
                      <a:alpha val="43137"/>
                    </a:srgbClr>
                  </a:outerShdw>
                </a:effectLst>
              </a:rPr>
              <a:t>• Chronic infections: variable symptoms, nerve complications, localized </a:t>
            </a:r>
            <a:r>
              <a:rPr lang="it-IT" dirty="0" smtClean="0">
                <a:effectLst>
                  <a:outerShdw blurRad="38100" dist="38100" dir="2700000" algn="tl">
                    <a:srgbClr val="000000">
                      <a:alpha val="43137"/>
                    </a:srgbClr>
                  </a:outerShdw>
                </a:effectLst>
              </a:rPr>
              <a:t>abscesses, hip </a:t>
            </a:r>
            <a:r>
              <a:rPr lang="it-IT" dirty="0">
                <a:effectLst>
                  <a:outerShdw blurRad="38100" dist="38100" dir="2700000" algn="tl">
                    <a:srgbClr val="000000">
                      <a:alpha val="43137"/>
                    </a:srgbClr>
                  </a:outerShdw>
                </a:effectLst>
              </a:rPr>
              <a:t>osteoarthritis, </a:t>
            </a:r>
            <a:r>
              <a:rPr lang="it-IT" dirty="0" smtClean="0">
                <a:effectLst>
                  <a:outerShdw blurRad="38100" dist="38100" dir="2700000" algn="tl">
                    <a:srgbClr val="000000">
                      <a:alpha val="43137"/>
                    </a:srgbClr>
                  </a:outerShdw>
                </a:effectLst>
              </a:rPr>
              <a:t>ankylosing </a:t>
            </a:r>
            <a:r>
              <a:rPr lang="it-IT" dirty="0">
                <a:effectLst>
                  <a:outerShdw blurRad="38100" dist="38100" dir="2700000" algn="tl">
                    <a:srgbClr val="000000">
                      <a:alpha val="43137"/>
                    </a:srgbClr>
                  </a:outerShdw>
                </a:effectLst>
              </a:rPr>
              <a:t>fleeting rash, endocarditis, aortic </a:t>
            </a:r>
            <a:r>
              <a:rPr lang="it-IT" dirty="0" smtClean="0">
                <a:effectLst>
                  <a:outerShdw blurRad="38100" dist="38100" dir="2700000" algn="tl">
                    <a:srgbClr val="000000">
                      <a:alpha val="43137"/>
                    </a:srgbClr>
                  </a:outerShdw>
                </a:effectLst>
              </a:rPr>
              <a:t>stenosis, vomiting</a:t>
            </a:r>
            <a:r>
              <a:rPr lang="it-IT" dirty="0">
                <a:effectLst>
                  <a:outerShdw blurRad="38100" dist="38100" dir="2700000" algn="tl">
                    <a:srgbClr val="000000">
                      <a:alpha val="43137"/>
                    </a:srgbClr>
                  </a:outerShdw>
                </a:effectLst>
              </a:rPr>
              <a:t>, </a:t>
            </a:r>
            <a:r>
              <a:rPr lang="it-IT" dirty="0" smtClean="0">
                <a:effectLst>
                  <a:outerShdw blurRad="38100" dist="38100" dir="2700000" algn="tl">
                    <a:srgbClr val="000000">
                      <a:alpha val="43137"/>
                    </a:srgbClr>
                  </a:outerShdw>
                </a:effectLst>
              </a:rPr>
              <a:t>diarrhea</a:t>
            </a:r>
            <a:r>
              <a:rPr lang="it-IT" dirty="0">
                <a:effectLst>
                  <a:outerShdw blurRad="38100" dist="38100" dir="2700000" algn="tl">
                    <a:srgbClr val="000000">
                      <a:alpha val="43137"/>
                    </a:srgbClr>
                  </a:outerShdw>
                </a:effectLst>
              </a:rPr>
              <a:t>, nausea </a:t>
            </a:r>
          </a:p>
        </p:txBody>
      </p:sp>
    </p:spTree>
    <p:extLst>
      <p:ext uri="{BB962C8B-B14F-4D97-AF65-F5344CB8AC3E}">
        <p14:creationId xmlns:p14="http://schemas.microsoft.com/office/powerpoint/2010/main" val="22301328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Clinical Diagnosis</a:t>
            </a:r>
            <a:endParaRPr lang="it-IT" dirty="0"/>
          </a:p>
        </p:txBody>
      </p:sp>
      <p:sp>
        <p:nvSpPr>
          <p:cNvPr id="3" name="Text Placeholder 2"/>
          <p:cNvSpPr>
            <a:spLocks noGrp="1"/>
          </p:cNvSpPr>
          <p:nvPr>
            <p:ph type="body" idx="1"/>
          </p:nvPr>
        </p:nvSpPr>
        <p:spPr>
          <a:xfrm>
            <a:off x="6895558" y="1901952"/>
            <a:ext cx="3755379" cy="3059515"/>
          </a:xfrm>
        </p:spPr>
        <p:txBody>
          <a:bodyPr>
            <a:normAutofit/>
          </a:bodyPr>
          <a:lstStyle/>
          <a:p>
            <a:r>
              <a:rPr lang="en-US" dirty="0">
                <a:effectLst>
                  <a:outerShdw blurRad="38100" dist="38100" dir="2700000" algn="tl">
                    <a:srgbClr val="000000">
                      <a:alpha val="43137"/>
                    </a:srgbClr>
                  </a:outerShdw>
                </a:effectLst>
              </a:rPr>
              <a:t>• abortions</a:t>
            </a:r>
          </a:p>
          <a:p>
            <a:r>
              <a:rPr lang="en-US" dirty="0">
                <a:effectLst>
                  <a:outerShdw blurRad="38100" dist="38100" dir="2700000" algn="tl">
                    <a:srgbClr val="000000">
                      <a:alpha val="43137"/>
                    </a:srgbClr>
                  </a:outerShdw>
                </a:effectLst>
              </a:rPr>
              <a:t>• premature birth, stillbirth</a:t>
            </a:r>
          </a:p>
          <a:p>
            <a:r>
              <a:rPr lang="en-US" dirty="0">
                <a:effectLst>
                  <a:outerShdw blurRad="38100" dist="38100" dir="2700000" algn="tl">
                    <a:srgbClr val="000000">
                      <a:alpha val="43137"/>
                    </a:srgbClr>
                  </a:outerShdw>
                </a:effectLst>
              </a:rPr>
              <a:t>• placental retentions</a:t>
            </a:r>
          </a:p>
          <a:p>
            <a:r>
              <a:rPr lang="en-US" dirty="0">
                <a:effectLst>
                  <a:outerShdw blurRad="38100" dist="38100" dir="2700000" algn="tl">
                    <a:srgbClr val="000000">
                      <a:alpha val="43137"/>
                    </a:srgbClr>
                  </a:outerShdw>
                </a:effectLst>
              </a:rPr>
              <a:t>• fetal injury</a:t>
            </a:r>
          </a:p>
          <a:p>
            <a:r>
              <a:rPr lang="en-US" dirty="0">
                <a:effectLst>
                  <a:outerShdw blurRad="38100" dist="38100" dir="2700000" algn="tl">
                    <a:srgbClr val="000000">
                      <a:alpha val="43137"/>
                    </a:srgbClr>
                  </a:outerShdw>
                </a:effectLst>
              </a:rPr>
              <a:t>• metritis, infertility,</a:t>
            </a:r>
          </a:p>
          <a:p>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orchitis</a:t>
            </a:r>
            <a:r>
              <a:rPr lang="en-US" dirty="0">
                <a:effectLst>
                  <a:outerShdw blurRad="38100" dist="38100" dir="2700000" algn="tl">
                    <a:srgbClr val="000000">
                      <a:alpha val="43137"/>
                    </a:srgbClr>
                  </a:outerShdw>
                </a:effectLst>
              </a:rPr>
              <a:t>, epididymitis</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18346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Laboratory </a:t>
            </a:r>
            <a:br>
              <a:rPr lang="it-IT" dirty="0" smtClean="0"/>
            </a:br>
            <a:r>
              <a:rPr lang="it-IT" dirty="0" smtClean="0"/>
              <a:t>Diagnosis</a:t>
            </a:r>
            <a:endParaRPr lang="it-IT" dirty="0"/>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Direct with identification of etiologic agent</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Indirect with specific antibodies or cell-mediate response</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51200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Differential </a:t>
            </a:r>
            <a:br>
              <a:rPr lang="it-IT" dirty="0" smtClean="0"/>
            </a:br>
            <a:r>
              <a:rPr lang="it-IT" dirty="0" smtClean="0"/>
              <a:t>Diagnosis	</a:t>
            </a:r>
            <a:endParaRPr lang="it-IT" dirty="0"/>
          </a:p>
        </p:txBody>
      </p:sp>
      <p:sp>
        <p:nvSpPr>
          <p:cNvPr id="3" name="Text Placeholder 2"/>
          <p:cNvSpPr>
            <a:spLocks noGrp="1"/>
          </p:cNvSpPr>
          <p:nvPr>
            <p:ph type="body" idx="1"/>
          </p:nvPr>
        </p:nvSpPr>
        <p:spPr>
          <a:xfrm>
            <a:off x="6895558" y="1450848"/>
            <a:ext cx="3755379" cy="4340352"/>
          </a:xfrm>
        </p:spPr>
        <p:txBody>
          <a:bodyPr>
            <a:normAutofit/>
          </a:bodyPr>
          <a:lstStyle/>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Trichomonas foetus</a:t>
            </a:r>
            <a:r>
              <a:rPr lang="it-IT" dirty="0" smtClean="0">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 Campylobacter </a:t>
            </a:r>
            <a:r>
              <a:rPr lang="it-IT" dirty="0">
                <a:effectLst>
                  <a:outerShdw blurRad="38100" dist="38100" dir="2700000" algn="tl">
                    <a:srgbClr val="000000">
                      <a:alpha val="43137"/>
                    </a:srgbClr>
                  </a:outerShdw>
                </a:effectLst>
              </a:rPr>
              <a:t>foetus; </a:t>
            </a:r>
            <a:endParaRPr lang="it-IT" dirty="0" smtClean="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Leptospira pomona</a:t>
            </a:r>
            <a:r>
              <a:rPr lang="it-IT" dirty="0" smtClean="0">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Listeria </a:t>
            </a:r>
            <a:r>
              <a:rPr lang="it-IT" dirty="0">
                <a:effectLst>
                  <a:outerShdw blurRad="38100" dist="38100" dir="2700000" algn="tl">
                    <a:srgbClr val="000000">
                      <a:alpha val="43137"/>
                    </a:srgbClr>
                  </a:outerShdw>
                </a:effectLst>
              </a:rPr>
              <a:t>monocytogenes</a:t>
            </a:r>
            <a:r>
              <a:rPr lang="it-IT" dirty="0" smtClean="0">
                <a:effectLst>
                  <a:outerShdw blurRad="38100" dist="38100" dir="2700000" algn="tl">
                    <a:srgbClr val="000000">
                      <a:alpha val="43137"/>
                    </a:srgbClr>
                  </a:outerShdw>
                </a:effectLst>
              </a:rPr>
              <a:t>;</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 Coxiella </a:t>
            </a:r>
            <a:r>
              <a:rPr lang="it-IT" dirty="0">
                <a:effectLst>
                  <a:outerShdw blurRad="38100" dist="38100" dir="2700000" algn="tl">
                    <a:srgbClr val="000000">
                      <a:alpha val="43137"/>
                    </a:srgbClr>
                  </a:outerShdw>
                </a:effectLst>
              </a:rPr>
              <a:t>burnetii; </a:t>
            </a:r>
            <a:endParaRPr lang="it-IT" dirty="0" smtClean="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Aspergillus</a:t>
            </a:r>
            <a:r>
              <a:rPr lang="it-IT" dirty="0">
                <a:effectLst>
                  <a:outerShdw blurRad="38100" dist="38100" dir="2700000" algn="tl">
                    <a:srgbClr val="000000">
                      <a:alpha val="43137"/>
                    </a:srgbClr>
                  </a:outerShdw>
                </a:effectLst>
              </a:rPr>
              <a:t>; </a:t>
            </a:r>
            <a:endParaRPr lang="it-IT" dirty="0" smtClean="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BVD; </a:t>
            </a:r>
            <a:endParaRPr lang="it-IT" dirty="0" smtClean="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IBR.</a:t>
            </a:r>
          </a:p>
        </p:txBody>
      </p:sp>
    </p:spTree>
    <p:extLst>
      <p:ext uri="{BB962C8B-B14F-4D97-AF65-F5344CB8AC3E}">
        <p14:creationId xmlns:p14="http://schemas.microsoft.com/office/powerpoint/2010/main" val="26940503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Direct Diagnosis</a:t>
            </a:r>
            <a:endParaRPr lang="it-IT" dirty="0"/>
          </a:p>
        </p:txBody>
      </p:sp>
      <p:sp>
        <p:nvSpPr>
          <p:cNvPr id="3" name="Text Placeholder 2"/>
          <p:cNvSpPr>
            <a:spLocks noGrp="1"/>
          </p:cNvSpPr>
          <p:nvPr>
            <p:ph type="body" idx="1"/>
          </p:nvPr>
        </p:nvSpPr>
        <p:spPr>
          <a:xfrm>
            <a:off x="6895558" y="1743456"/>
            <a:ext cx="3755379" cy="3218011"/>
          </a:xfrm>
        </p:spPr>
        <p:txBody>
          <a:bodyPr/>
          <a:lstStyle/>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Microscope exam</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Colture exam</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Biologic proof</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PCR</a:t>
            </a:r>
            <a:r>
              <a:rPr lang="it-IT" dirty="0">
                <a:effectLst>
                  <a:outerShdw blurRad="38100" dist="38100" dir="2700000" algn="tl">
                    <a:srgbClr val="000000">
                      <a:alpha val="43137"/>
                    </a:srgbClr>
                  </a:outerShdw>
                </a:effectLst>
              </a:rPr>
              <a:t>, DNA probes</a:t>
            </a:r>
          </a:p>
        </p:txBody>
      </p:sp>
    </p:spTree>
    <p:extLst>
      <p:ext uri="{BB962C8B-B14F-4D97-AF65-F5344CB8AC3E}">
        <p14:creationId xmlns:p14="http://schemas.microsoft.com/office/powerpoint/2010/main" val="39409029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Microscope exam</a:t>
            </a:r>
            <a:endParaRPr lang="it-IT" dirty="0"/>
          </a:p>
        </p:txBody>
      </p:sp>
      <p:sp>
        <p:nvSpPr>
          <p:cNvPr id="3" name="Text Placeholder 2"/>
          <p:cNvSpPr>
            <a:spLocks noGrp="1"/>
          </p:cNvSpPr>
          <p:nvPr>
            <p:ph type="body" idx="1"/>
          </p:nvPr>
        </p:nvSpPr>
        <p:spPr>
          <a:xfrm>
            <a:off x="6826665" y="1106408"/>
            <a:ext cx="4577114" cy="3778843"/>
          </a:xfrm>
        </p:spPr>
        <p:txBody>
          <a:bodyPr>
            <a:normAutofit/>
          </a:bodyPr>
          <a:lstStyle/>
          <a:p>
            <a:pPr marL="342900" indent="-342900">
              <a:buFont typeface="Arial" panose="020B0604020202020204" pitchFamily="34" charset="0"/>
              <a:buChar char="•"/>
            </a:pPr>
            <a:r>
              <a:rPr lang="it-IT" sz="1800" dirty="0" smtClean="0">
                <a:effectLst>
                  <a:outerShdw blurRad="38100" dist="38100" dir="2700000" algn="tl">
                    <a:srgbClr val="000000">
                      <a:alpha val="43137"/>
                    </a:srgbClr>
                  </a:outerShdw>
                </a:effectLst>
              </a:rPr>
              <a:t>Smear obtained from</a:t>
            </a:r>
            <a:r>
              <a:rPr lang="it-IT" sz="1800" dirty="0" smtClean="0"/>
              <a:t>:</a:t>
            </a:r>
          </a:p>
          <a:p>
            <a:pPr marL="285750" indent="-285750">
              <a:buFont typeface="Wingdings" panose="05000000000000000000" pitchFamily="2" charset="2"/>
              <a:buChar char="v"/>
            </a:pPr>
            <a:r>
              <a:rPr lang="it-IT" sz="1400" i="1" dirty="0" smtClean="0">
                <a:effectLst>
                  <a:outerShdw blurRad="38100" dist="38100" dir="2700000" algn="tl">
                    <a:srgbClr val="000000">
                      <a:alpha val="43137"/>
                    </a:srgbClr>
                  </a:outerShdw>
                </a:effectLst>
              </a:rPr>
              <a:t>Placental cotyledons v</a:t>
            </a:r>
            <a:r>
              <a:rPr lang="en-US" sz="1400" i="1" dirty="0" err="1" smtClean="0">
                <a:effectLst>
                  <a:outerShdw blurRad="38100" dist="38100" dir="2700000" algn="tl">
                    <a:srgbClr val="000000">
                      <a:alpha val="43137"/>
                    </a:srgbClr>
                  </a:outerShdw>
                </a:effectLst>
              </a:rPr>
              <a:t>aginal</a:t>
            </a:r>
            <a:r>
              <a:rPr lang="en-US" sz="1400" i="1" dirty="0" smtClean="0">
                <a:effectLst>
                  <a:outerShdw blurRad="38100" dist="38100" dir="2700000" algn="tl">
                    <a:srgbClr val="000000">
                      <a:alpha val="43137"/>
                    </a:srgbClr>
                  </a:outerShdw>
                </a:effectLst>
              </a:rPr>
              <a:t> secretions ,lung</a:t>
            </a:r>
            <a:r>
              <a:rPr lang="en-US" sz="1400" i="1" dirty="0">
                <a:effectLst>
                  <a:outerShdw blurRad="38100" dist="38100" dir="2700000" algn="tl">
                    <a:srgbClr val="000000">
                      <a:alpha val="43137"/>
                    </a:srgbClr>
                  </a:outerShdw>
                </a:effectLst>
              </a:rPr>
              <a:t>, liver and fetal </a:t>
            </a:r>
            <a:r>
              <a:rPr lang="en-US" sz="1400" i="1" dirty="0" err="1">
                <a:effectLst>
                  <a:outerShdw blurRad="38100" dist="38100" dir="2700000" algn="tl">
                    <a:srgbClr val="000000">
                      <a:alpha val="43137"/>
                    </a:srgbClr>
                  </a:outerShdw>
                </a:effectLst>
              </a:rPr>
              <a:t>abomasal</a:t>
            </a:r>
            <a:r>
              <a:rPr lang="en-US" sz="1400" i="1" dirty="0">
                <a:effectLst>
                  <a:outerShdw blurRad="38100" dist="38100" dir="2700000" algn="tl">
                    <a:srgbClr val="000000">
                      <a:alpha val="43137"/>
                    </a:srgbClr>
                  </a:outerShdw>
                </a:effectLst>
              </a:rPr>
              <a:t> </a:t>
            </a:r>
            <a:r>
              <a:rPr lang="en-US" sz="1400" i="1" dirty="0" smtClean="0">
                <a:effectLst>
                  <a:outerShdw blurRad="38100" dist="38100" dir="2700000" algn="tl">
                    <a:srgbClr val="000000">
                      <a:alpha val="43137"/>
                    </a:srgbClr>
                  </a:outerShdw>
                </a:effectLst>
              </a:rPr>
              <a:t>contents</a:t>
            </a:r>
          </a:p>
          <a:p>
            <a:pPr marL="285750" indent="-285750">
              <a:buFont typeface="Arial" panose="020B0604020202020204" pitchFamily="34" charset="0"/>
              <a:buChar char="•"/>
            </a:pPr>
            <a:r>
              <a:rPr lang="en-US" sz="1800" dirty="0" err="1" smtClean="0">
                <a:effectLst>
                  <a:outerShdw blurRad="38100" dist="38100" dir="2700000" algn="tl">
                    <a:srgbClr val="000000">
                      <a:alpha val="43137"/>
                    </a:srgbClr>
                  </a:outerShdw>
                </a:effectLst>
              </a:rPr>
              <a:t>Colours</a:t>
            </a:r>
            <a:r>
              <a:rPr lang="en-US" sz="1800" dirty="0" smtClean="0">
                <a:effectLst>
                  <a:outerShdw blurRad="38100" dist="38100" dir="2700000" algn="tl">
                    <a:srgbClr val="000000">
                      <a:alpha val="43137"/>
                    </a:srgbClr>
                  </a:outerShdw>
                </a:effectLst>
              </a:rPr>
              <a:t>:</a:t>
            </a:r>
          </a:p>
          <a:p>
            <a:pPr marL="285750" indent="-285750">
              <a:buFont typeface="Wingdings" panose="05000000000000000000" pitchFamily="2" charset="2"/>
              <a:buChar char="v"/>
            </a:pPr>
            <a:r>
              <a:rPr lang="it-IT" sz="1400" i="1" dirty="0">
                <a:effectLst>
                  <a:outerShdw blurRad="38100" dist="38100" dir="2700000" algn="tl">
                    <a:srgbClr val="000000">
                      <a:alpha val="43137"/>
                    </a:srgbClr>
                  </a:outerShdw>
                </a:effectLst>
              </a:rPr>
              <a:t>Stamp, </a:t>
            </a:r>
            <a:r>
              <a:rPr lang="it-IT" sz="1400" i="1" dirty="0" smtClean="0">
                <a:effectLst>
                  <a:outerShdw blurRad="38100" dist="38100" dir="2700000" algn="tl">
                    <a:srgbClr val="000000">
                      <a:alpha val="43137"/>
                    </a:srgbClr>
                  </a:outerShdw>
                </a:effectLst>
              </a:rPr>
              <a:t>Köster</a:t>
            </a:r>
            <a:r>
              <a:rPr lang="it-IT" sz="1400" i="1" dirty="0">
                <a:effectLst>
                  <a:outerShdw blurRad="38100" dist="38100" dir="2700000" algn="tl">
                    <a:srgbClr val="000000">
                      <a:alpha val="43137"/>
                    </a:srgbClr>
                  </a:outerShdw>
                </a:effectLst>
              </a:rPr>
              <a:t>, Macchiavello, </a:t>
            </a:r>
            <a:r>
              <a:rPr lang="it-IT" sz="1400" i="1" dirty="0" smtClean="0">
                <a:effectLst>
                  <a:outerShdw blurRad="38100" dist="38100" dir="2700000" algn="tl">
                    <a:srgbClr val="000000">
                      <a:alpha val="43137"/>
                    </a:srgbClr>
                  </a:outerShdw>
                </a:effectLst>
              </a:rPr>
              <a:t>Gram</a:t>
            </a:r>
          </a:p>
          <a:p>
            <a:r>
              <a:rPr lang="it-IT" sz="1800" b="1" dirty="0" smtClean="0">
                <a:effectLst>
                  <a:outerShdw blurRad="38100" dist="38100" dir="2700000" algn="tl">
                    <a:srgbClr val="000000">
                      <a:alpha val="43137"/>
                    </a:srgbClr>
                  </a:outerShdw>
                </a:effectLst>
              </a:rPr>
              <a:t>IF POSITIVE:</a:t>
            </a:r>
          </a:p>
          <a:p>
            <a:pPr marL="285750" indent="-285750">
              <a:buFont typeface="Wingdings" panose="05000000000000000000" pitchFamily="2" charset="2"/>
              <a:buChar char="v"/>
            </a:pPr>
            <a:r>
              <a:rPr lang="it-IT" sz="1400" i="1" u="sng" dirty="0" smtClean="0">
                <a:effectLst>
                  <a:outerShdw blurRad="38100" dist="38100" dir="2700000" algn="tl">
                    <a:srgbClr val="000000">
                      <a:alpha val="43137"/>
                    </a:srgbClr>
                  </a:outerShdw>
                </a:effectLst>
              </a:rPr>
              <a:t>Cellular aggregates</a:t>
            </a:r>
            <a:endParaRPr lang="it-IT" sz="1400" i="1" u="sng"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621" y="4295864"/>
            <a:ext cx="3218379" cy="2562136"/>
          </a:xfrm>
          <a:prstGeom prst="rect">
            <a:avLst/>
          </a:prstGeom>
        </p:spPr>
      </p:pic>
    </p:spTree>
    <p:extLst>
      <p:ext uri="{BB962C8B-B14F-4D97-AF65-F5344CB8AC3E}">
        <p14:creationId xmlns:p14="http://schemas.microsoft.com/office/powerpoint/2010/main" val="26409772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Colture exam</a:t>
            </a:r>
            <a:endParaRPr lang="it-IT" dirty="0"/>
          </a:p>
        </p:txBody>
      </p:sp>
      <p:sp>
        <p:nvSpPr>
          <p:cNvPr id="3" name="Text Placeholder 2"/>
          <p:cNvSpPr>
            <a:spLocks noGrp="1"/>
          </p:cNvSpPr>
          <p:nvPr>
            <p:ph type="body" idx="1"/>
          </p:nvPr>
        </p:nvSpPr>
        <p:spPr>
          <a:xfrm>
            <a:off x="6895558" y="1682496"/>
            <a:ext cx="4869722" cy="3998976"/>
          </a:xfrm>
        </p:spPr>
        <p:txBody>
          <a:bodyPr>
            <a:normAutofit fontScale="92500" lnSpcReduction="20000"/>
          </a:bodyPr>
          <a:lstStyle/>
          <a:p>
            <a:r>
              <a:rPr lang="it-IT" b="1" u="sng" dirty="0">
                <a:effectLst>
                  <a:outerShdw blurRad="38100" dist="38100" dir="2700000" algn="tl">
                    <a:srgbClr val="000000">
                      <a:alpha val="43137"/>
                    </a:srgbClr>
                  </a:outerShdw>
                </a:effectLst>
              </a:rPr>
              <a:t>Samples to be sown</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Ante-mortem</a:t>
            </a:r>
            <a:r>
              <a:rPr lang="it-IT" dirty="0">
                <a:effectLst>
                  <a:outerShdw blurRad="38100" dist="38100" dir="2700000" algn="tl">
                    <a:srgbClr val="000000">
                      <a:alpha val="43137"/>
                    </a:srgbClr>
                  </a:outerShdw>
                </a:effectLst>
              </a:rPr>
              <a:t>: fetal entice, fetus (lung, brain, stomach </a:t>
            </a:r>
            <a:r>
              <a:rPr lang="it-IT" dirty="0" smtClean="0">
                <a:effectLst>
                  <a:outerShdw blurRad="38100" dist="38100" dir="2700000" algn="tl">
                    <a:srgbClr val="000000">
                      <a:alpha val="43137"/>
                    </a:srgbClr>
                  </a:outerShdw>
                </a:effectLst>
              </a:rPr>
              <a:t>IV,spleen</a:t>
            </a:r>
            <a:r>
              <a:rPr lang="it-IT" dirty="0">
                <a:effectLst>
                  <a:outerShdw blurRad="38100" dist="38100" dir="2700000" algn="tl">
                    <a:srgbClr val="000000">
                      <a:alpha val="43137"/>
                    </a:srgbClr>
                  </a:outerShdw>
                </a:effectLst>
              </a:rPr>
              <a:t>), milk, vaginal swabs, semen</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Post-mortem</a:t>
            </a:r>
            <a:r>
              <a:rPr lang="it-IT" dirty="0">
                <a:effectLst>
                  <a:outerShdw blurRad="38100" dist="38100" dir="2700000" algn="tl">
                    <a:srgbClr val="000000">
                      <a:alpha val="43137"/>
                    </a:srgbClr>
                  </a:outerShdw>
                </a:effectLst>
              </a:rPr>
              <a:t>: parotid, mandibular and retropharyngeal lymph </a:t>
            </a:r>
            <a:r>
              <a:rPr lang="it-IT" dirty="0" smtClean="0">
                <a:effectLst>
                  <a:outerShdw blurRad="38100" dist="38100" dir="2700000" algn="tl">
                    <a:srgbClr val="000000">
                      <a:alpha val="43137"/>
                    </a:srgbClr>
                  </a:outerShdw>
                </a:effectLst>
              </a:rPr>
              <a:t>nodes;breast</a:t>
            </a:r>
            <a:r>
              <a:rPr lang="it-IT" dirty="0">
                <a:effectLst>
                  <a:outerShdw blurRad="38100" dist="38100" dir="2700000" algn="tl">
                    <a:srgbClr val="000000">
                      <a:alpha val="43137"/>
                    </a:srgbClr>
                  </a:outerShdw>
                </a:effectLst>
              </a:rPr>
              <a:t>, uterus, iliac lymph nodes in female; </a:t>
            </a:r>
            <a:r>
              <a:rPr lang="it-IT" dirty="0" smtClean="0">
                <a:effectLst>
                  <a:outerShdw blurRad="38100" dist="38100" dir="2700000" algn="tl">
                    <a:srgbClr val="000000">
                      <a:alpha val="43137"/>
                    </a:srgbClr>
                  </a:outerShdw>
                </a:effectLst>
              </a:rPr>
              <a:t>testicles,epididymis</a:t>
            </a:r>
            <a:r>
              <a:rPr lang="it-IT" dirty="0">
                <a:effectLst>
                  <a:outerShdw blurRad="38100" dist="38100" dir="2700000" algn="tl">
                    <a:srgbClr val="000000">
                      <a:alpha val="43137"/>
                    </a:srgbClr>
                  </a:outerShdw>
                </a:effectLst>
              </a:rPr>
              <a:t>, seminal vesicles, in the male accessory glands</a:t>
            </a:r>
          </a:p>
          <a:p>
            <a:r>
              <a:rPr lang="it-IT" dirty="0">
                <a:effectLst>
                  <a:outerShdw blurRad="38100" dist="38100" dir="2700000" algn="tl">
                    <a:srgbClr val="000000">
                      <a:alpha val="43137"/>
                    </a:srgbClr>
                  </a:outerShdw>
                </a:effectLst>
              </a:rPr>
              <a:t>• Selective media, any enrichment for </a:t>
            </a:r>
            <a:r>
              <a:rPr lang="it-IT" dirty="0" smtClean="0">
                <a:effectLst>
                  <a:outerShdw blurRad="38100" dist="38100" dir="2700000" algn="tl">
                    <a:srgbClr val="000000">
                      <a:alpha val="43137"/>
                    </a:srgbClr>
                  </a:outerShdw>
                </a:effectLst>
              </a:rPr>
              <a:t>material abortive</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70668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Colture exam</a:t>
            </a:r>
            <a:endParaRPr lang="it-IT" dirty="0"/>
          </a:p>
        </p:txBody>
      </p:sp>
      <p:sp>
        <p:nvSpPr>
          <p:cNvPr id="3" name="Text Placeholder 2"/>
          <p:cNvSpPr>
            <a:spLocks noGrp="1"/>
          </p:cNvSpPr>
          <p:nvPr>
            <p:ph type="body" idx="1"/>
          </p:nvPr>
        </p:nvSpPr>
        <p:spPr>
          <a:xfrm>
            <a:off x="6907750" y="1348716"/>
            <a:ext cx="4876800" cy="2283823"/>
          </a:xfrm>
        </p:spPr>
        <p:txBody>
          <a:bodyPr>
            <a:normAutofit/>
          </a:bodyPr>
          <a:lstStyle/>
          <a:p>
            <a:r>
              <a:rPr lang="en-US" sz="1800" dirty="0">
                <a:effectLst>
                  <a:outerShdw blurRad="38100" dist="38100" dir="2700000" algn="tl">
                    <a:srgbClr val="000000">
                      <a:alpha val="43137"/>
                    </a:srgbClr>
                  </a:outerShdw>
                </a:effectLst>
              </a:rPr>
              <a:t>COLONY SUSPECT slow growth, </a:t>
            </a:r>
            <a:r>
              <a:rPr lang="en-US" sz="1800" dirty="0" err="1" smtClean="0">
                <a:effectLst>
                  <a:outerShdw blurRad="38100" dist="38100" dir="2700000" algn="tl">
                    <a:srgbClr val="000000">
                      <a:alpha val="43137"/>
                    </a:srgbClr>
                  </a:outerShdw>
                </a:effectLst>
              </a:rPr>
              <a:t>circular,transparent</a:t>
            </a:r>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 translucent</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750" y="3132669"/>
            <a:ext cx="4876800" cy="3657600"/>
          </a:xfrm>
          <a:prstGeom prst="rect">
            <a:avLst/>
          </a:prstGeom>
        </p:spPr>
      </p:pic>
    </p:spTree>
    <p:extLst>
      <p:ext uri="{BB962C8B-B14F-4D97-AF65-F5344CB8AC3E}">
        <p14:creationId xmlns:p14="http://schemas.microsoft.com/office/powerpoint/2010/main" val="30505923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 Biological Proof</a:t>
            </a:r>
            <a:endParaRPr lang="it-IT" dirty="0"/>
          </a:p>
        </p:txBody>
      </p:sp>
      <p:sp>
        <p:nvSpPr>
          <p:cNvPr id="3" name="Text Placeholder 2"/>
          <p:cNvSpPr>
            <a:spLocks noGrp="1"/>
          </p:cNvSpPr>
          <p:nvPr>
            <p:ph type="body" idx="1"/>
          </p:nvPr>
        </p:nvSpPr>
        <p:spPr>
          <a:xfrm>
            <a:off x="6895558" y="1975104"/>
            <a:ext cx="5174522" cy="2986363"/>
          </a:xfrm>
        </p:spPr>
        <p:txBody>
          <a:bodyPr>
            <a:normAutofit/>
          </a:bodyPr>
          <a:lstStyle/>
          <a:p>
            <a:r>
              <a:rPr lang="it-IT" b="1" dirty="0" smtClean="0">
                <a:effectLst>
                  <a:outerShdw blurRad="38100" dist="38100" dir="2700000" algn="tl">
                    <a:srgbClr val="000000">
                      <a:alpha val="43137"/>
                    </a:srgbClr>
                  </a:outerShdw>
                </a:effectLst>
              </a:rPr>
              <a:t>Small amounts of brucella</a:t>
            </a:r>
          </a:p>
          <a:p>
            <a:pPr marL="342900" indent="-342900" algn="just">
              <a:buFont typeface="Arial" panose="020B0604020202020204" pitchFamily="34" charset="0"/>
              <a:buChar char="•"/>
            </a:pPr>
            <a:r>
              <a:rPr lang="it-IT" sz="1800" dirty="0" smtClean="0">
                <a:effectLst>
                  <a:outerShdw blurRad="38100" dist="38100" dir="2700000" algn="tl">
                    <a:srgbClr val="000000">
                      <a:alpha val="43137"/>
                    </a:srgbClr>
                  </a:outerShdw>
                </a:effectLst>
              </a:rPr>
              <a:t>Cavy: sc/Im injection</a:t>
            </a:r>
          </a:p>
          <a:p>
            <a:pPr algn="just"/>
            <a:r>
              <a:rPr lang="en-US" sz="1800" dirty="0">
                <a:effectLst>
                  <a:outerShdw blurRad="38100" dist="38100" dir="2700000" algn="tl">
                    <a:srgbClr val="000000">
                      <a:alpha val="43137"/>
                    </a:srgbClr>
                  </a:outerShdw>
                </a:effectLst>
              </a:rPr>
              <a:t>Chronic infection </a:t>
            </a:r>
            <a:r>
              <a:rPr lang="en-US" sz="1800" dirty="0" smtClean="0">
                <a:effectLst>
                  <a:outerShdw blurRad="38100" dist="38100" dir="2700000" algn="tl">
                    <a:srgbClr val="000000">
                      <a:alpha val="43137"/>
                    </a:srgbClr>
                  </a:outerShdw>
                </a:effectLst>
              </a:rPr>
              <a:t>with necrotic lesions liver</a:t>
            </a:r>
            <a:r>
              <a:rPr lang="en-US" sz="1800" dirty="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splenomegaly, nodular </a:t>
            </a:r>
            <a:r>
              <a:rPr lang="en-US" sz="1800" dirty="0">
                <a:effectLst>
                  <a:outerShdw blurRad="38100" dist="38100" dir="2700000" algn="tl">
                    <a:srgbClr val="000000">
                      <a:alpha val="43137"/>
                    </a:srgbClr>
                  </a:outerShdw>
                </a:effectLst>
              </a:rPr>
              <a:t>spleen</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2521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it-IT"/>
          </a:p>
        </p:txBody>
      </p:sp>
      <p:pic>
        <p:nvPicPr>
          <p:cNvPr id="6" name="Picture 5"/>
          <p:cNvPicPr>
            <a:picLocks noChangeAspect="1"/>
          </p:cNvPicPr>
          <p:nvPr/>
        </p:nvPicPr>
        <p:blipFill>
          <a:blip r:embed="rId2"/>
          <a:stretch>
            <a:fillRect/>
          </a:stretch>
        </p:blipFill>
        <p:spPr>
          <a:xfrm>
            <a:off x="6007798" y="1143000"/>
            <a:ext cx="6007949" cy="5625572"/>
          </a:xfrm>
          <a:prstGeom prst="rect">
            <a:avLst/>
          </a:prstGeom>
        </p:spPr>
      </p:pic>
    </p:spTree>
    <p:extLst>
      <p:ext uri="{BB962C8B-B14F-4D97-AF65-F5344CB8AC3E}">
        <p14:creationId xmlns:p14="http://schemas.microsoft.com/office/powerpoint/2010/main" val="223464423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Pcr,Dna Probes</a:t>
            </a:r>
            <a:endParaRPr lang="it-IT" dirty="0"/>
          </a:p>
        </p:txBody>
      </p:sp>
      <p:sp>
        <p:nvSpPr>
          <p:cNvPr id="3" name="Text Placeholder 2"/>
          <p:cNvSpPr>
            <a:spLocks noGrp="1"/>
          </p:cNvSpPr>
          <p:nvPr>
            <p:ph type="body" idx="1"/>
          </p:nvPr>
        </p:nvSpPr>
        <p:spPr>
          <a:xfrm>
            <a:off x="6895558" y="1194816"/>
            <a:ext cx="4833146" cy="5205984"/>
          </a:xfrm>
        </p:spPr>
        <p:txBody>
          <a:bodyPr>
            <a:normAutofit/>
          </a:bodyPr>
          <a:lstStyle/>
          <a:p>
            <a:r>
              <a:rPr lang="it-IT" b="1" dirty="0" smtClean="0">
                <a:effectLst>
                  <a:outerShdw blurRad="38100" dist="38100" dir="2700000" algn="tl">
                    <a:srgbClr val="000000">
                      <a:alpha val="43137"/>
                    </a:srgbClr>
                  </a:outerShdw>
                </a:effectLst>
              </a:rPr>
              <a:t>Genetic characterization on Pcr</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Pcr gene-specific: when identification of brucella spp. is enough (Human brucellosis or foodstuffs contamination)</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Pcr species-specific: When is necessary the species identification of brucella spp. </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54920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Indirect diagnosis</a:t>
            </a:r>
            <a:endParaRPr lang="it-IT" dirty="0"/>
          </a:p>
        </p:txBody>
      </p:sp>
      <p:sp>
        <p:nvSpPr>
          <p:cNvPr id="3" name="Text Placeholder 2"/>
          <p:cNvSpPr>
            <a:spLocks noGrp="1"/>
          </p:cNvSpPr>
          <p:nvPr>
            <p:ph type="body" idx="1"/>
          </p:nvPr>
        </p:nvSpPr>
        <p:spPr>
          <a:xfrm>
            <a:off x="6883366" y="2543532"/>
            <a:ext cx="4613690" cy="2283823"/>
          </a:xfrm>
        </p:spPr>
        <p:txBody>
          <a:bodyPr>
            <a:normAutofit/>
          </a:bodyPr>
          <a:lstStyle/>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It is based on the immunitary response against Brucella</a:t>
            </a:r>
          </a:p>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presence </a:t>
            </a:r>
            <a:r>
              <a:rPr lang="en-US" dirty="0">
                <a:effectLst>
                  <a:outerShdw blurRad="38100" dist="38100" dir="2700000" algn="tl">
                    <a:srgbClr val="000000">
                      <a:alpha val="43137"/>
                    </a:srgbClr>
                  </a:outerShdw>
                </a:effectLst>
              </a:rPr>
              <a:t>of </a:t>
            </a:r>
            <a:r>
              <a:rPr lang="en-US" b="1" dirty="0">
                <a:effectLst>
                  <a:outerShdw blurRad="38100" dist="38100" dir="2700000" algn="tl">
                    <a:srgbClr val="000000">
                      <a:alpha val="43137"/>
                    </a:srgbClr>
                  </a:outerShdw>
                </a:effectLst>
              </a:rPr>
              <a:t>Th0</a:t>
            </a:r>
            <a:r>
              <a:rPr lang="en-US" dirty="0">
                <a:effectLst>
                  <a:outerShdw blurRad="38100" dist="38100" dir="2700000" algn="tl">
                    <a:srgbClr val="000000">
                      <a:alpha val="43137"/>
                    </a:srgbClr>
                  </a:outerShdw>
                </a:effectLst>
              </a:rPr>
              <a:t> with</a:t>
            </a:r>
          </a:p>
          <a:p>
            <a:r>
              <a:rPr lang="en-US" dirty="0" smtClean="0">
                <a:effectLst>
                  <a:outerShdw blurRad="38100" dist="38100" dir="2700000" algn="tl">
                    <a:srgbClr val="000000">
                      <a:alpha val="43137"/>
                    </a:srgbClr>
                  </a:outerShdw>
                </a:effectLst>
              </a:rPr>
              <a:t>     production </a:t>
            </a:r>
            <a:r>
              <a:rPr lang="en-US" b="1" dirty="0" smtClean="0">
                <a:effectLst>
                  <a:outerShdw blurRad="38100" dist="38100" dir="2700000" algn="tl">
                    <a:srgbClr val="000000">
                      <a:alpha val="43137"/>
                    </a:srgbClr>
                  </a:outerShdw>
                </a:effectLst>
              </a:rPr>
              <a:t>IFN-g </a:t>
            </a:r>
            <a:r>
              <a:rPr lang="en-US" dirty="0" smtClean="0">
                <a:effectLst>
                  <a:outerShdw blurRad="38100" dist="38100" dir="2700000" algn="tl">
                    <a:srgbClr val="000000">
                      <a:alpha val="43137"/>
                    </a:srgbClr>
                  </a:outerShdw>
                </a:effectLst>
              </a:rPr>
              <a:t>And </a:t>
            </a:r>
            <a:r>
              <a:rPr lang="en-US" b="1" dirty="0" smtClean="0">
                <a:effectLst>
                  <a:outerShdw blurRad="38100" dist="38100" dir="2700000" algn="tl">
                    <a:srgbClr val="000000">
                      <a:alpha val="43137"/>
                    </a:srgbClr>
                  </a:outerShdw>
                </a:effectLst>
              </a:rPr>
              <a:t>IL-4</a:t>
            </a:r>
            <a:endParaRPr lang="en-US" b="1" dirty="0">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37381649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Serological test</a:t>
            </a:r>
            <a:endParaRPr lang="it-IT" dirty="0"/>
          </a:p>
        </p:txBody>
      </p:sp>
      <p:sp>
        <p:nvSpPr>
          <p:cNvPr id="3" name="Text Placeholder 2"/>
          <p:cNvSpPr>
            <a:spLocks noGrp="1"/>
          </p:cNvSpPr>
          <p:nvPr>
            <p:ph type="body" idx="1"/>
          </p:nvPr>
        </p:nvSpPr>
        <p:spPr>
          <a:xfrm>
            <a:off x="6895558" y="1255776"/>
            <a:ext cx="3755379" cy="4730496"/>
          </a:xfrm>
        </p:spPr>
        <p:txBody>
          <a:bodyPr>
            <a:normAutofit/>
          </a:bodyPr>
          <a:lstStyle/>
          <a:p>
            <a:pPr marL="342900" indent="-342900">
              <a:buFont typeface="Arial" panose="020B0604020202020204" pitchFamily="34" charset="0"/>
              <a:buChar char="•"/>
            </a:pPr>
            <a:r>
              <a:rPr lang="it-IT" dirty="0">
                <a:effectLst>
                  <a:outerShdw blurRad="38100" dist="38100" dir="2700000" algn="tl">
                    <a:srgbClr val="000000">
                      <a:alpha val="43137"/>
                    </a:srgbClr>
                  </a:outerShdw>
                </a:effectLst>
              </a:rPr>
              <a:t>agglutination tests</a:t>
            </a:r>
          </a:p>
          <a:p>
            <a:r>
              <a:rPr lang="it-IT" dirty="0">
                <a:effectLst>
                  <a:outerShdw blurRad="38100" dist="38100" dir="2700000" algn="tl">
                    <a:srgbClr val="000000">
                      <a:alpha val="43137"/>
                    </a:srgbClr>
                  </a:outerShdw>
                </a:effectLst>
              </a:rPr>
              <a:t>• Complement fixation</a:t>
            </a:r>
          </a:p>
          <a:p>
            <a:r>
              <a:rPr lang="it-IT" dirty="0">
                <a:effectLst>
                  <a:outerShdw blurRad="38100" dist="38100" dir="2700000" algn="tl">
                    <a:srgbClr val="000000">
                      <a:alpha val="43137"/>
                    </a:srgbClr>
                  </a:outerShdw>
                </a:effectLst>
              </a:rPr>
              <a:t>• precipitation test</a:t>
            </a:r>
          </a:p>
          <a:p>
            <a:r>
              <a:rPr lang="it-IT" dirty="0">
                <a:effectLst>
                  <a:outerShdw blurRad="38100" dist="38100" dir="2700000" algn="tl">
                    <a:srgbClr val="000000">
                      <a:alpha val="43137"/>
                    </a:srgbClr>
                  </a:outerShdw>
                </a:effectLst>
              </a:rPr>
              <a:t>• Enzyme immunoassays</a:t>
            </a:r>
          </a:p>
          <a:p>
            <a:r>
              <a:rPr lang="it-IT" dirty="0">
                <a:effectLst>
                  <a:outerShdw blurRad="38100" dist="38100" dir="2700000" algn="tl">
                    <a:srgbClr val="000000">
                      <a:alpha val="43137"/>
                    </a:srgbClr>
                  </a:outerShdw>
                </a:effectLst>
              </a:rPr>
              <a:t>• Fluorescence polarization assay (</a:t>
            </a:r>
            <a:r>
              <a:rPr lang="it-IT" dirty="0" smtClean="0">
                <a:effectLst>
                  <a:outerShdw blurRad="38100" dist="38100" dir="2700000" algn="tl">
                    <a:srgbClr val="000000">
                      <a:alpha val="43137"/>
                    </a:srgbClr>
                  </a:outerShdw>
                </a:effectLst>
              </a:rPr>
              <a:t>Canada;Latin </a:t>
            </a:r>
            <a:r>
              <a:rPr lang="it-IT" dirty="0">
                <a:effectLst>
                  <a:outerShdw blurRad="38100" dist="38100" dir="2700000" algn="tl">
                    <a:srgbClr val="000000">
                      <a:alpha val="43137"/>
                    </a:srgbClr>
                  </a:outerShdw>
                </a:effectLst>
              </a:rPr>
              <a:t>America</a:t>
            </a:r>
            <a:r>
              <a:rPr lang="it-IT" dirty="0" smtClean="0"/>
              <a:t>)</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Elisa direct and indirect</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68447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References</a:t>
            </a:r>
            <a:endParaRPr lang="it-IT" dirty="0"/>
          </a:p>
        </p:txBody>
      </p:sp>
      <p:sp>
        <p:nvSpPr>
          <p:cNvPr id="3" name="Content Placeholder 2"/>
          <p:cNvSpPr>
            <a:spLocks noGrp="1"/>
          </p:cNvSpPr>
          <p:nvPr>
            <p:ph sz="half" idx="1"/>
          </p:nvPr>
        </p:nvSpPr>
        <p:spPr/>
        <p:txBody>
          <a:bodyPr>
            <a:normAutofit lnSpcReduction="10000"/>
          </a:bodyPr>
          <a:lstStyle/>
          <a:p>
            <a:pPr>
              <a:buSzPct val="84000"/>
            </a:pPr>
            <a:r>
              <a:rPr lang="it-IT" b="1" dirty="0" smtClean="0">
                <a:effectLst>
                  <a:outerShdw blurRad="38100" dist="38100" dir="2700000" algn="tl">
                    <a:srgbClr val="000000">
                      <a:alpha val="43137"/>
                    </a:srgbClr>
                  </a:outerShdw>
                </a:effectLst>
              </a:rPr>
              <a:t>Patologia sistematica veterinaria</a:t>
            </a:r>
            <a:r>
              <a:rPr lang="it-IT" dirty="0" smtClean="0">
                <a:effectLst>
                  <a:outerShdw blurRad="38100" dist="38100" dir="2700000" algn="tl">
                    <a:srgbClr val="000000">
                      <a:alpha val="43137"/>
                    </a:srgbClr>
                  </a:outerShdw>
                </a:effectLst>
              </a:rPr>
              <a:t>. Marcato Paolo S.,2002. Edagricole</a:t>
            </a:r>
          </a:p>
          <a:p>
            <a:r>
              <a:rPr lang="it-IT" b="1" dirty="0">
                <a:effectLst>
                  <a:outerShdw blurRad="38100" dist="38100" dir="2700000" algn="tl">
                    <a:srgbClr val="000000">
                      <a:alpha val="43137"/>
                    </a:srgbClr>
                  </a:outerShdw>
                </a:effectLst>
              </a:rPr>
              <a:t>Brucellosis in </a:t>
            </a:r>
            <a:r>
              <a:rPr lang="it-IT" b="1" dirty="0" smtClean="0">
                <a:effectLst>
                  <a:outerShdw blurRad="38100" dist="38100" dir="2700000" algn="tl">
                    <a:srgbClr val="000000">
                      <a:alpha val="43137"/>
                    </a:srgbClr>
                  </a:outerShdw>
                </a:effectLst>
              </a:rPr>
              <a:t>wildlife.</a:t>
            </a:r>
            <a:r>
              <a:rPr lang="it-IT" dirty="0" smtClean="0">
                <a:effectLst>
                  <a:outerShdw blurRad="38100" dist="38100" dir="2700000" algn="tl">
                    <a:srgbClr val="000000">
                      <a:alpha val="43137"/>
                    </a:srgbClr>
                  </a:outerShdw>
                </a:effectLst>
              </a:rPr>
              <a:t>J</a:t>
            </a:r>
            <a:r>
              <a:rPr lang="it-IT" dirty="0">
                <a:effectLst>
                  <a:outerShdw blurRad="38100" dist="38100" dir="2700000" algn="tl">
                    <a:srgbClr val="000000">
                      <a:alpha val="43137"/>
                    </a:srgbClr>
                  </a:outerShdw>
                </a:effectLst>
              </a:rPr>
              <a:t>. </a:t>
            </a:r>
            <a:r>
              <a:rPr lang="it-IT" dirty="0" smtClean="0">
                <a:effectLst>
                  <a:outerShdw blurRad="38100" dist="38100" dir="2700000" algn="tl">
                    <a:srgbClr val="000000">
                      <a:alpha val="43137"/>
                    </a:srgbClr>
                  </a:outerShdw>
                </a:effectLst>
              </a:rPr>
              <a:t>Godfroid, </a:t>
            </a:r>
            <a:r>
              <a:rPr lang="en-US" dirty="0" smtClean="0">
                <a:effectLst>
                  <a:outerShdw blurRad="38100" dist="38100" dir="2700000" algn="tl">
                    <a:srgbClr val="000000">
                      <a:alpha val="43137"/>
                    </a:srgbClr>
                  </a:outerShdw>
                </a:effectLst>
              </a:rPr>
              <a:t>Department </a:t>
            </a:r>
            <a:r>
              <a:rPr lang="en-US" dirty="0">
                <a:effectLst>
                  <a:outerShdw blurRad="38100" dist="38100" dir="2700000" algn="tl">
                    <a:srgbClr val="000000">
                      <a:alpha val="43137"/>
                    </a:srgbClr>
                  </a:outerShdw>
                </a:effectLst>
              </a:rPr>
              <a:t>of Bacteriology and Immunology, Veterinary and Agrochemical Research Centre, </a:t>
            </a:r>
            <a:r>
              <a:rPr lang="en-US" dirty="0" err="1">
                <a:effectLst>
                  <a:outerShdw blurRad="38100" dist="38100" dir="2700000" algn="tl">
                    <a:srgbClr val="000000">
                      <a:alpha val="43137"/>
                    </a:srgbClr>
                  </a:outerShdw>
                </a:effectLst>
              </a:rPr>
              <a:t>Groeselenberg</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99,</a:t>
            </a:r>
            <a:r>
              <a:rPr lang="it-IT" dirty="0" smtClean="0">
                <a:effectLst>
                  <a:outerShdw blurRad="38100" dist="38100" dir="2700000" algn="tl">
                    <a:srgbClr val="000000">
                      <a:alpha val="43137"/>
                    </a:srgbClr>
                  </a:outerShdw>
                </a:effectLst>
              </a:rPr>
              <a:t>1180 </a:t>
            </a:r>
            <a:r>
              <a:rPr lang="it-IT" dirty="0">
                <a:effectLst>
                  <a:outerShdw blurRad="38100" dist="38100" dir="2700000" algn="tl">
                    <a:srgbClr val="000000">
                      <a:alpha val="43137"/>
                    </a:srgbClr>
                  </a:outerShdw>
                </a:effectLst>
              </a:rPr>
              <a:t>Brussels, </a:t>
            </a:r>
            <a:r>
              <a:rPr lang="it-IT" dirty="0" smtClean="0">
                <a:effectLst>
                  <a:outerShdw blurRad="38100" dist="38100" dir="2700000" algn="tl">
                    <a:srgbClr val="000000">
                      <a:alpha val="43137"/>
                    </a:srgbClr>
                  </a:outerShdw>
                </a:effectLst>
              </a:rPr>
              <a:t>Belgium.</a:t>
            </a:r>
          </a:p>
          <a:p>
            <a:r>
              <a:rPr lang="it-IT" dirty="0" smtClean="0">
                <a:effectLst>
                  <a:outerShdw blurRad="38100" dist="38100" dir="2700000" algn="tl">
                    <a:srgbClr val="000000">
                      <a:alpha val="43137"/>
                    </a:srgbClr>
                  </a:outerShdw>
                </a:effectLst>
              </a:rPr>
              <a:t>Study material of Prof. </a:t>
            </a:r>
            <a:r>
              <a:rPr lang="it-IT" b="1" dirty="0" smtClean="0">
                <a:effectLst>
                  <a:outerShdw blurRad="38100" dist="38100" dir="2700000" algn="tl">
                    <a:srgbClr val="000000">
                      <a:alpha val="43137"/>
                    </a:srgbClr>
                  </a:outerShdw>
                </a:effectLst>
              </a:rPr>
              <a:t>Giuseppe Iovane</a:t>
            </a:r>
            <a:r>
              <a:rPr lang="it-IT" dirty="0" smtClean="0">
                <a:effectLst>
                  <a:outerShdw blurRad="38100" dist="38100" dir="2700000" algn="tl">
                    <a:srgbClr val="000000">
                      <a:alpha val="43137"/>
                    </a:srgbClr>
                  </a:outerShdw>
                </a:effectLst>
              </a:rPr>
              <a:t>, department of Infectious disease of Veterinary medicine University of Naples ‘Federico II’</a:t>
            </a:r>
            <a:endParaRPr lang="it-IT" dirty="0">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p:txBody>
          <a:bodyPr>
            <a:normAutofit lnSpcReduction="10000"/>
          </a:bodyPr>
          <a:lstStyle/>
          <a:p>
            <a:r>
              <a:rPr lang="it-IT" b="1" dirty="0">
                <a:effectLst>
                  <a:outerShdw blurRad="38100" dist="38100" dir="2700000" algn="tl">
                    <a:srgbClr val="000000">
                      <a:alpha val="43137"/>
                    </a:srgbClr>
                  </a:outerShdw>
                </a:effectLst>
              </a:rPr>
              <a:t>Brucellosis in </a:t>
            </a:r>
            <a:r>
              <a:rPr lang="it-IT" b="1" dirty="0" smtClean="0">
                <a:effectLst>
                  <a:outerShdw blurRad="38100" dist="38100" dir="2700000" algn="tl">
                    <a:srgbClr val="000000">
                      <a:alpha val="43137"/>
                    </a:srgbClr>
                  </a:outerShdw>
                </a:effectLst>
              </a:rPr>
              <a:t>camels.</a:t>
            </a:r>
            <a:r>
              <a:rPr lang="it-IT" u="sng" dirty="0" smtClean="0">
                <a:effectLst>
                  <a:outerShdw blurRad="38100" dist="38100" dir="2700000" algn="tl">
                    <a:srgbClr val="000000">
                      <a:alpha val="43137"/>
                    </a:srgbClr>
                  </a:outerShdw>
                </a:effectLst>
                <a:hlinkClick r:id="rId2"/>
              </a:rPr>
              <a:t>Gwida </a:t>
            </a:r>
            <a:r>
              <a:rPr lang="it-IT" u="sng" dirty="0">
                <a:effectLst>
                  <a:outerShdw blurRad="38100" dist="38100" dir="2700000" algn="tl">
                    <a:srgbClr val="000000">
                      <a:alpha val="43137"/>
                    </a:srgbClr>
                  </a:outerShdw>
                </a:effectLst>
                <a:hlinkClick r:id="rId2"/>
              </a:rPr>
              <a:t>M</a:t>
            </a:r>
            <a:r>
              <a:rPr lang="it-IT" baseline="30000" dirty="0">
                <a:effectLst>
                  <a:outerShdw blurRad="38100" dist="38100" dir="2700000" algn="tl">
                    <a:srgbClr val="000000">
                      <a:alpha val="43137"/>
                    </a:srgbClr>
                  </a:outerShdw>
                </a:effectLst>
              </a:rPr>
              <a:t>1</a:t>
            </a:r>
            <a:r>
              <a:rPr lang="it-IT" dirty="0">
                <a:effectLst>
                  <a:outerShdw blurRad="38100" dist="38100" dir="2700000" algn="tl">
                    <a:srgbClr val="000000">
                      <a:alpha val="43137"/>
                    </a:srgbClr>
                  </a:outerShdw>
                </a:effectLst>
              </a:rPr>
              <a:t>, </a:t>
            </a:r>
            <a:r>
              <a:rPr lang="it-IT" u="sng" dirty="0">
                <a:effectLst>
                  <a:outerShdw blurRad="38100" dist="38100" dir="2700000" algn="tl">
                    <a:srgbClr val="000000">
                      <a:alpha val="43137"/>
                    </a:srgbClr>
                  </a:outerShdw>
                </a:effectLst>
                <a:hlinkClick r:id="rId3"/>
              </a:rPr>
              <a:t>El-Gohary A</a:t>
            </a:r>
            <a:r>
              <a:rPr lang="it-IT" dirty="0">
                <a:effectLst>
                  <a:outerShdw blurRad="38100" dist="38100" dir="2700000" algn="tl">
                    <a:srgbClr val="000000">
                      <a:alpha val="43137"/>
                    </a:srgbClr>
                  </a:outerShdw>
                </a:effectLst>
              </a:rPr>
              <a:t>, </a:t>
            </a:r>
            <a:r>
              <a:rPr lang="it-IT" u="sng" dirty="0">
                <a:effectLst>
                  <a:outerShdw blurRad="38100" dist="38100" dir="2700000" algn="tl">
                    <a:srgbClr val="000000">
                      <a:alpha val="43137"/>
                    </a:srgbClr>
                  </a:outerShdw>
                </a:effectLst>
                <a:hlinkClick r:id="rId4"/>
              </a:rPr>
              <a:t>Melzer F</a:t>
            </a:r>
            <a:r>
              <a:rPr lang="it-IT" dirty="0">
                <a:effectLst>
                  <a:outerShdw blurRad="38100" dist="38100" dir="2700000" algn="tl">
                    <a:srgbClr val="000000">
                      <a:alpha val="43137"/>
                    </a:srgbClr>
                  </a:outerShdw>
                </a:effectLst>
              </a:rPr>
              <a:t>, </a:t>
            </a:r>
            <a:r>
              <a:rPr lang="it-IT" u="sng" dirty="0">
                <a:effectLst>
                  <a:outerShdw blurRad="38100" dist="38100" dir="2700000" algn="tl">
                    <a:srgbClr val="000000">
                      <a:alpha val="43137"/>
                    </a:srgbClr>
                  </a:outerShdw>
                </a:effectLst>
                <a:hlinkClick r:id="rId5"/>
              </a:rPr>
              <a:t>Khan I</a:t>
            </a:r>
            <a:r>
              <a:rPr lang="it-IT" dirty="0">
                <a:effectLst>
                  <a:outerShdw blurRad="38100" dist="38100" dir="2700000" algn="tl">
                    <a:srgbClr val="000000">
                      <a:alpha val="43137"/>
                    </a:srgbClr>
                  </a:outerShdw>
                </a:effectLst>
              </a:rPr>
              <a:t>, </a:t>
            </a:r>
            <a:r>
              <a:rPr lang="it-IT" u="sng" dirty="0">
                <a:effectLst>
                  <a:outerShdw blurRad="38100" dist="38100" dir="2700000" algn="tl">
                    <a:srgbClr val="000000">
                      <a:alpha val="43137"/>
                    </a:srgbClr>
                  </a:outerShdw>
                </a:effectLst>
                <a:hlinkClick r:id="rId6"/>
              </a:rPr>
              <a:t>Rösler U</a:t>
            </a:r>
            <a:r>
              <a:rPr lang="it-IT" dirty="0">
                <a:effectLst>
                  <a:outerShdw blurRad="38100" dist="38100" dir="2700000" algn="tl">
                    <a:srgbClr val="000000">
                      <a:alpha val="43137"/>
                    </a:srgbClr>
                  </a:outerShdw>
                </a:effectLst>
              </a:rPr>
              <a:t>, </a:t>
            </a:r>
            <a:r>
              <a:rPr lang="it-IT" u="sng" dirty="0">
                <a:effectLst>
                  <a:outerShdw blurRad="38100" dist="38100" dir="2700000" algn="tl">
                    <a:srgbClr val="000000">
                      <a:alpha val="43137"/>
                    </a:srgbClr>
                  </a:outerShdw>
                </a:effectLst>
                <a:hlinkClick r:id="rId7"/>
              </a:rPr>
              <a:t>Neubauer H</a:t>
            </a:r>
            <a:r>
              <a:rPr lang="it-IT" dirty="0" smtClean="0">
                <a:effectLst>
                  <a:outerShdw blurRad="38100" dist="38100" dir="2700000" algn="tl">
                    <a:srgbClr val="000000">
                      <a:alpha val="43137"/>
                    </a:srgbClr>
                  </a:outerShdw>
                </a:effectLst>
              </a:rPr>
              <a:t>.</a:t>
            </a:r>
            <a:r>
              <a:rPr lang="it-IT" u="sng" dirty="0">
                <a:effectLst>
                  <a:outerShdw blurRad="38100" dist="38100" dir="2700000" algn="tl">
                    <a:srgbClr val="000000">
                      <a:alpha val="43137"/>
                    </a:srgbClr>
                  </a:outerShdw>
                </a:effectLst>
                <a:hlinkClick r:id="rId8" tooltip="Research in veterinary science."/>
              </a:rPr>
              <a:t> Res Vet Sci.</a:t>
            </a:r>
            <a:r>
              <a:rPr lang="it-IT" dirty="0">
                <a:effectLst>
                  <a:outerShdw blurRad="38100" dist="38100" dir="2700000" algn="tl">
                    <a:srgbClr val="000000">
                      <a:alpha val="43137"/>
                    </a:srgbClr>
                  </a:outerShdw>
                </a:effectLst>
              </a:rPr>
              <a:t> 2012 Jun;92(3):351-5. doi: 10.1016/j.rvsc.2011.05.002. Epub 2011 May 31</a:t>
            </a:r>
            <a:r>
              <a:rPr lang="it-IT" dirty="0" smtClean="0">
                <a:effectLst>
                  <a:outerShdw blurRad="38100" dist="38100" dir="2700000" algn="tl">
                    <a:srgbClr val="000000">
                      <a:alpha val="43137"/>
                    </a:srgbClr>
                  </a:outerShdw>
                </a:effectLst>
              </a:rPr>
              <a:t>.</a:t>
            </a:r>
          </a:p>
          <a:p>
            <a:endParaRPr lang="it-IT" dirty="0" smtClean="0">
              <a:effectLst>
                <a:outerShdw blurRad="38100" dist="38100" dir="2700000" algn="tl">
                  <a:srgbClr val="000000">
                    <a:alpha val="43137"/>
                  </a:srgbClr>
                </a:outerShdw>
              </a:effectLst>
            </a:endParaRPr>
          </a:p>
          <a:p>
            <a:r>
              <a:rPr lang="it-IT" b="1" dirty="0">
                <a:effectLst>
                  <a:outerShdw blurRad="38100" dist="38100" dir="2700000" algn="tl">
                    <a:srgbClr val="000000">
                      <a:alpha val="43137"/>
                    </a:srgbClr>
                  </a:outerShdw>
                </a:effectLst>
              </a:rPr>
              <a:t>CDC, </a:t>
            </a:r>
            <a:r>
              <a:rPr lang="it-IT" dirty="0">
                <a:effectLst>
                  <a:outerShdw blurRad="38100" dist="38100" dir="2700000" algn="tl">
                    <a:srgbClr val="000000">
                      <a:alpha val="43137"/>
                    </a:srgbClr>
                  </a:outerShdw>
                </a:effectLst>
              </a:rPr>
              <a:t>center for disease control and prevention, http://www.cdc.gov</a:t>
            </a:r>
            <a:r>
              <a:rPr lang="it-IT" dirty="0" smtClean="0"/>
              <a:t>/.</a:t>
            </a:r>
            <a:endParaRPr lang="it-IT" dirty="0"/>
          </a:p>
          <a:p>
            <a:endParaRPr lang="it-IT" dirty="0"/>
          </a:p>
        </p:txBody>
      </p:sp>
    </p:spTree>
    <p:extLst>
      <p:ext uri="{BB962C8B-B14F-4D97-AF65-F5344CB8AC3E}">
        <p14:creationId xmlns:p14="http://schemas.microsoft.com/office/powerpoint/2010/main" val="9881251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it-IT" sz="3200" dirty="0" smtClean="0"/>
              <a:t>Thank you for the attention!</a:t>
            </a:r>
            <a:endParaRPr lang="it-IT" sz="32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it-IT"/>
          </a:p>
        </p:txBody>
      </p:sp>
      <p:pic>
        <p:nvPicPr>
          <p:cNvPr id="5" name="Picture 4"/>
          <p:cNvPicPr>
            <a:picLocks noChangeAspect="1"/>
          </p:cNvPicPr>
          <p:nvPr/>
        </p:nvPicPr>
        <p:blipFill>
          <a:blip r:embed="rId2"/>
          <a:stretch>
            <a:fillRect/>
          </a:stretch>
        </p:blipFill>
        <p:spPr>
          <a:xfrm>
            <a:off x="2979867" y="0"/>
            <a:ext cx="5175834" cy="4376686"/>
          </a:xfrm>
          <a:prstGeom prst="rect">
            <a:avLst/>
          </a:prstGeom>
        </p:spPr>
      </p:pic>
    </p:spTree>
    <p:extLst>
      <p:ext uri="{BB962C8B-B14F-4D97-AF65-F5344CB8AC3E}">
        <p14:creationId xmlns:p14="http://schemas.microsoft.com/office/powerpoint/2010/main" val="2624560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it-IT"/>
          </a:p>
        </p:txBody>
      </p:sp>
      <p:pic>
        <p:nvPicPr>
          <p:cNvPr id="7" name="Picture 6"/>
          <p:cNvPicPr>
            <a:picLocks noChangeAspect="1"/>
          </p:cNvPicPr>
          <p:nvPr/>
        </p:nvPicPr>
        <p:blipFill>
          <a:blip r:embed="rId2"/>
          <a:stretch>
            <a:fillRect/>
          </a:stretch>
        </p:blipFill>
        <p:spPr>
          <a:xfrm>
            <a:off x="6106333" y="1255329"/>
            <a:ext cx="5734373" cy="4804542"/>
          </a:xfrm>
          <a:prstGeom prst="rect">
            <a:avLst/>
          </a:prstGeom>
        </p:spPr>
      </p:pic>
    </p:spTree>
    <p:extLst>
      <p:ext uri="{BB962C8B-B14F-4D97-AF65-F5344CB8AC3E}">
        <p14:creationId xmlns:p14="http://schemas.microsoft.com/office/powerpoint/2010/main" val="1521821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895558" y="1224367"/>
            <a:ext cx="5076986" cy="5036948"/>
          </a:xfrm>
        </p:spPr>
        <p:txBody>
          <a:bodyPr>
            <a:normAutofit/>
          </a:bodyPr>
          <a:lstStyle/>
          <a:p>
            <a:pPr algn="just"/>
            <a:r>
              <a:rPr lang="en-US" sz="1800" dirty="0">
                <a:effectLst>
                  <a:outerShdw blurRad="38100" dist="38100" dir="2700000" algn="tl">
                    <a:srgbClr val="000000">
                      <a:alpha val="43137"/>
                    </a:srgbClr>
                  </a:outerShdw>
                </a:effectLst>
              </a:rPr>
              <a:t>In non-pregnant </a:t>
            </a:r>
            <a:r>
              <a:rPr lang="en-US" sz="1800" dirty="0" smtClean="0">
                <a:effectLst>
                  <a:outerShdw blurRad="38100" dist="38100" dir="2700000" algn="tl">
                    <a:srgbClr val="000000">
                      <a:alpha val="43137"/>
                    </a:srgbClr>
                  </a:outerShdw>
                </a:effectLst>
              </a:rPr>
              <a:t>females, Brucella localize </a:t>
            </a:r>
            <a:r>
              <a:rPr lang="en-US" sz="1800" dirty="0">
                <a:effectLst>
                  <a:outerShdw blurRad="38100" dist="38100" dir="2700000" algn="tl">
                    <a:srgbClr val="000000">
                      <a:alpha val="43137"/>
                    </a:srgbClr>
                  </a:outerShdw>
                </a:effectLst>
              </a:rPr>
              <a:t>in lymph </a:t>
            </a:r>
            <a:r>
              <a:rPr lang="en-US" sz="1800" dirty="0" smtClean="0">
                <a:effectLst>
                  <a:outerShdw blurRad="38100" dist="38100" dir="2700000" algn="tl">
                    <a:srgbClr val="000000">
                      <a:alpha val="43137"/>
                    </a:srgbClr>
                  </a:outerShdw>
                </a:effectLst>
              </a:rPr>
              <a:t>nodes.</a:t>
            </a:r>
          </a:p>
          <a:p>
            <a:pPr algn="just"/>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after insemination, Brucella migrate </a:t>
            </a:r>
            <a:r>
              <a:rPr lang="en-US" sz="1800" dirty="0">
                <a:effectLst>
                  <a:outerShdw blurRad="38100" dist="38100" dir="2700000" algn="tl">
                    <a:srgbClr val="000000">
                      <a:alpha val="43137"/>
                    </a:srgbClr>
                  </a:outerShdw>
                </a:effectLst>
              </a:rPr>
              <a:t>to </a:t>
            </a:r>
            <a:r>
              <a:rPr lang="en-US" sz="1800" dirty="0" smtClean="0">
                <a:effectLst>
                  <a:outerShdw blurRad="38100" dist="38100" dir="2700000" algn="tl">
                    <a:srgbClr val="000000">
                      <a:alpha val="43137"/>
                    </a:srgbClr>
                  </a:outerShdw>
                </a:effectLst>
              </a:rPr>
              <a:t>recall hormone </a:t>
            </a:r>
            <a:r>
              <a:rPr lang="en-US" sz="1800" dirty="0">
                <a:effectLst>
                  <a:outerShdw blurRad="38100" dist="38100" dir="2700000" algn="tl">
                    <a:srgbClr val="000000">
                      <a:alpha val="43137"/>
                    </a:srgbClr>
                  </a:outerShdw>
                </a:effectLst>
              </a:rPr>
              <a:t>(</a:t>
            </a:r>
            <a:r>
              <a:rPr lang="en-US" sz="1800" dirty="0" err="1">
                <a:effectLst>
                  <a:outerShdw blurRad="38100" dist="38100" dir="2700000" algn="tl">
                    <a:srgbClr val="000000">
                      <a:alpha val="43137"/>
                    </a:srgbClr>
                  </a:outerShdw>
                </a:effectLst>
              </a:rPr>
              <a:t>erythritol</a:t>
            </a:r>
            <a:r>
              <a:rPr lang="en-US" sz="1800" dirty="0">
                <a:effectLst>
                  <a:outerShdw blurRad="38100" dist="38100" dir="2700000" algn="tl">
                    <a:srgbClr val="000000">
                      <a:alpha val="43137"/>
                    </a:srgbClr>
                  </a:outerShdw>
                </a:effectLst>
              </a:rPr>
              <a:t>, used by </a:t>
            </a:r>
            <a:r>
              <a:rPr lang="en-US" sz="1800" dirty="0" smtClean="0">
                <a:effectLst>
                  <a:outerShdw blurRad="38100" dist="38100" dir="2700000" algn="tl">
                    <a:srgbClr val="000000">
                      <a:alpha val="43137"/>
                    </a:srgbClr>
                  </a:outerShdw>
                </a:effectLst>
              </a:rPr>
              <a:t>Brucella as </a:t>
            </a:r>
            <a:r>
              <a:rPr lang="en-US" sz="1800" dirty="0">
                <a:effectLst>
                  <a:outerShdw blurRad="38100" dist="38100" dir="2700000" algn="tl">
                    <a:srgbClr val="000000">
                      <a:alpha val="43137"/>
                    </a:srgbClr>
                  </a:outerShdw>
                </a:effectLst>
              </a:rPr>
              <a:t>an energy source for its metabolism</a:t>
            </a:r>
            <a:r>
              <a:rPr lang="en-US" sz="1800" dirty="0" smtClean="0">
                <a:effectLst>
                  <a:outerShdw blurRad="38100" dist="38100" dir="2700000" algn="tl">
                    <a:srgbClr val="000000">
                      <a:alpha val="43137"/>
                    </a:srgbClr>
                  </a:outerShdw>
                </a:effectLst>
              </a:rPr>
              <a:t>), and </a:t>
            </a:r>
            <a:r>
              <a:rPr lang="en-US" sz="1800" dirty="0">
                <a:effectLst>
                  <a:outerShdw blurRad="38100" dist="38100" dir="2700000" algn="tl">
                    <a:srgbClr val="000000">
                      <a:alpha val="43137"/>
                    </a:srgbClr>
                  </a:outerShdw>
                </a:effectLst>
              </a:rPr>
              <a:t>colonize the uterus, </a:t>
            </a:r>
            <a:r>
              <a:rPr lang="en-US" sz="1800" dirty="0" smtClean="0">
                <a:effectLst>
                  <a:outerShdw blurRad="38100" dist="38100" dir="2700000" algn="tl">
                    <a:srgbClr val="000000">
                      <a:alpha val="43137"/>
                    </a:srgbClr>
                  </a:outerShdw>
                </a:effectLst>
              </a:rPr>
              <a:t>causing </a:t>
            </a:r>
            <a:r>
              <a:rPr lang="en-US" sz="1800" dirty="0" err="1" smtClean="0">
                <a:effectLst>
                  <a:outerShdw blurRad="38100" dist="38100" dir="2700000" algn="tl">
                    <a:srgbClr val="000000">
                      <a:alpha val="43137"/>
                    </a:srgbClr>
                  </a:outerShdw>
                </a:effectLst>
              </a:rPr>
              <a:t>placentitis</a:t>
            </a:r>
            <a:r>
              <a:rPr lang="en-US" sz="1800" dirty="0">
                <a:effectLst>
                  <a:outerShdw blurRad="38100" dist="38100" dir="2700000" algn="tl">
                    <a:srgbClr val="000000">
                      <a:alpha val="43137"/>
                    </a:srgbClr>
                  </a:outerShdw>
                </a:effectLst>
              </a:rPr>
              <a:t>, necrosis, abortion and </a:t>
            </a:r>
            <a:r>
              <a:rPr lang="en-US" sz="1800" dirty="0" smtClean="0">
                <a:effectLst>
                  <a:outerShdw blurRad="38100" dist="38100" dir="2700000" algn="tl">
                    <a:srgbClr val="000000">
                      <a:alpha val="43137"/>
                    </a:srgbClr>
                  </a:outerShdw>
                </a:effectLst>
              </a:rPr>
              <a:t>retention placenta </a:t>
            </a:r>
            <a:r>
              <a:rPr lang="en-US" sz="1800" dirty="0">
                <a:effectLst>
                  <a:outerShdw blurRad="38100" dist="38100" dir="2700000" algn="tl">
                    <a:srgbClr val="000000">
                      <a:alpha val="43137"/>
                    </a:srgbClr>
                  </a:outerShdw>
                </a:effectLst>
              </a:rPr>
              <a:t>(special </a:t>
            </a:r>
            <a:r>
              <a:rPr lang="en-US" sz="1800" dirty="0" smtClean="0">
                <a:effectLst>
                  <a:outerShdw blurRad="38100" dist="38100" dir="2700000" algn="tl">
                    <a:srgbClr val="000000">
                      <a:alpha val="43137"/>
                    </a:srgbClr>
                  </a:outerShdw>
                </a:effectLst>
              </a:rPr>
              <a:t>at the </a:t>
            </a:r>
            <a:r>
              <a:rPr lang="en-US" sz="1800" dirty="0">
                <a:effectLst>
                  <a:outerShdw blurRad="38100" dist="38100" dir="2700000" algn="tl">
                    <a:srgbClr val="000000">
                      <a:alpha val="43137"/>
                    </a:srgbClr>
                  </a:outerShdw>
                </a:effectLst>
              </a:rPr>
              <a:t>last third of gestation).</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3843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Simptoms</a:t>
            </a:r>
            <a:endParaRPr lang="it-IT" dirty="0"/>
          </a:p>
        </p:txBody>
      </p:sp>
      <p:sp>
        <p:nvSpPr>
          <p:cNvPr id="3" name="Text Placeholder 2"/>
          <p:cNvSpPr>
            <a:spLocks noGrp="1"/>
          </p:cNvSpPr>
          <p:nvPr>
            <p:ph type="body" idx="1"/>
          </p:nvPr>
        </p:nvSpPr>
        <p:spPr>
          <a:xfrm>
            <a:off x="6968710" y="2036064"/>
            <a:ext cx="3755379" cy="3864187"/>
          </a:xfrm>
        </p:spPr>
        <p:txBody>
          <a:bodyPr>
            <a:normAutofit/>
          </a:bodyPr>
          <a:lstStyle/>
          <a:p>
            <a:pPr marL="342900" indent="-342900">
              <a:buFont typeface="Arial" panose="020B0604020202020204" pitchFamily="34" charset="0"/>
              <a:buChar char="•"/>
            </a:pPr>
            <a:r>
              <a:rPr lang="it-IT" sz="2400" dirty="0" smtClean="0">
                <a:effectLst>
                  <a:outerShdw blurRad="38100" dist="38100" dir="2700000" algn="tl">
                    <a:srgbClr val="000000">
                      <a:alpha val="43137"/>
                    </a:srgbClr>
                  </a:outerShdw>
                </a:effectLst>
              </a:rPr>
              <a:t>Ondulant fever</a:t>
            </a:r>
          </a:p>
          <a:p>
            <a:pPr marL="342900" indent="-342900">
              <a:buFont typeface="Arial" panose="020B0604020202020204" pitchFamily="34" charset="0"/>
              <a:buChar char="•"/>
            </a:pPr>
            <a:r>
              <a:rPr lang="it-IT" sz="2400" dirty="0" smtClean="0">
                <a:effectLst>
                  <a:outerShdw blurRad="38100" dist="38100" dir="2700000" algn="tl">
                    <a:srgbClr val="000000">
                      <a:alpha val="43137"/>
                    </a:srgbClr>
                  </a:outerShdw>
                </a:effectLst>
              </a:rPr>
              <a:t>Abortus</a:t>
            </a:r>
          </a:p>
          <a:p>
            <a:pPr marL="342900" indent="-342900">
              <a:buFont typeface="Arial" panose="020B0604020202020204" pitchFamily="34" charset="0"/>
              <a:buChar char="•"/>
            </a:pPr>
            <a:r>
              <a:rPr lang="it-IT" sz="2400" dirty="0" smtClean="0">
                <a:effectLst>
                  <a:outerShdw blurRad="38100" dist="38100" dir="2700000" algn="tl">
                    <a:srgbClr val="000000">
                      <a:alpha val="43137"/>
                    </a:srgbClr>
                  </a:outerShdw>
                </a:effectLst>
              </a:rPr>
              <a:t>Mastitis</a:t>
            </a:r>
          </a:p>
          <a:p>
            <a:pPr marL="342900" indent="-342900">
              <a:buFont typeface="Arial" panose="020B0604020202020204" pitchFamily="34" charset="0"/>
              <a:buChar char="•"/>
            </a:pPr>
            <a:r>
              <a:rPr lang="it-IT" sz="2400" dirty="0" smtClean="0">
                <a:effectLst>
                  <a:outerShdw blurRad="38100" dist="38100" dir="2700000" algn="tl">
                    <a:srgbClr val="000000">
                      <a:alpha val="43137"/>
                    </a:srgbClr>
                  </a:outerShdw>
                </a:effectLst>
              </a:rPr>
              <a:t>Ipofertility</a:t>
            </a:r>
          </a:p>
          <a:p>
            <a:pPr marL="342900" indent="-342900">
              <a:buFont typeface="Arial" panose="020B0604020202020204" pitchFamily="34" charset="0"/>
              <a:buChar char="•"/>
            </a:pPr>
            <a:r>
              <a:rPr lang="it-IT" sz="2400" dirty="0" smtClean="0">
                <a:effectLst>
                  <a:outerShdw blurRad="38100" dist="38100" dir="2700000" algn="tl">
                    <a:srgbClr val="000000">
                      <a:alpha val="43137"/>
                    </a:srgbClr>
                  </a:outerShdw>
                </a:effectLst>
              </a:rPr>
              <a:t>Placenta ritention</a:t>
            </a:r>
          </a:p>
          <a:p>
            <a:pPr marL="342900" indent="-342900">
              <a:buFont typeface="Arial" panose="020B0604020202020204" pitchFamily="34" charset="0"/>
              <a:buChar char="•"/>
            </a:pPr>
            <a:r>
              <a:rPr lang="it-IT" sz="2400" dirty="0" smtClean="0">
                <a:effectLst>
                  <a:outerShdw blurRad="38100" dist="38100" dir="2700000" algn="tl">
                    <a:srgbClr val="000000">
                      <a:alpha val="43137"/>
                    </a:srgbClr>
                  </a:outerShdw>
                </a:effectLst>
              </a:rPr>
              <a:t>Metritis</a:t>
            </a:r>
          </a:p>
          <a:p>
            <a:pPr marL="342900" indent="-342900">
              <a:buFont typeface="Arial" panose="020B0604020202020204" pitchFamily="34" charset="0"/>
              <a:buChar char="•"/>
            </a:pPr>
            <a:r>
              <a:rPr lang="it-IT" sz="2400" dirty="0" smtClean="0">
                <a:effectLst>
                  <a:outerShdw blurRad="38100" dist="38100" dir="2700000" algn="tl">
                    <a:srgbClr val="000000">
                      <a:alpha val="43137"/>
                    </a:srgbClr>
                  </a:outerShdw>
                </a:effectLst>
              </a:rPr>
              <a:t>orchitis</a:t>
            </a:r>
            <a:endParaRPr lang="it-IT"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4529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Sources of infection</a:t>
            </a:r>
            <a:endParaRPr lang="it-IT" dirty="0"/>
          </a:p>
        </p:txBody>
      </p:sp>
      <p:sp>
        <p:nvSpPr>
          <p:cNvPr id="3" name="Text Placeholder 2"/>
          <p:cNvSpPr>
            <a:spLocks noGrp="1"/>
          </p:cNvSpPr>
          <p:nvPr>
            <p:ph type="body" idx="1"/>
          </p:nvPr>
        </p:nvSpPr>
        <p:spPr>
          <a:xfrm>
            <a:off x="6895558" y="1280160"/>
            <a:ext cx="4650266" cy="4791456"/>
          </a:xfrm>
        </p:spPr>
        <p:txBody>
          <a:bodyPr>
            <a:normAutofit/>
          </a:bodyPr>
          <a:lstStyle/>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Aborted fetous</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Placenta</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Milk </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Urine</a:t>
            </a:r>
          </a:p>
          <a:p>
            <a:pPr marL="342900" indent="-342900">
              <a:buFont typeface="Arial" panose="020B0604020202020204" pitchFamily="34" charset="0"/>
              <a:buChar char="•"/>
            </a:pPr>
            <a:r>
              <a:rPr lang="it-IT" dirty="0" smtClean="0">
                <a:effectLst>
                  <a:outerShdw blurRad="38100" dist="38100" dir="2700000" algn="tl">
                    <a:srgbClr val="000000">
                      <a:alpha val="43137"/>
                    </a:srgbClr>
                  </a:outerShdw>
                </a:effectLst>
              </a:rPr>
              <a:t>Uterine discarge</a:t>
            </a:r>
          </a:p>
          <a:p>
            <a:pPr marL="342900" indent="-342900">
              <a:buFont typeface="Arial" panose="020B0604020202020204" pitchFamily="34" charset="0"/>
              <a:buChar char="•"/>
            </a:pPr>
            <a:endParaRPr lang="it-IT" dirty="0" smtClean="0">
              <a:effectLst>
                <a:outerShdw blurRad="38100" dist="38100" dir="2700000" algn="tl">
                  <a:srgbClr val="000000">
                    <a:alpha val="43137"/>
                  </a:srgbClr>
                </a:outerShdw>
              </a:effectLst>
            </a:endParaRPr>
          </a:p>
          <a:p>
            <a:r>
              <a:rPr lang="it-IT" b="1" dirty="0" smtClean="0">
                <a:effectLst>
                  <a:outerShdw blurRad="38100" dist="38100" dir="2700000" algn="tl">
                    <a:srgbClr val="000000">
                      <a:alpha val="43137"/>
                    </a:srgbClr>
                  </a:outerShdw>
                </a:effectLst>
              </a:rPr>
              <a:t>Also seronegative and asimptomatic animals can eliminate the bacterias in feces , milk and urine.</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5911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Routes of infection</a:t>
            </a:r>
            <a:endParaRPr lang="it-IT" dirty="0"/>
          </a:p>
        </p:txBody>
      </p:sp>
      <p:sp>
        <p:nvSpPr>
          <p:cNvPr id="3" name="Text Placeholder 2"/>
          <p:cNvSpPr>
            <a:spLocks noGrp="1"/>
          </p:cNvSpPr>
          <p:nvPr>
            <p:ph type="body" idx="1"/>
          </p:nvPr>
        </p:nvSpPr>
        <p:spPr>
          <a:xfrm>
            <a:off x="6895558" y="1224366"/>
            <a:ext cx="4216727" cy="5005953"/>
          </a:xfrm>
        </p:spPr>
        <p:txBody>
          <a:bodyPr/>
          <a:lstStyle/>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digestive</a:t>
            </a:r>
            <a:endParaRPr lang="en-US"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vaginal</a:t>
            </a:r>
            <a:endParaRPr lang="en-US"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dirty="0" err="1" smtClean="0">
                <a:effectLst>
                  <a:outerShdw blurRad="38100" dist="38100" dir="2700000" algn="tl">
                    <a:srgbClr val="000000">
                      <a:alpha val="43137"/>
                    </a:srgbClr>
                  </a:outerShdw>
                </a:effectLst>
              </a:rPr>
              <a:t>inhalatory</a:t>
            </a:r>
            <a:endParaRPr lang="en-US"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conjunctival</a:t>
            </a:r>
            <a:endParaRPr lang="en-US"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through contact with:</a:t>
            </a:r>
          </a:p>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animals </a:t>
            </a:r>
            <a:r>
              <a:rPr lang="en-US" dirty="0">
                <a:effectLst>
                  <a:outerShdw blurRad="38100" dist="38100" dir="2700000" algn="tl">
                    <a:srgbClr val="000000">
                      <a:alpha val="43137"/>
                    </a:srgbClr>
                  </a:outerShdw>
                </a:effectLst>
              </a:rPr>
              <a:t>infected</a:t>
            </a:r>
          </a:p>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Environment </a:t>
            </a:r>
            <a:r>
              <a:rPr lang="en-US" dirty="0">
                <a:effectLst>
                  <a:outerShdw blurRad="38100" dist="38100" dir="2700000" algn="tl">
                    <a:srgbClr val="000000">
                      <a:alpha val="43137"/>
                    </a:srgbClr>
                  </a:outerShdw>
                </a:effectLst>
              </a:rPr>
              <a:t>infected</a:t>
            </a:r>
          </a:p>
          <a:p>
            <a:pPr marL="342900" indent="-342900">
              <a:buFont typeface="Arial" panose="020B0604020202020204" pitchFamily="34" charset="0"/>
              <a:buChar char="•"/>
            </a:pPr>
            <a:r>
              <a:rPr lang="en-US" dirty="0">
                <a:effectLst>
                  <a:outerShdw blurRad="38100" dist="38100" dir="2700000" algn="tl">
                    <a:srgbClr val="000000">
                      <a:alpha val="43137"/>
                    </a:srgbClr>
                  </a:outerShdw>
                </a:effectLst>
              </a:rPr>
              <a:t>mating</a:t>
            </a:r>
          </a:p>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contaminated </a:t>
            </a:r>
            <a:r>
              <a:rPr lang="en-US" dirty="0">
                <a:effectLst>
                  <a:outerShdw blurRad="38100" dist="38100" dir="2700000" algn="tl">
                    <a:srgbClr val="000000">
                      <a:alpha val="43137"/>
                    </a:srgbClr>
                  </a:outerShdw>
                </a:effectLst>
              </a:rPr>
              <a:t>food</a:t>
            </a:r>
          </a:p>
          <a:p>
            <a:pPr marL="342900" indent="-342900">
              <a:buFont typeface="Arial" panose="020B0604020202020204" pitchFamily="34" charset="0"/>
              <a:buChar char="•"/>
            </a:pPr>
            <a:r>
              <a:rPr lang="en-US" dirty="0" smtClean="0">
                <a:effectLst>
                  <a:outerShdw blurRad="38100" dist="38100" dir="2700000" algn="tl">
                    <a:srgbClr val="000000">
                      <a:alpha val="43137"/>
                    </a:srgbClr>
                  </a:outerShdw>
                </a:effectLst>
              </a:rPr>
              <a:t>Other </a:t>
            </a:r>
            <a:r>
              <a:rPr lang="en-US" dirty="0">
                <a:effectLst>
                  <a:outerShdw blurRad="38100" dist="38100" dir="2700000" algn="tl">
                    <a:srgbClr val="000000">
                      <a:alpha val="43137"/>
                    </a:srgbClr>
                  </a:outerShdw>
                </a:effectLst>
              </a:rPr>
              <a:t>animals / man</a:t>
            </a:r>
            <a:endParaRPr lang="it-IT" dirty="0">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6359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300" y="2045836"/>
            <a:ext cx="4351023" cy="2283824"/>
          </a:xfrm>
        </p:spPr>
        <p:txBody>
          <a:bodyPr/>
          <a:lstStyle/>
          <a:p>
            <a:r>
              <a:rPr lang="it-IT" dirty="0" smtClean="0"/>
              <a:t>Brucellosis in dogs</a:t>
            </a:r>
            <a:endParaRPr lang="it-IT" dirty="0"/>
          </a:p>
        </p:txBody>
      </p:sp>
      <p:sp>
        <p:nvSpPr>
          <p:cNvPr id="3" name="Text Placeholder 2"/>
          <p:cNvSpPr>
            <a:spLocks noGrp="1"/>
          </p:cNvSpPr>
          <p:nvPr>
            <p:ph type="body" idx="1"/>
          </p:nvPr>
        </p:nvSpPr>
        <p:spPr>
          <a:xfrm>
            <a:off x="6982206" y="2263117"/>
            <a:ext cx="4113818" cy="3304030"/>
          </a:xfrm>
        </p:spPr>
        <p:txBody>
          <a:bodyPr>
            <a:normAutofit/>
          </a:bodyPr>
          <a:lstStyle/>
          <a:p>
            <a:r>
              <a:rPr lang="it-IT" b="1" dirty="0">
                <a:effectLst>
                  <a:outerShdw blurRad="38100" dist="38100" dir="2700000" algn="tl">
                    <a:srgbClr val="000000">
                      <a:alpha val="43137"/>
                    </a:srgbClr>
                  </a:outerShdw>
                </a:effectLst>
              </a:rPr>
              <a:t>Canine brucellosis is caused by </a:t>
            </a:r>
            <a:r>
              <a:rPr lang="it-IT" b="1" i="1" dirty="0">
                <a:effectLst>
                  <a:outerShdw blurRad="38100" dist="38100" dir="2700000" algn="tl">
                    <a:srgbClr val="000000">
                      <a:alpha val="43137"/>
                    </a:srgbClr>
                  </a:outerShdw>
                </a:effectLst>
              </a:rPr>
              <a:t>Brucella canis</a:t>
            </a:r>
            <a:r>
              <a:rPr lang="it-IT" b="1" dirty="0" smtClean="0">
                <a:effectLst>
                  <a:outerShdw blurRad="38100" dist="38100" dir="2700000" algn="tl">
                    <a:srgbClr val="000000">
                      <a:alpha val="43137"/>
                    </a:srgbClr>
                  </a:outerShdw>
                </a:effectLst>
              </a:rPr>
              <a:t>,. </a:t>
            </a:r>
            <a:r>
              <a:rPr lang="it-IT" b="1" i="1" dirty="0">
                <a:effectLst>
                  <a:outerShdw blurRad="38100" dist="38100" dir="2700000" algn="tl">
                    <a:srgbClr val="000000">
                      <a:alpha val="43137"/>
                    </a:srgbClr>
                  </a:outerShdw>
                </a:effectLst>
              </a:rPr>
              <a:t>Brucella abortus, Brucella melitensis, </a:t>
            </a:r>
            <a:r>
              <a:rPr lang="it-IT" b="1" dirty="0">
                <a:effectLst>
                  <a:outerShdw blurRad="38100" dist="38100" dir="2700000" algn="tl">
                    <a:srgbClr val="000000">
                      <a:alpha val="43137"/>
                    </a:srgbClr>
                  </a:outerShdw>
                </a:effectLst>
              </a:rPr>
              <a:t>and </a:t>
            </a:r>
            <a:r>
              <a:rPr lang="it-IT" b="1" i="1" dirty="0">
                <a:effectLst>
                  <a:outerShdw blurRad="38100" dist="38100" dir="2700000" algn="tl">
                    <a:srgbClr val="000000">
                      <a:alpha val="43137"/>
                    </a:srgbClr>
                  </a:outerShdw>
                </a:effectLst>
              </a:rPr>
              <a:t>Brucella suis </a:t>
            </a:r>
            <a:r>
              <a:rPr lang="it-IT" b="1" dirty="0">
                <a:effectLst>
                  <a:outerShdw blurRad="38100" dist="38100" dir="2700000" algn="tl">
                    <a:srgbClr val="000000">
                      <a:alpha val="43137"/>
                    </a:srgbClr>
                  </a:outerShdw>
                </a:effectLst>
              </a:rPr>
              <a:t>occasionally cause canine infections but are comparatively </a:t>
            </a:r>
            <a:r>
              <a:rPr lang="it-IT" b="1" dirty="0" smtClean="0">
                <a:effectLst>
                  <a:outerShdw blurRad="38100" dist="38100" dir="2700000" algn="tl">
                    <a:srgbClr val="000000">
                      <a:alpha val="43137"/>
                    </a:srgbClr>
                  </a:outerShdw>
                </a:effectLst>
              </a:rPr>
              <a:t>rare.</a:t>
            </a:r>
          </a:p>
          <a:p>
            <a:r>
              <a:rPr lang="it-IT" b="1" i="1" dirty="0" smtClean="0">
                <a:effectLst>
                  <a:outerShdw blurRad="38100" dist="38100" dir="2700000" algn="tl">
                    <a:srgbClr val="000000">
                      <a:alpha val="43137"/>
                    </a:srgbClr>
                  </a:outerShdw>
                </a:effectLst>
              </a:rPr>
              <a:t>B. canis </a:t>
            </a:r>
            <a:r>
              <a:rPr lang="it-IT" b="1" dirty="0">
                <a:effectLst>
                  <a:outerShdw blurRad="38100" dist="38100" dir="2700000" algn="tl">
                    <a:srgbClr val="000000">
                      <a:alpha val="43137"/>
                    </a:srgbClr>
                  </a:outerShdw>
                </a:effectLst>
              </a:rPr>
              <a:t>infections are </a:t>
            </a:r>
            <a:r>
              <a:rPr lang="it-IT" b="1" dirty="0" smtClean="0">
                <a:effectLst>
                  <a:outerShdw blurRad="38100" dist="38100" dir="2700000" algn="tl">
                    <a:srgbClr val="000000">
                      <a:alpha val="43137"/>
                    </a:srgbClr>
                  </a:outerShdw>
                </a:effectLst>
              </a:rPr>
              <a:t>zoonotic</a:t>
            </a:r>
            <a:r>
              <a:rPr lang="it-IT" b="1"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99" y="4023620"/>
            <a:ext cx="5577824" cy="2359541"/>
          </a:xfrm>
          <a:prstGeom prst="rect">
            <a:avLst/>
          </a:prstGeom>
        </p:spPr>
      </p:pic>
    </p:spTree>
    <p:extLst>
      <p:ext uri="{BB962C8B-B14F-4D97-AF65-F5344CB8AC3E}">
        <p14:creationId xmlns:p14="http://schemas.microsoft.com/office/powerpoint/2010/main" val="3231658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685012" cy="2283824"/>
          </a:xfrm>
        </p:spPr>
        <p:txBody>
          <a:bodyPr/>
          <a:lstStyle/>
          <a:p>
            <a:r>
              <a:rPr lang="en-US" sz="2400" i="1" u="sng" dirty="0">
                <a:hlinkClick r:id="rId2" tooltip="Brucella"/>
              </a:rPr>
              <a:t>Brucella</a:t>
            </a:r>
            <a:r>
              <a:rPr lang="en-US" sz="2400" dirty="0"/>
              <a:t> species are small, </a:t>
            </a:r>
            <a:r>
              <a:rPr lang="en-US" sz="2400" u="sng" dirty="0">
                <a:hlinkClick r:id="rId3" tooltip="Gram-negative"/>
              </a:rPr>
              <a:t>gram-negative</a:t>
            </a:r>
            <a:r>
              <a:rPr lang="en-US" sz="2400" dirty="0"/>
              <a:t>, </a:t>
            </a:r>
            <a:r>
              <a:rPr lang="en-US" sz="2400" dirty="0" err="1"/>
              <a:t>nonmotile</a:t>
            </a:r>
            <a:r>
              <a:rPr lang="en-US" sz="2400" dirty="0"/>
              <a:t>, </a:t>
            </a:r>
            <a:r>
              <a:rPr lang="en-US" sz="2400" dirty="0" err="1"/>
              <a:t>nonspore</a:t>
            </a:r>
            <a:r>
              <a:rPr lang="en-US" sz="2400" dirty="0"/>
              <a:t>-forming, rod-shaped (</a:t>
            </a:r>
            <a:r>
              <a:rPr lang="en-US" sz="2400" u="sng" dirty="0">
                <a:hlinkClick r:id="rId4" tooltip="Coccobacillus"/>
              </a:rPr>
              <a:t>coccobacilli</a:t>
            </a:r>
            <a:r>
              <a:rPr lang="en-US" sz="2400" dirty="0"/>
              <a:t>) bacteria.</a:t>
            </a:r>
            <a:r>
              <a:rPr lang="it-IT" dirty="0"/>
              <a:t/>
            </a:r>
            <a:br>
              <a:rPr lang="it-IT" dirty="0"/>
            </a:br>
            <a:endParaRPr lang="it-IT" dirty="0"/>
          </a:p>
        </p:txBody>
      </p:sp>
      <p:sp>
        <p:nvSpPr>
          <p:cNvPr id="3" name="Text Placeholder 2"/>
          <p:cNvSpPr>
            <a:spLocks noGrp="1"/>
          </p:cNvSpPr>
          <p:nvPr>
            <p:ph type="body" idx="1"/>
          </p:nvPr>
        </p:nvSpPr>
        <p:spPr>
          <a:xfrm>
            <a:off x="6493222" y="1706880"/>
            <a:ext cx="5296442" cy="4340352"/>
          </a:xfrm>
        </p:spPr>
        <p:txBody>
          <a:bodyPr>
            <a:normAutofit/>
          </a:bodyPr>
          <a:lstStyle/>
          <a:p>
            <a:pPr algn="just"/>
            <a:r>
              <a:rPr lang="en-US" sz="1800" dirty="0">
                <a:effectLst>
                  <a:outerShdw blurRad="38100" dist="38100" dir="2700000" algn="tl">
                    <a:srgbClr val="000000">
                      <a:alpha val="43137"/>
                    </a:srgbClr>
                  </a:outerShdw>
                </a:effectLst>
              </a:rPr>
              <a:t>Brucellosis, also known as </a:t>
            </a:r>
            <a:r>
              <a:rPr lang="en-US" sz="1800" b="1" dirty="0">
                <a:effectLst>
                  <a:outerShdw blurRad="38100" dist="38100" dir="2700000" algn="tl">
                    <a:srgbClr val="000000">
                      <a:alpha val="43137"/>
                    </a:srgbClr>
                  </a:outerShdw>
                </a:effectLst>
              </a:rPr>
              <a:t>“</a:t>
            </a:r>
            <a:r>
              <a:rPr lang="en-US" sz="1800" b="1" dirty="0" smtClean="0">
                <a:effectLst>
                  <a:outerShdw blurRad="38100" dist="38100" dir="2700000" algn="tl">
                    <a:srgbClr val="000000">
                      <a:alpha val="43137"/>
                    </a:srgbClr>
                  </a:outerShdw>
                </a:effectLst>
              </a:rPr>
              <a:t>undulant fever</a:t>
            </a:r>
            <a:r>
              <a:rPr lang="en-US" sz="1800" b="1" dirty="0">
                <a:effectLst>
                  <a:outerShdw blurRad="38100" dist="38100" dir="2700000" algn="tl">
                    <a:srgbClr val="000000">
                      <a:alpha val="43137"/>
                    </a:srgbClr>
                  </a:outerShdw>
                </a:effectLst>
              </a:rPr>
              <a:t>”, “Mediterranean fever” </a:t>
            </a:r>
            <a:r>
              <a:rPr lang="en-US" sz="1800" b="1" dirty="0" smtClean="0">
                <a:effectLst>
                  <a:outerShdw blurRad="38100" dist="38100" dir="2700000" algn="tl">
                    <a:srgbClr val="000000">
                      <a:alpha val="43137"/>
                    </a:srgbClr>
                  </a:outerShdw>
                </a:effectLst>
              </a:rPr>
              <a:t>,“</a:t>
            </a:r>
            <a:r>
              <a:rPr lang="en-US" sz="1800" b="1" dirty="0">
                <a:effectLst>
                  <a:outerShdw blurRad="38100" dist="38100" dir="2700000" algn="tl">
                    <a:srgbClr val="000000">
                      <a:alpha val="43137"/>
                    </a:srgbClr>
                  </a:outerShdw>
                </a:effectLst>
              </a:rPr>
              <a:t>Malta fever</a:t>
            </a:r>
            <a:r>
              <a:rPr lang="en-US" sz="1800" b="1" dirty="0" smtClean="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Bang's </a:t>
            </a:r>
            <a:r>
              <a:rPr lang="en-US" sz="1800" b="1" dirty="0" smtClean="0">
                <a:effectLst>
                  <a:outerShdw blurRad="38100" dist="38100" dir="2700000" algn="tl">
                    <a:srgbClr val="000000">
                      <a:alpha val="43137"/>
                    </a:srgbClr>
                  </a:outerShdw>
                </a:effectLst>
              </a:rPr>
              <a:t>disease”</a:t>
            </a:r>
            <a:r>
              <a:rPr lang="en-US" sz="1800" dirty="0" smtClean="0">
                <a:effectLst>
                  <a:outerShdw blurRad="38100" dist="38100" dir="2700000" algn="tl">
                    <a:srgbClr val="000000">
                      <a:alpha val="43137"/>
                    </a:srgbClr>
                  </a:outerShdw>
                </a:effectLst>
              </a:rPr>
              <a:t>,</a:t>
            </a:r>
            <a:r>
              <a:rPr lang="en-US" sz="1800" dirty="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a:t>
            </a:r>
            <a:r>
              <a:rPr lang="en-US" sz="1800" b="1" dirty="0" smtClean="0">
                <a:effectLst>
                  <a:outerShdw blurRad="38100" dist="38100" dir="2700000" algn="tl">
                    <a:srgbClr val="000000">
                      <a:alpha val="43137"/>
                    </a:srgbClr>
                  </a:outerShdw>
                </a:effectLst>
              </a:rPr>
              <a:t>Crimean fever</a:t>
            </a:r>
            <a:r>
              <a:rPr lang="en-US" sz="1800" dirty="0" smtClean="0">
                <a:effectLst>
                  <a:outerShdw blurRad="38100" dist="38100" dir="2700000" algn="tl">
                    <a:srgbClr val="000000">
                      <a:alpha val="43137"/>
                    </a:srgbClr>
                  </a:outerShdw>
                </a:effectLst>
              </a:rPr>
              <a:t>” or</a:t>
            </a:r>
            <a:r>
              <a:rPr lang="en-US" sz="1800" dirty="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a:t>
            </a:r>
            <a:r>
              <a:rPr lang="en-US" sz="1800" b="1" dirty="0" smtClean="0">
                <a:effectLst>
                  <a:outerShdw blurRad="38100" dist="38100" dir="2700000" algn="tl">
                    <a:srgbClr val="000000">
                      <a:alpha val="43137"/>
                    </a:srgbClr>
                  </a:outerShdw>
                </a:effectLst>
              </a:rPr>
              <a:t>Gibraltar fever”</a:t>
            </a:r>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is a zoonosis and the infection is </a:t>
            </a:r>
            <a:r>
              <a:rPr lang="en-US" sz="1800" dirty="0" smtClean="0">
                <a:effectLst>
                  <a:outerShdw blurRad="38100" dist="38100" dir="2700000" algn="tl">
                    <a:srgbClr val="000000">
                      <a:alpha val="43137"/>
                    </a:srgbClr>
                  </a:outerShdw>
                </a:effectLst>
              </a:rPr>
              <a:t>transmitted </a:t>
            </a:r>
            <a:r>
              <a:rPr lang="en-US" sz="1800" dirty="0">
                <a:effectLst>
                  <a:outerShdw blurRad="38100" dist="38100" dir="2700000" algn="tl">
                    <a:srgbClr val="000000">
                      <a:alpha val="43137"/>
                    </a:srgbClr>
                  </a:outerShdw>
                </a:effectLst>
              </a:rPr>
              <a:t>by direct or indirect contact with infected animals or their products. </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1923779" y="4691634"/>
            <a:ext cx="2962656" cy="1666494"/>
          </a:xfrm>
          <a:prstGeom prst="rect">
            <a:avLst/>
          </a:prstGeom>
        </p:spPr>
      </p:pic>
    </p:spTree>
    <p:extLst>
      <p:ext uri="{BB962C8B-B14F-4D97-AF65-F5344CB8AC3E}">
        <p14:creationId xmlns:p14="http://schemas.microsoft.com/office/powerpoint/2010/main" val="410725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sp>
        <p:nvSpPr>
          <p:cNvPr id="3" name="Text Placeholder 2"/>
          <p:cNvSpPr>
            <a:spLocks noGrp="1"/>
          </p:cNvSpPr>
          <p:nvPr>
            <p:ph type="body" idx="1"/>
          </p:nvPr>
        </p:nvSpPr>
        <p:spPr>
          <a:xfrm>
            <a:off x="6773638" y="1612805"/>
            <a:ext cx="4955066" cy="4413504"/>
          </a:xfrm>
        </p:spPr>
        <p:txBody>
          <a:bodyPr>
            <a:normAutofit/>
          </a:bodyPr>
          <a:lstStyle/>
          <a:p>
            <a:pPr algn="just"/>
            <a:r>
              <a:rPr lang="en-US" sz="1800" dirty="0">
                <a:effectLst>
                  <a:outerShdw blurRad="38100" dist="38100" dir="2700000" algn="tl">
                    <a:srgbClr val="000000">
                      <a:alpha val="43137"/>
                    </a:srgbClr>
                  </a:outerShdw>
                </a:effectLst>
              </a:rPr>
              <a:t>B. </a:t>
            </a:r>
            <a:r>
              <a:rPr lang="en-US" sz="1800" dirty="0" err="1">
                <a:effectLst>
                  <a:outerShdw blurRad="38100" dist="38100" dir="2700000" algn="tl">
                    <a:srgbClr val="000000">
                      <a:alpha val="43137"/>
                    </a:srgbClr>
                  </a:outerShdw>
                </a:effectLst>
              </a:rPr>
              <a:t>canis</a:t>
            </a:r>
            <a:r>
              <a:rPr lang="en-US" sz="1800" dirty="0">
                <a:effectLst>
                  <a:outerShdw blurRad="38100" dist="38100" dir="2700000" algn="tl">
                    <a:srgbClr val="000000">
                      <a:alpha val="43137"/>
                    </a:srgbClr>
                  </a:outerShdw>
                </a:effectLst>
              </a:rPr>
              <a:t> appears to be widely distributed. Locations where it has been reported include the United States (particularly the southern states), Canada, Central and South America (including Mexico), some European countries, Tunisia, Nigeria, South </a:t>
            </a:r>
            <a:r>
              <a:rPr lang="en-US" sz="1800" dirty="0" smtClean="0">
                <a:effectLst>
                  <a:outerShdw blurRad="38100" dist="38100" dir="2700000" algn="tl">
                    <a:srgbClr val="000000">
                      <a:alpha val="43137"/>
                    </a:srgbClr>
                  </a:outerShdw>
                </a:effectLst>
              </a:rPr>
              <a:t>Africa, </a:t>
            </a:r>
            <a:r>
              <a:rPr lang="en-US" sz="1800" dirty="0">
                <a:effectLst>
                  <a:outerShdw blurRad="38100" dist="38100" dir="2700000" algn="tl">
                    <a:srgbClr val="000000">
                      <a:alpha val="43137"/>
                    </a:srgbClr>
                  </a:outerShdw>
                </a:effectLst>
              </a:rPr>
              <a:t>Malaysia, India, Korea, Japan, Taiwan and China.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New </a:t>
            </a:r>
            <a:r>
              <a:rPr lang="en-US" sz="1800" dirty="0">
                <a:effectLst>
                  <a:outerShdw blurRad="38100" dist="38100" dir="2700000" algn="tl">
                    <a:srgbClr val="000000">
                      <a:alpha val="43137"/>
                    </a:srgbClr>
                  </a:outerShdw>
                </a:effectLst>
              </a:rPr>
              <a:t>Zealand and Australia appear to be free of this organism</a:t>
            </a:r>
            <a:r>
              <a:rPr lang="en-US" dirty="0"/>
              <a:t>.</a:t>
            </a:r>
            <a:endParaRPr lang="it-IT" dirty="0"/>
          </a:p>
        </p:txBody>
      </p:sp>
    </p:spTree>
    <p:extLst>
      <p:ext uri="{BB962C8B-B14F-4D97-AF65-F5344CB8AC3E}">
        <p14:creationId xmlns:p14="http://schemas.microsoft.com/office/powerpoint/2010/main" val="29925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6895558" y="1231392"/>
            <a:ext cx="4711226" cy="5145024"/>
          </a:xfrm>
        </p:spPr>
        <p:txBody>
          <a:bodyPr>
            <a:normAutofit/>
          </a:bodyPr>
          <a:lstStyle/>
          <a:p>
            <a:pPr algn="just"/>
            <a:r>
              <a:rPr lang="en-US" sz="1800" dirty="0">
                <a:effectLst>
                  <a:outerShdw blurRad="38100" dist="38100" dir="2700000" algn="tl">
                    <a:srgbClr val="000000">
                      <a:alpha val="43137"/>
                    </a:srgbClr>
                  </a:outerShdw>
                </a:effectLst>
              </a:rPr>
              <a:t>Brucellosis is the primary contagious infectious venereal disease of concern in canine reproduction.</a:t>
            </a:r>
          </a:p>
          <a:p>
            <a:pPr algn="just"/>
            <a:r>
              <a:rPr lang="en-US" sz="1800" dirty="0" smtClean="0">
                <a:effectLst>
                  <a:outerShdw blurRad="38100" dist="38100" dir="2700000" algn="tl">
                    <a:srgbClr val="000000">
                      <a:alpha val="43137"/>
                    </a:srgbClr>
                  </a:outerShdw>
                </a:effectLst>
              </a:rPr>
              <a:t>Transmission </a:t>
            </a:r>
            <a:r>
              <a:rPr lang="en-US" sz="1800" dirty="0">
                <a:effectLst>
                  <a:outerShdw blurRad="38100" dist="38100" dir="2700000" algn="tl">
                    <a:srgbClr val="000000">
                      <a:alpha val="43137"/>
                    </a:srgbClr>
                  </a:outerShdw>
                </a:effectLst>
              </a:rPr>
              <a:t>of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canis</a:t>
            </a:r>
            <a:r>
              <a:rPr lang="en-US" sz="1800" i="1"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occurs through direct exposure to body fluids that contain sufficient numbers of bacteria to cause infection ,most often </a:t>
            </a:r>
            <a:r>
              <a:rPr lang="en-US" sz="1800" dirty="0" smtClean="0">
                <a:effectLst>
                  <a:outerShdw blurRad="38100" dist="38100" dir="2700000" algn="tl">
                    <a:srgbClr val="000000">
                      <a:alpha val="43137"/>
                    </a:srgbClr>
                  </a:outerShdw>
                </a:effectLst>
              </a:rPr>
              <a:t>semen, </a:t>
            </a:r>
            <a:r>
              <a:rPr lang="en-US" sz="1800" dirty="0">
                <a:effectLst>
                  <a:outerShdw blurRad="38100" dist="38100" dir="2700000" algn="tl">
                    <a:srgbClr val="000000">
                      <a:alpha val="43137"/>
                    </a:srgbClr>
                  </a:outerShdw>
                </a:effectLst>
              </a:rPr>
              <a:t>aborted fetuses/placentas, milk, and/or urine.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Transmission </a:t>
            </a:r>
            <a:r>
              <a:rPr lang="en-US" sz="1800" dirty="0">
                <a:effectLst>
                  <a:outerShdw blurRad="38100" dist="38100" dir="2700000" algn="tl">
                    <a:srgbClr val="000000">
                      <a:alpha val="43137"/>
                    </a:srgbClr>
                  </a:outerShdw>
                </a:effectLst>
              </a:rPr>
              <a:t>is therefore primarily oral, nasal, or conjunctival and secondarily venereal (i.e., through the mucous membranes).</a:t>
            </a:r>
            <a:endParaRPr lang="it-IT" sz="1800" dirty="0"/>
          </a:p>
        </p:txBody>
      </p:sp>
    </p:spTree>
    <p:extLst>
      <p:ext uri="{BB962C8B-B14F-4D97-AF65-F5344CB8AC3E}">
        <p14:creationId xmlns:p14="http://schemas.microsoft.com/office/powerpoint/2010/main" val="2958592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7005286" y="2231136"/>
            <a:ext cx="4796570" cy="3535003"/>
          </a:xfrm>
        </p:spPr>
        <p:txBody>
          <a:bodyPr>
            <a:normAutofit/>
          </a:bodyPr>
          <a:lstStyle/>
          <a:p>
            <a:r>
              <a:rPr lang="en-US" dirty="0">
                <a:effectLst>
                  <a:outerShdw blurRad="38100" dist="38100" dir="2700000" algn="tl">
                    <a:srgbClr val="000000">
                      <a:alpha val="43137"/>
                    </a:srgbClr>
                  </a:outerShdw>
                </a:effectLst>
              </a:rPr>
              <a:t>Oronasal and conjunctival exposure follows the ingestion or </a:t>
            </a:r>
            <a:r>
              <a:rPr lang="en-US" dirty="0" err="1">
                <a:effectLst>
                  <a:outerShdw blurRad="38100" dist="38100" dir="2700000" algn="tl">
                    <a:srgbClr val="000000">
                      <a:alpha val="43137"/>
                    </a:srgbClr>
                  </a:outerShdw>
                </a:effectLst>
              </a:rPr>
              <a:t>aerosolization</a:t>
            </a:r>
            <a:r>
              <a:rPr lang="en-US" dirty="0">
                <a:effectLst>
                  <a:outerShdw blurRad="38100" dist="38100" dir="2700000" algn="tl">
                    <a:srgbClr val="000000">
                      <a:alpha val="43137"/>
                    </a:srgbClr>
                  </a:outerShdw>
                </a:effectLst>
              </a:rPr>
              <a:t> of infectious materials. The aerosol route is especially important in crowded kennel conditions.</a:t>
            </a:r>
          </a:p>
          <a:p>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Transplacental</a:t>
            </a:r>
            <a:r>
              <a:rPr lang="en-US" dirty="0">
                <a:effectLst>
                  <a:outerShdw blurRad="38100" dist="38100" dir="2700000" algn="tl">
                    <a:srgbClr val="000000">
                      <a:alpha val="43137"/>
                    </a:srgbClr>
                  </a:outerShdw>
                </a:effectLst>
              </a:rPr>
              <a:t> transmission and direct cutaneous inoculation can also occur .</a:t>
            </a:r>
            <a:endParaRPr lang="it-IT" dirty="0">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409951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07" y="1367867"/>
            <a:ext cx="3860260" cy="1735668"/>
          </a:xfrm>
        </p:spPr>
        <p:txBody>
          <a:bodyPr/>
          <a:lstStyle/>
          <a:p>
            <a:r>
              <a:rPr lang="it-IT" dirty="0" smtClean="0"/>
              <a:t>Clinical signs</a:t>
            </a:r>
            <a:endParaRPr lang="it-IT" dirty="0"/>
          </a:p>
        </p:txBody>
      </p:sp>
      <p:sp>
        <p:nvSpPr>
          <p:cNvPr id="4" name="Text Placeholder 3"/>
          <p:cNvSpPr>
            <a:spLocks noGrp="1"/>
          </p:cNvSpPr>
          <p:nvPr>
            <p:ph type="body" sz="half" idx="2"/>
          </p:nvPr>
        </p:nvSpPr>
        <p:spPr>
          <a:xfrm>
            <a:off x="1153907" y="3285640"/>
            <a:ext cx="3859212" cy="2743201"/>
          </a:xfrm>
        </p:spPr>
        <p:txBody>
          <a:bodyPr>
            <a:normAutofit/>
          </a:bodyPr>
          <a:lstStyle/>
          <a:p>
            <a:pPr algn="just"/>
            <a:r>
              <a:rPr lang="en-US" sz="1800" b="1" dirty="0"/>
              <a:t>The primary clinical sign of canine brucellosis in the breeding bitch is pregnancy loss, which can occur early (day 20) in gestation resulting in fetal resorption, or more commonly (75% of dogs) later in gestation (generally 4 to 59 days), which results in abortion</a:t>
            </a:r>
            <a:r>
              <a:rPr lang="en-US" sz="1800" dirty="0"/>
              <a:t>. </a:t>
            </a:r>
            <a:endParaRPr lang="it-IT" sz="1800" dirty="0"/>
          </a:p>
          <a:p>
            <a:endParaRPr lang="it-IT" dirty="0"/>
          </a:p>
        </p:txBody>
      </p:sp>
      <p:sp>
        <p:nvSpPr>
          <p:cNvPr id="6" name="Picture Placeholder 5"/>
          <p:cNvSpPr>
            <a:spLocks noGrp="1"/>
          </p:cNvSpPr>
          <p:nvPr>
            <p:ph type="pic" idx="1"/>
          </p:nvPr>
        </p:nvSpPr>
        <p:spPr>
          <a:xfrm>
            <a:off x="6614315" y="1179576"/>
            <a:ext cx="3227193" cy="4572000"/>
          </a:xfrm>
        </p:spPr>
      </p:sp>
      <p:pic>
        <p:nvPicPr>
          <p:cNvPr id="7" name="Picture 6"/>
          <p:cNvPicPr>
            <a:picLocks noChangeAspect="1"/>
          </p:cNvPicPr>
          <p:nvPr/>
        </p:nvPicPr>
        <p:blipFill>
          <a:blip r:embed="rId2"/>
          <a:stretch>
            <a:fillRect/>
          </a:stretch>
        </p:blipFill>
        <p:spPr>
          <a:xfrm>
            <a:off x="6339551" y="1037165"/>
            <a:ext cx="5267234" cy="5406604"/>
          </a:xfrm>
          <a:prstGeom prst="rect">
            <a:avLst/>
          </a:prstGeom>
        </p:spPr>
      </p:pic>
    </p:spTree>
    <p:extLst>
      <p:ext uri="{BB962C8B-B14F-4D97-AF65-F5344CB8AC3E}">
        <p14:creationId xmlns:p14="http://schemas.microsoft.com/office/powerpoint/2010/main" val="755477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07" y="1233771"/>
            <a:ext cx="3860260" cy="1735668"/>
          </a:xfrm>
        </p:spPr>
        <p:txBody>
          <a:bodyPr/>
          <a:lstStyle/>
          <a:p>
            <a:r>
              <a:rPr lang="it-IT" dirty="0" smtClean="0"/>
              <a:t>Clinical signs</a:t>
            </a:r>
            <a:endParaRPr lang="it-IT"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154955" y="3196526"/>
            <a:ext cx="3859212" cy="2739324"/>
          </a:xfrm>
        </p:spPr>
        <p:txBody>
          <a:bodyPr>
            <a:normAutofit lnSpcReduction="10000"/>
          </a:bodyPr>
          <a:lstStyle/>
          <a:p>
            <a:pPr algn="just"/>
            <a:r>
              <a:rPr lang="en-US" sz="1600" b="1" dirty="0">
                <a:effectLst>
                  <a:outerShdw blurRad="38100" dist="38100" dir="2700000" algn="tl">
                    <a:srgbClr val="000000">
                      <a:alpha val="43137"/>
                    </a:srgbClr>
                  </a:outerShdw>
                </a:effectLst>
              </a:rPr>
              <a:t>The primary acute clinical signs of canine brucellosis in the male dog involve the portions of the reproductive tract that participate in the maturation, transport, and storage of spermatozoa. Epididymitis is common, with associated </a:t>
            </a:r>
            <a:r>
              <a:rPr lang="en-US" sz="1600" b="1" dirty="0" err="1">
                <a:effectLst>
                  <a:outerShdw blurRad="38100" dist="38100" dir="2700000" algn="tl">
                    <a:srgbClr val="000000">
                      <a:alpha val="43137"/>
                    </a:srgbClr>
                  </a:outerShdw>
                </a:effectLst>
              </a:rPr>
              <a:t>orchitis</a:t>
            </a:r>
            <a:r>
              <a:rPr lang="en-US" sz="1600" b="1" dirty="0">
                <a:effectLst>
                  <a:outerShdw blurRad="38100" dist="38100" dir="2700000" algn="tl">
                    <a:srgbClr val="000000">
                      <a:alpha val="43137"/>
                    </a:srgbClr>
                  </a:outerShdw>
                </a:effectLst>
              </a:rPr>
              <a:t> and scrotal dermatitis, and resultant deterioration of semen quality and fertility. Chronically, testicular atrophy and infertility can occur. </a:t>
            </a:r>
            <a:endParaRPr lang="it-IT" sz="1600" b="1" dirty="0">
              <a:effectLst>
                <a:outerShdw blurRad="38100" dist="38100" dir="2700000" algn="tl">
                  <a:srgbClr val="000000">
                    <a:alpha val="43137"/>
                  </a:srgbClr>
                </a:outerShdw>
              </a:effectLst>
            </a:endParaRPr>
          </a:p>
          <a:p>
            <a:endParaRPr lang="it-IT" dirty="0"/>
          </a:p>
        </p:txBody>
      </p:sp>
      <p:pic>
        <p:nvPicPr>
          <p:cNvPr id="5" name="Picture 4"/>
          <p:cNvPicPr>
            <a:picLocks noChangeAspect="1"/>
          </p:cNvPicPr>
          <p:nvPr/>
        </p:nvPicPr>
        <p:blipFill>
          <a:blip r:embed="rId2"/>
          <a:stretch>
            <a:fillRect/>
          </a:stretch>
        </p:blipFill>
        <p:spPr>
          <a:xfrm>
            <a:off x="6304072" y="2101605"/>
            <a:ext cx="5194242" cy="3956647"/>
          </a:xfrm>
          <a:prstGeom prst="rect">
            <a:avLst/>
          </a:prstGeom>
        </p:spPr>
      </p:pic>
    </p:spTree>
    <p:extLst>
      <p:ext uri="{BB962C8B-B14F-4D97-AF65-F5344CB8AC3E}">
        <p14:creationId xmlns:p14="http://schemas.microsoft.com/office/powerpoint/2010/main" val="2491052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Diagnosis</a:t>
            </a:r>
            <a:endParaRPr lang="it-IT" dirty="0"/>
          </a:p>
        </p:txBody>
      </p:sp>
      <p:sp>
        <p:nvSpPr>
          <p:cNvPr id="3" name="Text Placeholder 2"/>
          <p:cNvSpPr>
            <a:spLocks noGrp="1"/>
          </p:cNvSpPr>
          <p:nvPr>
            <p:ph type="body" idx="1"/>
          </p:nvPr>
        </p:nvSpPr>
        <p:spPr>
          <a:xfrm>
            <a:off x="6669024" y="1548384"/>
            <a:ext cx="4779264" cy="4584192"/>
          </a:xfrm>
        </p:spPr>
        <p:txBody>
          <a:bodyPr>
            <a:normAutofit/>
          </a:bodyPr>
          <a:lstStyle/>
          <a:p>
            <a:pPr algn="just"/>
            <a:r>
              <a:rPr lang="en-US" sz="1800" dirty="0">
                <a:effectLst>
                  <a:outerShdw blurRad="38100" dist="38100" dir="2700000" algn="tl">
                    <a:srgbClr val="000000">
                      <a:alpha val="43137"/>
                    </a:srgbClr>
                  </a:outerShdw>
                </a:effectLst>
              </a:rPr>
              <a:t>The diagnosis of canine brucellosis is based on suggestive clinical signs and the results of serology; culture of blood, urine, or tissues; histopathology; and/or PCR assays.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Because </a:t>
            </a:r>
            <a:r>
              <a:rPr lang="en-US" sz="1800" dirty="0">
                <a:effectLst>
                  <a:outerShdw blurRad="38100" dist="38100" dir="2700000" algn="tl">
                    <a:srgbClr val="000000">
                      <a:alpha val="43137"/>
                    </a:srgbClr>
                  </a:outerShdw>
                </a:effectLst>
              </a:rPr>
              <a:t>no single </a:t>
            </a:r>
            <a:r>
              <a:rPr lang="en-US" sz="1800" dirty="0" err="1">
                <a:effectLst>
                  <a:outerShdw blurRad="38100" dist="38100" dir="2700000" algn="tl">
                    <a:srgbClr val="000000">
                      <a:alpha val="43137"/>
                    </a:srgbClr>
                  </a:outerShdw>
                </a:effectLst>
              </a:rPr>
              <a:t>antemortem</a:t>
            </a:r>
            <a:r>
              <a:rPr lang="en-US" sz="1800" dirty="0">
                <a:effectLst>
                  <a:outerShdw blurRad="38100" dist="38100" dir="2700000" algn="tl">
                    <a:srgbClr val="000000">
                      <a:alpha val="43137"/>
                    </a:srgbClr>
                  </a:outerShdw>
                </a:effectLst>
              </a:rPr>
              <a:t> test has 100% sensitivity, and serologic assays lack specificity, a combination of diagnostic assays is often required to make a </a:t>
            </a:r>
            <a:r>
              <a:rPr lang="en-US" sz="1800" dirty="0" smtClean="0">
                <a:effectLst>
                  <a:outerShdw blurRad="38100" dist="38100" dir="2700000" algn="tl">
                    <a:srgbClr val="000000">
                      <a:alpha val="43137"/>
                    </a:srgbClr>
                  </a:outerShdw>
                </a:effectLst>
              </a:rPr>
              <a:t>diagnosis.</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4442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895558" y="1365504"/>
            <a:ext cx="4784378" cy="5023104"/>
          </a:xfrm>
        </p:spPr>
        <p:txBody>
          <a:bodyPr>
            <a:noAutofit/>
          </a:bodyPr>
          <a:lstStyle/>
          <a:p>
            <a:pPr algn="just"/>
            <a:r>
              <a:rPr lang="it-IT" dirty="0" smtClean="0">
                <a:effectLst>
                  <a:outerShdw blurRad="38100" dist="38100" dir="2700000" algn="tl">
                    <a:srgbClr val="000000">
                      <a:alpha val="43137"/>
                    </a:srgbClr>
                  </a:outerShdw>
                </a:effectLst>
              </a:rPr>
              <a:t>The</a:t>
            </a:r>
            <a:r>
              <a:rPr lang="it-IT" sz="1600" dirty="0" smtClean="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lymph nodes are often enlarged in affected animals. The retropharyngeal and inguinal lymph nodes are often involved, but generalized lymphadenitis also occurs</a:t>
            </a:r>
            <a:r>
              <a:rPr lang="it-IT" dirty="0" smtClean="0">
                <a:effectLst>
                  <a:outerShdw blurRad="38100" dist="38100" dir="2700000" algn="tl">
                    <a:srgbClr val="000000">
                      <a:alpha val="43137"/>
                    </a:srgbClr>
                  </a:outerShdw>
                </a:effectLst>
              </a:rPr>
              <a:t>.</a:t>
            </a:r>
          </a:p>
          <a:p>
            <a:pPr algn="just"/>
            <a:r>
              <a:rPr lang="it-IT" dirty="0" smtClean="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The spleen is frequently enlarged, and may be firm and nodular. </a:t>
            </a:r>
            <a:endParaRPr lang="it-IT" dirty="0" smtClean="0">
              <a:effectLst>
                <a:outerShdw blurRad="38100" dist="38100" dir="2700000" algn="tl">
                  <a:srgbClr val="000000">
                    <a:alpha val="43137"/>
                  </a:srgbClr>
                </a:outerShdw>
              </a:effectLst>
            </a:endParaRPr>
          </a:p>
          <a:p>
            <a:pPr algn="just"/>
            <a:r>
              <a:rPr lang="it-IT" dirty="0" smtClean="0">
                <a:effectLst>
                  <a:outerShdw blurRad="38100" dist="38100" dir="2700000" algn="tl">
                    <a:srgbClr val="000000">
                      <a:alpha val="43137"/>
                    </a:srgbClr>
                  </a:outerShdw>
                </a:effectLst>
              </a:rPr>
              <a:t>Hepatomegaly </a:t>
            </a:r>
            <a:r>
              <a:rPr lang="it-IT" dirty="0">
                <a:effectLst>
                  <a:outerShdw blurRad="38100" dist="38100" dir="2700000" algn="tl">
                    <a:srgbClr val="000000">
                      <a:alpha val="43137"/>
                    </a:srgbClr>
                  </a:outerShdw>
                </a:effectLst>
              </a:rPr>
              <a:t>may also be seen. </a:t>
            </a:r>
            <a:endParaRPr lang="it-IT"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5153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864561" y="1828802"/>
            <a:ext cx="4547151" cy="4417016"/>
          </a:xfrm>
        </p:spPr>
        <p:txBody>
          <a:bodyPr>
            <a:normAutofit/>
          </a:bodyPr>
          <a:lstStyle/>
          <a:p>
            <a:pPr algn="just"/>
            <a:r>
              <a:rPr lang="it-IT" sz="1800" dirty="0">
                <a:effectLst>
                  <a:outerShdw blurRad="38100" dist="38100" dir="2700000" algn="tl">
                    <a:srgbClr val="000000">
                      <a:alpha val="43137"/>
                    </a:srgbClr>
                  </a:outerShdw>
                </a:effectLst>
              </a:rPr>
              <a:t>Scrotal edema, scrotal dermatitis, epididymitis, orchitis, prostatitis, testicular atrophy and fibrosis are common in males, and metritis and vaginal discharge may be seen in females</a:t>
            </a:r>
            <a:r>
              <a:rPr lang="it-IT" sz="1800" dirty="0" smtClean="0">
                <a:effectLst>
                  <a:outerShdw blurRad="38100" dist="38100" dir="2700000" algn="tl">
                    <a:srgbClr val="000000">
                      <a:alpha val="43137"/>
                    </a:srgbClr>
                  </a:outerShdw>
                </a:effectLst>
              </a:rPr>
              <a:t>.</a:t>
            </a:r>
          </a:p>
          <a:p>
            <a:pPr algn="just"/>
            <a:r>
              <a:rPr lang="it-IT" sz="1800" dirty="0" smtClean="0">
                <a:effectLst>
                  <a:outerShdw blurRad="38100" dist="38100" dir="2700000" algn="tl">
                    <a:srgbClr val="000000">
                      <a:alpha val="43137"/>
                    </a:srgbClr>
                  </a:outerShdw>
                </a:effectLst>
              </a:rPr>
              <a:t> </a:t>
            </a:r>
            <a:r>
              <a:rPr lang="it-IT" sz="1800" dirty="0">
                <a:effectLst>
                  <a:outerShdw blurRad="38100" dist="38100" dir="2700000" algn="tl">
                    <a:srgbClr val="000000">
                      <a:alpha val="43137"/>
                    </a:srgbClr>
                  </a:outerShdw>
                </a:effectLst>
              </a:rPr>
              <a:t>Less commonly reported lesions include discospondylitis, meningitis, focal non-suppurative encephalitis, osteomyelitis, uveitis and abscesses in various internal organs.</a:t>
            </a:r>
          </a:p>
          <a:p>
            <a:endParaRPr lang="it-IT" dirty="0"/>
          </a:p>
        </p:txBody>
      </p:sp>
    </p:spTree>
    <p:extLst>
      <p:ext uri="{BB962C8B-B14F-4D97-AF65-F5344CB8AC3E}">
        <p14:creationId xmlns:p14="http://schemas.microsoft.com/office/powerpoint/2010/main" val="4453873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532" y="1933933"/>
            <a:ext cx="4351023" cy="2283824"/>
          </a:xfrm>
        </p:spPr>
        <p:txBody>
          <a:bodyPr/>
          <a:lstStyle/>
          <a:p>
            <a:r>
              <a:rPr lang="it-IT" dirty="0" smtClean="0"/>
              <a:t>Brucellosis in horses</a:t>
            </a:r>
            <a:endParaRPr lang="it-IT" dirty="0"/>
          </a:p>
        </p:txBody>
      </p:sp>
      <p:sp>
        <p:nvSpPr>
          <p:cNvPr id="3" name="Text Placeholder 2"/>
          <p:cNvSpPr>
            <a:spLocks noGrp="1"/>
          </p:cNvSpPr>
          <p:nvPr>
            <p:ph type="body" idx="1"/>
          </p:nvPr>
        </p:nvSpPr>
        <p:spPr>
          <a:xfrm>
            <a:off x="7310087" y="2718816"/>
            <a:ext cx="3235994" cy="2803483"/>
          </a:xfrm>
        </p:spPr>
        <p:txBody>
          <a:bodyPr>
            <a:normAutofit/>
          </a:bodyPr>
          <a:lstStyle/>
          <a:p>
            <a:pPr algn="just"/>
            <a:r>
              <a:rPr lang="en-US" dirty="0">
                <a:effectLst>
                  <a:outerShdw blurRad="38100" dist="38100" dir="2700000" algn="tl">
                    <a:srgbClr val="000000">
                      <a:alpha val="43137"/>
                    </a:srgbClr>
                  </a:outerShdw>
                </a:effectLst>
              </a:rPr>
              <a:t>Equine brucellosis is caused by </a:t>
            </a:r>
            <a:r>
              <a:rPr lang="en-US" b="1" i="1" dirty="0" smtClean="0">
                <a:effectLst>
                  <a:outerShdw blurRad="38100" dist="38100" dir="2700000" algn="tl">
                    <a:srgbClr val="000000">
                      <a:alpha val="43137"/>
                    </a:srgbClr>
                  </a:outerShdw>
                </a:effectLst>
              </a:rPr>
              <a:t>Brucella </a:t>
            </a:r>
            <a:r>
              <a:rPr lang="en-US" b="1" i="1" dirty="0" err="1" smtClean="0">
                <a:effectLst>
                  <a:outerShdw blurRad="38100" dist="38100" dir="2700000" algn="tl">
                    <a:srgbClr val="000000">
                      <a:alpha val="43137"/>
                    </a:srgbClr>
                  </a:outerShdw>
                </a:effectLst>
              </a:rPr>
              <a:t>abortus</a:t>
            </a:r>
            <a:r>
              <a:rPr lang="en-US" b="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and most commonly manifests as fistulous withers in horses, which can be a source of exposure to humans.</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39" y="3611105"/>
            <a:ext cx="5625885" cy="2771407"/>
          </a:xfrm>
          <a:prstGeom prst="rect">
            <a:avLst/>
          </a:prstGeom>
        </p:spPr>
      </p:pic>
    </p:spTree>
    <p:extLst>
      <p:ext uri="{BB962C8B-B14F-4D97-AF65-F5344CB8AC3E}">
        <p14:creationId xmlns:p14="http://schemas.microsoft.com/office/powerpoint/2010/main" val="371571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Clinical signs</a:t>
            </a:r>
            <a:endParaRPr lang="it-IT" dirty="0"/>
          </a:p>
        </p:txBody>
      </p:sp>
      <p:sp>
        <p:nvSpPr>
          <p:cNvPr id="3" name="Text Placeholder 2"/>
          <p:cNvSpPr>
            <a:spLocks noGrp="1"/>
          </p:cNvSpPr>
          <p:nvPr>
            <p:ph type="body" idx="1"/>
          </p:nvPr>
        </p:nvSpPr>
        <p:spPr>
          <a:xfrm>
            <a:off x="6937173" y="3908578"/>
            <a:ext cx="4238020" cy="2833597"/>
          </a:xfrm>
        </p:spPr>
        <p:txBody>
          <a:bodyPr>
            <a:normAutofit fontScale="85000" lnSpcReduction="20000"/>
          </a:bodyPr>
          <a:lstStyle/>
          <a:p>
            <a:pPr algn="just"/>
            <a:r>
              <a:rPr lang="en-US" sz="1800" dirty="0">
                <a:effectLst>
                  <a:outerShdw blurRad="38100" dist="38100" dir="2700000" algn="tl">
                    <a:srgbClr val="000000">
                      <a:alpha val="43137"/>
                    </a:srgbClr>
                  </a:outerShdw>
                </a:effectLst>
              </a:rPr>
              <a:t>In horses, B. </a:t>
            </a:r>
            <a:r>
              <a:rPr lang="en-US" sz="1800" dirty="0" err="1">
                <a:effectLst>
                  <a:outerShdw blurRad="38100" dist="38100" dir="2700000" algn="tl">
                    <a:srgbClr val="000000">
                      <a:alpha val="43137"/>
                    </a:srgbClr>
                  </a:outerShdw>
                </a:effectLst>
              </a:rPr>
              <a:t>abortus</a:t>
            </a:r>
            <a:r>
              <a:rPr lang="en-US" sz="1800" dirty="0">
                <a:effectLst>
                  <a:outerShdw blurRad="38100" dist="38100" dir="2700000" algn="tl">
                    <a:srgbClr val="000000">
                      <a:alpha val="43137"/>
                    </a:srgbClr>
                  </a:outerShdw>
                </a:effectLst>
              </a:rPr>
              <a:t> and occasionally B. </a:t>
            </a:r>
            <a:r>
              <a:rPr lang="en-US" sz="1800" dirty="0" err="1">
                <a:effectLst>
                  <a:outerShdw blurRad="38100" dist="38100" dir="2700000" algn="tl">
                    <a:srgbClr val="000000">
                      <a:alpha val="43137"/>
                    </a:srgbClr>
                  </a:outerShdw>
                </a:effectLst>
              </a:rPr>
              <a:t>suis</a:t>
            </a:r>
            <a:r>
              <a:rPr lang="en-US" sz="1800" dirty="0">
                <a:effectLst>
                  <a:outerShdw blurRad="38100" dist="38100" dir="2700000" algn="tl">
                    <a:srgbClr val="000000">
                      <a:alpha val="43137"/>
                    </a:srgbClr>
                  </a:outerShdw>
                </a:effectLst>
              </a:rPr>
              <a:t> can cause inflammation of the supraspinous or supra-</a:t>
            </a:r>
            <a:r>
              <a:rPr lang="en-US" sz="1800" dirty="0" err="1">
                <a:effectLst>
                  <a:outerShdw blurRad="38100" dist="38100" dir="2700000" algn="tl">
                    <a:srgbClr val="000000">
                      <a:alpha val="43137"/>
                    </a:srgbClr>
                  </a:outerShdw>
                </a:effectLst>
              </a:rPr>
              <a:t>atlantal</a:t>
            </a:r>
            <a:r>
              <a:rPr lang="en-US" sz="1800" dirty="0">
                <a:effectLst>
                  <a:outerShdw blurRad="38100" dist="38100" dir="2700000" algn="tl">
                    <a:srgbClr val="000000">
                      <a:alpha val="43137"/>
                    </a:srgbClr>
                  </a:outerShdw>
                </a:effectLst>
              </a:rPr>
              <a:t> bursa; these syndromes are known, respectively, as </a:t>
            </a:r>
            <a:r>
              <a:rPr lang="en-US" sz="1800" b="1" dirty="0">
                <a:effectLst>
                  <a:outerShdw blurRad="38100" dist="38100" dir="2700000" algn="tl">
                    <a:srgbClr val="000000">
                      <a:alpha val="43137"/>
                    </a:srgbClr>
                  </a:outerShdw>
                </a:effectLst>
              </a:rPr>
              <a:t>fistulous withers </a:t>
            </a:r>
            <a:r>
              <a:rPr lang="en-US" sz="1800" dirty="0">
                <a:effectLst>
                  <a:outerShdw blurRad="38100" dist="38100" dir="2700000" algn="tl">
                    <a:srgbClr val="000000">
                      <a:alpha val="43137"/>
                    </a:srgbClr>
                  </a:outerShdw>
                </a:effectLst>
              </a:rPr>
              <a:t>or </a:t>
            </a:r>
            <a:r>
              <a:rPr lang="en-US" sz="1800" b="1" dirty="0">
                <a:effectLst>
                  <a:outerShdw blurRad="38100" dist="38100" dir="2700000" algn="tl">
                    <a:srgbClr val="000000">
                      <a:alpha val="43137"/>
                    </a:srgbClr>
                  </a:outerShdw>
                </a:effectLst>
              </a:rPr>
              <a:t>poll evil</a:t>
            </a:r>
            <a:r>
              <a:rPr lang="en-US" sz="1800" dirty="0">
                <a:effectLst>
                  <a:outerShdw blurRad="38100" dist="38100" dir="2700000" algn="tl">
                    <a:srgbClr val="000000">
                      <a:alpha val="43137"/>
                    </a:srgbClr>
                  </a:outerShdw>
                </a:effectLst>
              </a:rPr>
              <a:t>. The bursal sac becomes distended by a clear, viscous, straw-colored exudate and develops a thickened wall. It can rupture, leading to secondary inflammation. In chronic cases, nearby ligaments and the dorsal vertebral spines may become necrotic. </a:t>
            </a:r>
            <a:r>
              <a:rPr lang="en-US" sz="1800" dirty="0" err="1">
                <a:effectLst>
                  <a:outerShdw blurRad="38100" dist="38100" dir="2700000" algn="tl">
                    <a:srgbClr val="000000">
                      <a:alpha val="43137"/>
                    </a:srgbClr>
                  </a:outerShdw>
                </a:effectLst>
              </a:rPr>
              <a:t>Brucellaassociated</a:t>
            </a:r>
            <a:r>
              <a:rPr lang="en-US" sz="1800" dirty="0">
                <a:effectLst>
                  <a:outerShdw blurRad="38100" dist="38100" dir="2700000" algn="tl">
                    <a:srgbClr val="000000">
                      <a:alpha val="43137"/>
                    </a:srgbClr>
                  </a:outerShdw>
                </a:effectLst>
              </a:rPr>
              <a:t> abortions are rare in horses. </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572" y="633841"/>
            <a:ext cx="4247621" cy="3185716"/>
          </a:xfrm>
          <a:prstGeom prst="rect">
            <a:avLst/>
          </a:prstGeom>
        </p:spPr>
      </p:pic>
    </p:spTree>
    <p:extLst>
      <p:ext uri="{BB962C8B-B14F-4D97-AF65-F5344CB8AC3E}">
        <p14:creationId xmlns:p14="http://schemas.microsoft.com/office/powerpoint/2010/main" val="2295362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Brucella’s charachteristics</a:t>
            </a:r>
            <a:endParaRPr lang="it-IT" dirty="0"/>
          </a:p>
        </p:txBody>
      </p:sp>
      <p:sp>
        <p:nvSpPr>
          <p:cNvPr id="3" name="Text Placeholder 2"/>
          <p:cNvSpPr>
            <a:spLocks noGrp="1"/>
          </p:cNvSpPr>
          <p:nvPr>
            <p:ph type="body" idx="1"/>
          </p:nvPr>
        </p:nvSpPr>
        <p:spPr>
          <a:xfrm>
            <a:off x="6895558" y="719328"/>
            <a:ext cx="3755379" cy="5596128"/>
          </a:xfrm>
        </p:spPr>
        <p:txBody>
          <a:bodyPr>
            <a:normAutofit lnSpcReduction="10000"/>
          </a:bodyPr>
          <a:lstStyle/>
          <a:p>
            <a:endParaRPr lang="it-IT" dirty="0"/>
          </a:p>
          <a:p>
            <a:endParaRPr lang="it-IT" dirty="0"/>
          </a:p>
          <a:p>
            <a:pPr marL="342900" indent="-342900">
              <a:buFont typeface="Arial" panose="020B0604020202020204" pitchFamily="34" charset="0"/>
              <a:buChar char="•"/>
            </a:pPr>
            <a:r>
              <a:rPr lang="it-IT" b="1" dirty="0" smtClean="0"/>
              <a:t>Rod-shaped </a:t>
            </a:r>
            <a:r>
              <a:rPr lang="it-IT" b="1" dirty="0"/>
              <a:t>(cocchi e bacilli) </a:t>
            </a:r>
            <a:endParaRPr lang="it-IT" dirty="0"/>
          </a:p>
          <a:p>
            <a:pPr marL="342900" indent="-342900">
              <a:buFont typeface="Arial" panose="020B0604020202020204" pitchFamily="34" charset="0"/>
              <a:buChar char="•"/>
            </a:pPr>
            <a:r>
              <a:rPr lang="it-IT" b="1" dirty="0" smtClean="0"/>
              <a:t>Gram- </a:t>
            </a:r>
            <a:endParaRPr lang="it-IT" dirty="0"/>
          </a:p>
          <a:p>
            <a:pPr marL="342900" indent="-342900">
              <a:buFont typeface="Arial" panose="020B0604020202020204" pitchFamily="34" charset="0"/>
              <a:buChar char="•"/>
            </a:pPr>
            <a:r>
              <a:rPr lang="it-IT" b="1" dirty="0" smtClean="0"/>
              <a:t>size:0,3-0,5 </a:t>
            </a:r>
            <a:r>
              <a:rPr lang="it-IT" b="1" dirty="0"/>
              <a:t>x 0,6-2,0 micron </a:t>
            </a:r>
            <a:endParaRPr lang="it-IT" dirty="0"/>
          </a:p>
          <a:p>
            <a:pPr marL="342900" indent="-342900">
              <a:buFont typeface="Arial" panose="020B0604020202020204" pitchFamily="34" charset="0"/>
              <a:buChar char="•"/>
            </a:pPr>
            <a:r>
              <a:rPr lang="it-IT" b="1" dirty="0" smtClean="0"/>
              <a:t>motionless</a:t>
            </a:r>
            <a:endParaRPr lang="it-IT" dirty="0"/>
          </a:p>
          <a:p>
            <a:pPr marL="342900" indent="-342900">
              <a:buFont typeface="Arial" panose="020B0604020202020204" pitchFamily="34" charset="0"/>
              <a:buChar char="•"/>
            </a:pPr>
            <a:r>
              <a:rPr lang="it-IT" b="1" dirty="0" smtClean="0"/>
              <a:t>asporogenous </a:t>
            </a:r>
            <a:endParaRPr lang="it-IT" dirty="0"/>
          </a:p>
          <a:p>
            <a:pPr marL="342900" indent="-342900">
              <a:buFont typeface="Arial" panose="020B0604020202020204" pitchFamily="34" charset="0"/>
              <a:buChar char="•"/>
            </a:pPr>
            <a:r>
              <a:rPr lang="it-IT" b="1" dirty="0" smtClean="0"/>
              <a:t>without caps but with proteic material similcaps</a:t>
            </a:r>
          </a:p>
          <a:p>
            <a:pPr marL="342900" indent="-342900">
              <a:buFont typeface="Arial" panose="020B0604020202020204" pitchFamily="34" charset="0"/>
              <a:buChar char="•"/>
            </a:pPr>
            <a:r>
              <a:rPr lang="it-IT" b="1" dirty="0" smtClean="0"/>
              <a:t>aerobics</a:t>
            </a:r>
            <a:endParaRPr lang="it-IT" dirty="0"/>
          </a:p>
          <a:p>
            <a:pPr marL="342900" indent="-342900">
              <a:buFont typeface="Arial" panose="020B0604020202020204" pitchFamily="34" charset="0"/>
              <a:buChar char="•"/>
            </a:pPr>
            <a:r>
              <a:rPr lang="it-IT" b="1" dirty="0" smtClean="0"/>
              <a:t>Ideal t°: </a:t>
            </a:r>
            <a:r>
              <a:rPr lang="it-IT" b="1" dirty="0"/>
              <a:t>37°C </a:t>
            </a:r>
            <a:endParaRPr lang="it-IT" dirty="0"/>
          </a:p>
          <a:p>
            <a:pPr marL="342900" indent="-342900">
              <a:buFont typeface="Arial" panose="020B0604020202020204" pitchFamily="34" charset="0"/>
              <a:buChar char="•"/>
            </a:pPr>
            <a:r>
              <a:rPr lang="it-IT" b="1" dirty="0" smtClean="0"/>
              <a:t>pH :6,6-7,4 </a:t>
            </a:r>
            <a:endParaRPr lang="it-IT" dirty="0"/>
          </a:p>
          <a:p>
            <a:endParaRPr lang="it-IT" dirty="0"/>
          </a:p>
        </p:txBody>
      </p:sp>
    </p:spTree>
    <p:extLst>
      <p:ext uri="{BB962C8B-B14F-4D97-AF65-F5344CB8AC3E}">
        <p14:creationId xmlns:p14="http://schemas.microsoft.com/office/powerpoint/2010/main" val="2043587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Diagnosis</a:t>
            </a:r>
            <a:endParaRPr lang="it-IT" dirty="0"/>
          </a:p>
        </p:txBody>
      </p:sp>
      <p:sp>
        <p:nvSpPr>
          <p:cNvPr id="3" name="Text Placeholder 2"/>
          <p:cNvSpPr>
            <a:spLocks noGrp="1"/>
          </p:cNvSpPr>
          <p:nvPr>
            <p:ph type="body" idx="1"/>
          </p:nvPr>
        </p:nvSpPr>
        <p:spPr>
          <a:xfrm>
            <a:off x="6932134" y="1365504"/>
            <a:ext cx="3699290" cy="4632960"/>
          </a:xfrm>
        </p:spPr>
        <p:txBody>
          <a:bodyPr>
            <a:normAutofit/>
          </a:bodyPr>
          <a:lstStyle/>
          <a:p>
            <a:pPr algn="just"/>
            <a:r>
              <a:rPr lang="en-US" dirty="0">
                <a:effectLst>
                  <a:outerShdw blurRad="38100" dist="38100" dir="2700000" algn="tl">
                    <a:srgbClr val="000000">
                      <a:alpha val="43137"/>
                    </a:srgbClr>
                  </a:outerShdw>
                </a:effectLst>
              </a:rPr>
              <a:t>Although no brucellosis eradication program exists specifically for equine, standards for diagnosis and treating </a:t>
            </a:r>
            <a:r>
              <a:rPr lang="en-US" dirty="0" err="1">
                <a:effectLst>
                  <a:outerShdw blurRad="38100" dist="38100" dir="2700000" algn="tl">
                    <a:srgbClr val="000000">
                      <a:alpha val="43137"/>
                    </a:srgbClr>
                  </a:outerShdw>
                </a:effectLst>
              </a:rPr>
              <a:t>B.</a:t>
            </a:r>
            <a:r>
              <a:rPr lang="en-US" i="1" dirty="0" err="1">
                <a:effectLst>
                  <a:outerShdw blurRad="38100" dist="38100" dir="2700000" algn="tl">
                    <a:srgbClr val="000000">
                      <a:alpha val="43137"/>
                    </a:srgbClr>
                  </a:outerShdw>
                </a:effectLst>
              </a:rPr>
              <a:t>abortus</a:t>
            </a:r>
            <a:r>
              <a:rPr lang="en-US" dirty="0">
                <a:effectLst>
                  <a:outerShdw blurRad="38100" dist="38100" dir="2700000" algn="tl">
                    <a:srgbClr val="000000">
                      <a:alpha val="43137"/>
                    </a:srgbClr>
                  </a:outerShdw>
                </a:effectLst>
              </a:rPr>
              <a:t> associated fistulous withers have been established as means to monitor possible bovine brucellosis and to help protect the public from exposure to this zoonotic path­ogen.</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6372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89" y="1794240"/>
            <a:ext cx="4351023" cy="2283824"/>
          </a:xfrm>
        </p:spPr>
        <p:txBody>
          <a:bodyPr/>
          <a:lstStyle/>
          <a:p>
            <a:r>
              <a:rPr lang="it-IT" dirty="0" smtClean="0"/>
              <a:t>Brucellosis in pigs</a:t>
            </a:r>
            <a:endParaRPr lang="it-IT" dirty="0"/>
          </a:p>
        </p:txBody>
      </p:sp>
      <p:sp>
        <p:nvSpPr>
          <p:cNvPr id="3" name="Text Placeholder 2"/>
          <p:cNvSpPr>
            <a:spLocks noGrp="1"/>
          </p:cNvSpPr>
          <p:nvPr>
            <p:ph type="body" idx="1"/>
          </p:nvPr>
        </p:nvSpPr>
        <p:spPr>
          <a:xfrm>
            <a:off x="7395431" y="2714220"/>
            <a:ext cx="3089689" cy="3056729"/>
          </a:xfrm>
        </p:spPr>
        <p:txBody>
          <a:bodyPr>
            <a:normAutofit fontScale="92500" lnSpcReduction="10000"/>
          </a:bodyPr>
          <a:lstStyle/>
          <a:p>
            <a:pPr algn="just"/>
            <a:r>
              <a:rPr lang="en-US" dirty="0">
                <a:effectLst>
                  <a:outerShdw blurRad="38100" dist="38100" dir="2700000" algn="tl">
                    <a:srgbClr val="000000">
                      <a:alpha val="43137"/>
                    </a:srgbClr>
                  </a:outerShdw>
                </a:effectLst>
              </a:rPr>
              <a:t>Brucellosis caused </a:t>
            </a:r>
            <a:r>
              <a:rPr lang="en-US" dirty="0" smtClean="0">
                <a:effectLst>
                  <a:outerShdw blurRad="38100" dist="38100" dir="2700000" algn="tl">
                    <a:srgbClr val="000000">
                      <a:alpha val="43137"/>
                    </a:srgbClr>
                  </a:outerShdw>
                </a:effectLst>
              </a:rPr>
              <a:t>by </a:t>
            </a:r>
            <a:r>
              <a:rPr lang="en-US" b="1" i="1" dirty="0" smtClean="0">
                <a:effectLst>
                  <a:outerShdw blurRad="38100" dist="38100" dir="2700000" algn="tl">
                    <a:srgbClr val="000000">
                      <a:alpha val="43137"/>
                    </a:srgbClr>
                  </a:outerShdw>
                </a:effectLst>
              </a:rPr>
              <a:t>Brucella </a:t>
            </a:r>
            <a:r>
              <a:rPr lang="en-US" b="1" i="1" dirty="0" err="1">
                <a:effectLst>
                  <a:outerShdw blurRad="38100" dist="38100" dir="2700000" algn="tl">
                    <a:srgbClr val="000000">
                      <a:alpha val="43137"/>
                    </a:srgbClr>
                  </a:outerShdw>
                </a:effectLst>
              </a:rPr>
              <a:t>suis</a:t>
            </a:r>
            <a:r>
              <a:rPr lang="en-US" dirty="0">
                <a:effectLst>
                  <a:outerShdw blurRad="38100" dist="38100" dir="2700000" algn="tl">
                    <a:srgbClr val="000000">
                      <a:alpha val="43137"/>
                    </a:srgbClr>
                  </a:outerShdw>
                </a:effectLst>
              </a:rPr>
              <a:t> rarely occurs in domestic animals other than pigs. Epidemics of brucellosis in people have been reported among packing-house workers, and the usual source is infected pigs. </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37" y="3538852"/>
            <a:ext cx="2845230" cy="2845230"/>
          </a:xfrm>
          <a:prstGeom prst="rect">
            <a:avLst/>
          </a:prstGeom>
        </p:spPr>
      </p:pic>
    </p:spTree>
    <p:extLst>
      <p:ext uri="{BB962C8B-B14F-4D97-AF65-F5344CB8AC3E}">
        <p14:creationId xmlns:p14="http://schemas.microsoft.com/office/powerpoint/2010/main" val="1444907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Etiology</a:t>
            </a:r>
            <a:endParaRPr lang="it-IT" dirty="0"/>
          </a:p>
        </p:txBody>
      </p:sp>
      <p:sp>
        <p:nvSpPr>
          <p:cNvPr id="3" name="Text Placeholder 2"/>
          <p:cNvSpPr>
            <a:spLocks noGrp="1"/>
          </p:cNvSpPr>
          <p:nvPr>
            <p:ph type="body" idx="1"/>
          </p:nvPr>
        </p:nvSpPr>
        <p:spPr/>
        <p:txBody>
          <a:bodyPr>
            <a:normAutofit/>
          </a:bodyPr>
          <a:lstStyle/>
          <a:p>
            <a:pPr algn="just"/>
            <a:r>
              <a:rPr lang="it-IT" dirty="0" smtClean="0">
                <a:effectLst>
                  <a:outerShdw blurRad="38100" dist="38100" dir="2700000" algn="tl">
                    <a:srgbClr val="000000">
                      <a:alpha val="43137"/>
                    </a:srgbClr>
                  </a:outerShdw>
                </a:effectLst>
              </a:rPr>
              <a:t>Other </a:t>
            </a:r>
            <a:r>
              <a:rPr lang="it-IT" dirty="0">
                <a:effectLst>
                  <a:outerShdw blurRad="38100" dist="38100" dir="2700000" algn="tl">
                    <a:srgbClr val="000000">
                      <a:alpha val="43137"/>
                    </a:srgbClr>
                  </a:outerShdw>
                </a:effectLst>
              </a:rPr>
              <a:t>Brucella species rarely found in pigs include </a:t>
            </a:r>
            <a:r>
              <a:rPr lang="it-IT" b="1" dirty="0">
                <a:effectLst>
                  <a:outerShdw blurRad="38100" dist="38100" dir="2700000" algn="tl">
                    <a:srgbClr val="000000">
                      <a:alpha val="43137"/>
                    </a:srgbClr>
                  </a:outerShdw>
                </a:effectLst>
              </a:rPr>
              <a:t>Brucella abortus</a:t>
            </a:r>
            <a:r>
              <a:rPr lang="it-IT" dirty="0">
                <a:effectLst>
                  <a:outerShdw blurRad="38100" dist="38100" dir="2700000" algn="tl">
                    <a:srgbClr val="000000">
                      <a:alpha val="43137"/>
                    </a:srgbClr>
                  </a:outerShdw>
                </a:effectLst>
              </a:rPr>
              <a:t> and</a:t>
            </a:r>
            <a:r>
              <a:rPr lang="it-IT" b="1" dirty="0">
                <a:effectLst>
                  <a:outerShdw blurRad="38100" dist="38100" dir="2700000" algn="tl">
                    <a:srgbClr val="000000">
                      <a:alpha val="43137"/>
                    </a:srgbClr>
                  </a:outerShdw>
                </a:effectLst>
              </a:rPr>
              <a:t> B. </a:t>
            </a:r>
            <a:r>
              <a:rPr lang="it-IT" b="1" dirty="0" smtClean="0">
                <a:effectLst>
                  <a:outerShdw blurRad="38100" dist="38100" dir="2700000" algn="tl">
                    <a:srgbClr val="000000">
                      <a:alpha val="43137"/>
                    </a:srgbClr>
                  </a:outerShdw>
                </a:effectLst>
              </a:rPr>
              <a:t>Melitensis.</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6109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sp>
        <p:nvSpPr>
          <p:cNvPr id="3" name="Text Placeholder 2"/>
          <p:cNvSpPr>
            <a:spLocks noGrp="1"/>
          </p:cNvSpPr>
          <p:nvPr>
            <p:ph type="body" idx="1"/>
          </p:nvPr>
        </p:nvSpPr>
        <p:spPr>
          <a:xfrm>
            <a:off x="6895559" y="1425844"/>
            <a:ext cx="3418874" cy="4448014"/>
          </a:xfrm>
        </p:spPr>
        <p:txBody>
          <a:bodyPr>
            <a:normAutofit/>
          </a:bodyPr>
          <a:lstStyle/>
          <a:p>
            <a:pPr algn="just"/>
            <a:r>
              <a:rPr lang="en-US" dirty="0">
                <a:effectLst>
                  <a:outerShdw blurRad="38100" dist="38100" dir="2700000" algn="tl">
                    <a:srgbClr val="000000">
                      <a:alpha val="43137"/>
                    </a:srgbClr>
                  </a:outerShdw>
                </a:effectLst>
              </a:rPr>
              <a:t>In the past, B. </a:t>
            </a:r>
            <a:r>
              <a:rPr lang="en-US" dirty="0" err="1">
                <a:effectLst>
                  <a:outerShdw blurRad="38100" dist="38100" dir="2700000" algn="tl">
                    <a:srgbClr val="000000">
                      <a:alpha val="43137"/>
                    </a:srgbClr>
                  </a:outerShdw>
                </a:effectLst>
              </a:rPr>
              <a:t>suis</a:t>
            </a:r>
            <a:r>
              <a:rPr lang="en-US" dirty="0">
                <a:effectLst>
                  <a:outerShdw blurRad="38100" dist="38100" dir="2700000" algn="tl">
                    <a:srgbClr val="000000">
                      <a:alpha val="43137"/>
                    </a:srgbClr>
                  </a:outerShdw>
                </a:effectLst>
              </a:rPr>
              <a:t> was found worldwide in swine-raising regions. This organism has been eradicated from domesticated pigs in the U.S., Canada, many European countries, and other nations</a:t>
            </a:r>
            <a:r>
              <a:rPr lang="en-US" dirty="0" smtClean="0">
                <a:effectLst>
                  <a:outerShdw blurRad="38100" dist="38100" dir="2700000" algn="tl">
                    <a:srgbClr val="000000">
                      <a:alpha val="43137"/>
                    </a:srgbClr>
                  </a:outerShdw>
                </a:effectLst>
              </a:rPr>
              <a:t>.</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06888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6867868" y="1595757"/>
            <a:ext cx="4653572" cy="4788976"/>
          </a:xfrm>
        </p:spPr>
        <p:txBody>
          <a:bodyPr>
            <a:normAutofit/>
          </a:bodyPr>
          <a:lstStyle/>
          <a:p>
            <a:pPr algn="just"/>
            <a:r>
              <a:rPr lang="en-US" dirty="0">
                <a:effectLst>
                  <a:outerShdw blurRad="38100" dist="38100" dir="2700000" algn="tl">
                    <a:srgbClr val="000000">
                      <a:alpha val="43137"/>
                    </a:srgbClr>
                  </a:outerShdw>
                </a:effectLst>
              </a:rPr>
              <a:t>Swine brucellosis is transmitted by direct contact with recently aborted sows, by ingestion of contaminated food or exposure to a contaminated environment. However, sexual transmission is particularly important. </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0318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Clinical findings</a:t>
            </a:r>
            <a:endParaRPr lang="it-IT" dirty="0"/>
          </a:p>
        </p:txBody>
      </p:sp>
      <p:sp>
        <p:nvSpPr>
          <p:cNvPr id="3" name="Text Placeholder 2"/>
          <p:cNvSpPr>
            <a:spLocks noGrp="1"/>
          </p:cNvSpPr>
          <p:nvPr>
            <p:ph type="body" idx="1"/>
          </p:nvPr>
        </p:nvSpPr>
        <p:spPr>
          <a:xfrm>
            <a:off x="6895557" y="1316580"/>
            <a:ext cx="4881915" cy="5005953"/>
          </a:xfrm>
        </p:spPr>
        <p:txBody>
          <a:bodyPr>
            <a:normAutofit/>
          </a:bodyPr>
          <a:lstStyle/>
          <a:p>
            <a:pPr algn="just"/>
            <a:r>
              <a:rPr lang="en-US" sz="1800" dirty="0" smtClean="0">
                <a:effectLst>
                  <a:outerShdw blurRad="38100" dist="38100" dir="2700000" algn="tl">
                    <a:srgbClr val="000000">
                      <a:alpha val="43137"/>
                    </a:srgbClr>
                  </a:outerShdw>
                </a:effectLst>
              </a:rPr>
              <a:t>after </a:t>
            </a:r>
            <a:r>
              <a:rPr lang="en-US" sz="1800" dirty="0">
                <a:effectLst>
                  <a:outerShdw blurRad="38100" dist="38100" dir="2700000" algn="tl">
                    <a:srgbClr val="000000">
                      <a:alpha val="43137"/>
                    </a:srgbClr>
                  </a:outerShdw>
                </a:effectLst>
              </a:rPr>
              <a:t>exposure to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suis</a:t>
            </a:r>
            <a:r>
              <a:rPr lang="en-US" sz="1800" dirty="0">
                <a:effectLst>
                  <a:outerShdw blurRad="38100" dist="38100" dir="2700000" algn="tl">
                    <a:srgbClr val="000000">
                      <a:alpha val="43137"/>
                    </a:srgbClr>
                  </a:outerShdw>
                </a:effectLst>
              </a:rPr>
              <a:t>, pigs develop a bacteremia that may persist for as long as 90 days. During and after the bacteremia, localization may occur in various tissues</a:t>
            </a:r>
            <a:r>
              <a:rPr lang="en-US" sz="1800" dirty="0" smtClean="0">
                <a:effectLst>
                  <a:outerShdw blurRad="38100" dist="38100" dir="2700000" algn="tl">
                    <a:srgbClr val="000000">
                      <a:alpha val="43137"/>
                    </a:srgbClr>
                  </a:outerShdw>
                </a:effectLst>
              </a:rPr>
              <a:t>. </a:t>
            </a:r>
          </a:p>
          <a:p>
            <a:pPr algn="just"/>
            <a:r>
              <a:rPr lang="en-US" sz="1800" dirty="0" smtClean="0">
                <a:effectLst>
                  <a:outerShdw blurRad="38100" dist="38100" dir="2700000" algn="tl">
                    <a:srgbClr val="000000">
                      <a:alpha val="43137"/>
                    </a:srgbClr>
                  </a:outerShdw>
                </a:effectLst>
              </a:rPr>
              <a:t>Common </a:t>
            </a:r>
            <a:r>
              <a:rPr lang="en-US" sz="1800" dirty="0">
                <a:effectLst>
                  <a:outerShdw blurRad="38100" dist="38100" dir="2700000" algn="tl">
                    <a:srgbClr val="000000">
                      <a:alpha val="43137"/>
                    </a:srgbClr>
                  </a:outerShdw>
                </a:effectLst>
              </a:rPr>
              <a:t>manifestations are abortion, temporary or permanent sterility,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lameness, posterior paralysis, spondylitis, and occasionally metritis and abscess formation</a:t>
            </a:r>
            <a:r>
              <a:rPr lang="en-US" sz="1800" dirty="0" smtClean="0">
                <a:effectLst>
                  <a:outerShdw blurRad="38100" dist="38100" dir="2700000" algn="tl">
                    <a:srgbClr val="000000">
                      <a:alpha val="43137"/>
                    </a:srgbClr>
                  </a:outerShdw>
                </a:effectLst>
              </a:rPr>
              <a:t>.</a:t>
            </a:r>
            <a:endParaRPr lang="en-US"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6162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Diagnosis</a:t>
            </a:r>
            <a:endParaRPr lang="it-IT" dirty="0"/>
          </a:p>
        </p:txBody>
      </p:sp>
      <p:sp>
        <p:nvSpPr>
          <p:cNvPr id="3" name="Text Placeholder 2"/>
          <p:cNvSpPr>
            <a:spLocks noGrp="1"/>
          </p:cNvSpPr>
          <p:nvPr>
            <p:ph type="body" idx="1"/>
          </p:nvPr>
        </p:nvSpPr>
        <p:spPr>
          <a:xfrm>
            <a:off x="6895558" y="1255364"/>
            <a:ext cx="4759994" cy="5362412"/>
          </a:xfrm>
        </p:spPr>
        <p:txBody>
          <a:bodyPr>
            <a:normAutofit/>
          </a:bodyPr>
          <a:lstStyle/>
          <a:p>
            <a:pPr algn="just"/>
            <a:r>
              <a:rPr lang="en-US" sz="1800" dirty="0">
                <a:effectLst>
                  <a:outerShdw blurRad="38100" dist="38100" dir="2700000" algn="tl">
                    <a:srgbClr val="000000">
                      <a:alpha val="43137"/>
                    </a:srgbClr>
                  </a:outerShdw>
                </a:effectLst>
              </a:rPr>
              <a:t>The principal means of diagnosis in pigs is the brucellosis card (rose </a:t>
            </a:r>
            <a:r>
              <a:rPr lang="en-US" sz="1800" dirty="0" err="1">
                <a:effectLst>
                  <a:outerShdw blurRad="38100" dist="38100" dir="2700000" algn="tl">
                    <a:srgbClr val="000000">
                      <a:alpha val="43137"/>
                    </a:srgbClr>
                  </a:outerShdw>
                </a:effectLst>
              </a:rPr>
              <a:t>bengal</a:t>
            </a:r>
            <a:r>
              <a:rPr lang="en-US" sz="1800" dirty="0">
                <a:effectLst>
                  <a:outerShdw blurRad="38100" dist="38100" dir="2700000" algn="tl">
                    <a:srgbClr val="000000">
                      <a:alpha val="43137"/>
                    </a:srgbClr>
                  </a:outerShdw>
                </a:effectLst>
              </a:rPr>
              <a:t>) test; however, other serum agglutination tests or complement fixation tests have been used</a:t>
            </a:r>
            <a:r>
              <a:rPr lang="en-US" sz="1800" dirty="0" smtClean="0">
                <a:effectLst>
                  <a:outerShdw blurRad="38100" dist="38100" dir="2700000" algn="tl">
                    <a:srgbClr val="000000">
                      <a:alpha val="43137"/>
                    </a:srgbClr>
                  </a:outerShdw>
                </a:effectLst>
              </a:rPr>
              <a:t>. </a:t>
            </a:r>
          </a:p>
          <a:p>
            <a:pPr algn="just"/>
            <a:r>
              <a:rPr lang="en-US" sz="1800" dirty="0" smtClean="0">
                <a:effectLst>
                  <a:outerShdw blurRad="38100" dist="38100" dir="2700000" algn="tl">
                    <a:srgbClr val="000000">
                      <a:alpha val="43137"/>
                    </a:srgbClr>
                  </a:outerShdw>
                </a:effectLst>
              </a:rPr>
              <a:t>The </a:t>
            </a:r>
            <a:r>
              <a:rPr lang="en-US" sz="1800" dirty="0">
                <a:effectLst>
                  <a:outerShdw blurRad="38100" dist="38100" dir="2700000" algn="tl">
                    <a:srgbClr val="000000">
                      <a:alpha val="43137"/>
                    </a:srgbClr>
                  </a:outerShdw>
                </a:effectLst>
              </a:rPr>
              <a:t>card test is usually more accurate than conventional agglutination tests. Supplemental tests designed for cattle may also be used for pigs.</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8571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 mortem lesions</a:t>
            </a:r>
            <a:endParaRPr lang="it-IT" dirty="0"/>
          </a:p>
        </p:txBody>
      </p:sp>
      <p:sp>
        <p:nvSpPr>
          <p:cNvPr id="3" name="Text Placeholder 2"/>
          <p:cNvSpPr>
            <a:spLocks noGrp="1"/>
          </p:cNvSpPr>
          <p:nvPr>
            <p:ph type="body" idx="1"/>
          </p:nvPr>
        </p:nvSpPr>
        <p:spPr>
          <a:xfrm>
            <a:off x="7432006" y="4213836"/>
            <a:ext cx="3755379" cy="2283823"/>
          </a:xfrm>
        </p:spPr>
        <p:txBody>
          <a:bodyPr>
            <a:normAutofit fontScale="85000" lnSpcReduction="10000"/>
          </a:bodyPr>
          <a:lstStyle/>
          <a:p>
            <a:pPr algn="just"/>
            <a:r>
              <a:rPr lang="en-US" dirty="0">
                <a:effectLst>
                  <a:outerShdw blurRad="38100" dist="38100" dir="2700000" algn="tl">
                    <a:srgbClr val="000000">
                      <a:alpha val="43137"/>
                    </a:srgbClr>
                  </a:outerShdw>
                </a:effectLst>
              </a:rPr>
              <a:t>At necropsy, abscesses, other purulent or inflammatory lesions, or calcified foci may be seen in the testes and male accessory sex organs, particularly the epididymis and seminal vesicles .In boars, lesions tend to be unilateral.</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7146690" y="1248617"/>
            <a:ext cx="3872700" cy="2570940"/>
          </a:xfrm>
          <a:prstGeom prst="rect">
            <a:avLst/>
          </a:prstGeom>
        </p:spPr>
      </p:pic>
    </p:spTree>
    <p:extLst>
      <p:ext uri="{BB962C8B-B14F-4D97-AF65-F5344CB8AC3E}">
        <p14:creationId xmlns:p14="http://schemas.microsoft.com/office/powerpoint/2010/main" val="28400172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474" y="1535731"/>
            <a:ext cx="4351023" cy="2283824"/>
          </a:xfrm>
        </p:spPr>
        <p:txBody>
          <a:bodyPr/>
          <a:lstStyle/>
          <a:p>
            <a:r>
              <a:rPr lang="it-IT" dirty="0" smtClean="0"/>
              <a:t>Brucellosis in Goat and Sheep</a:t>
            </a:r>
            <a:endParaRPr lang="it-IT" dirty="0"/>
          </a:p>
        </p:txBody>
      </p:sp>
      <p:sp>
        <p:nvSpPr>
          <p:cNvPr id="3" name="Text Placeholder 2"/>
          <p:cNvSpPr>
            <a:spLocks noGrp="1"/>
          </p:cNvSpPr>
          <p:nvPr>
            <p:ph type="body" idx="1"/>
          </p:nvPr>
        </p:nvSpPr>
        <p:spPr>
          <a:xfrm>
            <a:off x="6895559" y="2677644"/>
            <a:ext cx="3735866" cy="2283823"/>
          </a:xfrm>
        </p:spPr>
        <p:txBody>
          <a:bodyPr/>
          <a:lstStyle/>
          <a:p>
            <a:pPr algn="just"/>
            <a:r>
              <a:rPr lang="en-US" dirty="0">
                <a:effectLst>
                  <a:outerShdw blurRad="38100" dist="38100" dir="2700000" algn="tl">
                    <a:srgbClr val="000000">
                      <a:alpha val="43137"/>
                    </a:srgbClr>
                  </a:outerShdw>
                </a:effectLst>
              </a:rPr>
              <a:t>Caprine and ovine brucellosis, caused by the zoonotic bacterium </a:t>
            </a:r>
            <a:r>
              <a:rPr lang="en-US" b="1" dirty="0">
                <a:effectLst>
                  <a:outerShdw blurRad="38100" dist="38100" dir="2700000" algn="tl">
                    <a:srgbClr val="000000">
                      <a:alpha val="43137"/>
                    </a:srgbClr>
                  </a:outerShdw>
                </a:effectLst>
              </a:rPr>
              <a:t>Brucella </a:t>
            </a:r>
            <a:r>
              <a:rPr lang="en-US" b="1" dirty="0" err="1">
                <a:effectLst>
                  <a:outerShdw blurRad="38100" dist="38100" dir="2700000" algn="tl">
                    <a:srgbClr val="000000">
                      <a:alpha val="43137"/>
                    </a:srgbClr>
                  </a:outerShdw>
                </a:effectLst>
              </a:rPr>
              <a:t>melitensis</a:t>
            </a:r>
            <a:r>
              <a:rPr lang="en-US" dirty="0">
                <a:effectLst>
                  <a:outerShdw blurRad="38100" dist="38100" dir="2700000" algn="tl">
                    <a:srgbClr val="000000">
                      <a:alpha val="43137"/>
                    </a:srgbClr>
                  </a:outerShdw>
                </a:effectLst>
              </a:rPr>
              <a:t>, is an economically important cause of abortion in small </a:t>
            </a:r>
            <a:r>
              <a:rPr lang="en-US" dirty="0" smtClean="0">
                <a:effectLst>
                  <a:outerShdw blurRad="38100" dist="38100" dir="2700000" algn="tl">
                    <a:srgbClr val="000000">
                      <a:alpha val="43137"/>
                    </a:srgbClr>
                  </a:outerShdw>
                </a:effectLst>
              </a:rPr>
              <a:t>ruminants.</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89" y="3346416"/>
            <a:ext cx="2109362" cy="3009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251" y="4298897"/>
            <a:ext cx="3663897" cy="2057419"/>
          </a:xfrm>
          <a:prstGeom prst="rect">
            <a:avLst/>
          </a:prstGeom>
        </p:spPr>
      </p:pic>
    </p:spTree>
    <p:extLst>
      <p:ext uri="{BB962C8B-B14F-4D97-AF65-F5344CB8AC3E}">
        <p14:creationId xmlns:p14="http://schemas.microsoft.com/office/powerpoint/2010/main" val="10577129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Etiology</a:t>
            </a:r>
            <a:endParaRPr lang="it-IT" dirty="0"/>
          </a:p>
        </p:txBody>
      </p:sp>
      <p:sp>
        <p:nvSpPr>
          <p:cNvPr id="3" name="Text Placeholder 2"/>
          <p:cNvSpPr>
            <a:spLocks noGrp="1"/>
          </p:cNvSpPr>
          <p:nvPr>
            <p:ph type="body" idx="1"/>
          </p:nvPr>
        </p:nvSpPr>
        <p:spPr>
          <a:xfrm>
            <a:off x="6895558" y="2677644"/>
            <a:ext cx="3967514" cy="2283823"/>
          </a:xfrm>
        </p:spPr>
        <p:txBody>
          <a:bodyPr>
            <a:normAutofit/>
          </a:bodyPr>
          <a:lstStyle/>
          <a:p>
            <a:pPr algn="just"/>
            <a:r>
              <a:rPr lang="en-US" dirty="0" smtClean="0">
                <a:effectLst>
                  <a:outerShdw blurRad="38100" dist="38100" dir="2700000" algn="tl">
                    <a:srgbClr val="000000">
                      <a:alpha val="43137"/>
                    </a:srgbClr>
                  </a:outerShdw>
                </a:effectLst>
              </a:rPr>
              <a:t>B</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melitensis</a:t>
            </a:r>
            <a:r>
              <a:rPr lang="en-US" dirty="0">
                <a:effectLst>
                  <a:outerShdw blurRad="38100" dist="38100" dir="2700000" algn="tl">
                    <a:srgbClr val="000000">
                      <a:alpha val="43137"/>
                    </a:srgbClr>
                  </a:outerShdw>
                </a:effectLst>
              </a:rPr>
              <a:t> contains three </a:t>
            </a:r>
            <a:r>
              <a:rPr lang="en-US" dirty="0" err="1">
                <a:effectLst>
                  <a:outerShdw blurRad="38100" dist="38100" dir="2700000" algn="tl">
                    <a:srgbClr val="000000">
                      <a:alpha val="43137"/>
                    </a:srgbClr>
                  </a:outerShdw>
                </a:effectLst>
              </a:rPr>
              <a:t>biovars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biovars</a:t>
            </a:r>
            <a:r>
              <a:rPr lang="en-US" dirty="0">
                <a:effectLst>
                  <a:outerShdw blurRad="38100" dist="38100" dir="2700000" algn="tl">
                    <a:srgbClr val="000000">
                      <a:alpha val="43137"/>
                    </a:srgbClr>
                  </a:outerShdw>
                </a:effectLst>
              </a:rPr>
              <a:t> 1, 2 and 3). All three </a:t>
            </a:r>
            <a:r>
              <a:rPr lang="en-US" dirty="0" err="1">
                <a:effectLst>
                  <a:outerShdw blurRad="38100" dist="38100" dir="2700000" algn="tl">
                    <a:srgbClr val="000000">
                      <a:alpha val="43137"/>
                    </a:srgbClr>
                  </a:outerShdw>
                </a:effectLst>
              </a:rPr>
              <a:t>biovars</a:t>
            </a:r>
            <a:r>
              <a:rPr lang="en-US" dirty="0">
                <a:effectLst>
                  <a:outerShdw blurRad="38100" dist="38100" dir="2700000" algn="tl">
                    <a:srgbClr val="000000">
                      <a:alpha val="43137"/>
                    </a:srgbClr>
                  </a:outerShdw>
                </a:effectLst>
              </a:rPr>
              <a:t> cause disease in small ruminants, but their geographic distribution </a:t>
            </a:r>
            <a:r>
              <a:rPr lang="en-US" dirty="0" smtClean="0">
                <a:effectLst>
                  <a:outerShdw blurRad="38100" dist="38100" dir="2700000" algn="tl">
                    <a:srgbClr val="000000">
                      <a:alpha val="43137"/>
                    </a:srgbClr>
                  </a:outerShdw>
                </a:effectLst>
              </a:rPr>
              <a:t>varies.</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2878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460" y="1450848"/>
            <a:ext cx="4855700" cy="4254333"/>
          </a:xfrm>
        </p:spPr>
        <p:txBody>
          <a:bodyPr/>
          <a:lstStyle/>
          <a:p>
            <a:r>
              <a:rPr lang="it-IT" sz="1600" u="sng" dirty="0">
                <a:effectLst>
                  <a:outerShdw blurRad="38100" dist="38100" dir="2700000" algn="tl">
                    <a:srgbClr val="000000">
                      <a:alpha val="43137"/>
                    </a:srgbClr>
                  </a:outerShdw>
                </a:effectLst>
              </a:rPr>
              <a:t/>
            </a:r>
            <a:br>
              <a:rPr lang="it-IT" sz="1600" u="sng" dirty="0">
                <a:effectLst>
                  <a:outerShdw blurRad="38100" dist="38100" dir="2700000" algn="tl">
                    <a:srgbClr val="000000">
                      <a:alpha val="43137"/>
                    </a:srgbClr>
                  </a:outerShdw>
                </a:effectLst>
              </a:rPr>
            </a:br>
            <a:r>
              <a:rPr lang="it-IT" sz="2400" u="sng" dirty="0" smtClean="0">
                <a:effectLst>
                  <a:outerShdw blurRad="38100" dist="38100" dir="2700000" algn="tl">
                    <a:srgbClr val="000000">
                      <a:alpha val="43137"/>
                    </a:srgbClr>
                  </a:outerShdw>
                </a:effectLst>
              </a:rPr>
              <a:t>Principal species:</a:t>
            </a:r>
            <a:r>
              <a:rPr lang="it-IT" sz="2400" u="sng" dirty="0">
                <a:effectLst>
                  <a:outerShdw blurRad="38100" dist="38100" dir="2700000" algn="tl">
                    <a:srgbClr val="000000">
                      <a:alpha val="43137"/>
                    </a:srgbClr>
                  </a:outerShdw>
                </a:effectLst>
              </a:rPr>
              <a:t/>
            </a:r>
            <a:br>
              <a:rPr lang="it-IT" sz="2400" u="sng" dirty="0">
                <a:effectLst>
                  <a:outerShdw blurRad="38100" dist="38100" dir="2700000" algn="tl">
                    <a:srgbClr val="000000">
                      <a:alpha val="43137"/>
                    </a:srgbClr>
                  </a:outerShdw>
                </a:effectLst>
              </a:rPr>
            </a:br>
            <a:r>
              <a:rPr lang="it-IT" sz="2400" dirty="0">
                <a:effectLst>
                  <a:outerShdw blurRad="38100" dist="38100" dir="2700000" algn="tl">
                    <a:srgbClr val="000000">
                      <a:alpha val="43137"/>
                    </a:srgbClr>
                  </a:outerShdw>
                </a:effectLst>
              </a:rPr>
              <a:t> Brucella cetaceae</a:t>
            </a:r>
            <a:br>
              <a:rPr lang="it-IT" sz="2400" dirty="0">
                <a:effectLst>
                  <a:outerShdw blurRad="38100" dist="38100" dir="2700000" algn="tl">
                    <a:srgbClr val="000000">
                      <a:alpha val="43137"/>
                    </a:srgbClr>
                  </a:outerShdw>
                </a:effectLst>
              </a:rPr>
            </a:br>
            <a:r>
              <a:rPr lang="it-IT" sz="2400" dirty="0">
                <a:effectLst>
                  <a:outerShdw blurRad="38100" dist="38100" dir="2700000" algn="tl">
                    <a:srgbClr val="000000">
                      <a:alpha val="43137"/>
                    </a:srgbClr>
                  </a:outerShdw>
                </a:effectLst>
              </a:rPr>
              <a:t> Brucella melitensis</a:t>
            </a:r>
            <a:br>
              <a:rPr lang="it-IT" sz="2400" dirty="0">
                <a:effectLst>
                  <a:outerShdw blurRad="38100" dist="38100" dir="2700000" algn="tl">
                    <a:srgbClr val="000000">
                      <a:alpha val="43137"/>
                    </a:srgbClr>
                  </a:outerShdw>
                </a:effectLst>
              </a:rPr>
            </a:br>
            <a:r>
              <a:rPr lang="it-IT" sz="2400" dirty="0">
                <a:effectLst>
                  <a:outerShdw blurRad="38100" dist="38100" dir="2700000" algn="tl">
                    <a:srgbClr val="000000">
                      <a:alpha val="43137"/>
                    </a:srgbClr>
                  </a:outerShdw>
                </a:effectLst>
              </a:rPr>
              <a:t> Brucella m. </a:t>
            </a:r>
            <a:r>
              <a:rPr lang="it-IT" sz="2400" dirty="0" smtClean="0">
                <a:effectLst>
                  <a:outerShdw blurRad="38100" dist="38100" dir="2700000" algn="tl">
                    <a:srgbClr val="000000">
                      <a:alpha val="43137"/>
                    </a:srgbClr>
                  </a:outerShdw>
                </a:effectLst>
              </a:rPr>
              <a:t>biovar </a:t>
            </a:r>
            <a:r>
              <a:rPr lang="it-IT" sz="2400" dirty="0">
                <a:effectLst>
                  <a:outerShdw blurRad="38100" dist="38100" dir="2700000" algn="tl">
                    <a:srgbClr val="000000">
                      <a:alpha val="43137"/>
                    </a:srgbClr>
                  </a:outerShdw>
                </a:effectLst>
              </a:rPr>
              <a:t>Abortus</a:t>
            </a:r>
            <a:br>
              <a:rPr lang="it-IT" sz="2400" dirty="0">
                <a:effectLst>
                  <a:outerShdw blurRad="38100" dist="38100" dir="2700000" algn="tl">
                    <a:srgbClr val="000000">
                      <a:alpha val="43137"/>
                    </a:srgbClr>
                  </a:outerShdw>
                </a:effectLst>
              </a:rPr>
            </a:br>
            <a:r>
              <a:rPr lang="it-IT" sz="2400" dirty="0">
                <a:effectLst>
                  <a:outerShdw blurRad="38100" dist="38100" dir="2700000" algn="tl">
                    <a:srgbClr val="000000">
                      <a:alpha val="43137"/>
                    </a:srgbClr>
                  </a:outerShdw>
                </a:effectLst>
              </a:rPr>
              <a:t> Brucella m. </a:t>
            </a:r>
            <a:r>
              <a:rPr lang="it-IT" sz="2400" dirty="0" smtClean="0">
                <a:effectLst>
                  <a:outerShdw blurRad="38100" dist="38100" dir="2700000" algn="tl">
                    <a:srgbClr val="000000">
                      <a:alpha val="43137"/>
                    </a:srgbClr>
                  </a:outerShdw>
                </a:effectLst>
              </a:rPr>
              <a:t>biovar </a:t>
            </a:r>
            <a:r>
              <a:rPr lang="it-IT" sz="2400" dirty="0">
                <a:effectLst>
                  <a:outerShdw blurRad="38100" dist="38100" dir="2700000" algn="tl">
                    <a:srgbClr val="000000">
                      <a:alpha val="43137"/>
                    </a:srgbClr>
                  </a:outerShdw>
                </a:effectLst>
              </a:rPr>
              <a:t>Canis </a:t>
            </a:r>
            <a:br>
              <a:rPr lang="it-IT" sz="2400" dirty="0">
                <a:effectLst>
                  <a:outerShdw blurRad="38100" dist="38100" dir="2700000" algn="tl">
                    <a:srgbClr val="000000">
                      <a:alpha val="43137"/>
                    </a:srgbClr>
                  </a:outerShdw>
                </a:effectLst>
              </a:rPr>
            </a:br>
            <a:r>
              <a:rPr lang="it-IT" sz="2400" dirty="0" smtClean="0">
                <a:effectLst>
                  <a:outerShdw blurRad="38100" dist="38100" dir="2700000" algn="tl">
                    <a:srgbClr val="000000">
                      <a:alpha val="43137"/>
                    </a:srgbClr>
                  </a:outerShdw>
                </a:effectLst>
              </a:rPr>
              <a:t> Brucella </a:t>
            </a:r>
            <a:r>
              <a:rPr lang="it-IT" sz="2400" dirty="0">
                <a:effectLst>
                  <a:outerShdw blurRad="38100" dist="38100" dir="2700000" algn="tl">
                    <a:srgbClr val="000000">
                      <a:alpha val="43137"/>
                    </a:srgbClr>
                  </a:outerShdw>
                </a:effectLst>
              </a:rPr>
              <a:t>m. </a:t>
            </a:r>
            <a:r>
              <a:rPr lang="it-IT" sz="2400" dirty="0" smtClean="0">
                <a:effectLst>
                  <a:outerShdw blurRad="38100" dist="38100" dir="2700000" algn="tl">
                    <a:srgbClr val="000000">
                      <a:alpha val="43137"/>
                    </a:srgbClr>
                  </a:outerShdw>
                </a:effectLst>
              </a:rPr>
              <a:t>biovar Melitensis</a:t>
            </a:r>
            <a:r>
              <a:rPr lang="it-IT" sz="2400" dirty="0">
                <a:effectLst>
                  <a:outerShdw blurRad="38100" dist="38100" dir="2700000" algn="tl">
                    <a:srgbClr val="000000">
                      <a:alpha val="43137"/>
                    </a:srgbClr>
                  </a:outerShdw>
                </a:effectLst>
              </a:rPr>
              <a:t/>
            </a:r>
            <a:br>
              <a:rPr lang="it-IT" sz="2400" dirty="0">
                <a:effectLst>
                  <a:outerShdw blurRad="38100" dist="38100" dir="2700000" algn="tl">
                    <a:srgbClr val="000000">
                      <a:alpha val="43137"/>
                    </a:srgbClr>
                  </a:outerShdw>
                </a:effectLst>
              </a:rPr>
            </a:br>
            <a:r>
              <a:rPr lang="it-IT" sz="2400" dirty="0">
                <a:effectLst>
                  <a:outerShdw blurRad="38100" dist="38100" dir="2700000" algn="tl">
                    <a:srgbClr val="000000">
                      <a:alpha val="43137"/>
                    </a:srgbClr>
                  </a:outerShdw>
                </a:effectLst>
              </a:rPr>
              <a:t> Brucella m. </a:t>
            </a:r>
            <a:r>
              <a:rPr lang="it-IT" sz="2400" dirty="0" smtClean="0">
                <a:effectLst>
                  <a:outerShdw blurRad="38100" dist="38100" dir="2700000" algn="tl">
                    <a:srgbClr val="000000">
                      <a:alpha val="43137"/>
                    </a:srgbClr>
                  </a:outerShdw>
                </a:effectLst>
              </a:rPr>
              <a:t>biovar </a:t>
            </a:r>
            <a:r>
              <a:rPr lang="it-IT" sz="2400" dirty="0">
                <a:effectLst>
                  <a:outerShdw blurRad="38100" dist="38100" dir="2700000" algn="tl">
                    <a:srgbClr val="000000">
                      <a:alpha val="43137"/>
                    </a:srgbClr>
                  </a:outerShdw>
                </a:effectLst>
              </a:rPr>
              <a:t>Neotomae</a:t>
            </a:r>
            <a:br>
              <a:rPr lang="it-IT" sz="2400" dirty="0">
                <a:effectLst>
                  <a:outerShdw blurRad="38100" dist="38100" dir="2700000" algn="tl">
                    <a:srgbClr val="000000">
                      <a:alpha val="43137"/>
                    </a:srgbClr>
                  </a:outerShdw>
                </a:effectLst>
              </a:rPr>
            </a:br>
            <a:r>
              <a:rPr lang="it-IT" sz="2400" dirty="0">
                <a:effectLst>
                  <a:outerShdw blurRad="38100" dist="38100" dir="2700000" algn="tl">
                    <a:srgbClr val="000000">
                      <a:alpha val="43137"/>
                    </a:srgbClr>
                  </a:outerShdw>
                </a:effectLst>
              </a:rPr>
              <a:t> Brucella m. </a:t>
            </a:r>
            <a:r>
              <a:rPr lang="it-IT" sz="2400" dirty="0" smtClean="0">
                <a:effectLst>
                  <a:outerShdw blurRad="38100" dist="38100" dir="2700000" algn="tl">
                    <a:srgbClr val="000000">
                      <a:alpha val="43137"/>
                    </a:srgbClr>
                  </a:outerShdw>
                </a:effectLst>
              </a:rPr>
              <a:t>biovar </a:t>
            </a:r>
            <a:r>
              <a:rPr lang="it-IT" sz="2400" dirty="0">
                <a:effectLst>
                  <a:outerShdw blurRad="38100" dist="38100" dir="2700000" algn="tl">
                    <a:srgbClr val="000000">
                      <a:alpha val="43137"/>
                    </a:srgbClr>
                  </a:outerShdw>
                </a:effectLst>
              </a:rPr>
              <a:t>Ovis </a:t>
            </a:r>
            <a:br>
              <a:rPr lang="it-IT" sz="2400" dirty="0">
                <a:effectLst>
                  <a:outerShdw blurRad="38100" dist="38100" dir="2700000" algn="tl">
                    <a:srgbClr val="000000">
                      <a:alpha val="43137"/>
                    </a:srgbClr>
                  </a:outerShdw>
                </a:effectLst>
              </a:rPr>
            </a:br>
            <a:r>
              <a:rPr lang="it-IT" sz="2400" dirty="0" smtClean="0">
                <a:effectLst>
                  <a:outerShdw blurRad="38100" dist="38100" dir="2700000" algn="tl">
                    <a:srgbClr val="000000">
                      <a:alpha val="43137"/>
                    </a:srgbClr>
                  </a:outerShdw>
                </a:effectLst>
              </a:rPr>
              <a:t> Brucella </a:t>
            </a:r>
            <a:r>
              <a:rPr lang="it-IT" sz="2400" dirty="0">
                <a:effectLst>
                  <a:outerShdw blurRad="38100" dist="38100" dir="2700000" algn="tl">
                    <a:srgbClr val="000000">
                      <a:alpha val="43137"/>
                    </a:srgbClr>
                  </a:outerShdw>
                </a:effectLst>
              </a:rPr>
              <a:t>m. </a:t>
            </a:r>
            <a:r>
              <a:rPr lang="it-IT" sz="2400" dirty="0" smtClean="0">
                <a:effectLst>
                  <a:outerShdw blurRad="38100" dist="38100" dir="2700000" algn="tl">
                    <a:srgbClr val="000000">
                      <a:alpha val="43137"/>
                    </a:srgbClr>
                  </a:outerShdw>
                </a:effectLst>
              </a:rPr>
              <a:t>biovar </a:t>
            </a:r>
            <a:r>
              <a:rPr lang="it-IT" sz="2400" dirty="0">
                <a:effectLst>
                  <a:outerShdw blurRad="38100" dist="38100" dir="2700000" algn="tl">
                    <a:srgbClr val="000000">
                      <a:alpha val="43137"/>
                    </a:srgbClr>
                  </a:outerShdw>
                </a:effectLst>
              </a:rPr>
              <a:t>Suis </a:t>
            </a:r>
            <a:br>
              <a:rPr lang="it-IT" sz="2400" dirty="0">
                <a:effectLst>
                  <a:outerShdw blurRad="38100" dist="38100" dir="2700000" algn="tl">
                    <a:srgbClr val="000000">
                      <a:alpha val="43137"/>
                    </a:srgbClr>
                  </a:outerShdw>
                </a:effectLst>
              </a:rPr>
            </a:br>
            <a:r>
              <a:rPr lang="it-IT" sz="2400" dirty="0" smtClean="0">
                <a:effectLst>
                  <a:outerShdw blurRad="38100" dist="38100" dir="2700000" algn="tl">
                    <a:srgbClr val="000000">
                      <a:alpha val="43137"/>
                    </a:srgbClr>
                  </a:outerShdw>
                </a:effectLst>
              </a:rPr>
              <a:t> Brucella </a:t>
            </a:r>
            <a:r>
              <a:rPr lang="it-IT" sz="2400" dirty="0">
                <a:effectLst>
                  <a:outerShdw blurRad="38100" dist="38100" dir="2700000" algn="tl">
                    <a:srgbClr val="000000">
                      <a:alpha val="43137"/>
                    </a:srgbClr>
                  </a:outerShdw>
                </a:effectLst>
              </a:rPr>
              <a:t>pinnipediae</a:t>
            </a:r>
            <a:r>
              <a:rPr lang="it-IT" sz="2000" dirty="0">
                <a:effectLst>
                  <a:outerShdw blurRad="38100" dist="38100" dir="2700000" algn="tl">
                    <a:srgbClr val="000000">
                      <a:alpha val="43137"/>
                    </a:srgbClr>
                  </a:outerShdw>
                </a:effectLst>
              </a:rPr>
              <a:t/>
            </a:r>
            <a:br>
              <a:rPr lang="it-IT" sz="2000" dirty="0">
                <a:effectLst>
                  <a:outerShdw blurRad="38100" dist="38100" dir="2700000" algn="tl">
                    <a:srgbClr val="000000">
                      <a:alpha val="43137"/>
                    </a:srgbClr>
                  </a:outerShdw>
                </a:effectLst>
              </a:rPr>
            </a:br>
            <a:endParaRPr lang="it-IT" sz="2000"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95558" y="1011936"/>
            <a:ext cx="3755379" cy="3949531"/>
          </a:xfrm>
        </p:spPr>
        <p:txBody>
          <a:bodyPr>
            <a:normAutofit/>
          </a:bodyPr>
          <a:lstStyle/>
          <a:p>
            <a:r>
              <a:rPr lang="fr-FR" sz="2400" b="1" dirty="0">
                <a:effectLst>
                  <a:outerShdw blurRad="38100" dist="38100" dir="2700000" algn="tl">
                    <a:srgbClr val="000000">
                      <a:alpha val="43137"/>
                    </a:srgbClr>
                  </a:outerShdw>
                </a:effectLst>
              </a:rPr>
              <a:t>Brucella </a:t>
            </a:r>
            <a:r>
              <a:rPr lang="fr-FR" sz="2400" b="1" dirty="0" err="1">
                <a:effectLst>
                  <a:outerShdw blurRad="38100" dist="38100" dir="2700000" algn="tl">
                    <a:srgbClr val="000000">
                      <a:alpha val="43137"/>
                    </a:srgbClr>
                  </a:outerShdw>
                </a:effectLst>
              </a:rPr>
              <a:t>melitensis</a:t>
            </a:r>
            <a:r>
              <a:rPr lang="fr-FR" sz="2400" b="1" dirty="0">
                <a:effectLst>
                  <a:outerShdw blurRad="38100" dist="38100" dir="2700000" algn="tl">
                    <a:srgbClr val="000000">
                      <a:alpha val="43137"/>
                    </a:srgbClr>
                  </a:outerShdw>
                </a:effectLst>
              </a:rPr>
              <a:t>, </a:t>
            </a:r>
            <a:r>
              <a:rPr lang="fr-FR" sz="2400" b="1" dirty="0" err="1">
                <a:effectLst>
                  <a:outerShdw blurRad="38100" dist="38100" dir="2700000" algn="tl">
                    <a:srgbClr val="000000">
                      <a:alpha val="43137"/>
                    </a:srgbClr>
                  </a:outerShdw>
                </a:effectLst>
              </a:rPr>
              <a:t>abortus</a:t>
            </a:r>
            <a:r>
              <a:rPr lang="fr-FR" sz="2400" b="1" dirty="0">
                <a:effectLst>
                  <a:outerShdw blurRad="38100" dist="38100" dir="2700000" algn="tl">
                    <a:srgbClr val="000000">
                      <a:alpha val="43137"/>
                    </a:srgbClr>
                  </a:outerShdw>
                </a:effectLst>
              </a:rPr>
              <a:t>, suis e </a:t>
            </a:r>
            <a:r>
              <a:rPr lang="fr-FR" sz="2400" b="1" dirty="0" err="1" smtClean="0">
                <a:effectLst>
                  <a:outerShdw blurRad="38100" dist="38100" dir="2700000" algn="tl">
                    <a:srgbClr val="000000">
                      <a:alpha val="43137"/>
                    </a:srgbClr>
                  </a:outerShdw>
                </a:effectLst>
              </a:rPr>
              <a:t>canis</a:t>
            </a:r>
            <a:r>
              <a:rPr lang="fr-FR" sz="2400" b="1" dirty="0" smtClean="0">
                <a:effectLst>
                  <a:outerShdw blurRad="38100" dist="38100" dir="2700000" algn="tl">
                    <a:srgbClr val="000000">
                      <a:alpha val="43137"/>
                    </a:srgbClr>
                  </a:outerShdw>
                </a:effectLst>
              </a:rPr>
              <a:t> are </a:t>
            </a:r>
            <a:r>
              <a:rPr lang="fr-FR" sz="2400" b="1" dirty="0" err="1" smtClean="0">
                <a:effectLst>
                  <a:outerShdw blurRad="38100" dist="38100" dir="2700000" algn="tl">
                    <a:srgbClr val="000000">
                      <a:alpha val="43137"/>
                    </a:srgbClr>
                  </a:outerShdw>
                </a:effectLst>
              </a:rPr>
              <a:t>dangersous</a:t>
            </a:r>
            <a:r>
              <a:rPr lang="fr-FR" sz="2400" b="1" dirty="0" smtClean="0">
                <a:effectLst>
                  <a:outerShdw blurRad="38100" dist="38100" dir="2700000" algn="tl">
                    <a:srgbClr val="000000">
                      <a:alpha val="43137"/>
                    </a:srgbClr>
                  </a:outerShdw>
                </a:effectLst>
              </a:rPr>
              <a:t> </a:t>
            </a:r>
            <a:r>
              <a:rPr lang="fr-FR" sz="2400" b="1" dirty="0" err="1" smtClean="0">
                <a:effectLst>
                  <a:outerShdw blurRad="38100" dist="38100" dir="2700000" algn="tl">
                    <a:srgbClr val="000000">
                      <a:alpha val="43137"/>
                    </a:srgbClr>
                  </a:outerShdw>
                </a:effectLst>
              </a:rPr>
              <a:t>also</a:t>
            </a:r>
            <a:r>
              <a:rPr lang="fr-FR" sz="2400" b="1" dirty="0" smtClean="0">
                <a:effectLst>
                  <a:outerShdw blurRad="38100" dist="38100" dir="2700000" algn="tl">
                    <a:srgbClr val="000000">
                      <a:alpha val="43137"/>
                    </a:srgbClr>
                  </a:outerShdw>
                </a:effectLst>
              </a:rPr>
              <a:t> for </a:t>
            </a:r>
            <a:r>
              <a:rPr lang="fr-FR" sz="2400" b="1" dirty="0" err="1" smtClean="0">
                <a:effectLst>
                  <a:outerShdw blurRad="38100" dist="38100" dir="2700000" algn="tl">
                    <a:srgbClr val="000000">
                      <a:alpha val="43137"/>
                    </a:srgbClr>
                  </a:outerShdw>
                </a:effectLst>
              </a:rPr>
              <a:t>humans</a:t>
            </a:r>
            <a:r>
              <a:rPr lang="fr-FR" sz="2400" b="1" dirty="0" smtClean="0">
                <a:effectLst>
                  <a:outerShdw blurRad="38100" dist="38100" dir="2700000" algn="tl">
                    <a:srgbClr val="000000">
                      <a:alpha val="43137"/>
                    </a:srgbClr>
                  </a:outerShdw>
                </a:effectLst>
              </a:rPr>
              <a:t>.</a:t>
            </a:r>
            <a:endParaRPr lang="it-IT"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4316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sp>
        <p:nvSpPr>
          <p:cNvPr id="3" name="Text Placeholder 2"/>
          <p:cNvSpPr>
            <a:spLocks noGrp="1"/>
          </p:cNvSpPr>
          <p:nvPr>
            <p:ph type="body" idx="1"/>
          </p:nvPr>
        </p:nvSpPr>
        <p:spPr>
          <a:xfrm>
            <a:off x="6907750" y="1924270"/>
            <a:ext cx="4356211" cy="3967566"/>
          </a:xfrm>
        </p:spPr>
        <p:txBody>
          <a:bodyPr>
            <a:normAutofit/>
          </a:bodyPr>
          <a:lstStyle/>
          <a:p>
            <a:pPr algn="just"/>
            <a:r>
              <a:rPr lang="en-US" sz="1800" dirty="0">
                <a:effectLst>
                  <a:outerShdw blurRad="38100" dist="38100" dir="2700000" algn="tl">
                    <a:srgbClr val="000000">
                      <a:alpha val="43137"/>
                    </a:srgbClr>
                  </a:outerShdw>
                </a:effectLst>
              </a:rPr>
              <a:t>B. </a:t>
            </a:r>
            <a:r>
              <a:rPr lang="en-US" sz="1800" dirty="0" err="1">
                <a:effectLst>
                  <a:outerShdw blurRad="38100" dist="38100" dir="2700000" algn="tl">
                    <a:srgbClr val="000000">
                      <a:alpha val="43137"/>
                    </a:srgbClr>
                  </a:outerShdw>
                </a:effectLst>
              </a:rPr>
              <a:t>melitensis</a:t>
            </a:r>
            <a:r>
              <a:rPr lang="en-US" sz="1800" dirty="0">
                <a:effectLst>
                  <a:outerShdw blurRad="38100" dist="38100" dir="2700000" algn="tl">
                    <a:srgbClr val="000000">
                      <a:alpha val="43137"/>
                    </a:srgbClr>
                  </a:outerShdw>
                </a:effectLst>
              </a:rPr>
              <a:t> is particularly common in the Mediterranean. It also occurs in the Middle East, Central Asia, </a:t>
            </a:r>
            <a:r>
              <a:rPr lang="en-US" sz="1800" dirty="0" smtClean="0">
                <a:effectLst>
                  <a:outerShdw blurRad="38100" dist="38100" dir="2700000" algn="tl">
                    <a:srgbClr val="000000">
                      <a:alpha val="43137"/>
                    </a:srgbClr>
                  </a:outerShdw>
                </a:effectLst>
              </a:rPr>
              <a:t>and </a:t>
            </a:r>
            <a:r>
              <a:rPr lang="en-US" sz="1800" dirty="0">
                <a:effectLst>
                  <a:outerShdw blurRad="38100" dist="38100" dir="2700000" algn="tl">
                    <a:srgbClr val="000000">
                      <a:alpha val="43137"/>
                    </a:srgbClr>
                  </a:outerShdw>
                </a:effectLst>
              </a:rPr>
              <a:t>in some countries of Central America. This organism has been reported from Africa and India, but it does not seem to be endemic in northern Europe, North America (except Mexico), Southeast Asia, Australia, or New Zealand.</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3017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3630" y="2145792"/>
            <a:ext cx="7412736" cy="4733253"/>
          </a:xfrm>
        </p:spPr>
      </p:pic>
    </p:spTree>
    <p:extLst>
      <p:ext uri="{BB962C8B-B14F-4D97-AF65-F5344CB8AC3E}">
        <p14:creationId xmlns:p14="http://schemas.microsoft.com/office/powerpoint/2010/main" val="3059243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6895559" y="1224366"/>
            <a:ext cx="4186970" cy="4959458"/>
          </a:xfrm>
        </p:spPr>
        <p:txBody>
          <a:bodyPr>
            <a:normAutofit/>
          </a:bodyPr>
          <a:lstStyle/>
          <a:p>
            <a:pPr algn="just"/>
            <a:r>
              <a:rPr lang="en-US" sz="1800" dirty="0">
                <a:effectLst>
                  <a:outerShdw blurRad="38100" dist="38100" dir="2700000" algn="tl">
                    <a:srgbClr val="000000">
                      <a:alpha val="43137"/>
                    </a:srgbClr>
                  </a:outerShdw>
                </a:effectLst>
              </a:rPr>
              <a:t>In animals, B. </a:t>
            </a:r>
            <a:r>
              <a:rPr lang="en-US" sz="1800" dirty="0" err="1">
                <a:effectLst>
                  <a:outerShdw blurRad="38100" dist="38100" dir="2700000" algn="tl">
                    <a:srgbClr val="000000">
                      <a:alpha val="43137"/>
                    </a:srgbClr>
                  </a:outerShdw>
                </a:effectLst>
              </a:rPr>
              <a:t>melitensis</a:t>
            </a:r>
            <a:r>
              <a:rPr lang="en-US" sz="1800" dirty="0">
                <a:effectLst>
                  <a:outerShdw blurRad="38100" dist="38100" dir="2700000" algn="tl">
                    <a:srgbClr val="000000">
                      <a:alpha val="43137"/>
                    </a:srgbClr>
                  </a:outerShdw>
                </a:effectLst>
              </a:rPr>
              <a:t> is usually transmitted by contact with the placenta, fetus, fetal fluids and vaginal discharges from infected animals. </a:t>
            </a:r>
            <a:r>
              <a:rPr lang="en-US" sz="1800" dirty="0" smtClean="0">
                <a:effectLst>
                  <a:outerShdw blurRad="38100" dist="38100" dir="2700000" algn="tl">
                    <a:srgbClr val="000000">
                      <a:alpha val="43137"/>
                    </a:srgbClr>
                  </a:outerShdw>
                </a:effectLst>
              </a:rPr>
              <a:t/>
            </a:r>
            <a:br>
              <a:rPr lang="en-US" sz="1800" dirty="0" smtClean="0">
                <a:effectLst>
                  <a:outerShdw blurRad="38100" dist="38100" dir="2700000" algn="tl">
                    <a:srgbClr val="000000">
                      <a:alpha val="43137"/>
                    </a:srgbClr>
                  </a:outerShdw>
                </a:effectLst>
              </a:rPr>
            </a:br>
            <a:r>
              <a:rPr lang="en-US" sz="1800" dirty="0" smtClean="0">
                <a:effectLst>
                  <a:outerShdw blurRad="38100" dist="38100" dir="2700000" algn="tl">
                    <a:srgbClr val="000000">
                      <a:alpha val="43137"/>
                    </a:srgbClr>
                  </a:outerShdw>
                </a:effectLst>
              </a:rPr>
              <a:t>Small </a:t>
            </a:r>
            <a:r>
              <a:rPr lang="en-US" sz="1800" dirty="0">
                <a:effectLst>
                  <a:outerShdw blurRad="38100" dist="38100" dir="2700000" algn="tl">
                    <a:srgbClr val="000000">
                      <a:alpha val="43137"/>
                    </a:srgbClr>
                  </a:outerShdw>
                </a:effectLst>
              </a:rPr>
              <a:t>ruminants are infectious after either abortion or full-term parturition</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Goats </a:t>
            </a:r>
            <a:r>
              <a:rPr lang="en-US" sz="1800" dirty="0">
                <a:effectLst>
                  <a:outerShdw blurRad="38100" dist="38100" dir="2700000" algn="tl">
                    <a:srgbClr val="000000">
                      <a:alpha val="43137"/>
                    </a:srgbClr>
                  </a:outerShdw>
                </a:effectLst>
              </a:rPr>
              <a:t>usually shed B. </a:t>
            </a:r>
            <a:r>
              <a:rPr lang="en-US" sz="1800" dirty="0" err="1">
                <a:effectLst>
                  <a:outerShdw blurRad="38100" dist="38100" dir="2700000" algn="tl">
                    <a:srgbClr val="000000">
                      <a:alpha val="43137"/>
                    </a:srgbClr>
                  </a:outerShdw>
                </a:effectLst>
              </a:rPr>
              <a:t>melitensis</a:t>
            </a:r>
            <a:r>
              <a:rPr lang="en-US" sz="1800" dirty="0">
                <a:effectLst>
                  <a:outerShdw blurRad="38100" dist="38100" dir="2700000" algn="tl">
                    <a:srgbClr val="000000">
                      <a:alpha val="43137"/>
                    </a:srgbClr>
                  </a:outerShdw>
                </a:effectLst>
              </a:rPr>
              <a:t> in vaginal discharges for at least 2 to 3 months, but shedding usually ends within three weeks in sheep.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59785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6919942" y="2417815"/>
            <a:ext cx="3755379" cy="2803483"/>
          </a:xfrm>
        </p:spPr>
        <p:txBody>
          <a:bodyPr>
            <a:normAutofit fontScale="92500" lnSpcReduction="20000"/>
          </a:bodyPr>
          <a:lstStyle/>
          <a:p>
            <a:pPr algn="just"/>
            <a:r>
              <a:rPr lang="en-US" dirty="0">
                <a:effectLst>
                  <a:outerShdw blurRad="38100" dist="38100" dir="2700000" algn="tl">
                    <a:srgbClr val="000000">
                      <a:alpha val="43137"/>
                    </a:srgbClr>
                  </a:outerShdw>
                </a:effectLst>
              </a:rPr>
              <a:t>This organism can also be found in the milk and semen; shedding in milk and semen can be prolonged or lifelong, particularly in goats. </a:t>
            </a:r>
            <a:endParaRPr lang="en-US" dirty="0" smtClean="0">
              <a:effectLst>
                <a:outerShdw blurRad="38100" dist="38100" dir="2700000" algn="tl">
                  <a:srgbClr val="000000">
                    <a:alpha val="43137"/>
                  </a:srgbClr>
                </a:outerShdw>
              </a:effectLst>
            </a:endParaRPr>
          </a:p>
          <a:p>
            <a:pPr algn="just"/>
            <a:r>
              <a:rPr lang="en-US" dirty="0" smtClean="0">
                <a:effectLst>
                  <a:outerShdw blurRad="38100" dist="38100" dir="2700000" algn="tl">
                    <a:srgbClr val="000000">
                      <a:alpha val="43137"/>
                    </a:srgbClr>
                  </a:outerShdw>
                </a:effectLst>
              </a:rPr>
              <a:t>Kids </a:t>
            </a:r>
            <a:r>
              <a:rPr lang="en-US" dirty="0">
                <a:effectLst>
                  <a:outerShdw blurRad="38100" dist="38100" dir="2700000" algn="tl">
                    <a:srgbClr val="000000">
                      <a:alpha val="43137"/>
                    </a:srgbClr>
                  </a:outerShdw>
                </a:effectLst>
              </a:rPr>
              <a:t>and lambs that nurse from infected dams may shed B. </a:t>
            </a:r>
            <a:r>
              <a:rPr lang="en-US" dirty="0" err="1">
                <a:effectLst>
                  <a:outerShdw blurRad="38100" dist="38100" dir="2700000" algn="tl">
                    <a:srgbClr val="000000">
                      <a:alpha val="43137"/>
                    </a:srgbClr>
                  </a:outerShdw>
                </a:effectLst>
              </a:rPr>
              <a:t>melitensis</a:t>
            </a:r>
            <a:r>
              <a:rPr lang="en-US" dirty="0">
                <a:effectLst>
                  <a:outerShdw blurRad="38100" dist="38100" dir="2700000" algn="tl">
                    <a:srgbClr val="000000">
                      <a:alpha val="43137"/>
                    </a:srgbClr>
                  </a:outerShdw>
                </a:effectLst>
              </a:rPr>
              <a:t> in the feces.</a:t>
            </a:r>
            <a:endParaRPr lang="it-IT" dirty="0">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370009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6895558" y="1208868"/>
            <a:ext cx="4805662" cy="5098942"/>
          </a:xfrm>
        </p:spPr>
        <p:txBody>
          <a:bodyPr>
            <a:normAutofit/>
          </a:bodyPr>
          <a:lstStyle/>
          <a:p>
            <a:pPr algn="just"/>
            <a:r>
              <a:rPr lang="en-US" sz="1800" dirty="0">
                <a:effectLst>
                  <a:outerShdw blurRad="38100" dist="38100" dir="2700000" algn="tl">
                    <a:srgbClr val="000000">
                      <a:alpha val="43137"/>
                    </a:srgbClr>
                  </a:outerShdw>
                </a:effectLst>
              </a:rPr>
              <a:t>Most animals become infected by ingestion or through the mucous membranes of the oropharynx, upper respiratory tract and conjunctiva, but Brucella can also be transmitted through broken skin</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Although the mammary gland is usually colonized during the course of an infection, it can also be infected by direct contact, with subsequent shedding of the organisms in the milk.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In </a:t>
            </a:r>
            <a:r>
              <a:rPr lang="en-US" sz="1800" dirty="0">
                <a:effectLst>
                  <a:outerShdw blurRad="38100" dist="38100" dir="2700000" algn="tl">
                    <a:srgbClr val="000000">
                      <a:alpha val="43137"/>
                    </a:srgbClr>
                  </a:outerShdw>
                </a:effectLst>
              </a:rPr>
              <a:t>utero infections also occur.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7895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Clinical signs</a:t>
            </a:r>
            <a:endParaRPr lang="it-IT" dirty="0"/>
          </a:p>
        </p:txBody>
      </p:sp>
      <p:sp>
        <p:nvSpPr>
          <p:cNvPr id="3" name="Text Placeholder 2"/>
          <p:cNvSpPr>
            <a:spLocks noGrp="1"/>
          </p:cNvSpPr>
          <p:nvPr>
            <p:ph type="body" idx="1"/>
          </p:nvPr>
        </p:nvSpPr>
        <p:spPr>
          <a:xfrm>
            <a:off x="7282503" y="3823018"/>
            <a:ext cx="3653721" cy="2641526"/>
          </a:xfrm>
        </p:spPr>
        <p:txBody>
          <a:bodyPr>
            <a:normAutofit fontScale="70000" lnSpcReduction="20000"/>
          </a:bodyPr>
          <a:lstStyle/>
          <a:p>
            <a:pPr algn="just"/>
            <a:r>
              <a:rPr lang="en-US" b="1" dirty="0" smtClean="0">
                <a:effectLst>
                  <a:outerShdw blurRad="38100" dist="38100" dir="2700000" algn="tl">
                    <a:srgbClr val="000000">
                      <a:alpha val="43137"/>
                    </a:srgbClr>
                  </a:outerShdw>
                </a:effectLst>
              </a:rPr>
              <a:t>The </a:t>
            </a:r>
            <a:r>
              <a:rPr lang="en-US" b="1" dirty="0">
                <a:effectLst>
                  <a:outerShdw blurRad="38100" dist="38100" dir="2700000" algn="tl">
                    <a:srgbClr val="000000">
                      <a:alpha val="43137"/>
                    </a:srgbClr>
                  </a:outerShdw>
                </a:effectLst>
              </a:rPr>
              <a:t>predominant symptoms in naturally infected sheep and goats are abortions, stillbirths and the birth of weak offspring. </a:t>
            </a:r>
            <a:endParaRPr lang="en-US" b="1" dirty="0" smtClean="0">
              <a:effectLst>
                <a:outerShdw blurRad="38100" dist="38100" dir="2700000" algn="tl">
                  <a:srgbClr val="000000">
                    <a:alpha val="43137"/>
                  </a:srgbClr>
                </a:outerShdw>
              </a:effectLst>
            </a:endParaRPr>
          </a:p>
          <a:p>
            <a:pPr algn="just"/>
            <a:r>
              <a:rPr lang="en-US" b="1" dirty="0" smtClean="0">
                <a:effectLst>
                  <a:outerShdw blurRad="38100" dist="38100" dir="2700000" algn="tl">
                    <a:srgbClr val="000000">
                      <a:alpha val="43137"/>
                    </a:srgbClr>
                  </a:outerShdw>
                </a:effectLst>
              </a:rPr>
              <a:t>Animals </a:t>
            </a:r>
            <a:r>
              <a:rPr lang="en-US" b="1" dirty="0">
                <a:effectLst>
                  <a:outerShdw blurRad="38100" dist="38100" dir="2700000" algn="tl">
                    <a:srgbClr val="000000">
                      <a:alpha val="43137"/>
                    </a:srgbClr>
                  </a:outerShdw>
                </a:effectLst>
              </a:rPr>
              <a:t>that abort may retain the placenta. Sheep and goats usually abort only once, but reinvasion of the uterus and shedding of organisms can occur during subsequent pregnancies. </a:t>
            </a:r>
            <a:endParaRPr lang="en-US" b="1" dirty="0" smtClean="0">
              <a:effectLst>
                <a:outerShdw blurRad="38100" dist="38100" dir="2700000" algn="tl">
                  <a:srgbClr val="000000">
                    <a:alpha val="43137"/>
                  </a:srgbClr>
                </a:outerShdw>
              </a:effectLst>
            </a:endParaRPr>
          </a:p>
          <a:p>
            <a:pPr algn="just"/>
            <a:r>
              <a:rPr lang="en-US" b="1" dirty="0" smtClean="0">
                <a:effectLst>
                  <a:outerShdw blurRad="38100" dist="38100" dir="2700000" algn="tl">
                    <a:srgbClr val="000000">
                      <a:alpha val="43137"/>
                    </a:srgbClr>
                  </a:outerShdw>
                </a:effectLst>
              </a:rPr>
              <a:t>Some </a:t>
            </a:r>
            <a:r>
              <a:rPr lang="en-US" b="1" dirty="0">
                <a:effectLst>
                  <a:outerShdw blurRad="38100" dist="38100" dir="2700000" algn="tl">
                    <a:srgbClr val="000000">
                      <a:alpha val="43137"/>
                    </a:srgbClr>
                  </a:outerShdw>
                </a:effectLst>
              </a:rPr>
              <a:t>infected animals carry the pregnancy to term, but shed the organism.</a:t>
            </a:r>
            <a:endParaRPr lang="it-IT"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039" y="970712"/>
            <a:ext cx="3031929" cy="2848845"/>
          </a:xfrm>
          <a:prstGeom prst="rect">
            <a:avLst/>
          </a:prstGeom>
        </p:spPr>
      </p:pic>
    </p:spTree>
    <p:extLst>
      <p:ext uri="{BB962C8B-B14F-4D97-AF65-F5344CB8AC3E}">
        <p14:creationId xmlns:p14="http://schemas.microsoft.com/office/powerpoint/2010/main" val="12437445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Clinical signs</a:t>
            </a:r>
            <a:endParaRPr lang="it-IT" dirty="0"/>
          </a:p>
        </p:txBody>
      </p:sp>
      <p:sp>
        <p:nvSpPr>
          <p:cNvPr id="3" name="Text Placeholder 2"/>
          <p:cNvSpPr>
            <a:spLocks noGrp="1"/>
          </p:cNvSpPr>
          <p:nvPr>
            <p:ph type="body" idx="1"/>
          </p:nvPr>
        </p:nvSpPr>
        <p:spPr>
          <a:xfrm>
            <a:off x="6724871" y="1535735"/>
            <a:ext cx="3345722" cy="2283822"/>
          </a:xfrm>
        </p:spPr>
        <p:txBody>
          <a:bodyPr>
            <a:normAutofit/>
          </a:bodyPr>
          <a:lstStyle/>
          <a:p>
            <a:pPr algn="just"/>
            <a:r>
              <a:rPr lang="en-US" sz="1800" dirty="0">
                <a:effectLst>
                  <a:outerShdw blurRad="38100" dist="38100" dir="2700000" algn="tl">
                    <a:srgbClr val="000000">
                      <a:alpha val="43137"/>
                    </a:srgbClr>
                  </a:outerShdw>
                </a:effectLst>
              </a:rPr>
              <a:t>Acute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and epididymitis can occur in males, and may result in infertility.</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4560" y="3456432"/>
            <a:ext cx="2377440" cy="3244215"/>
          </a:xfrm>
          <a:prstGeom prst="rect">
            <a:avLst/>
          </a:prstGeom>
        </p:spPr>
      </p:pic>
    </p:spTree>
    <p:extLst>
      <p:ext uri="{BB962C8B-B14F-4D97-AF65-F5344CB8AC3E}">
        <p14:creationId xmlns:p14="http://schemas.microsoft.com/office/powerpoint/2010/main" val="128806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 mortem lesions</a:t>
            </a:r>
            <a:endParaRPr lang="it-IT" dirty="0"/>
          </a:p>
        </p:txBody>
      </p:sp>
      <p:sp>
        <p:nvSpPr>
          <p:cNvPr id="3" name="Text Placeholder 2"/>
          <p:cNvSpPr>
            <a:spLocks noGrp="1"/>
          </p:cNvSpPr>
          <p:nvPr>
            <p:ph type="body" idx="1"/>
          </p:nvPr>
        </p:nvSpPr>
        <p:spPr>
          <a:xfrm>
            <a:off x="6785830" y="1802970"/>
            <a:ext cx="4418618" cy="3564610"/>
          </a:xfrm>
        </p:spPr>
        <p:txBody>
          <a:bodyPr>
            <a:normAutofit/>
          </a:bodyPr>
          <a:lstStyle/>
          <a:p>
            <a:pPr algn="just"/>
            <a:r>
              <a:rPr lang="en-US" sz="1800" dirty="0">
                <a:effectLst>
                  <a:outerShdw blurRad="38100" dist="38100" dir="2700000" algn="tl">
                    <a:srgbClr val="000000">
                      <a:alpha val="43137"/>
                    </a:srgbClr>
                  </a:outerShdw>
                </a:effectLst>
              </a:rPr>
              <a:t>At necropsy, granulomatous inflammatory lesions may be present in the reproductive tract, </a:t>
            </a:r>
            <a:r>
              <a:rPr lang="en-US" sz="1800" dirty="0" smtClean="0">
                <a:effectLst>
                  <a:outerShdw blurRad="38100" dist="38100" dir="2700000" algn="tl">
                    <a:srgbClr val="000000">
                      <a:alpha val="43137"/>
                    </a:srgbClr>
                  </a:outerShdw>
                </a:effectLst>
              </a:rPr>
              <a:t>udder</a:t>
            </a:r>
            <a:r>
              <a:rPr lang="en-US" sz="1800" dirty="0">
                <a:effectLst>
                  <a:outerShdw blurRad="38100" dist="38100" dir="2700000" algn="tl">
                    <a:srgbClr val="000000">
                      <a:alpha val="43137"/>
                    </a:srgbClr>
                  </a:outerShdw>
                </a:effectLst>
              </a:rPr>
              <a:t>, </a:t>
            </a:r>
            <a:r>
              <a:rPr lang="en-US" sz="1800" dirty="0" err="1">
                <a:effectLst>
                  <a:outerShdw blurRad="38100" dist="38100" dir="2700000" algn="tl">
                    <a:srgbClr val="000000">
                      <a:alpha val="43137"/>
                    </a:srgbClr>
                  </a:outerShdw>
                </a:effectLst>
              </a:rPr>
              <a:t>supramammary</a:t>
            </a:r>
            <a:r>
              <a:rPr lang="en-US" sz="1800" dirty="0">
                <a:effectLst>
                  <a:outerShdw blurRad="38100" dist="38100" dir="2700000" algn="tl">
                    <a:srgbClr val="000000">
                      <a:alpha val="43137"/>
                    </a:srgbClr>
                  </a:outerShdw>
                </a:effectLst>
              </a:rPr>
              <a:t> lymph nodes, other lymphoid tissues, and sometimes in the joints and synovial membranes. </a:t>
            </a:r>
            <a:endParaRPr lang="en-US" sz="1800" dirty="0" smtClean="0">
              <a:effectLst>
                <a:outerShdw blurRad="38100" dist="38100" dir="2700000" algn="tl">
                  <a:srgbClr val="000000">
                    <a:alpha val="43137"/>
                  </a:srgbClr>
                </a:outerShdw>
              </a:effectLst>
            </a:endParaRPr>
          </a:p>
          <a:p>
            <a:pPr algn="just"/>
            <a:endParaRPr lang="en-US" sz="1800" dirty="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Necrotizing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epididymitis, seminal vesiculitis and prostatitis have been reported.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76253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 mortem lesions</a:t>
            </a:r>
            <a:endParaRPr lang="it-IT" dirty="0"/>
          </a:p>
        </p:txBody>
      </p:sp>
      <p:sp>
        <p:nvSpPr>
          <p:cNvPr id="3" name="Text Placeholder 2"/>
          <p:cNvSpPr>
            <a:spLocks noGrp="1"/>
          </p:cNvSpPr>
          <p:nvPr>
            <p:ph type="body" idx="1"/>
          </p:nvPr>
        </p:nvSpPr>
        <p:spPr>
          <a:xfrm>
            <a:off x="6871174" y="1535734"/>
            <a:ext cx="3755379" cy="2283823"/>
          </a:xfrm>
        </p:spPr>
        <p:txBody>
          <a:bodyPr>
            <a:normAutofit/>
          </a:bodyPr>
          <a:lstStyle/>
          <a:p>
            <a:pPr algn="just"/>
            <a:r>
              <a:rPr lang="en-US" sz="1800" dirty="0" smtClean="0">
                <a:effectLst>
                  <a:outerShdw blurRad="38100" dist="38100" dir="2700000" algn="tl">
                    <a:srgbClr val="000000">
                      <a:alpha val="43137"/>
                    </a:srgbClr>
                  </a:outerShdw>
                </a:effectLst>
              </a:rPr>
              <a:t>The </a:t>
            </a:r>
            <a:r>
              <a:rPr lang="en-US" sz="1800" dirty="0">
                <a:effectLst>
                  <a:outerShdw blurRad="38100" dist="38100" dir="2700000" algn="tl">
                    <a:srgbClr val="000000">
                      <a:alpha val="43137"/>
                    </a:srgbClr>
                  </a:outerShdw>
                </a:effectLst>
              </a:rPr>
              <a:t>fetus may be autolyzed, normal or have an excess of bloodstained fluid in the body cavities and an enlarged spleen and </a:t>
            </a:r>
            <a:r>
              <a:rPr lang="en-US" sz="1800" dirty="0" smtClean="0">
                <a:effectLst>
                  <a:outerShdw blurRad="38100" dist="38100" dir="2700000" algn="tl">
                    <a:srgbClr val="000000">
                      <a:alpha val="43137"/>
                    </a:srgbClr>
                  </a:outerShdw>
                </a:effectLst>
              </a:rPr>
              <a:t>liver.</a:t>
            </a:r>
            <a:endParaRPr lang="it-IT" sz="1800" dirty="0">
              <a:effectLst>
                <a:outerShdw blurRad="38100" dist="38100" dir="2700000" algn="tl">
                  <a:srgbClr val="000000">
                    <a:alpha val="43137"/>
                  </a:srgbClr>
                </a:outerShdw>
              </a:effectLst>
            </a:endParaRP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448" y="3677133"/>
            <a:ext cx="4039552" cy="3180867"/>
          </a:xfrm>
          <a:prstGeom prst="rect">
            <a:avLst/>
          </a:prstGeom>
        </p:spPr>
      </p:pic>
    </p:spTree>
    <p:extLst>
      <p:ext uri="{BB962C8B-B14F-4D97-AF65-F5344CB8AC3E}">
        <p14:creationId xmlns:p14="http://schemas.microsoft.com/office/powerpoint/2010/main" val="3645542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Goat and Sheep</a:t>
            </a:r>
            <a:endParaRPr lang="it-IT" dirty="0"/>
          </a:p>
        </p:txBody>
      </p:sp>
      <p:sp>
        <p:nvSpPr>
          <p:cNvPr id="3" name="Content Placeholder 2"/>
          <p:cNvSpPr>
            <a:spLocks noGrp="1"/>
          </p:cNvSpPr>
          <p:nvPr>
            <p:ph sz="half" idx="1"/>
          </p:nvPr>
        </p:nvSpPr>
        <p:spPr/>
        <p:txBody>
          <a:bodyPr/>
          <a:lstStyle/>
          <a:p>
            <a:endParaRPr lang="it-IT"/>
          </a:p>
        </p:txBody>
      </p:sp>
      <p:sp>
        <p:nvSpPr>
          <p:cNvPr id="4" name="Content Placeholder 3"/>
          <p:cNvSpPr>
            <a:spLocks noGrp="1"/>
          </p:cNvSpPr>
          <p:nvPr>
            <p:ph sz="half" idx="2"/>
          </p:nvPr>
        </p:nvSpPr>
        <p:spPr/>
        <p:txBody>
          <a:bodyPr/>
          <a:lstStyle/>
          <a:p>
            <a:endParaRPr lang="it-IT"/>
          </a:p>
        </p:txBody>
      </p:sp>
      <p:pic>
        <p:nvPicPr>
          <p:cNvPr id="5" name="Picture 4"/>
          <p:cNvPicPr>
            <a:picLocks noChangeAspect="1"/>
          </p:cNvPicPr>
          <p:nvPr/>
        </p:nvPicPr>
        <p:blipFill>
          <a:blip r:embed="rId2"/>
          <a:stretch>
            <a:fillRect/>
          </a:stretch>
        </p:blipFill>
        <p:spPr>
          <a:xfrm>
            <a:off x="6286466" y="2603500"/>
            <a:ext cx="4747405" cy="3309620"/>
          </a:xfrm>
          <a:prstGeom prst="rect">
            <a:avLst/>
          </a:prstGeom>
        </p:spPr>
      </p:pic>
      <p:pic>
        <p:nvPicPr>
          <p:cNvPr id="6" name="Picture 5"/>
          <p:cNvPicPr>
            <a:picLocks noChangeAspect="1"/>
          </p:cNvPicPr>
          <p:nvPr/>
        </p:nvPicPr>
        <p:blipFill>
          <a:blip r:embed="rId3"/>
          <a:stretch>
            <a:fillRect/>
          </a:stretch>
        </p:blipFill>
        <p:spPr>
          <a:xfrm>
            <a:off x="987055" y="2618344"/>
            <a:ext cx="4993057" cy="3279932"/>
          </a:xfrm>
          <a:prstGeom prst="rect">
            <a:avLst/>
          </a:prstGeom>
        </p:spPr>
      </p:pic>
    </p:spTree>
    <p:extLst>
      <p:ext uri="{BB962C8B-B14F-4D97-AF65-F5344CB8AC3E}">
        <p14:creationId xmlns:p14="http://schemas.microsoft.com/office/powerpoint/2010/main" val="1080272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a:t>
            </a:r>
            <a:endParaRPr lang="it-IT" dirty="0"/>
          </a:p>
        </p:txBody>
      </p:sp>
      <p:pic>
        <p:nvPicPr>
          <p:cNvPr id="4" name="Content Placeholder 3"/>
          <p:cNvPicPr>
            <a:picLocks noGrp="1" noChangeAspect="1"/>
          </p:cNvPicPr>
          <p:nvPr>
            <p:ph idx="1"/>
          </p:nvPr>
        </p:nvPicPr>
        <p:blipFill>
          <a:blip r:embed="rId2"/>
          <a:stretch>
            <a:fillRect/>
          </a:stretch>
        </p:blipFill>
        <p:spPr>
          <a:xfrm>
            <a:off x="2799653" y="2603500"/>
            <a:ext cx="5473506" cy="3416300"/>
          </a:xfrm>
          <a:prstGeom prst="rect">
            <a:avLst/>
          </a:prstGeom>
        </p:spPr>
      </p:pic>
    </p:spTree>
    <p:extLst>
      <p:ext uri="{BB962C8B-B14F-4D97-AF65-F5344CB8AC3E}">
        <p14:creationId xmlns:p14="http://schemas.microsoft.com/office/powerpoint/2010/main" val="7408557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632159"/>
            <a:ext cx="4351023" cy="2283824"/>
          </a:xfrm>
        </p:spPr>
        <p:txBody>
          <a:bodyPr/>
          <a:lstStyle/>
          <a:p>
            <a:r>
              <a:rPr lang="it-IT" dirty="0" smtClean="0"/>
              <a:t>Brucellosis in cattle</a:t>
            </a:r>
            <a:endParaRPr lang="it-IT" dirty="0"/>
          </a:p>
        </p:txBody>
      </p:sp>
      <p:sp>
        <p:nvSpPr>
          <p:cNvPr id="3" name="Text Placeholder 2"/>
          <p:cNvSpPr>
            <a:spLocks noGrp="1"/>
          </p:cNvSpPr>
          <p:nvPr>
            <p:ph type="body" idx="1"/>
          </p:nvPr>
        </p:nvSpPr>
        <p:spPr>
          <a:xfrm>
            <a:off x="6895558" y="2677644"/>
            <a:ext cx="4247930" cy="2452295"/>
          </a:xfrm>
        </p:spPr>
        <p:txBody>
          <a:bodyPr>
            <a:normAutofit/>
          </a:bodyPr>
          <a:lstStyle/>
          <a:p>
            <a:pPr algn="just"/>
            <a:r>
              <a:rPr lang="en-US" sz="1800" dirty="0">
                <a:effectLst>
                  <a:outerShdw blurRad="38100" dist="38100" dir="2700000" algn="tl">
                    <a:srgbClr val="000000">
                      <a:alpha val="43137"/>
                    </a:srgbClr>
                  </a:outerShdw>
                </a:effectLst>
              </a:rPr>
              <a:t>Bovine brucellosis, caused by the bacterium </a:t>
            </a:r>
            <a:r>
              <a:rPr lang="en-US" sz="1800" b="1" dirty="0">
                <a:effectLst>
                  <a:outerShdw blurRad="38100" dist="38100" dir="2700000" algn="tl">
                    <a:srgbClr val="000000">
                      <a:alpha val="43137"/>
                    </a:srgbClr>
                  </a:outerShdw>
                </a:effectLst>
              </a:rPr>
              <a:t>Brucella </a:t>
            </a:r>
            <a:r>
              <a:rPr lang="en-US" sz="1800" b="1" dirty="0" err="1">
                <a:effectLst>
                  <a:outerShdw blurRad="38100" dist="38100" dir="2700000" algn="tl">
                    <a:srgbClr val="000000">
                      <a:alpha val="43137"/>
                    </a:srgbClr>
                  </a:outerShdw>
                </a:effectLst>
              </a:rPr>
              <a:t>abortus</a:t>
            </a:r>
            <a:r>
              <a:rPr lang="en-US" sz="1800" dirty="0">
                <a:effectLst>
                  <a:outerShdw blurRad="38100" dist="38100" dir="2700000" algn="tl">
                    <a:srgbClr val="000000">
                      <a:alpha val="43137"/>
                    </a:srgbClr>
                  </a:outerShdw>
                </a:effectLst>
              </a:rPr>
              <a:t>, is an economically important cause of abortions in </a:t>
            </a:r>
            <a:r>
              <a:rPr lang="en-US" sz="1800" dirty="0" smtClean="0">
                <a:effectLst>
                  <a:outerShdw blurRad="38100" dist="38100" dir="2700000" algn="tl">
                    <a:srgbClr val="000000">
                      <a:alpha val="43137"/>
                    </a:srgbClr>
                  </a:outerShdw>
                </a:effectLst>
              </a:rPr>
              <a:t>cattle.</a:t>
            </a:r>
          </a:p>
          <a:p>
            <a:pPr algn="just"/>
            <a:r>
              <a:rPr lang="en-US" sz="1800" dirty="0" smtClean="0">
                <a:effectLst>
                  <a:outerShdw blurRad="38100" dist="38100" dir="2700000" algn="tl">
                    <a:srgbClr val="000000">
                      <a:alpha val="43137"/>
                    </a:srgbClr>
                  </a:outerShdw>
                </a:effectLst>
              </a:rPr>
              <a:t>B. </a:t>
            </a:r>
            <a:r>
              <a:rPr lang="en-US" sz="1800" dirty="0" err="1" smtClean="0">
                <a:effectLst>
                  <a:outerShdw blurRad="38100" dist="38100" dir="2700000" algn="tl">
                    <a:srgbClr val="000000">
                      <a:alpha val="43137"/>
                    </a:srgbClr>
                  </a:outerShdw>
                </a:effectLst>
              </a:rPr>
              <a:t>abortus</a:t>
            </a:r>
            <a:r>
              <a:rPr lang="en-US" sz="1800" dirty="0" smtClean="0">
                <a:effectLst>
                  <a:outerShdw blurRad="38100" dist="38100" dir="2700000" algn="tl">
                    <a:srgbClr val="000000">
                      <a:alpha val="43137"/>
                    </a:srgbClr>
                  </a:outerShdw>
                </a:effectLst>
              </a:rPr>
              <a:t> is a human pathogen.</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956" y="3681984"/>
            <a:ext cx="4587475" cy="2639568"/>
          </a:xfrm>
          <a:prstGeom prst="rect">
            <a:avLst/>
          </a:prstGeom>
        </p:spPr>
      </p:pic>
    </p:spTree>
    <p:extLst>
      <p:ext uri="{BB962C8B-B14F-4D97-AF65-F5344CB8AC3E}">
        <p14:creationId xmlns:p14="http://schemas.microsoft.com/office/powerpoint/2010/main" val="11076619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sp>
        <p:nvSpPr>
          <p:cNvPr id="3" name="Text Placeholder 2"/>
          <p:cNvSpPr>
            <a:spLocks noGrp="1"/>
          </p:cNvSpPr>
          <p:nvPr>
            <p:ph type="body" idx="1"/>
          </p:nvPr>
        </p:nvSpPr>
        <p:spPr>
          <a:xfrm>
            <a:off x="6895558" y="1548384"/>
            <a:ext cx="4016282" cy="3974592"/>
          </a:xfrm>
        </p:spPr>
        <p:txBody>
          <a:bodyPr>
            <a:normAutofit/>
          </a:bodyPr>
          <a:lstStyle/>
          <a:p>
            <a:pPr algn="just"/>
            <a:r>
              <a:rPr lang="en-US" sz="1800" dirty="0">
                <a:effectLst>
                  <a:outerShdw blurRad="38100" dist="38100" dir="2700000" algn="tl">
                    <a:srgbClr val="000000">
                      <a:alpha val="43137"/>
                    </a:srgbClr>
                  </a:outerShdw>
                </a:effectLst>
              </a:rPr>
              <a:t>B. </a:t>
            </a:r>
            <a:r>
              <a:rPr lang="en-US" sz="1800" dirty="0" err="1">
                <a:effectLst>
                  <a:outerShdw blurRad="38100" dist="38100" dir="2700000" algn="tl">
                    <a:srgbClr val="000000">
                      <a:alpha val="43137"/>
                    </a:srgbClr>
                  </a:outerShdw>
                </a:effectLst>
              </a:rPr>
              <a:t>abortus</a:t>
            </a:r>
            <a:r>
              <a:rPr lang="en-US" sz="1800" dirty="0">
                <a:effectLst>
                  <a:outerShdw blurRad="38100" dist="38100" dir="2700000" algn="tl">
                    <a:srgbClr val="000000">
                      <a:alpha val="43137"/>
                    </a:srgbClr>
                  </a:outerShdw>
                </a:effectLst>
              </a:rPr>
              <a:t> is found worldwide in cattle-raising regions, except in Japan, Canada, some European countries, Australia, New Zealand and Israel, where it has been eradicated.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0506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pic>
        <p:nvPicPr>
          <p:cNvPr id="4" name="Content Placeholder 3"/>
          <p:cNvPicPr>
            <a:picLocks noGrp="1" noChangeAspect="1"/>
          </p:cNvPicPr>
          <p:nvPr>
            <p:ph idx="1"/>
          </p:nvPr>
        </p:nvPicPr>
        <p:blipFill>
          <a:blip r:embed="rId2"/>
          <a:stretch>
            <a:fillRect/>
          </a:stretch>
        </p:blipFill>
        <p:spPr>
          <a:xfrm>
            <a:off x="2155251" y="1926336"/>
            <a:ext cx="7525197" cy="4931664"/>
          </a:xfrm>
          <a:prstGeom prst="rect">
            <a:avLst/>
          </a:prstGeom>
        </p:spPr>
      </p:pic>
    </p:spTree>
    <p:extLst>
      <p:ext uri="{BB962C8B-B14F-4D97-AF65-F5344CB8AC3E}">
        <p14:creationId xmlns:p14="http://schemas.microsoft.com/office/powerpoint/2010/main" val="37104952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6895558" y="2353056"/>
            <a:ext cx="4138202" cy="3108960"/>
          </a:xfrm>
        </p:spPr>
        <p:txBody>
          <a:bodyPr>
            <a:normAutofit/>
          </a:bodyPr>
          <a:lstStyle/>
          <a:p>
            <a:pPr algn="just"/>
            <a:r>
              <a:rPr lang="en-US" sz="1800" dirty="0">
                <a:effectLst>
                  <a:outerShdw blurRad="38100" dist="38100" dir="2700000" algn="tl">
                    <a:srgbClr val="000000">
                      <a:alpha val="43137"/>
                    </a:srgbClr>
                  </a:outerShdw>
                </a:effectLst>
              </a:rPr>
              <a:t>In animals, B. </a:t>
            </a:r>
            <a:r>
              <a:rPr lang="en-US" sz="1800" dirty="0" err="1">
                <a:effectLst>
                  <a:outerShdw blurRad="38100" dist="38100" dir="2700000" algn="tl">
                    <a:srgbClr val="000000">
                      <a:alpha val="43137"/>
                    </a:srgbClr>
                  </a:outerShdw>
                </a:effectLst>
              </a:rPr>
              <a:t>abortus</a:t>
            </a:r>
            <a:r>
              <a:rPr lang="en-US" sz="1800" dirty="0">
                <a:effectLst>
                  <a:outerShdw blurRad="38100" dist="38100" dir="2700000" algn="tl">
                    <a:srgbClr val="000000">
                      <a:alpha val="43137"/>
                    </a:srgbClr>
                  </a:outerShdw>
                </a:effectLst>
              </a:rPr>
              <a:t> is usually transmitted by contact with the placenta, fetus, fetal fluids and vaginal discharges from infected animals.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Animals </a:t>
            </a:r>
            <a:r>
              <a:rPr lang="en-US" sz="1800" dirty="0">
                <a:effectLst>
                  <a:outerShdw blurRad="38100" dist="38100" dir="2700000" algn="tl">
                    <a:srgbClr val="000000">
                      <a:alpha val="43137"/>
                    </a:srgbClr>
                  </a:outerShdw>
                </a:effectLst>
              </a:rPr>
              <a:t>are infectious after either abortion or full-term parturition. </a:t>
            </a:r>
            <a:endParaRPr lang="en-US" sz="1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1298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Transmission</a:t>
            </a:r>
            <a:endParaRPr lang="it-IT" dirty="0"/>
          </a:p>
        </p:txBody>
      </p:sp>
      <p:sp>
        <p:nvSpPr>
          <p:cNvPr id="3" name="Text Placeholder 2"/>
          <p:cNvSpPr>
            <a:spLocks noGrp="1"/>
          </p:cNvSpPr>
          <p:nvPr>
            <p:ph type="body" idx="1"/>
          </p:nvPr>
        </p:nvSpPr>
        <p:spPr>
          <a:xfrm>
            <a:off x="6895558" y="2677644"/>
            <a:ext cx="4345466" cy="2283823"/>
          </a:xfrm>
        </p:spPr>
        <p:txBody>
          <a:bodyPr>
            <a:normAutofit fontScale="92500" lnSpcReduction="20000"/>
          </a:bodyPr>
          <a:lstStyle/>
          <a:p>
            <a:pPr algn="just"/>
            <a:r>
              <a:rPr lang="en-US" sz="1900" dirty="0">
                <a:effectLst>
                  <a:outerShdw blurRad="38100" dist="38100" dir="2700000" algn="tl">
                    <a:srgbClr val="000000">
                      <a:alpha val="43137"/>
                    </a:srgbClr>
                  </a:outerShdw>
                </a:effectLst>
              </a:rPr>
              <a:t>B. </a:t>
            </a:r>
            <a:r>
              <a:rPr lang="en-US" sz="1900" dirty="0" err="1">
                <a:effectLst>
                  <a:outerShdw blurRad="38100" dist="38100" dir="2700000" algn="tl">
                    <a:srgbClr val="000000">
                      <a:alpha val="43137"/>
                    </a:srgbClr>
                  </a:outerShdw>
                </a:effectLst>
              </a:rPr>
              <a:t>abortus</a:t>
            </a:r>
            <a:r>
              <a:rPr lang="en-US" sz="1900" dirty="0">
                <a:effectLst>
                  <a:outerShdw blurRad="38100" dist="38100" dir="2700000" algn="tl">
                    <a:srgbClr val="000000">
                      <a:alpha val="43137"/>
                    </a:srgbClr>
                  </a:outerShdw>
                </a:effectLst>
              </a:rPr>
              <a:t> may also be found in the milk, urine, semen, feces and </a:t>
            </a:r>
            <a:r>
              <a:rPr lang="en-US" sz="1900" dirty="0" err="1">
                <a:effectLst>
                  <a:outerShdw blurRad="38100" dist="38100" dir="2700000" algn="tl">
                    <a:srgbClr val="000000">
                      <a:alpha val="43137"/>
                    </a:srgbClr>
                  </a:outerShdw>
                </a:effectLst>
              </a:rPr>
              <a:t>hygroma</a:t>
            </a:r>
            <a:r>
              <a:rPr lang="en-US" sz="1900" dirty="0">
                <a:effectLst>
                  <a:outerShdw blurRad="38100" dist="38100" dir="2700000" algn="tl">
                    <a:srgbClr val="000000">
                      <a:alpha val="43137"/>
                    </a:srgbClr>
                  </a:outerShdw>
                </a:effectLst>
              </a:rPr>
              <a:t> fluids. </a:t>
            </a:r>
            <a:endParaRPr lang="en-US" sz="1900" dirty="0" smtClean="0">
              <a:effectLst>
                <a:outerShdw blurRad="38100" dist="38100" dir="2700000" algn="tl">
                  <a:srgbClr val="000000">
                    <a:alpha val="43137"/>
                  </a:srgbClr>
                </a:outerShdw>
              </a:effectLst>
            </a:endParaRPr>
          </a:p>
          <a:p>
            <a:pPr algn="just"/>
            <a:r>
              <a:rPr lang="en-US" sz="1900" dirty="0" smtClean="0">
                <a:effectLst>
                  <a:outerShdw blurRad="38100" dist="38100" dir="2700000" algn="tl">
                    <a:srgbClr val="000000">
                      <a:alpha val="43137"/>
                    </a:srgbClr>
                  </a:outerShdw>
                </a:effectLst>
              </a:rPr>
              <a:t>Shedding </a:t>
            </a:r>
            <a:r>
              <a:rPr lang="en-US" sz="1900" dirty="0">
                <a:effectLst>
                  <a:outerShdw blurRad="38100" dist="38100" dir="2700000" algn="tl">
                    <a:srgbClr val="000000">
                      <a:alpha val="43137"/>
                    </a:srgbClr>
                  </a:outerShdw>
                </a:effectLst>
              </a:rPr>
              <a:t>in milk can be prolonged or lifelong, and may be intermittent. </a:t>
            </a:r>
            <a:endParaRPr lang="en-US" sz="1900" dirty="0" smtClean="0">
              <a:effectLst>
                <a:outerShdw blurRad="38100" dist="38100" dir="2700000" algn="tl">
                  <a:srgbClr val="000000">
                    <a:alpha val="43137"/>
                  </a:srgbClr>
                </a:outerShdw>
              </a:effectLst>
            </a:endParaRPr>
          </a:p>
          <a:p>
            <a:pPr algn="just"/>
            <a:r>
              <a:rPr lang="en-US" sz="1900" dirty="0" smtClean="0">
                <a:effectLst>
                  <a:outerShdw blurRad="38100" dist="38100" dir="2700000" algn="tl">
                    <a:srgbClr val="000000">
                      <a:alpha val="43137"/>
                    </a:srgbClr>
                  </a:outerShdw>
                </a:effectLst>
              </a:rPr>
              <a:t>Many </a:t>
            </a:r>
            <a:r>
              <a:rPr lang="en-US" sz="1900" dirty="0">
                <a:effectLst>
                  <a:outerShdw blurRad="38100" dist="38100" dir="2700000" algn="tl">
                    <a:srgbClr val="000000">
                      <a:alpha val="43137"/>
                    </a:srgbClr>
                  </a:outerShdw>
                </a:effectLst>
              </a:rPr>
              <a:t>infected cattle become chronic carriers.</a:t>
            </a:r>
            <a:endParaRPr lang="it-IT" sz="1900" dirty="0">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3679773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Routes of infection</a:t>
            </a:r>
            <a:endParaRPr lang="it-IT" dirty="0"/>
          </a:p>
        </p:txBody>
      </p:sp>
      <p:sp>
        <p:nvSpPr>
          <p:cNvPr id="3" name="Text Placeholder 2"/>
          <p:cNvSpPr>
            <a:spLocks noGrp="1"/>
          </p:cNvSpPr>
          <p:nvPr>
            <p:ph type="body" idx="1"/>
          </p:nvPr>
        </p:nvSpPr>
        <p:spPr>
          <a:xfrm>
            <a:off x="6858982" y="1682496"/>
            <a:ext cx="4942874" cy="3901440"/>
          </a:xfrm>
        </p:spPr>
        <p:txBody>
          <a:bodyPr>
            <a:noAutofit/>
          </a:bodyPr>
          <a:lstStyle/>
          <a:p>
            <a:pPr algn="just"/>
            <a:r>
              <a:rPr lang="en-US" sz="1800" dirty="0">
                <a:effectLst>
                  <a:outerShdw blurRad="38100" dist="38100" dir="2700000" algn="tl">
                    <a:srgbClr val="000000">
                      <a:alpha val="43137"/>
                    </a:srgbClr>
                  </a:outerShdw>
                </a:effectLst>
              </a:rPr>
              <a:t>Infection usually occurs by ingestion and through mucous membranes, but B. </a:t>
            </a:r>
            <a:r>
              <a:rPr lang="en-US" sz="1800" dirty="0" err="1">
                <a:effectLst>
                  <a:outerShdw blurRad="38100" dist="38100" dir="2700000" algn="tl">
                    <a:srgbClr val="000000">
                      <a:alpha val="43137"/>
                    </a:srgbClr>
                  </a:outerShdw>
                </a:effectLst>
              </a:rPr>
              <a:t>abortus</a:t>
            </a:r>
            <a:r>
              <a:rPr lang="en-US" sz="1800" dirty="0">
                <a:effectLst>
                  <a:outerShdw blurRad="38100" dist="38100" dir="2700000" algn="tl">
                    <a:srgbClr val="000000">
                      <a:alpha val="43137"/>
                    </a:srgbClr>
                  </a:outerShdw>
                </a:effectLst>
              </a:rPr>
              <a:t> can be transmitted through broken skin.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Although </a:t>
            </a:r>
            <a:r>
              <a:rPr lang="en-US" sz="1800" dirty="0">
                <a:effectLst>
                  <a:outerShdw blurRad="38100" dist="38100" dir="2700000" algn="tl">
                    <a:srgbClr val="000000">
                      <a:alpha val="43137"/>
                    </a:srgbClr>
                  </a:outerShdw>
                </a:effectLst>
              </a:rPr>
              <a:t>the mammary gland is usually colonized during the course of an infection, it can also be infected by direct contact, with subsequent shedding of the organisms in the milk</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In utero infections also occur.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85909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895558" y="1881029"/>
            <a:ext cx="3857786" cy="3877056"/>
          </a:xfrm>
        </p:spPr>
        <p:txBody>
          <a:bodyPr>
            <a:normAutofit/>
          </a:bodyPr>
          <a:lstStyle/>
          <a:p>
            <a:pPr algn="just"/>
            <a:r>
              <a:rPr lang="en-US" sz="1800" dirty="0" smtClean="0">
                <a:effectLst>
                  <a:outerShdw blurRad="38100" dist="38100" dir="2700000" algn="tl">
                    <a:srgbClr val="000000">
                      <a:alpha val="43137"/>
                    </a:srgbClr>
                  </a:outerShdw>
                </a:effectLst>
              </a:rPr>
              <a:t>When B. </a:t>
            </a:r>
            <a:r>
              <a:rPr lang="en-US" sz="1800" dirty="0" err="1" smtClean="0">
                <a:effectLst>
                  <a:outerShdw blurRad="38100" dist="38100" dir="2700000" algn="tl">
                    <a:srgbClr val="000000">
                      <a:alpha val="43137"/>
                    </a:srgbClr>
                  </a:outerShdw>
                </a:effectLst>
              </a:rPr>
              <a:t>Abortus</a:t>
            </a:r>
            <a:r>
              <a:rPr lang="en-US" sz="1800" dirty="0" smtClean="0">
                <a:effectLst>
                  <a:outerShdw blurRad="38100" dist="38100" dir="2700000" algn="tl">
                    <a:srgbClr val="000000">
                      <a:alpha val="43137"/>
                    </a:srgbClr>
                  </a:outerShdw>
                </a:effectLst>
              </a:rPr>
              <a:t> comes in an animal, it multiplies in the place of entry,</a:t>
            </a:r>
            <a:endParaRPr lang="en-US" sz="1800" dirty="0">
              <a:effectLst>
                <a:outerShdw blurRad="38100" dist="38100" dir="2700000" algn="tl">
                  <a:srgbClr val="000000">
                    <a:alpha val="43137"/>
                  </a:srgbClr>
                </a:outerShdw>
              </a:effectLst>
            </a:endParaRPr>
          </a:p>
          <a:p>
            <a:pPr algn="just"/>
            <a:r>
              <a:rPr lang="en-US" sz="1800" dirty="0">
                <a:effectLst>
                  <a:outerShdw blurRad="38100" dist="38100" dir="2700000" algn="tl">
                    <a:srgbClr val="000000">
                      <a:alpha val="43137"/>
                    </a:srgbClr>
                  </a:outerShdw>
                </a:effectLst>
              </a:rPr>
              <a:t>where </a:t>
            </a:r>
            <a:r>
              <a:rPr lang="en-US" sz="1800" dirty="0" err="1" smtClean="0">
                <a:effectLst>
                  <a:outerShdw blurRad="38100" dist="38100" dir="2700000" algn="tl">
                    <a:srgbClr val="000000">
                      <a:alpha val="43137"/>
                    </a:srgbClr>
                  </a:outerShdw>
                </a:effectLst>
              </a:rPr>
              <a:t>polymorphonuclears</a:t>
            </a:r>
            <a:r>
              <a:rPr lang="en-US" sz="1800" dirty="0" smtClean="0">
                <a:effectLst>
                  <a:outerShdw blurRad="38100" dist="38100" dir="2700000" algn="tl">
                    <a:srgbClr val="000000">
                      <a:alpha val="43137"/>
                    </a:srgbClr>
                  </a:outerShdw>
                </a:effectLst>
              </a:rPr>
              <a:t>, phagocytizing them try to </a:t>
            </a:r>
            <a:r>
              <a:rPr lang="en-US" sz="1800" dirty="0">
                <a:effectLst>
                  <a:outerShdw blurRad="38100" dist="38100" dir="2700000" algn="tl">
                    <a:srgbClr val="000000">
                      <a:alpha val="43137"/>
                    </a:srgbClr>
                  </a:outerShdw>
                </a:effectLst>
              </a:rPr>
              <a:t>block the infection.</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37509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822406" y="1295813"/>
            <a:ext cx="4930682" cy="5047488"/>
          </a:xfrm>
        </p:spPr>
        <p:txBody>
          <a:bodyPr>
            <a:normAutofit/>
          </a:bodyPr>
          <a:lstStyle/>
          <a:p>
            <a:pPr algn="just"/>
            <a:r>
              <a:rPr lang="en-US" sz="1800" dirty="0">
                <a:effectLst>
                  <a:outerShdw blurRad="38100" dist="38100" dir="2700000" algn="tl">
                    <a:srgbClr val="000000">
                      <a:alpha val="43137"/>
                    </a:srgbClr>
                  </a:outerShdw>
                </a:effectLst>
              </a:rPr>
              <a:t>Brucella are intracellular parasites</a:t>
            </a:r>
          </a:p>
          <a:p>
            <a:pPr algn="just"/>
            <a:r>
              <a:rPr lang="en-US" sz="1800" dirty="0">
                <a:effectLst>
                  <a:outerShdw blurRad="38100" dist="38100" dir="2700000" algn="tl">
                    <a:srgbClr val="000000">
                      <a:alpha val="43137"/>
                    </a:srgbClr>
                  </a:outerShdw>
                </a:effectLst>
              </a:rPr>
              <a:t>optional </a:t>
            </a:r>
            <a:r>
              <a:rPr lang="en-US" sz="1800" dirty="0" smtClean="0">
                <a:effectLst>
                  <a:outerShdw blurRad="38100" dist="38100" dir="2700000" algn="tl">
                    <a:srgbClr val="000000">
                      <a:alpha val="43137"/>
                    </a:srgbClr>
                  </a:outerShdw>
                </a:effectLst>
              </a:rPr>
              <a:t>capable </a:t>
            </a:r>
            <a:r>
              <a:rPr lang="en-US" sz="1800" dirty="0">
                <a:effectLst>
                  <a:outerShdw blurRad="38100" dist="38100" dir="2700000" algn="tl">
                    <a:srgbClr val="000000">
                      <a:alpha val="43137"/>
                    </a:srgbClr>
                  </a:outerShdw>
                </a:effectLst>
              </a:rPr>
              <a:t>of </a:t>
            </a:r>
            <a:r>
              <a:rPr lang="en-US" sz="1800" dirty="0" smtClean="0">
                <a:effectLst>
                  <a:outerShdw blurRad="38100" dist="38100" dir="2700000" algn="tl">
                    <a:srgbClr val="000000">
                      <a:alpha val="43137"/>
                    </a:srgbClr>
                  </a:outerShdw>
                </a:effectLst>
              </a:rPr>
              <a:t>multiplying in </a:t>
            </a:r>
            <a:r>
              <a:rPr lang="en-US" sz="1800" dirty="0">
                <a:effectLst>
                  <a:outerShdw blurRad="38100" dist="38100" dir="2700000" algn="tl">
                    <a:srgbClr val="000000">
                      <a:alpha val="43137"/>
                    </a:srgbClr>
                  </a:outerShdw>
                </a:effectLst>
              </a:rPr>
              <a:t>many cells (macrophages and </a:t>
            </a:r>
            <a:r>
              <a:rPr lang="en-US" sz="1800" dirty="0" smtClean="0">
                <a:effectLst>
                  <a:outerShdw blurRad="38100" dist="38100" dir="2700000" algn="tl">
                    <a:srgbClr val="000000">
                      <a:alpha val="43137"/>
                    </a:srgbClr>
                  </a:outerShdw>
                </a:effectLst>
              </a:rPr>
              <a:t>cells epithelial</a:t>
            </a:r>
            <a:r>
              <a:rPr lang="en-US" sz="1800" dirty="0">
                <a:effectLst>
                  <a:outerShdw blurRad="38100" dist="38100" dir="2700000" algn="tl">
                    <a:srgbClr val="000000">
                      <a:alpha val="43137"/>
                    </a:srgbClr>
                  </a:outerShdw>
                </a:effectLst>
              </a:rPr>
              <a:t>).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Following this Multiplication, leukocytes undergo to </a:t>
            </a:r>
            <a:r>
              <a:rPr lang="en-US" sz="1800" dirty="0" err="1">
                <a:effectLst>
                  <a:outerShdw blurRad="38100" dist="38100" dir="2700000" algn="tl">
                    <a:srgbClr val="000000">
                      <a:alpha val="43137"/>
                    </a:srgbClr>
                  </a:outerShdw>
                </a:effectLst>
              </a:rPr>
              <a:t>karyorrhexis</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The </a:t>
            </a:r>
            <a:r>
              <a:rPr lang="en-US" sz="1800" dirty="0">
                <a:effectLst>
                  <a:outerShdw blurRad="38100" dist="38100" dir="2700000" algn="tl">
                    <a:srgbClr val="000000">
                      <a:alpha val="43137"/>
                    </a:srgbClr>
                  </a:outerShdw>
                </a:effectLst>
              </a:rPr>
              <a:t>germs and </a:t>
            </a:r>
            <a:r>
              <a:rPr lang="en-US" sz="1800" dirty="0" smtClean="0">
                <a:effectLst>
                  <a:outerShdw blurRad="38100" dist="38100" dir="2700000" algn="tl">
                    <a:srgbClr val="000000">
                      <a:alpha val="43137"/>
                    </a:srgbClr>
                  </a:outerShdw>
                </a:effectLst>
              </a:rPr>
              <a:t>cellular residues are to </a:t>
            </a:r>
            <a:r>
              <a:rPr lang="en-US" sz="1800" dirty="0">
                <a:effectLst>
                  <a:outerShdw blurRad="38100" dist="38100" dir="2700000" algn="tl">
                    <a:srgbClr val="000000">
                      <a:alpha val="43137"/>
                    </a:srgbClr>
                  </a:outerShdw>
                </a:effectLst>
              </a:rPr>
              <a:t>be </a:t>
            </a:r>
            <a:r>
              <a:rPr lang="en-US" sz="1800" dirty="0" err="1" smtClean="0">
                <a:effectLst>
                  <a:outerShdw blurRad="38100" dist="38100" dir="2700000" algn="tl">
                    <a:srgbClr val="000000">
                      <a:alpha val="43137"/>
                    </a:srgbClr>
                  </a:outerShdw>
                </a:effectLst>
              </a:rPr>
              <a:t>phagocyted</a:t>
            </a:r>
            <a:r>
              <a:rPr lang="en-US" sz="1800" dirty="0" smtClean="0">
                <a:effectLst>
                  <a:outerShdw blurRad="38100" dist="38100" dir="2700000" algn="tl">
                    <a:srgbClr val="000000">
                      <a:alpha val="43137"/>
                    </a:srgbClr>
                  </a:outerShdw>
                </a:effectLst>
              </a:rPr>
              <a:t> by mononuclear </a:t>
            </a:r>
            <a:r>
              <a:rPr lang="en-US" sz="1800" dirty="0">
                <a:effectLst>
                  <a:outerShdw blurRad="38100" dist="38100" dir="2700000" algn="tl">
                    <a:srgbClr val="000000">
                      <a:alpha val="43137"/>
                    </a:srgbClr>
                  </a:outerShdw>
                </a:effectLst>
              </a:rPr>
              <a:t>cells. The </a:t>
            </a:r>
            <a:r>
              <a:rPr lang="en-US" sz="1800" dirty="0" smtClean="0">
                <a:effectLst>
                  <a:outerShdw blurRad="38100" dist="38100" dir="2700000" algn="tl">
                    <a:srgbClr val="000000">
                      <a:alpha val="43137"/>
                    </a:srgbClr>
                  </a:outerShdw>
                </a:effectLst>
              </a:rPr>
              <a:t>mononuclear migrate </a:t>
            </a:r>
            <a:r>
              <a:rPr lang="en-US" sz="1800" dirty="0">
                <a:effectLst>
                  <a:outerShdw blurRad="38100" dist="38100" dir="2700000" algn="tl">
                    <a:srgbClr val="000000">
                      <a:alpha val="43137"/>
                    </a:srgbClr>
                  </a:outerShdw>
                </a:effectLst>
              </a:rPr>
              <a:t>to the lymph nodes </a:t>
            </a:r>
            <a:r>
              <a:rPr lang="en-US" sz="1800" dirty="0" smtClean="0">
                <a:effectLst>
                  <a:outerShdw blurRad="38100" dist="38100" dir="2700000" algn="tl">
                    <a:srgbClr val="000000">
                      <a:alpha val="43137"/>
                    </a:srgbClr>
                  </a:outerShdw>
                </a:effectLst>
              </a:rPr>
              <a:t> transferring the </a:t>
            </a:r>
            <a:r>
              <a:rPr lang="en-US" sz="1800" dirty="0">
                <a:effectLst>
                  <a:outerShdw blurRad="38100" dist="38100" dir="2700000" algn="tl">
                    <a:srgbClr val="000000">
                      <a:alpha val="43137"/>
                    </a:srgbClr>
                  </a:outerShdw>
                </a:effectLst>
              </a:rPr>
              <a:t>infection in this </a:t>
            </a:r>
            <a:r>
              <a:rPr lang="en-US" sz="1800" dirty="0" smtClean="0">
                <a:effectLst>
                  <a:outerShdw blurRad="38100" dist="38100" dir="2700000" algn="tl">
                    <a:srgbClr val="000000">
                      <a:alpha val="43137"/>
                    </a:srgbClr>
                  </a:outerShdw>
                </a:effectLst>
              </a:rPr>
              <a:t>seat.</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70864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724870" y="1344581"/>
            <a:ext cx="5101370" cy="4949952"/>
          </a:xfrm>
        </p:spPr>
        <p:txBody>
          <a:bodyPr>
            <a:noAutofit/>
          </a:bodyPr>
          <a:lstStyle/>
          <a:p>
            <a:pPr algn="just"/>
            <a:r>
              <a:rPr lang="en-US" sz="1600" dirty="0" smtClean="0">
                <a:effectLst>
                  <a:outerShdw blurRad="38100" dist="38100" dir="2700000" algn="tl">
                    <a:srgbClr val="000000">
                      <a:alpha val="43137"/>
                    </a:srgbClr>
                  </a:outerShdw>
                </a:effectLst>
              </a:rPr>
              <a:t>There will be a hyperplasia </a:t>
            </a:r>
            <a:r>
              <a:rPr lang="en-US" sz="1600" dirty="0">
                <a:effectLst>
                  <a:outerShdw blurRad="38100" dist="38100" dir="2700000" algn="tl">
                    <a:srgbClr val="000000">
                      <a:alpha val="43137"/>
                    </a:srgbClr>
                  </a:outerShdw>
                </a:effectLst>
              </a:rPr>
              <a:t>of the SRE level </a:t>
            </a:r>
            <a:r>
              <a:rPr lang="en-US" sz="1600" dirty="0" smtClean="0">
                <a:effectLst>
                  <a:outerShdw blurRad="38100" dist="38100" dir="2700000" algn="tl">
                    <a:srgbClr val="000000">
                      <a:alpha val="43137"/>
                    </a:srgbClr>
                  </a:outerShdw>
                </a:effectLst>
              </a:rPr>
              <a:t>cell In lymph </a:t>
            </a:r>
            <a:r>
              <a:rPr lang="en-US" sz="1600" dirty="0">
                <a:effectLst>
                  <a:outerShdw blurRad="38100" dist="38100" dir="2700000" algn="tl">
                    <a:srgbClr val="000000">
                      <a:alpha val="43137"/>
                    </a:srgbClr>
                  </a:outerShdw>
                </a:effectLst>
              </a:rPr>
              <a:t>node with production of </a:t>
            </a:r>
            <a:r>
              <a:rPr lang="en-US" sz="1600" dirty="0" smtClean="0">
                <a:effectLst>
                  <a:outerShdw blurRad="38100" dist="38100" dir="2700000" algn="tl">
                    <a:srgbClr val="000000">
                      <a:alpha val="43137"/>
                    </a:srgbClr>
                  </a:outerShdw>
                </a:effectLst>
              </a:rPr>
              <a:t>granulomas like reaction of organism.</a:t>
            </a:r>
            <a:endParaRPr lang="en-US" sz="1600" dirty="0">
              <a:effectLst>
                <a:outerShdw blurRad="38100" dist="38100" dir="2700000" algn="tl">
                  <a:srgbClr val="000000">
                    <a:alpha val="43137"/>
                  </a:srgbClr>
                </a:outerShdw>
              </a:effectLst>
            </a:endParaRPr>
          </a:p>
          <a:p>
            <a:pPr algn="just"/>
            <a:r>
              <a:rPr lang="en-US" sz="1600" dirty="0">
                <a:effectLst>
                  <a:outerShdw blurRad="38100" dist="38100" dir="2700000" algn="tl">
                    <a:srgbClr val="000000">
                      <a:alpha val="43137"/>
                    </a:srgbClr>
                  </a:outerShdw>
                </a:effectLst>
              </a:rPr>
              <a:t>If microorganisms are able to overcome </a:t>
            </a:r>
            <a:r>
              <a:rPr lang="en-US" sz="1600" dirty="0" smtClean="0">
                <a:effectLst>
                  <a:outerShdw blurRad="38100" dist="38100" dir="2700000" algn="tl">
                    <a:srgbClr val="000000">
                      <a:alpha val="43137"/>
                    </a:srgbClr>
                  </a:outerShdw>
                </a:effectLst>
              </a:rPr>
              <a:t>this barrier</a:t>
            </a:r>
            <a:r>
              <a:rPr lang="en-US" sz="1600" dirty="0">
                <a:effectLst>
                  <a:outerShdw blurRad="38100" dist="38100" dir="2700000" algn="tl">
                    <a:srgbClr val="000000">
                      <a:alpha val="43137"/>
                    </a:srgbClr>
                  </a:outerShdw>
                </a:effectLst>
              </a:rPr>
              <a:t>, </a:t>
            </a:r>
            <a:r>
              <a:rPr lang="en-US" sz="1600" dirty="0" smtClean="0">
                <a:effectLst>
                  <a:outerShdw blurRad="38100" dist="38100" dir="2700000" algn="tl">
                    <a:srgbClr val="000000">
                      <a:alpha val="43137"/>
                    </a:srgbClr>
                  </a:outerShdw>
                </a:effectLst>
              </a:rPr>
              <a:t>gain </a:t>
            </a:r>
            <a:r>
              <a:rPr lang="en-US" sz="1600" dirty="0">
                <a:effectLst>
                  <a:outerShdw blurRad="38100" dist="38100" dir="2700000" algn="tl">
                    <a:srgbClr val="000000">
                      <a:alpha val="43137"/>
                    </a:srgbClr>
                  </a:outerShdw>
                </a:effectLst>
              </a:rPr>
              <a:t>the </a:t>
            </a:r>
            <a:r>
              <a:rPr lang="en-US" sz="1600" dirty="0" smtClean="0">
                <a:effectLst>
                  <a:outerShdw blurRad="38100" dist="38100" dir="2700000" algn="tl">
                    <a:srgbClr val="000000">
                      <a:alpha val="43137"/>
                    </a:srgbClr>
                  </a:outerShdw>
                </a:effectLst>
              </a:rPr>
              <a:t>bloodstream causing </a:t>
            </a:r>
            <a:r>
              <a:rPr lang="en-US" sz="1600" dirty="0">
                <a:effectLst>
                  <a:outerShdw blurRad="38100" dist="38100" dir="2700000" algn="tl">
                    <a:srgbClr val="000000">
                      <a:alpha val="43137"/>
                    </a:srgbClr>
                  </a:outerShdw>
                </a:effectLst>
              </a:rPr>
              <a:t>primary bacteremia (</a:t>
            </a:r>
            <a:r>
              <a:rPr lang="en-US" sz="1600" dirty="0" smtClean="0">
                <a:effectLst>
                  <a:outerShdw blurRad="38100" dist="38100" dir="2700000" algn="tl">
                    <a:srgbClr val="000000">
                      <a:alpha val="43137"/>
                    </a:srgbClr>
                  </a:outerShdw>
                </a:effectLst>
              </a:rPr>
              <a:t>Brucella Localize  in </a:t>
            </a:r>
            <a:r>
              <a:rPr lang="en-US" sz="1600" dirty="0">
                <a:effectLst>
                  <a:outerShdw blurRad="38100" dist="38100" dir="2700000" algn="tl">
                    <a:srgbClr val="000000">
                      <a:alpha val="43137"/>
                    </a:srgbClr>
                  </a:outerShdw>
                </a:effectLst>
              </a:rPr>
              <a:t>the spleen, bone marrow </a:t>
            </a:r>
            <a:r>
              <a:rPr lang="en-US" sz="1600" dirty="0" smtClean="0">
                <a:effectLst>
                  <a:outerShdw blurRad="38100" dist="38100" dir="2700000" algn="tl">
                    <a:srgbClr val="000000">
                      <a:alpha val="43137"/>
                    </a:srgbClr>
                  </a:outerShdw>
                </a:effectLst>
              </a:rPr>
              <a:t>and whit </a:t>
            </a:r>
            <a:r>
              <a:rPr lang="en-US" sz="1600" dirty="0">
                <a:effectLst>
                  <a:outerShdw blurRad="38100" dist="38100" dir="2700000" algn="tl">
                    <a:srgbClr val="000000">
                      <a:alpha val="43137"/>
                    </a:srgbClr>
                  </a:outerShdw>
                </a:effectLst>
              </a:rPr>
              <a:t>granuloma formation in the lymph nodes </a:t>
            </a:r>
            <a:r>
              <a:rPr lang="en-US" sz="1600" dirty="0" smtClean="0">
                <a:effectLst>
                  <a:outerShdw blurRad="38100" dist="38100" dir="2700000" algn="tl">
                    <a:srgbClr val="000000">
                      <a:alpha val="43137"/>
                    </a:srgbClr>
                  </a:outerShdw>
                </a:effectLst>
              </a:rPr>
              <a:t>so-called </a:t>
            </a:r>
            <a:r>
              <a:rPr lang="en-US" sz="1600" dirty="0" err="1" smtClean="0">
                <a:effectLst>
                  <a:outerShdw blurRad="38100" dist="38100" dir="2700000" algn="tl">
                    <a:srgbClr val="000000">
                      <a:alpha val="43137"/>
                    </a:srgbClr>
                  </a:outerShdw>
                </a:effectLst>
              </a:rPr>
              <a:t>Brucellaris</a:t>
            </a:r>
            <a:r>
              <a:rPr lang="en-US" sz="1600" dirty="0" smtClean="0">
                <a:effectLst>
                  <a:outerShdw blurRad="38100" dist="38100" dir="2700000" algn="tl">
                    <a:srgbClr val="000000">
                      <a:alpha val="43137"/>
                    </a:srgbClr>
                  </a:outerShdw>
                </a:effectLst>
              </a:rPr>
              <a:t> ) </a:t>
            </a:r>
            <a:r>
              <a:rPr lang="en-US" sz="1600" dirty="0">
                <a:effectLst>
                  <a:outerShdw blurRad="38100" dist="38100" dir="2700000" algn="tl">
                    <a:srgbClr val="000000">
                      <a:alpha val="43137"/>
                    </a:srgbClr>
                  </a:outerShdw>
                </a:effectLst>
              </a:rPr>
              <a:t>and general location </a:t>
            </a:r>
            <a:r>
              <a:rPr lang="en-US" sz="1600" dirty="0" smtClean="0">
                <a:effectLst>
                  <a:outerShdw blurRad="38100" dist="38100" dir="2700000" algn="tl">
                    <a:srgbClr val="000000">
                      <a:alpha val="43137"/>
                    </a:srgbClr>
                  </a:outerShdw>
                </a:effectLst>
              </a:rPr>
              <a:t>of Brucella </a:t>
            </a:r>
            <a:r>
              <a:rPr lang="en-US" sz="1600" dirty="0">
                <a:effectLst>
                  <a:outerShdw blurRad="38100" dist="38100" dir="2700000" algn="tl">
                    <a:srgbClr val="000000">
                      <a:alpha val="43137"/>
                    </a:srgbClr>
                  </a:outerShdw>
                </a:effectLst>
              </a:rPr>
              <a:t>throughout the body, </a:t>
            </a:r>
            <a:r>
              <a:rPr lang="en-US" sz="1600" dirty="0" smtClean="0">
                <a:effectLst>
                  <a:outerShdw blurRad="38100" dist="38100" dir="2700000" algn="tl">
                    <a:srgbClr val="000000">
                      <a:alpha val="43137"/>
                    </a:srgbClr>
                  </a:outerShdw>
                </a:effectLst>
              </a:rPr>
              <a:t>especially in </a:t>
            </a:r>
            <a:r>
              <a:rPr lang="en-US" sz="1600" dirty="0">
                <a:effectLst>
                  <a:outerShdw blurRad="38100" dist="38100" dir="2700000" algn="tl">
                    <a:srgbClr val="000000">
                      <a:alpha val="43137"/>
                    </a:srgbClr>
                  </a:outerShdw>
                </a:effectLst>
              </a:rPr>
              <a:t>the </a:t>
            </a:r>
            <a:r>
              <a:rPr lang="en-US" sz="1600" dirty="0" smtClean="0">
                <a:effectLst>
                  <a:outerShdw blurRad="38100" dist="38100" dir="2700000" algn="tl">
                    <a:srgbClr val="000000">
                      <a:alpha val="43137"/>
                    </a:srgbClr>
                  </a:outerShdw>
                </a:effectLst>
              </a:rPr>
              <a:t>udder, </a:t>
            </a:r>
            <a:r>
              <a:rPr lang="en-US" sz="1600" dirty="0">
                <a:effectLst>
                  <a:outerShdw blurRad="38100" dist="38100" dir="2700000" algn="tl">
                    <a:srgbClr val="000000">
                      <a:alpha val="43137"/>
                    </a:srgbClr>
                  </a:outerShdw>
                </a:effectLst>
              </a:rPr>
              <a:t>lymph nodes </a:t>
            </a:r>
            <a:r>
              <a:rPr lang="en-US" sz="1600" dirty="0" err="1" smtClean="0">
                <a:effectLst>
                  <a:outerShdw blurRad="38100" dist="38100" dir="2700000" algn="tl">
                    <a:srgbClr val="000000">
                      <a:alpha val="43137"/>
                    </a:srgbClr>
                  </a:outerShdw>
                </a:effectLst>
              </a:rPr>
              <a:t>supramammary</a:t>
            </a:r>
            <a:r>
              <a:rPr lang="en-US" sz="1600" dirty="0" smtClean="0">
                <a:effectLst>
                  <a:outerShdw blurRad="38100" dist="38100" dir="2700000" algn="tl">
                    <a:srgbClr val="000000">
                      <a:alpha val="43137"/>
                    </a:srgbClr>
                  </a:outerShdw>
                </a:effectLst>
              </a:rPr>
              <a:t>, gravid </a:t>
            </a:r>
            <a:r>
              <a:rPr lang="en-US" sz="1600" dirty="0">
                <a:effectLst>
                  <a:outerShdw blurRad="38100" dist="38100" dir="2700000" algn="tl">
                    <a:srgbClr val="000000">
                      <a:alpha val="43137"/>
                    </a:srgbClr>
                  </a:outerShdw>
                </a:effectLst>
              </a:rPr>
              <a:t>uterus in late gestation, the </a:t>
            </a:r>
            <a:r>
              <a:rPr lang="en-US" sz="1600" dirty="0" smtClean="0">
                <a:effectLst>
                  <a:outerShdw blurRad="38100" dist="38100" dir="2700000" algn="tl">
                    <a:srgbClr val="000000">
                      <a:alpha val="43137"/>
                    </a:srgbClr>
                  </a:outerShdw>
                </a:effectLst>
              </a:rPr>
              <a:t>testis, seminal </a:t>
            </a:r>
            <a:r>
              <a:rPr lang="en-US" sz="1600" dirty="0">
                <a:effectLst>
                  <a:outerShdw blurRad="38100" dist="38100" dir="2700000" algn="tl">
                    <a:srgbClr val="000000">
                      <a:alpha val="43137"/>
                    </a:srgbClr>
                  </a:outerShdw>
                </a:effectLst>
              </a:rPr>
              <a:t>vesicles, epididymis, </a:t>
            </a:r>
            <a:r>
              <a:rPr lang="en-US" sz="1600" dirty="0" smtClean="0">
                <a:effectLst>
                  <a:outerShdw blurRad="38100" dist="38100" dir="2700000" algn="tl">
                    <a:srgbClr val="000000">
                      <a:alpha val="43137"/>
                    </a:srgbClr>
                  </a:outerShdw>
                </a:effectLst>
              </a:rPr>
              <a:t>because  in these sites </a:t>
            </a:r>
            <a:r>
              <a:rPr lang="en-US" sz="1600" dirty="0">
                <a:effectLst>
                  <a:outerShdw blurRad="38100" dist="38100" dir="2700000" algn="tl">
                    <a:srgbClr val="000000">
                      <a:alpha val="43137"/>
                    </a:srgbClr>
                  </a:outerShdw>
                </a:effectLst>
              </a:rPr>
              <a:t>there is a high rate of </a:t>
            </a:r>
            <a:r>
              <a:rPr lang="en-US" sz="1600" dirty="0" err="1">
                <a:effectLst>
                  <a:outerShdw blurRad="38100" dist="38100" dir="2700000" algn="tl">
                    <a:srgbClr val="000000">
                      <a:alpha val="43137"/>
                    </a:srgbClr>
                  </a:outerShdw>
                </a:effectLst>
              </a:rPr>
              <a:t>erythritol</a:t>
            </a:r>
            <a:r>
              <a:rPr lang="en-US" sz="1600" dirty="0">
                <a:effectLst>
                  <a:outerShdw blurRad="38100" dist="38100" dir="2700000" algn="tl">
                    <a:srgbClr val="000000">
                      <a:alpha val="43137"/>
                    </a:srgbClr>
                  </a:outerShdw>
                </a:effectLst>
              </a:rPr>
              <a:t>.</a:t>
            </a:r>
            <a:endParaRPr lang="it-IT"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29007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895558" y="1999488"/>
            <a:ext cx="4162586" cy="3328416"/>
          </a:xfrm>
        </p:spPr>
        <p:txBody>
          <a:bodyPr>
            <a:normAutofit/>
          </a:bodyPr>
          <a:lstStyle/>
          <a:p>
            <a:pPr algn="just"/>
            <a:r>
              <a:rPr lang="en-US" sz="1800" dirty="0" err="1">
                <a:effectLst>
                  <a:outerShdw blurRad="38100" dist="38100" dir="2700000" algn="tl">
                    <a:srgbClr val="000000">
                      <a:alpha val="43137"/>
                    </a:srgbClr>
                  </a:outerShdw>
                </a:effectLst>
              </a:rPr>
              <a:t>Erythritol</a:t>
            </a:r>
            <a:r>
              <a:rPr lang="en-US" sz="1800" dirty="0">
                <a:effectLst>
                  <a:outerShdw blurRad="38100" dist="38100" dir="2700000" algn="tl">
                    <a:srgbClr val="000000">
                      <a:alpha val="43137"/>
                    </a:srgbClr>
                  </a:outerShdw>
                </a:effectLst>
              </a:rPr>
              <a:t> is a carbohydrate capable </a:t>
            </a:r>
            <a:r>
              <a:rPr lang="en-US" sz="1800" dirty="0" smtClean="0">
                <a:effectLst>
                  <a:outerShdw blurRad="38100" dist="38100" dir="2700000" algn="tl">
                    <a:srgbClr val="000000">
                      <a:alpha val="43137"/>
                    </a:srgbClr>
                  </a:outerShdw>
                </a:effectLst>
              </a:rPr>
              <a:t>of strongly </a:t>
            </a:r>
            <a:r>
              <a:rPr lang="en-US" sz="1800" dirty="0">
                <a:effectLst>
                  <a:outerShdw blurRad="38100" dist="38100" dir="2700000" algn="tl">
                    <a:srgbClr val="000000">
                      <a:alpha val="43137"/>
                    </a:srgbClr>
                  </a:outerShdw>
                </a:effectLst>
              </a:rPr>
              <a:t>stimulate the </a:t>
            </a:r>
            <a:r>
              <a:rPr lang="en-US" sz="1800" dirty="0" smtClean="0">
                <a:effectLst>
                  <a:outerShdw blurRad="38100" dist="38100" dir="2700000" algn="tl">
                    <a:srgbClr val="000000">
                      <a:alpha val="43137"/>
                    </a:srgbClr>
                  </a:outerShdw>
                </a:effectLst>
              </a:rPr>
              <a:t>activity metabolic </a:t>
            </a:r>
            <a:r>
              <a:rPr lang="en-US" sz="1800" dirty="0">
                <a:effectLst>
                  <a:outerShdw blurRad="38100" dist="38100" dir="2700000" algn="tl">
                    <a:srgbClr val="000000">
                      <a:alpha val="43137"/>
                    </a:srgbClr>
                  </a:outerShdw>
                </a:effectLst>
              </a:rPr>
              <a:t>and multiplication of </a:t>
            </a:r>
            <a:r>
              <a:rPr lang="en-US" sz="1800" dirty="0" err="1" smtClean="0">
                <a:effectLst>
                  <a:outerShdw blurRad="38100" dist="38100" dir="2700000" algn="tl">
                    <a:srgbClr val="000000">
                      <a:alpha val="43137"/>
                    </a:srgbClr>
                  </a:outerShdw>
                </a:effectLst>
              </a:rPr>
              <a:t>Brucella,who</a:t>
            </a:r>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prefer it to glucose.</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5134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a:t>
            </a:r>
            <a:endParaRPr lang="it-IT" dirty="0"/>
          </a:p>
        </p:txBody>
      </p:sp>
      <p:sp>
        <p:nvSpPr>
          <p:cNvPr id="3" name="Content Placeholder 2"/>
          <p:cNvSpPr>
            <a:spLocks noGrp="1"/>
          </p:cNvSpPr>
          <p:nvPr>
            <p:ph idx="1"/>
          </p:nvPr>
        </p:nvSpPr>
        <p:spPr/>
        <p:txBody>
          <a:bodyPr>
            <a:normAutofit/>
          </a:bodyPr>
          <a:lstStyle/>
          <a:p>
            <a:r>
              <a:rPr lang="it-IT" sz="2000" u="sng" dirty="0" smtClean="0">
                <a:effectLst>
                  <a:outerShdw blurRad="38100" dist="38100" dir="2700000" algn="tl">
                    <a:srgbClr val="000000">
                      <a:alpha val="43137"/>
                    </a:srgbClr>
                  </a:outerShdw>
                </a:effectLst>
              </a:rPr>
              <a:t>B.abortus</a:t>
            </a:r>
            <a:r>
              <a:rPr lang="it-IT" sz="2000" dirty="0">
                <a:effectLst>
                  <a:outerShdw blurRad="38100" dist="38100" dir="2700000" algn="tl">
                    <a:srgbClr val="000000">
                      <a:alpha val="43137"/>
                    </a:srgbClr>
                  </a:outerShdw>
                </a:effectLst>
              </a:rPr>
              <a:t>. Widespread, that mostly affects </a:t>
            </a:r>
            <a:r>
              <a:rPr lang="it-IT" sz="2000" dirty="0" smtClean="0">
                <a:effectLst>
                  <a:outerShdw blurRad="38100" dist="38100" dir="2700000" algn="tl">
                    <a:srgbClr val="000000">
                      <a:alpha val="43137"/>
                    </a:srgbClr>
                  </a:outerShdw>
                </a:effectLst>
              </a:rPr>
              <a:t>bovines.</a:t>
            </a:r>
          </a:p>
          <a:p>
            <a:r>
              <a:rPr lang="it-IT" sz="2000" u="sng" dirty="0" smtClean="0">
                <a:effectLst>
                  <a:outerShdw blurRad="38100" dist="38100" dir="2700000" algn="tl">
                    <a:srgbClr val="000000">
                      <a:alpha val="43137"/>
                    </a:srgbClr>
                  </a:outerShdw>
                </a:effectLst>
              </a:rPr>
              <a:t>B.melitensis</a:t>
            </a:r>
            <a:r>
              <a:rPr lang="it-IT" sz="2000" dirty="0">
                <a:effectLst>
                  <a:outerShdw blurRad="38100" dist="38100" dir="2700000" algn="tl">
                    <a:srgbClr val="000000">
                      <a:alpha val="43137"/>
                    </a:srgbClr>
                  </a:outerShdw>
                </a:effectLst>
              </a:rPr>
              <a:t>. Responsible for 80/90% human </a:t>
            </a:r>
            <a:r>
              <a:rPr lang="it-IT" sz="2000" dirty="0" smtClean="0">
                <a:effectLst>
                  <a:outerShdw blurRad="38100" dist="38100" dir="2700000" algn="tl">
                    <a:srgbClr val="000000">
                      <a:alpha val="43137"/>
                    </a:srgbClr>
                  </a:outerShdw>
                </a:effectLst>
              </a:rPr>
              <a:t>cases, and is the most pathogen. It affects sheep and goats.There are 3 biovar</a:t>
            </a:r>
          </a:p>
          <a:p>
            <a:r>
              <a:rPr lang="it-IT" sz="2000" u="sng" dirty="0" smtClean="0">
                <a:effectLst>
                  <a:outerShdw blurRad="38100" dist="38100" dir="2700000" algn="tl">
                    <a:srgbClr val="000000">
                      <a:alpha val="43137"/>
                    </a:srgbClr>
                  </a:outerShdw>
                </a:effectLst>
              </a:rPr>
              <a:t>B.suis</a:t>
            </a:r>
            <a:r>
              <a:rPr lang="it-IT" sz="2000" dirty="0">
                <a:effectLst>
                  <a:outerShdw blurRad="38100" dist="38100" dir="2700000" algn="tl">
                    <a:srgbClr val="000000">
                      <a:alpha val="43137"/>
                    </a:srgbClr>
                  </a:outerShdw>
                </a:effectLst>
              </a:rPr>
              <a:t>. 5 </a:t>
            </a:r>
            <a:r>
              <a:rPr lang="it-IT" sz="2000" dirty="0" smtClean="0">
                <a:effectLst>
                  <a:outerShdw blurRad="38100" dist="38100" dir="2700000" algn="tl">
                    <a:srgbClr val="000000">
                      <a:alpha val="43137"/>
                    </a:srgbClr>
                  </a:outerShdw>
                </a:effectLst>
              </a:rPr>
              <a:t>biovar exist but only three are responsible in swine.</a:t>
            </a:r>
          </a:p>
          <a:p>
            <a:r>
              <a:rPr lang="it-IT" sz="2000" u="sng" dirty="0" smtClean="0">
                <a:effectLst>
                  <a:outerShdw blurRad="38100" dist="38100" dir="2700000" algn="tl">
                    <a:srgbClr val="000000">
                      <a:alpha val="43137"/>
                    </a:srgbClr>
                  </a:outerShdw>
                </a:effectLst>
              </a:rPr>
              <a:t>B.ovis</a:t>
            </a:r>
            <a:r>
              <a:rPr lang="it-IT" sz="2000" dirty="0">
                <a:effectLst>
                  <a:outerShdw blurRad="38100" dist="38100" dir="2700000" algn="tl">
                    <a:srgbClr val="000000">
                      <a:alpha val="43137"/>
                    </a:srgbClr>
                  </a:outerShdw>
                </a:effectLst>
              </a:rPr>
              <a:t>. His target organs are male </a:t>
            </a:r>
            <a:r>
              <a:rPr lang="it-IT" sz="2000" dirty="0" smtClean="0">
                <a:effectLst>
                  <a:outerShdw blurRad="38100" dist="38100" dir="2700000" algn="tl">
                    <a:srgbClr val="000000">
                      <a:alpha val="43137"/>
                    </a:srgbClr>
                  </a:outerShdw>
                </a:effectLst>
              </a:rPr>
              <a:t>reproductor organs </a:t>
            </a:r>
            <a:r>
              <a:rPr lang="it-IT" sz="2000" dirty="0">
                <a:effectLst>
                  <a:outerShdw blurRad="38100" dist="38100" dir="2700000" algn="tl">
                    <a:srgbClr val="000000">
                      <a:alpha val="43137"/>
                    </a:srgbClr>
                  </a:outerShdw>
                </a:effectLst>
              </a:rPr>
              <a:t>(epididymitis of rams) </a:t>
            </a:r>
            <a:r>
              <a:rPr lang="it-IT" sz="2000" dirty="0" smtClean="0">
                <a:effectLst>
                  <a:outerShdw blurRad="38100" dist="38100" dir="2700000" algn="tl">
                    <a:srgbClr val="000000">
                      <a:alpha val="43137"/>
                    </a:srgbClr>
                  </a:outerShdw>
                </a:effectLst>
              </a:rPr>
              <a:t>.</a:t>
            </a:r>
          </a:p>
          <a:p>
            <a:r>
              <a:rPr lang="it-IT" sz="2000" u="sng" dirty="0" smtClean="0">
                <a:effectLst>
                  <a:outerShdw blurRad="38100" dist="38100" dir="2700000" algn="tl">
                    <a:srgbClr val="000000">
                      <a:alpha val="43137"/>
                    </a:srgbClr>
                  </a:outerShdw>
                </a:effectLst>
              </a:rPr>
              <a:t>B.neotomonae</a:t>
            </a:r>
            <a:r>
              <a:rPr lang="it-IT" sz="2000" dirty="0">
                <a:effectLst>
                  <a:outerShdw blurRad="38100" dist="38100" dir="2700000" algn="tl">
                    <a:srgbClr val="000000">
                      <a:alpha val="43137"/>
                    </a:srgbClr>
                  </a:outerShdw>
                </a:effectLst>
              </a:rPr>
              <a:t>. </a:t>
            </a:r>
            <a:r>
              <a:rPr lang="it-IT" sz="2000" dirty="0" smtClean="0">
                <a:effectLst>
                  <a:outerShdw blurRad="38100" dist="38100" dir="2700000" algn="tl">
                    <a:srgbClr val="000000">
                      <a:alpha val="43137"/>
                    </a:srgbClr>
                  </a:outerShdw>
                </a:effectLst>
              </a:rPr>
              <a:t>Isolated in the rat and in the desert dogs.</a:t>
            </a:r>
          </a:p>
          <a:p>
            <a:r>
              <a:rPr lang="it-IT" sz="2000" u="sng" dirty="0" smtClean="0">
                <a:effectLst>
                  <a:outerShdw blurRad="38100" dist="38100" dir="2700000" algn="tl">
                    <a:srgbClr val="000000">
                      <a:alpha val="43137"/>
                    </a:srgbClr>
                  </a:outerShdw>
                </a:effectLst>
              </a:rPr>
              <a:t>B.canis.</a:t>
            </a:r>
            <a:r>
              <a:rPr lang="it-IT" sz="2000" dirty="0" smtClean="0">
                <a:effectLst>
                  <a:outerShdw blurRad="38100" dist="38100" dir="2700000" algn="tl">
                    <a:srgbClr val="000000">
                      <a:alpha val="43137"/>
                    </a:srgbClr>
                  </a:outerShdw>
                </a:effectLst>
              </a:rPr>
              <a:t> </a:t>
            </a:r>
            <a:r>
              <a:rPr lang="it-IT" sz="2000" dirty="0">
                <a:effectLst>
                  <a:outerShdw blurRad="38100" dist="38100" dir="2700000" algn="tl">
                    <a:srgbClr val="000000">
                      <a:alpha val="43137"/>
                    </a:srgbClr>
                  </a:outerShdw>
                </a:effectLst>
              </a:rPr>
              <a:t>High contagiousness </a:t>
            </a:r>
            <a:r>
              <a:rPr lang="it-IT" sz="2000" dirty="0" smtClean="0">
                <a:effectLst>
                  <a:outerShdw blurRad="38100" dist="38100" dir="2700000" algn="tl">
                    <a:srgbClr val="000000">
                      <a:alpha val="43137"/>
                    </a:srgbClr>
                  </a:outerShdw>
                </a:effectLst>
              </a:rPr>
              <a:t>and transmissible to </a:t>
            </a:r>
            <a:r>
              <a:rPr lang="it-IT" sz="2000" dirty="0">
                <a:effectLst>
                  <a:outerShdw blurRad="38100" dist="38100" dir="2700000" algn="tl">
                    <a:srgbClr val="000000">
                      <a:alpha val="43137"/>
                    </a:srgbClr>
                  </a:outerShdw>
                </a:effectLst>
              </a:rPr>
              <a:t>man. </a:t>
            </a:r>
          </a:p>
        </p:txBody>
      </p:sp>
    </p:spTree>
    <p:extLst>
      <p:ext uri="{BB962C8B-B14F-4D97-AF65-F5344CB8AC3E}">
        <p14:creationId xmlns:p14="http://schemas.microsoft.com/office/powerpoint/2010/main" val="41292744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Prepubescent Animals </a:t>
            </a:r>
            <a:br>
              <a:rPr lang="it-IT" dirty="0" smtClean="0"/>
            </a:br>
            <a:r>
              <a:rPr lang="it-IT" dirty="0" smtClean="0"/>
              <a:t>(Female and male)</a:t>
            </a:r>
            <a:endParaRPr lang="it-IT" dirty="0"/>
          </a:p>
        </p:txBody>
      </p:sp>
      <p:sp>
        <p:nvSpPr>
          <p:cNvPr id="3" name="Text Placeholder 2"/>
          <p:cNvSpPr>
            <a:spLocks noGrp="1"/>
          </p:cNvSpPr>
          <p:nvPr>
            <p:ph type="body" idx="1"/>
          </p:nvPr>
        </p:nvSpPr>
        <p:spPr>
          <a:xfrm>
            <a:off x="6895558" y="1194816"/>
            <a:ext cx="4369850" cy="4389120"/>
          </a:xfrm>
        </p:spPr>
        <p:txBody>
          <a:bodyPr>
            <a:normAutofit fontScale="92500"/>
          </a:bodyPr>
          <a:lstStyle/>
          <a:p>
            <a:pPr algn="just"/>
            <a:r>
              <a:rPr lang="en-US" sz="1800" dirty="0">
                <a:effectLst>
                  <a:outerShdw blurRad="38100" dist="38100" dir="2700000" algn="tl">
                    <a:srgbClr val="000000">
                      <a:alpha val="43137"/>
                    </a:srgbClr>
                  </a:outerShdw>
                </a:effectLst>
              </a:rPr>
              <a:t>The germs in these animals are</a:t>
            </a:r>
          </a:p>
          <a:p>
            <a:pPr algn="just"/>
            <a:r>
              <a:rPr lang="en-US" sz="1800" dirty="0">
                <a:effectLst>
                  <a:outerShdw blurRad="38100" dist="38100" dir="2700000" algn="tl">
                    <a:srgbClr val="000000">
                      <a:alpha val="43137"/>
                    </a:srgbClr>
                  </a:outerShdw>
                </a:effectLst>
              </a:rPr>
              <a:t>rapidly inactivated by </a:t>
            </a:r>
            <a:r>
              <a:rPr lang="en-US" sz="1800" dirty="0" smtClean="0">
                <a:effectLst>
                  <a:outerShdw blurRad="38100" dist="38100" dir="2700000" algn="tl">
                    <a:srgbClr val="000000">
                      <a:alpha val="43137"/>
                    </a:srgbClr>
                  </a:outerShdw>
                </a:effectLst>
              </a:rPr>
              <a:t>the</a:t>
            </a:r>
            <a:r>
              <a:rPr lang="en-US" sz="1800" dirty="0">
                <a:effectLst>
                  <a:outerShdw blurRad="38100" dist="38100" dir="2700000" algn="tl">
                    <a:srgbClr val="000000">
                      <a:alpha val="43137"/>
                    </a:srgbClr>
                  </a:outerShdw>
                </a:effectLst>
              </a:rPr>
              <a:t> immune</a:t>
            </a:r>
            <a:r>
              <a:rPr lang="en-US" sz="1800" dirty="0" smtClean="0">
                <a:effectLst>
                  <a:outerShdw blurRad="38100" dist="38100" dir="2700000" algn="tl">
                    <a:srgbClr val="000000">
                      <a:alpha val="43137"/>
                    </a:srgbClr>
                  </a:outerShdw>
                </a:effectLst>
              </a:rPr>
              <a:t> reactions resulting </a:t>
            </a:r>
            <a:r>
              <a:rPr lang="en-US" sz="1800" dirty="0">
                <a:effectLst>
                  <a:outerShdw blurRad="38100" dist="38100" dir="2700000" algn="tl">
                    <a:srgbClr val="000000">
                      <a:alpha val="43137"/>
                    </a:srgbClr>
                  </a:outerShdw>
                </a:effectLst>
              </a:rPr>
              <a:t>healing</a:t>
            </a:r>
          </a:p>
          <a:p>
            <a:pPr algn="just"/>
            <a:r>
              <a:rPr lang="en-US" sz="1800" dirty="0">
                <a:effectLst>
                  <a:outerShdw blurRad="38100" dist="38100" dir="2700000" algn="tl">
                    <a:srgbClr val="000000">
                      <a:alpha val="43137"/>
                    </a:srgbClr>
                  </a:outerShdw>
                </a:effectLst>
              </a:rPr>
              <a:t>etiological, but they are receptive to </a:t>
            </a:r>
            <a:r>
              <a:rPr lang="en-US" sz="1800" dirty="0" smtClean="0">
                <a:effectLst>
                  <a:outerShdw blurRad="38100" dist="38100" dir="2700000" algn="tl">
                    <a:srgbClr val="000000">
                      <a:alpha val="43137"/>
                    </a:srgbClr>
                  </a:outerShdw>
                </a:effectLst>
              </a:rPr>
              <a:t>a any </a:t>
            </a:r>
            <a:r>
              <a:rPr lang="en-US" sz="1800" dirty="0">
                <a:effectLst>
                  <a:outerShdw blurRad="38100" dist="38100" dir="2700000" algn="tl">
                    <a:srgbClr val="000000">
                      <a:alpha val="43137"/>
                    </a:srgbClr>
                  </a:outerShdw>
                </a:effectLst>
              </a:rPr>
              <a:t>subsequent infection.</a:t>
            </a:r>
          </a:p>
          <a:p>
            <a:pPr algn="just"/>
            <a:r>
              <a:rPr lang="en-US" sz="1800" dirty="0" smtClean="0">
                <a:effectLst>
                  <a:outerShdw blurRad="38100" dist="38100" dir="2700000" algn="tl">
                    <a:srgbClr val="000000">
                      <a:alpha val="43137"/>
                    </a:srgbClr>
                  </a:outerShdw>
                </a:effectLst>
              </a:rPr>
              <a:t>in males we’ll see: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and</a:t>
            </a:r>
          </a:p>
          <a:p>
            <a:pPr algn="just"/>
            <a:r>
              <a:rPr lang="en-US" sz="1800" dirty="0">
                <a:effectLst>
                  <a:outerShdw blurRad="38100" dist="38100" dir="2700000" algn="tl">
                    <a:srgbClr val="000000">
                      <a:alpha val="43137"/>
                    </a:srgbClr>
                  </a:outerShdw>
                </a:effectLst>
              </a:rPr>
              <a:t>epididymitis is a chronic,</a:t>
            </a:r>
          </a:p>
          <a:p>
            <a:pPr algn="just"/>
            <a:r>
              <a:rPr lang="en-US" sz="1800" dirty="0">
                <a:effectLst>
                  <a:outerShdw blurRad="38100" dist="38100" dir="2700000" algn="tl">
                    <a:srgbClr val="000000">
                      <a:alpha val="43137"/>
                    </a:srgbClr>
                  </a:outerShdw>
                </a:effectLst>
              </a:rPr>
              <a:t>swelling of the scrotum symmetric</a:t>
            </a:r>
          </a:p>
          <a:p>
            <a:pPr algn="just"/>
            <a:r>
              <a:rPr lang="en-US" sz="1800" dirty="0">
                <a:effectLst>
                  <a:outerShdw blurRad="38100" dist="38100" dir="2700000" algn="tl">
                    <a:srgbClr val="000000">
                      <a:alpha val="43137"/>
                    </a:srgbClr>
                  </a:outerShdw>
                </a:effectLst>
              </a:rPr>
              <a:t>with increase of testicular volume,</a:t>
            </a:r>
          </a:p>
          <a:p>
            <a:pPr algn="just"/>
            <a:r>
              <a:rPr lang="en-US" sz="1800" dirty="0">
                <a:effectLst>
                  <a:outerShdw blurRad="38100" dist="38100" dir="2700000" algn="tl">
                    <a:srgbClr val="000000">
                      <a:alpha val="43137"/>
                    </a:srgbClr>
                  </a:outerShdw>
                </a:effectLst>
              </a:rPr>
              <a:t>collection of exudate, changes in </a:t>
            </a:r>
            <a:r>
              <a:rPr lang="en-US" sz="1800" dirty="0" smtClean="0">
                <a:effectLst>
                  <a:outerShdw blurRad="38100" dist="38100" dir="2700000" algn="tl">
                    <a:srgbClr val="000000">
                      <a:alpha val="43137"/>
                    </a:srgbClr>
                  </a:outerShdw>
                </a:effectLst>
              </a:rPr>
              <a:t>inflammation purulent</a:t>
            </a:r>
            <a:r>
              <a:rPr lang="en-US" sz="1800" dirty="0">
                <a:effectLst>
                  <a:outerShdw blurRad="38100" dist="38100" dir="2700000" algn="tl">
                    <a:srgbClr val="000000">
                      <a:alpha val="43137"/>
                    </a:srgbClr>
                  </a:outerShdw>
                </a:effectLst>
              </a:rPr>
              <a:t>.</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77242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Females 4°-5° months of pregnancy</a:t>
            </a:r>
            <a:endParaRPr lang="it-IT" dirty="0"/>
          </a:p>
        </p:txBody>
      </p:sp>
      <p:sp>
        <p:nvSpPr>
          <p:cNvPr id="3" name="Text Placeholder 2"/>
          <p:cNvSpPr>
            <a:spLocks noGrp="1"/>
          </p:cNvSpPr>
          <p:nvPr>
            <p:ph type="body" idx="1"/>
          </p:nvPr>
        </p:nvSpPr>
        <p:spPr>
          <a:xfrm>
            <a:off x="6761446" y="1621536"/>
            <a:ext cx="4625882" cy="3888571"/>
          </a:xfrm>
        </p:spPr>
        <p:txBody>
          <a:bodyPr>
            <a:noAutofit/>
          </a:bodyPr>
          <a:lstStyle/>
          <a:p>
            <a:pPr algn="just"/>
            <a:r>
              <a:rPr lang="en-US" sz="1600" dirty="0" smtClean="0">
                <a:effectLst>
                  <a:outerShdw blurRad="38100" dist="38100" dir="2700000" algn="tl">
                    <a:srgbClr val="000000">
                      <a:alpha val="43137"/>
                    </a:srgbClr>
                  </a:outerShdw>
                </a:effectLst>
              </a:rPr>
              <a:t>the </a:t>
            </a:r>
            <a:r>
              <a:rPr lang="en-US" sz="1600" dirty="0">
                <a:effectLst>
                  <a:outerShdw blurRad="38100" dist="38100" dir="2700000" algn="tl">
                    <a:srgbClr val="000000">
                      <a:alpha val="43137"/>
                    </a:srgbClr>
                  </a:outerShdw>
                </a:effectLst>
              </a:rPr>
              <a:t>Brucella </a:t>
            </a:r>
            <a:r>
              <a:rPr lang="en-US" sz="1600" dirty="0" smtClean="0">
                <a:effectLst>
                  <a:outerShdw blurRad="38100" dist="38100" dir="2700000" algn="tl">
                    <a:srgbClr val="000000">
                      <a:alpha val="43137"/>
                    </a:srgbClr>
                  </a:outerShdw>
                </a:effectLst>
              </a:rPr>
              <a:t>remain quiescent </a:t>
            </a:r>
            <a:r>
              <a:rPr lang="en-US" sz="1600" dirty="0">
                <a:effectLst>
                  <a:outerShdw blurRad="38100" dist="38100" dir="2700000" algn="tl">
                    <a:srgbClr val="000000">
                      <a:alpha val="43137"/>
                    </a:srgbClr>
                  </a:outerShdw>
                </a:effectLst>
              </a:rPr>
              <a:t>in the seats in which they are </a:t>
            </a:r>
            <a:r>
              <a:rPr lang="en-US" sz="1600" dirty="0" smtClean="0">
                <a:effectLst>
                  <a:outerShdw blurRad="38100" dist="38100" dir="2700000" algn="tl">
                    <a:srgbClr val="000000">
                      <a:alpha val="43137"/>
                    </a:srgbClr>
                  </a:outerShdw>
                </a:effectLst>
              </a:rPr>
              <a:t>received at </a:t>
            </a:r>
            <a:r>
              <a:rPr lang="en-US" sz="1600" dirty="0">
                <a:effectLst>
                  <a:outerShdw blurRad="38100" dist="38100" dir="2700000" algn="tl">
                    <a:srgbClr val="000000">
                      <a:alpha val="43137"/>
                    </a:srgbClr>
                  </a:outerShdw>
                </a:effectLst>
              </a:rPr>
              <a:t>the stage of primary bacteremia</a:t>
            </a:r>
            <a:r>
              <a:rPr lang="en-US" sz="1600" dirty="0" smtClean="0">
                <a:effectLst>
                  <a:outerShdw blurRad="38100" dist="38100" dir="2700000" algn="tl">
                    <a:srgbClr val="000000">
                      <a:alpha val="43137"/>
                    </a:srgbClr>
                  </a:outerShdw>
                </a:effectLst>
              </a:rPr>
              <a:t>.</a:t>
            </a:r>
          </a:p>
          <a:p>
            <a:pPr algn="just"/>
            <a:r>
              <a:rPr lang="en-US" sz="1600" dirty="0" smtClean="0">
                <a:effectLst>
                  <a:outerShdw blurRad="38100" dist="38100" dir="2700000" algn="tl">
                    <a:srgbClr val="000000">
                      <a:alpha val="43137"/>
                    </a:srgbClr>
                  </a:outerShdw>
                </a:effectLst>
              </a:rPr>
              <a:t>TO From </a:t>
            </a:r>
            <a:r>
              <a:rPr lang="en-US" sz="1600" dirty="0">
                <a:effectLst>
                  <a:outerShdw blurRad="38100" dist="38100" dir="2700000" algn="tl">
                    <a:srgbClr val="000000">
                      <a:alpha val="43137"/>
                    </a:srgbClr>
                  </a:outerShdw>
                </a:effectLst>
              </a:rPr>
              <a:t>the 5th month of pregnancy </a:t>
            </a:r>
            <a:r>
              <a:rPr lang="en-US" sz="1600" dirty="0" smtClean="0">
                <a:effectLst>
                  <a:outerShdw blurRad="38100" dist="38100" dir="2700000" algn="tl">
                    <a:srgbClr val="000000">
                      <a:alpha val="43137"/>
                    </a:srgbClr>
                  </a:outerShdw>
                </a:effectLst>
              </a:rPr>
              <a:t>there </a:t>
            </a:r>
            <a:r>
              <a:rPr lang="en-US" sz="1600" dirty="0">
                <a:effectLst>
                  <a:outerShdw blurRad="38100" dist="38100" dir="2700000" algn="tl">
                    <a:srgbClr val="000000">
                      <a:alpha val="43137"/>
                    </a:srgbClr>
                  </a:outerShdw>
                </a:effectLst>
              </a:rPr>
              <a:t>will </a:t>
            </a:r>
            <a:r>
              <a:rPr lang="en-US" sz="1600" dirty="0" smtClean="0">
                <a:effectLst>
                  <a:outerShdw blurRad="38100" dist="38100" dir="2700000" algn="tl">
                    <a:srgbClr val="000000">
                      <a:alpha val="43137"/>
                    </a:srgbClr>
                  </a:outerShdw>
                </a:effectLst>
              </a:rPr>
              <a:t>be a </a:t>
            </a:r>
            <a:r>
              <a:rPr lang="en-US" sz="1600" dirty="0">
                <a:effectLst>
                  <a:outerShdw blurRad="38100" dist="38100" dir="2700000" algn="tl">
                    <a:srgbClr val="000000">
                      <a:alpha val="43137"/>
                    </a:srgbClr>
                  </a:outerShdw>
                </a:effectLst>
              </a:rPr>
              <a:t>mobilization of Brucella with </a:t>
            </a:r>
            <a:r>
              <a:rPr lang="en-US" sz="1600" dirty="0" smtClean="0">
                <a:effectLst>
                  <a:outerShdw blurRad="38100" dist="38100" dir="2700000" algn="tl">
                    <a:srgbClr val="000000">
                      <a:alpha val="43137"/>
                    </a:srgbClr>
                  </a:outerShdw>
                </a:effectLst>
              </a:rPr>
              <a:t>a second </a:t>
            </a:r>
            <a:r>
              <a:rPr lang="en-US" sz="1600" dirty="0">
                <a:effectLst>
                  <a:outerShdw blurRad="38100" dist="38100" dir="2700000" algn="tl">
                    <a:srgbClr val="000000">
                      <a:alpha val="43137"/>
                    </a:srgbClr>
                  </a:outerShdw>
                </a:effectLst>
              </a:rPr>
              <a:t>phase </a:t>
            </a:r>
            <a:r>
              <a:rPr lang="en-US" sz="1600" dirty="0" err="1">
                <a:effectLst>
                  <a:outerShdw blurRad="38100" dist="38100" dir="2700000" algn="tl">
                    <a:srgbClr val="000000">
                      <a:alpha val="43137"/>
                    </a:srgbClr>
                  </a:outerShdw>
                </a:effectLst>
              </a:rPr>
              <a:t>bacteremic</a:t>
            </a:r>
            <a:r>
              <a:rPr lang="en-US" sz="1600" dirty="0" smtClean="0">
                <a:effectLst>
                  <a:outerShdw blurRad="38100" dist="38100" dir="2700000" algn="tl">
                    <a:srgbClr val="000000">
                      <a:alpha val="43137"/>
                    </a:srgbClr>
                  </a:outerShdw>
                </a:effectLst>
              </a:rPr>
              <a:t>.</a:t>
            </a:r>
          </a:p>
          <a:p>
            <a:pPr algn="just"/>
            <a:r>
              <a:rPr lang="en-US" sz="1600" dirty="0" smtClean="0">
                <a:effectLst>
                  <a:outerShdw blurRad="38100" dist="38100" dir="2700000" algn="tl">
                    <a:srgbClr val="000000">
                      <a:alpha val="43137"/>
                    </a:srgbClr>
                  </a:outerShdw>
                </a:effectLst>
              </a:rPr>
              <a:t>These </a:t>
            </a:r>
            <a:r>
              <a:rPr lang="en-US" sz="1600" dirty="0">
                <a:effectLst>
                  <a:outerShdw blurRad="38100" dist="38100" dir="2700000" algn="tl">
                    <a:srgbClr val="000000">
                      <a:alpha val="43137"/>
                    </a:srgbClr>
                  </a:outerShdw>
                </a:effectLst>
              </a:rPr>
              <a:t>reach the pregnant uterus,</a:t>
            </a:r>
          </a:p>
          <a:p>
            <a:pPr algn="just"/>
            <a:r>
              <a:rPr lang="en-US" sz="1600" dirty="0">
                <a:effectLst>
                  <a:outerShdw blurRad="38100" dist="38100" dir="2700000" algn="tl">
                    <a:srgbClr val="000000">
                      <a:alpha val="43137"/>
                    </a:srgbClr>
                  </a:outerShdw>
                </a:effectLst>
              </a:rPr>
              <a:t>multiplying in the fetus </a:t>
            </a:r>
            <a:r>
              <a:rPr lang="en-US" sz="1600" dirty="0" smtClean="0">
                <a:effectLst>
                  <a:outerShdw blurRad="38100" dist="38100" dir="2700000" algn="tl">
                    <a:srgbClr val="000000">
                      <a:alpha val="43137"/>
                    </a:srgbClr>
                  </a:outerShdw>
                </a:effectLst>
              </a:rPr>
              <a:t>and placenta</a:t>
            </a:r>
            <a:r>
              <a:rPr lang="en-US" sz="1600" dirty="0">
                <a:effectLst>
                  <a:outerShdw blurRad="38100" dist="38100" dir="2700000" algn="tl">
                    <a:srgbClr val="000000">
                      <a:alpha val="43137"/>
                    </a:srgbClr>
                  </a:outerShdw>
                </a:effectLst>
              </a:rPr>
              <a:t>, giving abortion. </a:t>
            </a:r>
            <a:endParaRPr lang="en-US" sz="1600" dirty="0" smtClean="0">
              <a:effectLst>
                <a:outerShdw blurRad="38100" dist="38100" dir="2700000" algn="tl">
                  <a:srgbClr val="000000">
                    <a:alpha val="43137"/>
                  </a:srgbClr>
                </a:outerShdw>
              </a:effectLst>
            </a:endParaRPr>
          </a:p>
          <a:p>
            <a:pPr algn="just"/>
            <a:r>
              <a:rPr lang="en-US" sz="1600" dirty="0" smtClean="0">
                <a:effectLst>
                  <a:outerShdw blurRad="38100" dist="38100" dir="2700000" algn="tl">
                    <a:srgbClr val="000000">
                      <a:alpha val="43137"/>
                    </a:srgbClr>
                  </a:outerShdw>
                </a:effectLst>
              </a:rPr>
              <a:t>this sometimes It </a:t>
            </a:r>
            <a:r>
              <a:rPr lang="en-US" sz="1600" dirty="0">
                <a:effectLst>
                  <a:outerShdw blurRad="38100" dist="38100" dir="2700000" algn="tl">
                    <a:srgbClr val="000000">
                      <a:alpha val="43137"/>
                    </a:srgbClr>
                  </a:outerShdw>
                </a:effectLst>
              </a:rPr>
              <a:t>occurs without </a:t>
            </a:r>
            <a:r>
              <a:rPr lang="en-US" sz="1600" dirty="0" smtClean="0">
                <a:effectLst>
                  <a:outerShdw blurRad="38100" dist="38100" dir="2700000" algn="tl">
                    <a:srgbClr val="000000">
                      <a:alpha val="43137"/>
                    </a:srgbClr>
                  </a:outerShdw>
                </a:effectLst>
              </a:rPr>
              <a:t>over involvement general</a:t>
            </a:r>
            <a:r>
              <a:rPr lang="en-US" sz="1600" dirty="0">
                <a:effectLst>
                  <a:outerShdw blurRad="38100" dist="38100" dir="2700000" algn="tl">
                    <a:srgbClr val="000000">
                      <a:alpha val="43137"/>
                    </a:srgbClr>
                  </a:outerShdw>
                </a:effectLst>
              </a:rPr>
              <a:t>, in the following may provide </a:t>
            </a:r>
            <a:r>
              <a:rPr lang="en-US" sz="1600" dirty="0" smtClean="0">
                <a:effectLst>
                  <a:outerShdw blurRad="38100" dist="38100" dir="2700000" algn="tl">
                    <a:srgbClr val="000000">
                      <a:alpha val="43137"/>
                    </a:srgbClr>
                  </a:outerShdw>
                </a:effectLst>
              </a:rPr>
              <a:t>a retained </a:t>
            </a:r>
            <a:r>
              <a:rPr lang="en-US" sz="1600" dirty="0">
                <a:effectLst>
                  <a:outerShdw blurRad="38100" dist="38100" dir="2700000" algn="tl">
                    <a:srgbClr val="000000">
                      <a:alpha val="43137"/>
                    </a:srgbClr>
                  </a:outerShdw>
                </a:effectLst>
              </a:rPr>
              <a:t>placenta and metritis.</a:t>
            </a:r>
            <a:endParaRPr lang="it-IT"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36064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Females over</a:t>
            </a:r>
            <a:br>
              <a:rPr lang="it-IT" dirty="0" smtClean="0"/>
            </a:br>
            <a:r>
              <a:rPr lang="it-IT" dirty="0" smtClean="0"/>
              <a:t>5° months of pregnancy</a:t>
            </a:r>
            <a:endParaRPr lang="it-IT" dirty="0"/>
          </a:p>
        </p:txBody>
      </p:sp>
      <p:sp>
        <p:nvSpPr>
          <p:cNvPr id="3" name="Text Placeholder 2"/>
          <p:cNvSpPr>
            <a:spLocks noGrp="1"/>
          </p:cNvSpPr>
          <p:nvPr>
            <p:ph type="body" idx="1"/>
          </p:nvPr>
        </p:nvSpPr>
        <p:spPr>
          <a:xfrm>
            <a:off x="6895558" y="1292352"/>
            <a:ext cx="4284506" cy="4596384"/>
          </a:xfrm>
        </p:spPr>
        <p:txBody>
          <a:bodyPr>
            <a:normAutofit/>
          </a:bodyPr>
          <a:lstStyle/>
          <a:p>
            <a:pPr algn="just"/>
            <a:r>
              <a:rPr lang="en-US" sz="1800" dirty="0" smtClean="0">
                <a:effectLst>
                  <a:outerShdw blurRad="38100" dist="38100" dir="2700000" algn="tl">
                    <a:srgbClr val="000000">
                      <a:alpha val="43137"/>
                    </a:srgbClr>
                  </a:outerShdw>
                </a:effectLst>
              </a:rPr>
              <a:t>There will be a </a:t>
            </a:r>
            <a:r>
              <a:rPr lang="en-US" sz="1800" dirty="0">
                <a:effectLst>
                  <a:outerShdw blurRad="38100" dist="38100" dir="2700000" algn="tl">
                    <a:srgbClr val="000000">
                      <a:alpha val="43137"/>
                    </a:srgbClr>
                  </a:outerShdw>
                </a:effectLst>
              </a:rPr>
              <a:t>primary bacteremia </a:t>
            </a:r>
            <a:r>
              <a:rPr lang="en-US" sz="1800" dirty="0" smtClean="0">
                <a:effectLst>
                  <a:outerShdw blurRad="38100" dist="38100" dir="2700000" algn="tl">
                    <a:srgbClr val="000000">
                      <a:alpha val="43137"/>
                    </a:srgbClr>
                  </a:outerShdw>
                </a:effectLst>
              </a:rPr>
              <a:t>with localization </a:t>
            </a:r>
            <a:r>
              <a:rPr lang="en-US" sz="1800" dirty="0">
                <a:effectLst>
                  <a:outerShdw blurRad="38100" dist="38100" dir="2700000" algn="tl">
                    <a:srgbClr val="000000">
                      <a:alpha val="43137"/>
                    </a:srgbClr>
                  </a:outerShdw>
                </a:effectLst>
              </a:rPr>
              <a:t>of </a:t>
            </a:r>
            <a:r>
              <a:rPr lang="en-US" sz="1800" dirty="0" smtClean="0">
                <a:effectLst>
                  <a:outerShdw blurRad="38100" dist="38100" dir="2700000" algn="tl">
                    <a:srgbClr val="000000">
                      <a:alpha val="43137"/>
                    </a:srgbClr>
                  </a:outerShdw>
                </a:effectLst>
              </a:rPr>
              <a:t>Brucella in uterus pregnant. </a:t>
            </a:r>
          </a:p>
          <a:p>
            <a:pPr algn="just"/>
            <a:r>
              <a:rPr lang="en-US" sz="1800" dirty="0" smtClean="0">
                <a:effectLst>
                  <a:outerShdw blurRad="38100" dist="38100" dir="2700000" algn="tl">
                    <a:srgbClr val="000000">
                      <a:alpha val="43137"/>
                    </a:srgbClr>
                  </a:outerShdw>
                </a:effectLst>
              </a:rPr>
              <a:t>Sometimes abortion </a:t>
            </a:r>
            <a:r>
              <a:rPr lang="en-US" sz="1800" dirty="0">
                <a:effectLst>
                  <a:outerShdw blurRad="38100" dist="38100" dir="2700000" algn="tl">
                    <a:srgbClr val="000000">
                      <a:alpha val="43137"/>
                    </a:srgbClr>
                  </a:outerShdw>
                </a:effectLst>
              </a:rPr>
              <a:t>is preceded by </a:t>
            </a:r>
            <a:r>
              <a:rPr lang="en-US" sz="1800" dirty="0" smtClean="0">
                <a:effectLst>
                  <a:outerShdw blurRad="38100" dist="38100" dir="2700000" algn="tl">
                    <a:srgbClr val="000000">
                      <a:alpha val="43137"/>
                    </a:srgbClr>
                  </a:outerShdw>
                </a:effectLst>
              </a:rPr>
              <a:t>swelling vulvar</a:t>
            </a:r>
            <a:r>
              <a:rPr lang="en-US" sz="1800" dirty="0">
                <a:effectLst>
                  <a:outerShdw blurRad="38100" dist="38100" dir="2700000" algn="tl">
                    <a:srgbClr val="000000">
                      <a:alpha val="43137"/>
                    </a:srgbClr>
                  </a:outerShdw>
                </a:effectLst>
              </a:rPr>
              <a:t>, vaginal discharge, relaxation </a:t>
            </a:r>
            <a:r>
              <a:rPr lang="en-US" sz="1800" dirty="0" smtClean="0">
                <a:effectLst>
                  <a:outerShdw blurRad="38100" dist="38100" dir="2700000" algn="tl">
                    <a:srgbClr val="000000">
                      <a:alpha val="43137"/>
                    </a:srgbClr>
                  </a:outerShdw>
                </a:effectLst>
              </a:rPr>
              <a:t>of </a:t>
            </a:r>
            <a:r>
              <a:rPr lang="en-US" sz="1800" dirty="0" err="1" smtClean="0">
                <a:effectLst>
                  <a:outerShdw blurRad="38100" dist="38100" dir="2700000" algn="tl">
                    <a:srgbClr val="000000">
                      <a:alpha val="43137"/>
                    </a:srgbClr>
                  </a:outerShdw>
                </a:effectLst>
              </a:rPr>
              <a:t>sacroischiatics</a:t>
            </a:r>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ligaments, </a:t>
            </a:r>
            <a:r>
              <a:rPr lang="en-US" sz="1800" dirty="0" smtClean="0">
                <a:effectLst>
                  <a:outerShdw blurRad="38100" dist="38100" dir="2700000" algn="tl">
                    <a:srgbClr val="000000">
                      <a:alpha val="43137"/>
                    </a:srgbClr>
                  </a:outerShdw>
                </a:effectLst>
              </a:rPr>
              <a:t>swelling udder. </a:t>
            </a:r>
          </a:p>
          <a:p>
            <a:pPr algn="just"/>
            <a:r>
              <a:rPr lang="en-US" sz="1800" dirty="0" smtClean="0">
                <a:effectLst>
                  <a:outerShdw blurRad="38100" dist="38100" dir="2700000" algn="tl">
                    <a:srgbClr val="000000">
                      <a:alpha val="43137"/>
                    </a:srgbClr>
                  </a:outerShdw>
                </a:effectLst>
              </a:rPr>
              <a:t>to </a:t>
            </a:r>
            <a:r>
              <a:rPr lang="en-US" sz="1800" dirty="0">
                <a:effectLst>
                  <a:outerShdw blurRad="38100" dist="38100" dir="2700000" algn="tl">
                    <a:srgbClr val="000000">
                      <a:alpha val="43137"/>
                    </a:srgbClr>
                  </a:outerShdw>
                </a:effectLst>
              </a:rPr>
              <a:t>abortion </a:t>
            </a:r>
            <a:r>
              <a:rPr lang="en-US" sz="1800" dirty="0" smtClean="0">
                <a:effectLst>
                  <a:outerShdw blurRad="38100" dist="38100" dir="2700000" algn="tl">
                    <a:srgbClr val="000000">
                      <a:alpha val="43137"/>
                    </a:srgbClr>
                  </a:outerShdw>
                </a:effectLst>
              </a:rPr>
              <a:t>follows placenta retention and metritis.</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36278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Females sexually mature but not pregnant </a:t>
            </a:r>
            <a:endParaRPr lang="it-IT" dirty="0"/>
          </a:p>
        </p:txBody>
      </p:sp>
      <p:sp>
        <p:nvSpPr>
          <p:cNvPr id="3" name="Text Placeholder 2"/>
          <p:cNvSpPr>
            <a:spLocks noGrp="1"/>
          </p:cNvSpPr>
          <p:nvPr>
            <p:ph type="body" idx="1"/>
          </p:nvPr>
        </p:nvSpPr>
        <p:spPr>
          <a:xfrm>
            <a:off x="6895558" y="1353312"/>
            <a:ext cx="3833402" cy="3608155"/>
          </a:xfrm>
        </p:spPr>
        <p:txBody>
          <a:bodyPr>
            <a:normAutofit/>
          </a:bodyPr>
          <a:lstStyle/>
          <a:p>
            <a:pPr algn="just"/>
            <a:r>
              <a:rPr lang="en-US" sz="1800" dirty="0" smtClean="0">
                <a:effectLst>
                  <a:outerShdw blurRad="38100" dist="38100" dir="2700000" algn="tl">
                    <a:srgbClr val="000000">
                      <a:alpha val="43137"/>
                    </a:srgbClr>
                  </a:outerShdw>
                </a:effectLst>
              </a:rPr>
              <a:t>Germs reach with </a:t>
            </a:r>
            <a:r>
              <a:rPr lang="en-US" sz="1800" dirty="0">
                <a:effectLst>
                  <a:outerShdw blurRad="38100" dist="38100" dir="2700000" algn="tl">
                    <a:srgbClr val="000000">
                      <a:alpha val="43137"/>
                    </a:srgbClr>
                  </a:outerShdw>
                </a:effectLst>
              </a:rPr>
              <a:t>the primary </a:t>
            </a:r>
            <a:r>
              <a:rPr lang="en-US" sz="1800" dirty="0" smtClean="0">
                <a:effectLst>
                  <a:outerShdw blurRad="38100" dist="38100" dir="2700000" algn="tl">
                    <a:srgbClr val="000000">
                      <a:alpha val="43137"/>
                    </a:srgbClr>
                  </a:outerShdw>
                </a:effectLst>
              </a:rPr>
              <a:t>bacteremia.</a:t>
            </a:r>
            <a:endParaRPr lang="en-US" sz="1800" dirty="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in the udder they cause outbreaks </a:t>
            </a:r>
            <a:r>
              <a:rPr lang="en-US" sz="1800" dirty="0">
                <a:effectLst>
                  <a:outerShdw blurRad="38100" dist="38100" dir="2700000" algn="tl">
                    <a:srgbClr val="000000">
                      <a:alpha val="43137"/>
                    </a:srgbClr>
                  </a:outerShdw>
                </a:effectLst>
              </a:rPr>
              <a:t>of </a:t>
            </a:r>
            <a:r>
              <a:rPr lang="en-US" sz="1800" dirty="0" err="1">
                <a:effectLst>
                  <a:outerShdw blurRad="38100" dist="38100" dir="2700000" algn="tl">
                    <a:srgbClr val="000000">
                      <a:alpha val="43137"/>
                    </a:srgbClr>
                  </a:outerShdw>
                </a:effectLst>
              </a:rPr>
              <a:t>micromastite</a:t>
            </a:r>
            <a:r>
              <a:rPr lang="en-US" sz="1800" dirty="0" smtClean="0">
                <a:effectLst>
                  <a:outerShdw blurRad="38100" dist="38100" dir="2700000" algn="tl">
                    <a:srgbClr val="000000">
                      <a:alpha val="43137"/>
                    </a:srgbClr>
                  </a:outerShdw>
                </a:effectLst>
              </a:rPr>
              <a:t>.</a:t>
            </a:r>
            <a:endParaRPr lang="en-US"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38040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895558" y="1987296"/>
            <a:ext cx="4126010" cy="3560064"/>
          </a:xfrm>
        </p:spPr>
        <p:txBody>
          <a:bodyPr>
            <a:normAutofit/>
          </a:bodyPr>
          <a:lstStyle/>
          <a:p>
            <a:pPr algn="just"/>
            <a:r>
              <a:rPr lang="en-US" sz="1800" dirty="0">
                <a:effectLst>
                  <a:outerShdw blurRad="38100" dist="38100" dir="2700000" algn="tl">
                    <a:srgbClr val="000000">
                      <a:alpha val="43137"/>
                    </a:srgbClr>
                  </a:outerShdw>
                </a:effectLst>
              </a:rPr>
              <a:t>In cattle, abortions and stillbirths usually occur two weeks to five months after infection</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Reproductive </a:t>
            </a:r>
            <a:r>
              <a:rPr lang="en-US" sz="1800" dirty="0">
                <a:effectLst>
                  <a:outerShdw blurRad="38100" dist="38100" dir="2700000" algn="tl">
                    <a:srgbClr val="000000">
                      <a:alpha val="43137"/>
                    </a:srgbClr>
                  </a:outerShdw>
                </a:effectLst>
              </a:rPr>
              <a:t>losses typically occur during the second half of gestation; thus, the incubation period is longer when animals are infected early in gestation</a:t>
            </a:r>
            <a:r>
              <a:rPr lang="en-US" sz="1800" dirty="0"/>
              <a:t>.</a:t>
            </a:r>
            <a:endParaRPr lang="it-IT" sz="1800" dirty="0"/>
          </a:p>
        </p:txBody>
      </p:sp>
    </p:spTree>
    <p:extLst>
      <p:ext uri="{BB962C8B-B14F-4D97-AF65-F5344CB8AC3E}">
        <p14:creationId xmlns:p14="http://schemas.microsoft.com/office/powerpoint/2010/main" val="36257092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871174" y="1901952"/>
            <a:ext cx="4406426" cy="3559387"/>
          </a:xfrm>
        </p:spPr>
        <p:txBody>
          <a:bodyPr>
            <a:normAutofit/>
          </a:bodyPr>
          <a:lstStyle/>
          <a:p>
            <a:pPr algn="just"/>
            <a:r>
              <a:rPr lang="en-US" sz="1800" dirty="0" smtClean="0">
                <a:effectLst>
                  <a:outerShdw blurRad="38100" dist="38100" dir="2700000" algn="tl">
                    <a:srgbClr val="000000">
                      <a:alpha val="43137"/>
                    </a:srgbClr>
                  </a:outerShdw>
                </a:effectLst>
              </a:rPr>
              <a:t>Brucella </a:t>
            </a:r>
            <a:r>
              <a:rPr lang="en-US" sz="1800" dirty="0">
                <a:effectLst>
                  <a:outerShdw blurRad="38100" dist="38100" dir="2700000" algn="tl">
                    <a:srgbClr val="000000">
                      <a:alpha val="43137"/>
                    </a:srgbClr>
                  </a:outerShdw>
                </a:effectLst>
              </a:rPr>
              <a:t>are localized </a:t>
            </a:r>
            <a:r>
              <a:rPr lang="en-US" sz="1800" dirty="0" smtClean="0">
                <a:effectLst>
                  <a:outerShdw blurRad="38100" dist="38100" dir="2700000" algn="tl">
                    <a:srgbClr val="000000">
                      <a:alpha val="43137"/>
                    </a:srgbClr>
                  </a:outerShdw>
                </a:effectLst>
              </a:rPr>
              <a:t>and reproduce itself </a:t>
            </a:r>
            <a:r>
              <a:rPr lang="en-US" sz="1800" dirty="0">
                <a:effectLst>
                  <a:outerShdw blurRad="38100" dist="38100" dir="2700000" algn="tl">
                    <a:srgbClr val="000000">
                      <a:alpha val="43137"/>
                    </a:srgbClr>
                  </a:outerShdw>
                </a:effectLst>
              </a:rPr>
              <a:t>in the placental corium or in the fetal placenta, resulting in a fibrinous necrotic purulent-inflammatory process ,</a:t>
            </a:r>
          </a:p>
          <a:p>
            <a:pPr algn="just"/>
            <a:r>
              <a:rPr lang="en-US" sz="1800" dirty="0">
                <a:effectLst>
                  <a:outerShdw blurRad="38100" dist="38100" dir="2700000" algn="tl">
                    <a:srgbClr val="000000">
                      <a:alpha val="43137"/>
                    </a:srgbClr>
                  </a:outerShdw>
                </a:effectLst>
              </a:rPr>
              <a:t>With interruption </a:t>
            </a:r>
            <a:r>
              <a:rPr lang="en-US" sz="1800" dirty="0" smtClean="0">
                <a:effectLst>
                  <a:outerShdw blurRad="38100" dist="38100" dir="2700000" algn="tl">
                    <a:srgbClr val="000000">
                      <a:alpha val="43137"/>
                    </a:srgbClr>
                  </a:outerShdw>
                </a:effectLst>
              </a:rPr>
              <a:t> of </a:t>
            </a:r>
            <a:r>
              <a:rPr lang="en-US" sz="1800" dirty="0">
                <a:effectLst>
                  <a:outerShdw blurRad="38100" dist="38100" dir="2700000" algn="tl">
                    <a:srgbClr val="000000">
                      <a:alpha val="43137"/>
                    </a:srgbClr>
                  </a:outerShdw>
                </a:effectLst>
              </a:rPr>
              <a:t>maternal-fetal exchanges and formation of adhesions, with </a:t>
            </a:r>
            <a:r>
              <a:rPr lang="en-US" sz="1800" dirty="0" smtClean="0">
                <a:effectLst>
                  <a:outerShdw blurRad="38100" dist="38100" dir="2700000" algn="tl">
                    <a:srgbClr val="000000">
                      <a:alpha val="43137"/>
                    </a:srgbClr>
                  </a:outerShdw>
                </a:effectLst>
              </a:rPr>
              <a:t>abortion.</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84845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Symptoms in Males</a:t>
            </a:r>
            <a:endParaRPr lang="it-IT" dirty="0"/>
          </a:p>
        </p:txBody>
      </p:sp>
      <p:sp>
        <p:nvSpPr>
          <p:cNvPr id="3" name="Text Placeholder 2"/>
          <p:cNvSpPr>
            <a:spLocks noGrp="1"/>
          </p:cNvSpPr>
          <p:nvPr>
            <p:ph type="body" idx="1"/>
          </p:nvPr>
        </p:nvSpPr>
        <p:spPr>
          <a:xfrm>
            <a:off x="6895558" y="2011680"/>
            <a:ext cx="4479578" cy="3389376"/>
          </a:xfrm>
        </p:spPr>
        <p:txBody>
          <a:bodyPr>
            <a:normAutofit/>
          </a:bodyPr>
          <a:lstStyle/>
          <a:p>
            <a:pPr algn="just"/>
            <a:r>
              <a:rPr lang="en-US" sz="1800" dirty="0">
                <a:effectLst>
                  <a:outerShdw blurRad="38100" dist="38100" dir="2700000" algn="tl">
                    <a:srgbClr val="000000">
                      <a:alpha val="43137"/>
                    </a:srgbClr>
                  </a:outerShdw>
                </a:effectLst>
              </a:rPr>
              <a:t>Epididymitis, seminal vesiculitis,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or testicular abscesses are sometimes seen in bulls. Infertility occurs occasionally in both sexes, due to metritis or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/epididymitis</a:t>
            </a:r>
            <a:r>
              <a:rPr lang="en-US" sz="1800" dirty="0" smtClean="0">
                <a:effectLst>
                  <a:outerShdw blurRad="38100" dist="38100" dir="2700000" algn="tl">
                    <a:srgbClr val="000000">
                      <a:alpha val="43137"/>
                    </a:srgbClr>
                  </a:outerShdw>
                </a:effectLst>
              </a:rPr>
              <a:t>.</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62620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895558" y="1365504"/>
            <a:ext cx="4101626" cy="4291584"/>
          </a:xfrm>
        </p:spPr>
        <p:txBody>
          <a:bodyPr>
            <a:normAutofit/>
          </a:bodyPr>
          <a:lstStyle/>
          <a:p>
            <a:pPr algn="just"/>
            <a:r>
              <a:rPr lang="en-US" sz="1800" dirty="0">
                <a:effectLst>
                  <a:outerShdw blurRad="38100" dist="38100" dir="2700000" algn="tl">
                    <a:srgbClr val="000000">
                      <a:alpha val="43137"/>
                    </a:srgbClr>
                  </a:outerShdw>
                </a:effectLst>
              </a:rPr>
              <a:t>At necropsy, granulomatous inflammatory lesions may be present in the reproductive tract, udder, </a:t>
            </a:r>
            <a:r>
              <a:rPr lang="en-US" sz="1800" dirty="0" err="1">
                <a:effectLst>
                  <a:outerShdw blurRad="38100" dist="38100" dir="2700000" algn="tl">
                    <a:srgbClr val="000000">
                      <a:alpha val="43137"/>
                    </a:srgbClr>
                  </a:outerShdw>
                </a:effectLst>
              </a:rPr>
              <a:t>supramammary</a:t>
            </a:r>
            <a:r>
              <a:rPr lang="en-US" sz="1800" dirty="0">
                <a:effectLst>
                  <a:outerShdw blurRad="38100" dist="38100" dir="2700000" algn="tl">
                    <a:srgbClr val="000000">
                      <a:alpha val="43137"/>
                    </a:srgbClr>
                  </a:outerShdw>
                </a:effectLst>
              </a:rPr>
              <a:t> lymph nodes, other lymphoid tissues, and sometimes in the joints and synovial membranes. Mild to severe endometritis may be seen after an abortion.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90135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895558" y="2328672"/>
            <a:ext cx="4077241" cy="2632795"/>
          </a:xfrm>
        </p:spPr>
        <p:txBody>
          <a:bodyPr>
            <a:normAutofit/>
          </a:bodyPr>
          <a:lstStyle/>
          <a:p>
            <a:pPr algn="just"/>
            <a:r>
              <a:rPr lang="en-US" sz="1800" dirty="0">
                <a:effectLst>
                  <a:outerShdw blurRad="38100" dist="38100" dir="2700000" algn="tl">
                    <a:srgbClr val="000000">
                      <a:alpha val="43137"/>
                    </a:srgbClr>
                  </a:outerShdw>
                </a:effectLst>
              </a:rPr>
              <a:t>The placenta is usually </a:t>
            </a:r>
            <a:r>
              <a:rPr lang="en-US" sz="1800" dirty="0" smtClean="0">
                <a:effectLst>
                  <a:outerShdw blurRad="38100" dist="38100" dir="2700000" algn="tl">
                    <a:srgbClr val="000000">
                      <a:alpha val="43137"/>
                    </a:srgbClr>
                  </a:outerShdw>
                </a:effectLst>
              </a:rPr>
              <a:t>thickened and </a:t>
            </a:r>
            <a:r>
              <a:rPr lang="en-US" sz="1800" dirty="0">
                <a:effectLst>
                  <a:outerShdw blurRad="38100" dist="38100" dir="2700000" algn="tl">
                    <a:srgbClr val="000000">
                      <a:alpha val="43137"/>
                    </a:srgbClr>
                  </a:outerShdw>
                </a:effectLst>
              </a:rPr>
              <a:t>edematous, and may have exudate on its surface.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The </a:t>
            </a:r>
            <a:r>
              <a:rPr lang="en-US" sz="1800" dirty="0" err="1">
                <a:effectLst>
                  <a:outerShdw blurRad="38100" dist="38100" dir="2700000" algn="tl">
                    <a:srgbClr val="000000">
                      <a:alpha val="43137"/>
                    </a:srgbClr>
                  </a:outerShdw>
                </a:effectLst>
              </a:rPr>
              <a:t>intercotyledonary</a:t>
            </a:r>
            <a:r>
              <a:rPr lang="en-US" sz="1800" dirty="0">
                <a:effectLst>
                  <a:outerShdw blurRad="38100" dist="38100" dir="2700000" algn="tl">
                    <a:srgbClr val="000000">
                      <a:alpha val="43137"/>
                    </a:srgbClr>
                  </a:outerShdw>
                </a:effectLst>
              </a:rPr>
              <a:t> region is typically leathery, with a wet appearance and focal </a:t>
            </a:r>
            <a:r>
              <a:rPr lang="en-US" sz="1800" dirty="0" smtClean="0">
                <a:effectLst>
                  <a:outerShdw blurRad="38100" dist="38100" dir="2700000" algn="tl">
                    <a:srgbClr val="000000">
                      <a:alpha val="43137"/>
                    </a:srgbClr>
                  </a:outerShdw>
                </a:effectLst>
              </a:rPr>
              <a:t>thickening.</a:t>
            </a:r>
            <a:endParaRPr lang="it-IT" sz="1800" dirty="0">
              <a:effectLst>
                <a:outerShdw blurRad="38100" dist="38100" dir="2700000" algn="tl">
                  <a:srgbClr val="000000">
                    <a:alpha val="43137"/>
                  </a:srgbClr>
                </a:outerShdw>
              </a:effectLst>
            </a:endParaRPr>
          </a:p>
          <a:p>
            <a:endParaRPr lang="it-IT" dirty="0"/>
          </a:p>
        </p:txBody>
      </p:sp>
    </p:spTree>
    <p:extLst>
      <p:ext uri="{BB962C8B-B14F-4D97-AF65-F5344CB8AC3E}">
        <p14:creationId xmlns:p14="http://schemas.microsoft.com/office/powerpoint/2010/main" val="8419892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a:xfrm>
            <a:off x="6639526" y="2295895"/>
            <a:ext cx="5040410" cy="3047323"/>
          </a:xfrm>
        </p:spPr>
        <p:txBody>
          <a:bodyPr>
            <a:noAutofit/>
          </a:bodyPr>
          <a:lstStyle/>
          <a:p>
            <a:pPr algn="just"/>
            <a:r>
              <a:rPr lang="en-US" sz="1800" dirty="0">
                <a:effectLst>
                  <a:outerShdw blurRad="38100" dist="38100" dir="2700000" algn="tl">
                    <a:srgbClr val="000000">
                      <a:alpha val="43137"/>
                    </a:srgbClr>
                  </a:outerShdw>
                </a:effectLst>
              </a:rPr>
              <a:t>The regional lymph nodes can be enlarged, and the mammary gland may contain lesions.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Some </a:t>
            </a:r>
            <a:r>
              <a:rPr lang="en-US" sz="1800" dirty="0">
                <a:effectLst>
                  <a:outerShdw blurRad="38100" dist="38100" dir="2700000" algn="tl">
                    <a:srgbClr val="000000">
                      <a:alpha val="43137"/>
                    </a:srgbClr>
                  </a:outerShdw>
                </a:effectLst>
              </a:rPr>
              <a:t>aborted fetuses appear normal; others are autolyzed or have variable amounts of subcutaneous edema and bloodstained fluid in the body cavities</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The liver may be enlarged and discolored, and the lungs may exhibit fibrous </a:t>
            </a:r>
            <a:r>
              <a:rPr lang="en-US" sz="1800" dirty="0" err="1">
                <a:effectLst>
                  <a:outerShdw blurRad="38100" dist="38100" dir="2700000" algn="tl">
                    <a:srgbClr val="000000">
                      <a:alpha val="43137"/>
                    </a:srgbClr>
                  </a:outerShdw>
                </a:effectLst>
              </a:rPr>
              <a:t>pleuritis</a:t>
            </a:r>
            <a:r>
              <a:rPr lang="en-US" sz="1800" dirty="0">
                <a:effectLst>
                  <a:outerShdw blurRad="38100" dist="38100" dir="2700000" algn="tl">
                    <a:srgbClr val="000000">
                      <a:alpha val="43137"/>
                    </a:srgbClr>
                  </a:outerShdw>
                </a:effectLst>
              </a:rPr>
              <a:t> and pneumonia.</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3566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a:t>
            </a:r>
            <a:endParaRPr lang="it-IT" dirty="0"/>
          </a:p>
        </p:txBody>
      </p:sp>
      <p:sp>
        <p:nvSpPr>
          <p:cNvPr id="3" name="Content Placeholder 2"/>
          <p:cNvSpPr>
            <a:spLocks noGrp="1"/>
          </p:cNvSpPr>
          <p:nvPr>
            <p:ph idx="1"/>
          </p:nvPr>
        </p:nvSpPr>
        <p:spPr>
          <a:xfrm>
            <a:off x="1154953" y="2615692"/>
            <a:ext cx="8761412" cy="3416300"/>
          </a:xfrm>
        </p:spPr>
        <p:txBody>
          <a:bodyPr>
            <a:normAutofit/>
          </a:bodyPr>
          <a:lstStyle/>
          <a:p>
            <a:pPr algn="ctr"/>
            <a:r>
              <a:rPr lang="it-IT" sz="2800" dirty="0" smtClean="0">
                <a:effectLst>
                  <a:outerShdw blurRad="38100" dist="38100" dir="2700000" algn="tl">
                    <a:srgbClr val="000000">
                      <a:alpha val="43137"/>
                    </a:srgbClr>
                  </a:outerShdw>
                </a:effectLst>
              </a:rPr>
              <a:t>Brucellosis is a serious </a:t>
            </a:r>
            <a:r>
              <a:rPr lang="en-US" sz="2800" dirty="0" smtClean="0">
                <a:effectLst>
                  <a:outerShdw blurRad="38100" dist="38100" dir="2700000" algn="tl">
                    <a:srgbClr val="000000">
                      <a:alpha val="43137"/>
                    </a:srgbClr>
                  </a:outerShdw>
                </a:effectLst>
              </a:rPr>
              <a:t>debilitating disease, </a:t>
            </a:r>
            <a:r>
              <a:rPr lang="en-US" sz="2800" dirty="0">
                <a:effectLst>
                  <a:outerShdw blurRad="38100" dist="38100" dir="2700000" algn="tl">
                    <a:srgbClr val="000000">
                      <a:alpha val="43137"/>
                    </a:srgbClr>
                  </a:outerShdw>
                </a:effectLst>
              </a:rPr>
              <a:t>leading to problems at the </a:t>
            </a:r>
            <a:r>
              <a:rPr lang="en-US" sz="2800" dirty="0" smtClean="0">
                <a:effectLst>
                  <a:outerShdw blurRad="38100" dist="38100" dir="2700000" algn="tl">
                    <a:srgbClr val="000000">
                      <a:alpha val="43137"/>
                    </a:srgbClr>
                  </a:outerShdw>
                </a:effectLst>
              </a:rPr>
              <a:t>professional, </a:t>
            </a:r>
            <a:r>
              <a:rPr lang="en-US" sz="2800" dirty="0">
                <a:effectLst>
                  <a:outerShdw blurRad="38100" dist="38100" dir="2700000" algn="tl">
                    <a:srgbClr val="000000">
                      <a:alpha val="43137"/>
                    </a:srgbClr>
                  </a:outerShdw>
                </a:effectLst>
              </a:rPr>
              <a:t>social and </a:t>
            </a:r>
            <a:r>
              <a:rPr lang="en-US" sz="2800" dirty="0" smtClean="0">
                <a:effectLst>
                  <a:outerShdw blurRad="38100" dist="38100" dir="2700000" algn="tl">
                    <a:srgbClr val="000000">
                      <a:alpha val="43137"/>
                    </a:srgbClr>
                  </a:outerShdw>
                </a:effectLst>
              </a:rPr>
              <a:t>economic systems.</a:t>
            </a:r>
          </a:p>
          <a:p>
            <a:pPr algn="ctr"/>
            <a:endParaRPr lang="en-US" sz="2800" dirty="0" smtClean="0">
              <a:effectLst>
                <a:outerShdw blurRad="38100" dist="38100" dir="2700000" algn="tl">
                  <a:srgbClr val="000000">
                    <a:alpha val="43137"/>
                  </a:srgbClr>
                </a:outerShdw>
              </a:effectLst>
            </a:endParaRPr>
          </a:p>
          <a:p>
            <a:pPr algn="ctr"/>
            <a:r>
              <a:rPr lang="en-US" sz="2800" dirty="0" smtClean="0">
                <a:effectLst>
                  <a:outerShdw blurRad="38100" dist="38100" dir="2700000" algn="tl">
                    <a:srgbClr val="000000">
                      <a:alpha val="43137"/>
                    </a:srgbClr>
                  </a:outerShdw>
                </a:effectLst>
              </a:rPr>
              <a:t>It’s </a:t>
            </a:r>
            <a:r>
              <a:rPr lang="en-US" sz="2800" dirty="0">
                <a:effectLst>
                  <a:outerShdw blurRad="38100" dist="38100" dir="2700000" algn="tl">
                    <a:srgbClr val="000000">
                      <a:alpha val="43137"/>
                    </a:srgbClr>
                  </a:outerShdw>
                </a:effectLst>
              </a:rPr>
              <a:t>a </a:t>
            </a:r>
            <a:r>
              <a:rPr lang="en-US" sz="2800" dirty="0" smtClean="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zoonosis, cosmopolitan, </a:t>
            </a:r>
            <a:r>
              <a:rPr lang="en-US" sz="2800" dirty="0" smtClean="0">
                <a:effectLst>
                  <a:outerShdw blurRad="38100" dist="38100" dir="2700000" algn="tl">
                    <a:srgbClr val="000000">
                      <a:alpha val="43137"/>
                    </a:srgbClr>
                  </a:outerShdw>
                </a:effectLst>
              </a:rPr>
              <a:t>with </a:t>
            </a:r>
            <a:r>
              <a:rPr lang="en-US" sz="2800" dirty="0">
                <a:effectLst>
                  <a:outerShdw blurRad="38100" dist="38100" dir="2700000" algn="tl">
                    <a:srgbClr val="000000">
                      <a:alpha val="43137"/>
                    </a:srgbClr>
                  </a:outerShdw>
                </a:effectLst>
              </a:rPr>
              <a:t>generally chronic course, </a:t>
            </a:r>
            <a:r>
              <a:rPr lang="en-US" sz="2800" dirty="0" smtClean="0">
                <a:effectLst>
                  <a:outerShdw blurRad="38100" dist="38100" dir="2700000" algn="tl">
                    <a:srgbClr val="000000">
                      <a:alpha val="43137"/>
                    </a:srgbClr>
                  </a:outerShdw>
                </a:effectLst>
              </a:rPr>
              <a:t>mostly serious </a:t>
            </a:r>
            <a:r>
              <a:rPr lang="en-US" sz="2800" dirty="0">
                <a:effectLst>
                  <a:outerShdw blurRad="38100" dist="38100" dir="2700000" algn="tl">
                    <a:srgbClr val="000000">
                      <a:alpha val="43137"/>
                    </a:srgbClr>
                  </a:outerShdw>
                </a:effectLst>
              </a:rPr>
              <a:t>in the </a:t>
            </a:r>
            <a:r>
              <a:rPr lang="en-US" sz="2800" dirty="0" smtClean="0">
                <a:effectLst>
                  <a:outerShdw blurRad="38100" dist="38100" dir="2700000" algn="tl">
                    <a:srgbClr val="000000">
                      <a:alpha val="43137"/>
                    </a:srgbClr>
                  </a:outerShdw>
                </a:effectLst>
              </a:rPr>
              <a:t>Mediterranean zone.</a:t>
            </a:r>
          </a:p>
        </p:txBody>
      </p:sp>
    </p:spTree>
    <p:extLst>
      <p:ext uri="{BB962C8B-B14F-4D97-AF65-F5344CB8AC3E}">
        <p14:creationId xmlns:p14="http://schemas.microsoft.com/office/powerpoint/2010/main" val="30150331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sp>
        <p:nvSpPr>
          <p:cNvPr id="3" name="Text Placeholder 2"/>
          <p:cNvSpPr>
            <a:spLocks noGrp="1"/>
          </p:cNvSpPr>
          <p:nvPr>
            <p:ph type="body" idx="1"/>
          </p:nvPr>
        </p:nvSpPr>
        <p:spPr/>
        <p:txBody>
          <a:bodyPr>
            <a:normAutofit/>
          </a:bodyPr>
          <a:lstStyle/>
          <a:p>
            <a:pPr algn="just"/>
            <a:r>
              <a:rPr lang="en-US" sz="1800" dirty="0">
                <a:effectLst>
                  <a:outerShdw blurRad="38100" dist="38100" dir="2700000" algn="tl">
                    <a:srgbClr val="000000">
                      <a:alpha val="43137"/>
                    </a:srgbClr>
                  </a:outerShdw>
                </a:effectLst>
              </a:rPr>
              <a:t>In bulls, one or both sacs of the scrotum may be swollen due to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epididymitis or abscesses. The tunica vaginalis may be thickened and fibrous, and adhesions may be </a:t>
            </a:r>
            <a:r>
              <a:rPr lang="en-US" sz="1800" dirty="0" smtClean="0">
                <a:effectLst>
                  <a:outerShdw blurRad="38100" dist="38100" dir="2700000" algn="tl">
                    <a:srgbClr val="000000">
                      <a:alpha val="43137"/>
                    </a:srgbClr>
                  </a:outerShdw>
                </a:effectLst>
              </a:rPr>
              <a:t>present.</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5964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Post-mortem lesions</a:t>
            </a:r>
            <a:endParaRPr lang="it-IT"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76" y="2679953"/>
            <a:ext cx="4208780" cy="277779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584" y="2789680"/>
            <a:ext cx="3742449" cy="2668068"/>
          </a:xfrm>
          <a:prstGeom prst="rect">
            <a:avLst/>
          </a:prstGeom>
        </p:spPr>
      </p:pic>
      <p:sp>
        <p:nvSpPr>
          <p:cNvPr id="5" name="TextBox 4"/>
          <p:cNvSpPr txBox="1"/>
          <p:nvPr/>
        </p:nvSpPr>
        <p:spPr>
          <a:xfrm>
            <a:off x="341376" y="5730240"/>
            <a:ext cx="4596384" cy="923330"/>
          </a:xfrm>
          <a:prstGeom prst="rect">
            <a:avLst/>
          </a:prstGeom>
          <a:noFill/>
        </p:spPr>
        <p:txBody>
          <a:bodyPr wrap="square" rtlCol="0">
            <a:spAutoFit/>
          </a:bodyPr>
          <a:lstStyle/>
          <a:p>
            <a:r>
              <a:rPr lang="en-US" b="1" dirty="0">
                <a:solidFill>
                  <a:schemeClr val="accent1">
                    <a:lumMod val="75000"/>
                  </a:schemeClr>
                </a:solidFill>
                <a:effectLst>
                  <a:outerShdw blurRad="38100" dist="38100" dir="2700000" algn="tl">
                    <a:srgbClr val="000000">
                      <a:alpha val="43137"/>
                    </a:srgbClr>
                  </a:outerShdw>
                </a:effectLst>
              </a:rPr>
              <a:t>Bovine, vertebrae. Purulent exudate within a vertebra extends into the adjacent spinal canal.</a:t>
            </a:r>
            <a:endParaRPr lang="it-IT" b="1" dirty="0">
              <a:solidFill>
                <a:schemeClr val="accent1">
                  <a:lumMod val="75000"/>
                </a:schemeClr>
              </a:solidFill>
              <a:effectLst>
                <a:outerShdw blurRad="38100" dist="38100" dir="2700000" algn="tl">
                  <a:srgbClr val="000000">
                    <a:alpha val="43137"/>
                  </a:srgbClr>
                </a:outerShdw>
              </a:effectLst>
            </a:endParaRPr>
          </a:p>
        </p:txBody>
      </p:sp>
      <p:sp>
        <p:nvSpPr>
          <p:cNvPr id="6" name="TextBox 5"/>
          <p:cNvSpPr txBox="1"/>
          <p:nvPr/>
        </p:nvSpPr>
        <p:spPr>
          <a:xfrm>
            <a:off x="7339584" y="5705856"/>
            <a:ext cx="4754880" cy="1152144"/>
          </a:xfrm>
          <a:prstGeom prst="rect">
            <a:avLst/>
          </a:prstGeom>
          <a:noFill/>
        </p:spPr>
        <p:txBody>
          <a:bodyPr wrap="square" rtlCol="0">
            <a:spAutoFit/>
          </a:bodyPr>
          <a:lstStyle/>
          <a:p>
            <a:endParaRPr lang="it-IT"/>
          </a:p>
        </p:txBody>
      </p:sp>
      <p:sp>
        <p:nvSpPr>
          <p:cNvPr id="8" name="TextBox 7"/>
          <p:cNvSpPr txBox="1"/>
          <p:nvPr/>
        </p:nvSpPr>
        <p:spPr>
          <a:xfrm>
            <a:off x="7339584" y="5705856"/>
            <a:ext cx="4754880" cy="646331"/>
          </a:xfrm>
          <a:prstGeom prst="rect">
            <a:avLst/>
          </a:prstGeom>
          <a:noFill/>
        </p:spPr>
        <p:txBody>
          <a:bodyPr wrap="square" rtlCol="0">
            <a:spAutoFit/>
          </a:bodyPr>
          <a:lstStyle/>
          <a:p>
            <a:r>
              <a:rPr lang="it-IT" b="1" dirty="0" smtClean="0">
                <a:solidFill>
                  <a:schemeClr val="accent1">
                    <a:lumMod val="75000"/>
                  </a:schemeClr>
                </a:solidFill>
                <a:effectLst>
                  <a:outerShdw blurRad="38100" dist="38100" dir="2700000" algn="tl">
                    <a:srgbClr val="000000">
                      <a:alpha val="43137"/>
                    </a:srgbClr>
                  </a:outerShdw>
                </a:effectLst>
              </a:rPr>
              <a:t>Bovine</a:t>
            </a:r>
            <a:r>
              <a:rPr lang="it-IT" b="1" dirty="0">
                <a:solidFill>
                  <a:schemeClr val="accent1">
                    <a:lumMod val="75000"/>
                  </a:schemeClr>
                </a:solidFill>
                <a:effectLst>
                  <a:outerShdw blurRad="38100" dist="38100" dir="2700000" algn="tl">
                    <a:srgbClr val="000000">
                      <a:alpha val="43137"/>
                    </a:srgbClr>
                  </a:outerShdw>
                </a:effectLst>
              </a:rPr>
              <a:t>, placenta. The placenta contains numerous hemorrhagic cotyledons.</a:t>
            </a:r>
          </a:p>
        </p:txBody>
      </p:sp>
    </p:spTree>
    <p:extLst>
      <p:ext uri="{BB962C8B-B14F-4D97-AF65-F5344CB8AC3E}">
        <p14:creationId xmlns:p14="http://schemas.microsoft.com/office/powerpoint/2010/main" val="40227243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Placentitis Brucellaris</a:t>
            </a:r>
            <a:endParaRPr lang="it-IT"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r>
              <a:rPr lang="en-US" sz="1600" b="1" dirty="0">
                <a:effectLst>
                  <a:outerShdw blurRad="38100" dist="38100" dir="2700000" algn="tl">
                    <a:srgbClr val="000000">
                      <a:alpha val="43137"/>
                    </a:srgbClr>
                  </a:outerShdw>
                </a:effectLst>
              </a:rPr>
              <a:t>The cotyledons are enlarged, highly congested </a:t>
            </a:r>
            <a:r>
              <a:rPr lang="en-US" sz="1600" b="1" dirty="0" smtClean="0">
                <a:effectLst>
                  <a:outerShdw blurRad="38100" dist="38100" dir="2700000" algn="tl">
                    <a:srgbClr val="000000">
                      <a:alpha val="43137"/>
                    </a:srgbClr>
                  </a:outerShdw>
                </a:effectLst>
              </a:rPr>
              <a:t>and necrotic-hemorrhagic</a:t>
            </a:r>
            <a:r>
              <a:rPr lang="en-US" sz="1600" b="1" dirty="0">
                <a:effectLst>
                  <a:outerShdw blurRad="38100" dist="38100" dir="2700000" algn="tl">
                    <a:srgbClr val="000000">
                      <a:alpha val="43137"/>
                    </a:srgbClr>
                  </a:outerShdw>
                </a:effectLst>
              </a:rPr>
              <a:t>.</a:t>
            </a:r>
            <a:endParaRPr lang="it-IT" sz="16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2450314" y="112590"/>
            <a:ext cx="6413548" cy="4291956"/>
          </a:xfrm>
          <a:prstGeom prst="rect">
            <a:avLst/>
          </a:prstGeom>
        </p:spPr>
      </p:pic>
    </p:spTree>
    <p:extLst>
      <p:ext uri="{BB962C8B-B14F-4D97-AF65-F5344CB8AC3E}">
        <p14:creationId xmlns:p14="http://schemas.microsoft.com/office/powerpoint/2010/main" val="1865455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Placentitis Brucellaris</a:t>
            </a:r>
            <a:endParaRPr lang="it-IT"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r>
              <a:rPr lang="it-IT" sz="1600" b="1" dirty="0" smtClean="0">
                <a:effectLst>
                  <a:outerShdw blurRad="38100" dist="38100" dir="2700000" algn="tl">
                    <a:srgbClr val="000000">
                      <a:alpha val="43137"/>
                    </a:srgbClr>
                  </a:outerShdw>
                </a:effectLst>
              </a:rPr>
              <a:t>Lesions of cotyledons are most serious.</a:t>
            </a:r>
            <a:endParaRPr lang="it-IT" sz="1600"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3133029" y="97536"/>
            <a:ext cx="4619479" cy="4359827"/>
          </a:xfrm>
          <a:prstGeom prst="rect">
            <a:avLst/>
          </a:prstGeom>
        </p:spPr>
      </p:pic>
    </p:spTree>
    <p:extLst>
      <p:ext uri="{BB962C8B-B14F-4D97-AF65-F5344CB8AC3E}">
        <p14:creationId xmlns:p14="http://schemas.microsoft.com/office/powerpoint/2010/main" val="7487544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148" y="1267508"/>
            <a:ext cx="4351023" cy="2283824"/>
          </a:xfrm>
        </p:spPr>
        <p:txBody>
          <a:bodyPr/>
          <a:lstStyle/>
          <a:p>
            <a:r>
              <a:rPr lang="it-IT" dirty="0" smtClean="0"/>
              <a:t>Brucellosis in Mediterranean Buffalo</a:t>
            </a:r>
            <a:endParaRPr lang="it-IT" dirty="0"/>
          </a:p>
        </p:txBody>
      </p:sp>
      <p:sp>
        <p:nvSpPr>
          <p:cNvPr id="3" name="Text Placeholder 2"/>
          <p:cNvSpPr>
            <a:spLocks noGrp="1"/>
          </p:cNvSpPr>
          <p:nvPr>
            <p:ph type="body" idx="1"/>
          </p:nvPr>
        </p:nvSpPr>
        <p:spPr>
          <a:xfrm>
            <a:off x="6980902" y="2155687"/>
            <a:ext cx="4455194" cy="3327739"/>
          </a:xfrm>
        </p:spPr>
        <p:txBody>
          <a:bodyPr>
            <a:normAutofit/>
          </a:bodyPr>
          <a:lstStyle/>
          <a:p>
            <a:pPr algn="just"/>
            <a:r>
              <a:rPr lang="it-IT" sz="1800" dirty="0">
                <a:effectLst>
                  <a:outerShdw blurRad="38100" dist="38100" dir="2700000" algn="tl">
                    <a:srgbClr val="000000">
                      <a:alpha val="43137"/>
                    </a:srgbClr>
                  </a:outerShdw>
                </a:effectLst>
              </a:rPr>
              <a:t>infection with a chronic course, with clinical symptoms sometimes occurs (abortion, metritis, orchitis epididymitis, </a:t>
            </a:r>
            <a:r>
              <a:rPr lang="it-IT" sz="1800" dirty="0" smtClean="0">
                <a:effectLst>
                  <a:outerShdw blurRad="38100" dist="38100" dir="2700000" algn="tl">
                    <a:srgbClr val="000000">
                      <a:alpha val="43137"/>
                    </a:srgbClr>
                  </a:outerShdw>
                </a:effectLst>
              </a:rPr>
              <a:t> </a:t>
            </a:r>
            <a:r>
              <a:rPr lang="it-IT" sz="1800" dirty="0">
                <a:effectLst>
                  <a:outerShdw blurRad="38100" dist="38100" dir="2700000" algn="tl">
                    <a:srgbClr val="000000">
                      <a:alpha val="43137"/>
                    </a:srgbClr>
                  </a:outerShdw>
                </a:effectLst>
              </a:rPr>
              <a:t>male and female infertility), more often concealed by a state unapparent infection (asymptomatic or latent </a:t>
            </a:r>
            <a:r>
              <a:rPr lang="it-IT" sz="1800" dirty="0" smtClean="0">
                <a:effectLst>
                  <a:outerShdw blurRad="38100" dist="38100" dir="2700000" algn="tl">
                    <a:srgbClr val="000000">
                      <a:alpha val="43137"/>
                    </a:srgbClr>
                  </a:outerShdw>
                </a:effectLst>
              </a:rPr>
              <a:t>brucellosis).</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19" y="3328416"/>
            <a:ext cx="4570852" cy="3035046"/>
          </a:xfrm>
          <a:prstGeom prst="rect">
            <a:avLst/>
          </a:prstGeom>
        </p:spPr>
      </p:pic>
    </p:spTree>
    <p:extLst>
      <p:ext uri="{BB962C8B-B14F-4D97-AF65-F5344CB8AC3E}">
        <p14:creationId xmlns:p14="http://schemas.microsoft.com/office/powerpoint/2010/main" val="21228116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sp>
        <p:nvSpPr>
          <p:cNvPr id="3" name="Text Placeholder 2"/>
          <p:cNvSpPr>
            <a:spLocks noGrp="1"/>
          </p:cNvSpPr>
          <p:nvPr>
            <p:ph type="body" idx="1"/>
          </p:nvPr>
        </p:nvSpPr>
        <p:spPr>
          <a:xfrm>
            <a:off x="6895558" y="1475232"/>
            <a:ext cx="4455194" cy="4169664"/>
          </a:xfrm>
        </p:spPr>
        <p:txBody>
          <a:bodyPr>
            <a:normAutofit/>
          </a:bodyPr>
          <a:lstStyle/>
          <a:p>
            <a:pPr algn="just"/>
            <a:r>
              <a:rPr lang="en-US" sz="1800" dirty="0">
                <a:effectLst>
                  <a:outerShdw blurRad="38100" dist="38100" dir="2700000" algn="tl">
                    <a:srgbClr val="000000">
                      <a:alpha val="43137"/>
                    </a:srgbClr>
                  </a:outerShdw>
                </a:effectLst>
              </a:rPr>
              <a:t>Brucellosis is present throughout the world, and particularly in the Mediterranean countries, in </a:t>
            </a:r>
            <a:r>
              <a:rPr lang="en-US" sz="1800" dirty="0" smtClean="0">
                <a:effectLst>
                  <a:outerShdw blurRad="38100" dist="38100" dir="2700000" algn="tl">
                    <a:srgbClr val="000000">
                      <a:alpha val="43137"/>
                    </a:srgbClr>
                  </a:outerShdw>
                </a:effectLst>
              </a:rPr>
              <a:t>India, in </a:t>
            </a:r>
            <a:r>
              <a:rPr lang="en-US" sz="1800" dirty="0">
                <a:effectLst>
                  <a:outerShdw blurRad="38100" dist="38100" dir="2700000" algn="tl">
                    <a:srgbClr val="000000">
                      <a:alpha val="43137"/>
                    </a:srgbClr>
                  </a:outerShdw>
                </a:effectLst>
              </a:rPr>
              <a:t>Middle Eastern countries, Central Asia and Latin America.</a:t>
            </a:r>
          </a:p>
          <a:p>
            <a:pPr algn="just"/>
            <a:r>
              <a:rPr lang="en-US" sz="1800" dirty="0">
                <a:effectLst>
                  <a:outerShdw blurRad="38100" dist="38100" dir="2700000" algn="tl">
                    <a:srgbClr val="000000">
                      <a:alpha val="43137"/>
                    </a:srgbClr>
                  </a:outerShdw>
                </a:effectLst>
              </a:rPr>
              <a:t>In the European Union it is imperative to check all farms </a:t>
            </a:r>
            <a:r>
              <a:rPr lang="en-US" sz="1800" dirty="0" smtClean="0">
                <a:effectLst>
                  <a:outerShdw blurRad="38100" dist="38100" dir="2700000" algn="tl">
                    <a:srgbClr val="000000">
                      <a:alpha val="43137"/>
                    </a:srgbClr>
                  </a:outerShdw>
                </a:effectLst>
              </a:rPr>
              <a:t>regularly cattle</a:t>
            </a:r>
            <a:r>
              <a:rPr lang="en-US" sz="1800" dirty="0">
                <a:effectLst>
                  <a:outerShdw blurRad="38100" dist="38100" dir="2700000" algn="tl">
                    <a:srgbClr val="000000">
                      <a:alpha val="43137"/>
                    </a:srgbClr>
                  </a:outerShdw>
                </a:effectLst>
              </a:rPr>
              <a:t>, buffalo and sheep and goats with a blood test.</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11616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Situation in Italy</a:t>
            </a:r>
            <a:endParaRPr lang="it-IT" dirty="0"/>
          </a:p>
        </p:txBody>
      </p:sp>
      <p:sp>
        <p:nvSpPr>
          <p:cNvPr id="3" name="Text Placeholder 2"/>
          <p:cNvSpPr>
            <a:spLocks noGrp="1"/>
          </p:cNvSpPr>
          <p:nvPr>
            <p:ph type="body" idx="1"/>
          </p:nvPr>
        </p:nvSpPr>
        <p:spPr/>
        <p:txBody>
          <a:bodyPr>
            <a:noAutofit/>
          </a:bodyPr>
          <a:lstStyle/>
          <a:p>
            <a:pPr algn="just"/>
            <a:r>
              <a:rPr lang="en-US" sz="1800" dirty="0">
                <a:effectLst>
                  <a:outerShdw blurRad="38100" dist="38100" dir="2700000" algn="tl">
                    <a:srgbClr val="000000">
                      <a:alpha val="43137"/>
                    </a:srgbClr>
                  </a:outerShdw>
                </a:effectLst>
              </a:rPr>
              <a:t>In Italy, from 1998 to 2010, were notified to the SIMI 8,483 cases of human brucellosis, 89% of all reported cases between 1998 and 2010 occurred in Campania, Puglia, </a:t>
            </a:r>
            <a:r>
              <a:rPr lang="en-US" sz="1800" dirty="0" smtClean="0">
                <a:effectLst>
                  <a:outerShdw blurRad="38100" dist="38100" dir="2700000" algn="tl">
                    <a:srgbClr val="000000">
                      <a:alpha val="43137"/>
                    </a:srgbClr>
                  </a:outerShdw>
                </a:effectLst>
              </a:rPr>
              <a:t>Calabria and Sicily.</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03752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262" y="2320156"/>
            <a:ext cx="4351023" cy="2283824"/>
          </a:xfrm>
        </p:spPr>
        <p:txBody>
          <a:bodyPr/>
          <a:lstStyle/>
          <a:p>
            <a:r>
              <a:rPr lang="it-IT" dirty="0" smtClean="0"/>
              <a:t>Waterbuffalo farms in Italy</a:t>
            </a:r>
            <a:endParaRPr lang="it-IT" dirty="0"/>
          </a:p>
        </p:txBody>
      </p:sp>
      <p:sp>
        <p:nvSpPr>
          <p:cNvPr id="3" name="Text Placeholder 2"/>
          <p:cNvSpPr>
            <a:spLocks noGrp="1"/>
          </p:cNvSpPr>
          <p:nvPr>
            <p:ph type="body" idx="1"/>
          </p:nvPr>
        </p:nvSpPr>
        <p:spPr/>
        <p:txBody>
          <a:bodyPr/>
          <a:lstStyle/>
          <a:p>
            <a:endParaRPr lang="it-IT"/>
          </a:p>
        </p:txBody>
      </p:sp>
      <p:pic>
        <p:nvPicPr>
          <p:cNvPr id="4" name="Picture 3"/>
          <p:cNvPicPr>
            <a:picLocks noChangeAspect="1"/>
          </p:cNvPicPr>
          <p:nvPr/>
        </p:nvPicPr>
        <p:blipFill>
          <a:blip r:embed="rId2"/>
          <a:stretch>
            <a:fillRect/>
          </a:stretch>
        </p:blipFill>
        <p:spPr>
          <a:xfrm>
            <a:off x="6571488" y="877824"/>
            <a:ext cx="5376672" cy="5705856"/>
          </a:xfrm>
          <a:prstGeom prst="rect">
            <a:avLst/>
          </a:prstGeom>
        </p:spPr>
      </p:pic>
      <p:pic>
        <p:nvPicPr>
          <p:cNvPr id="5" name="Picture 4"/>
          <p:cNvPicPr>
            <a:picLocks noChangeAspect="1"/>
          </p:cNvPicPr>
          <p:nvPr/>
        </p:nvPicPr>
        <p:blipFill>
          <a:blip r:embed="rId3"/>
          <a:stretch>
            <a:fillRect/>
          </a:stretch>
        </p:blipFill>
        <p:spPr>
          <a:xfrm>
            <a:off x="1994302" y="4498848"/>
            <a:ext cx="2753063" cy="1847184"/>
          </a:xfrm>
          <a:prstGeom prst="rect">
            <a:avLst/>
          </a:prstGeom>
        </p:spPr>
      </p:pic>
    </p:spTree>
    <p:extLst>
      <p:ext uri="{BB962C8B-B14F-4D97-AF65-F5344CB8AC3E}">
        <p14:creationId xmlns:p14="http://schemas.microsoft.com/office/powerpoint/2010/main" val="22362661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Situation in Italy</a:t>
            </a:r>
            <a:endParaRPr lang="it-IT" dirty="0"/>
          </a:p>
        </p:txBody>
      </p:sp>
      <p:sp>
        <p:nvSpPr>
          <p:cNvPr id="3" name="Text Placeholder 2"/>
          <p:cNvSpPr>
            <a:spLocks noGrp="1"/>
          </p:cNvSpPr>
          <p:nvPr>
            <p:ph type="body" idx="1"/>
          </p:nvPr>
        </p:nvSpPr>
        <p:spPr>
          <a:xfrm>
            <a:off x="6359110" y="2584292"/>
            <a:ext cx="3755379" cy="2307748"/>
          </a:xfrm>
        </p:spPr>
        <p:txBody>
          <a:bodyPr/>
          <a:lstStyle/>
          <a:p>
            <a:r>
              <a:rPr lang="en-US" dirty="0" smtClean="0">
                <a:effectLst>
                  <a:outerShdw blurRad="38100" dist="38100" dir="2700000" algn="tl">
                    <a:srgbClr val="000000">
                      <a:alpha val="43137"/>
                    </a:srgbClr>
                  </a:outerShdw>
                </a:effectLst>
              </a:rPr>
              <a:t>the buffalo </a:t>
            </a:r>
            <a:r>
              <a:rPr lang="en-US" dirty="0">
                <a:effectLst>
                  <a:outerShdw blurRad="38100" dist="38100" dir="2700000" algn="tl">
                    <a:srgbClr val="000000">
                      <a:alpha val="43137"/>
                    </a:srgbClr>
                  </a:outerShdw>
                </a:effectLst>
              </a:rPr>
              <a:t>population in Italy is about 294,000 </a:t>
            </a:r>
            <a:r>
              <a:rPr lang="en-US" dirty="0" smtClean="0">
                <a:effectLst>
                  <a:outerShdw blurRad="38100" dist="38100" dir="2700000" algn="tl">
                    <a:srgbClr val="000000">
                      <a:alpha val="43137"/>
                    </a:srgbClr>
                  </a:outerShdw>
                </a:effectLst>
              </a:rPr>
              <a:t>heads.</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0720" y="2926080"/>
            <a:ext cx="2621280" cy="3931920"/>
          </a:xfrm>
          <a:prstGeom prst="rect">
            <a:avLst/>
          </a:prstGeom>
        </p:spPr>
      </p:pic>
    </p:spTree>
    <p:extLst>
      <p:ext uri="{BB962C8B-B14F-4D97-AF65-F5344CB8AC3E}">
        <p14:creationId xmlns:p14="http://schemas.microsoft.com/office/powerpoint/2010/main" val="6976498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Situation in Italy</a:t>
            </a:r>
            <a:endParaRPr lang="it-IT" dirty="0"/>
          </a:p>
        </p:txBody>
      </p:sp>
      <p:sp>
        <p:nvSpPr>
          <p:cNvPr id="3" name="Text Placeholder 2"/>
          <p:cNvSpPr>
            <a:spLocks noGrp="1"/>
          </p:cNvSpPr>
          <p:nvPr>
            <p:ph type="body" idx="1"/>
          </p:nvPr>
        </p:nvSpPr>
        <p:spPr>
          <a:xfrm>
            <a:off x="6895558" y="1426464"/>
            <a:ext cx="4296698" cy="4230624"/>
          </a:xfrm>
        </p:spPr>
        <p:txBody>
          <a:bodyPr>
            <a:normAutofit/>
          </a:bodyPr>
          <a:lstStyle/>
          <a:p>
            <a:pPr algn="just"/>
            <a:r>
              <a:rPr lang="en-US" sz="1800" dirty="0" smtClean="0">
                <a:effectLst>
                  <a:outerShdw blurRad="38100" dist="38100" dir="2700000" algn="tl">
                    <a:srgbClr val="000000">
                      <a:alpha val="43137"/>
                    </a:srgbClr>
                  </a:outerShdw>
                </a:effectLst>
              </a:rPr>
              <a:t>In 2009 Of </a:t>
            </a:r>
            <a:r>
              <a:rPr lang="en-US" sz="1800" dirty="0">
                <a:effectLst>
                  <a:outerShdw blurRad="38100" dist="38100" dir="2700000" algn="tl">
                    <a:srgbClr val="000000">
                      <a:alpha val="43137"/>
                    </a:srgbClr>
                  </a:outerShdw>
                </a:effectLst>
              </a:rPr>
              <a:t>a total of 942 farms in the </a:t>
            </a:r>
            <a:r>
              <a:rPr lang="en-US" sz="1800" dirty="0" smtClean="0">
                <a:effectLst>
                  <a:outerShdw blurRad="38100" dist="38100" dir="2700000" algn="tl">
                    <a:srgbClr val="000000">
                      <a:alpha val="43137"/>
                    </a:srgbClr>
                  </a:outerShdw>
                </a:effectLst>
              </a:rPr>
              <a:t>province of </a:t>
            </a:r>
            <a:r>
              <a:rPr lang="en-US" sz="1800" dirty="0">
                <a:effectLst>
                  <a:outerShdw blurRad="38100" dist="38100" dir="2700000" algn="tl">
                    <a:srgbClr val="000000">
                      <a:alpha val="43137"/>
                    </a:srgbClr>
                  </a:outerShdw>
                </a:effectLst>
              </a:rPr>
              <a:t>Caserta and surrounding areas, the 69.53% is </a:t>
            </a:r>
            <a:r>
              <a:rPr lang="en-US" sz="1800" dirty="0" smtClean="0">
                <a:effectLst>
                  <a:outerShdw blurRad="38100" dist="38100" dir="2700000" algn="tl">
                    <a:srgbClr val="000000">
                      <a:alpha val="43137"/>
                    </a:srgbClr>
                  </a:outerShdw>
                </a:effectLst>
              </a:rPr>
              <a:t>negative serological </a:t>
            </a:r>
            <a:r>
              <a:rPr lang="en-US" sz="1800" dirty="0">
                <a:effectLst>
                  <a:outerShdw blurRad="38100" dist="38100" dir="2700000" algn="tl">
                    <a:srgbClr val="000000">
                      <a:alpha val="43137"/>
                    </a:srgbClr>
                  </a:outerShdw>
                </a:effectLst>
              </a:rPr>
              <a:t>surveys; 2.55% </a:t>
            </a:r>
            <a:r>
              <a:rPr lang="en-US" sz="1800" dirty="0" smtClean="0">
                <a:effectLst>
                  <a:outerShdw blurRad="38100" dist="38100" dir="2700000" algn="tl">
                    <a:srgbClr val="000000">
                      <a:alpha val="43137"/>
                    </a:srgbClr>
                  </a:outerShdw>
                </a:effectLst>
              </a:rPr>
              <a:t>currently infection </a:t>
            </a:r>
            <a:r>
              <a:rPr lang="en-US" sz="1800" dirty="0">
                <a:effectLst>
                  <a:outerShdw blurRad="38100" dist="38100" dir="2700000" algn="tl">
                    <a:srgbClr val="000000">
                      <a:alpha val="43137"/>
                    </a:srgbClr>
                  </a:outerShdw>
                </a:effectLst>
              </a:rPr>
              <a:t>intracompany greater than 50%;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the class most </a:t>
            </a:r>
            <a:r>
              <a:rPr lang="en-US" sz="1800" dirty="0">
                <a:effectLst>
                  <a:outerShdw blurRad="38100" dist="38100" dir="2700000" algn="tl">
                    <a:srgbClr val="000000">
                      <a:alpha val="43137"/>
                    </a:srgbClr>
                  </a:outerShdw>
                </a:effectLst>
              </a:rPr>
              <a:t>representative among those infected is constituted </a:t>
            </a:r>
            <a:r>
              <a:rPr lang="en-US" sz="1800" dirty="0" smtClean="0">
                <a:effectLst>
                  <a:outerShdw blurRad="38100" dist="38100" dir="2700000" algn="tl">
                    <a:srgbClr val="000000">
                      <a:alpha val="43137"/>
                    </a:srgbClr>
                  </a:outerShdw>
                </a:effectLst>
              </a:rPr>
              <a:t>by herds </a:t>
            </a:r>
            <a:r>
              <a:rPr lang="en-US" sz="1800" dirty="0">
                <a:effectLst>
                  <a:outerShdw blurRad="38100" dist="38100" dir="2700000" algn="tl">
                    <a:srgbClr val="000000">
                      <a:alpha val="43137"/>
                    </a:srgbClr>
                  </a:outerShdw>
                </a:effectLst>
              </a:rPr>
              <a:t>with infection between 20% </a:t>
            </a:r>
            <a:r>
              <a:rPr lang="en-US" sz="1800" dirty="0" smtClean="0">
                <a:effectLst>
                  <a:outerShdw blurRad="38100" dist="38100" dir="2700000" algn="tl">
                    <a:srgbClr val="000000">
                      <a:alpha val="43137"/>
                    </a:srgbClr>
                  </a:outerShdw>
                </a:effectLst>
              </a:rPr>
              <a:t>and 50</a:t>
            </a:r>
            <a:r>
              <a:rPr lang="en-US" sz="1800" dirty="0">
                <a:effectLst>
                  <a:outerShdw blurRad="38100" dist="38100" dir="2700000" algn="tl">
                    <a:srgbClr val="000000">
                      <a:alpha val="43137"/>
                    </a:srgbClr>
                  </a:outerShdw>
                </a:effectLst>
              </a:rPr>
              <a:t>% with a percentage of 12.63</a:t>
            </a:r>
            <a:r>
              <a:rPr lang="en-US" sz="1800" dirty="0" smtClean="0">
                <a:effectLst>
                  <a:outerShdw blurRad="38100" dist="38100" dir="2700000" algn="tl">
                    <a:srgbClr val="000000">
                      <a:alpha val="43137"/>
                    </a:srgbClr>
                  </a:outerShdw>
                </a:effectLst>
              </a:rPr>
              <a:t>%.</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9039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a:t>
            </a:r>
            <a:endParaRPr lang="it-IT" dirty="0"/>
          </a:p>
        </p:txBody>
      </p:sp>
      <p:sp>
        <p:nvSpPr>
          <p:cNvPr id="3" name="Content Placeholder 2"/>
          <p:cNvSpPr>
            <a:spLocks noGrp="1"/>
          </p:cNvSpPr>
          <p:nvPr>
            <p:ph idx="1"/>
          </p:nvPr>
        </p:nvSpPr>
        <p:spPr>
          <a:xfrm>
            <a:off x="1154954" y="2603500"/>
            <a:ext cx="10207990" cy="3416300"/>
          </a:xfrm>
        </p:spPr>
        <p:txBody>
          <a:bodyPr>
            <a:normAutofit/>
          </a:bodyPr>
          <a:lstStyle/>
          <a:p>
            <a:endParaRPr lang="it-IT" dirty="0"/>
          </a:p>
          <a:p>
            <a:r>
              <a:rPr lang="it-IT" sz="2800" dirty="0" smtClean="0">
                <a:effectLst>
                  <a:outerShdw blurRad="38100" dist="38100" dir="2700000" algn="tl">
                    <a:srgbClr val="000000">
                      <a:alpha val="43137"/>
                    </a:srgbClr>
                  </a:outerShdw>
                </a:effectLst>
              </a:rPr>
              <a:t>Brucellosis was found also in American Bison, lamas, camels,reindeer,deer,foxes,rodents,hares,minks,mooses, in arthropods such as ticks, and in 153 death animals on the beach (dolphins and seals).</a:t>
            </a:r>
          </a:p>
          <a:p>
            <a:r>
              <a:rPr lang="it-IT" sz="2800" dirty="0" smtClean="0">
                <a:effectLst>
                  <a:outerShdw blurRad="38100" dist="38100" dir="2700000" algn="tl">
                    <a:srgbClr val="000000">
                      <a:alpha val="43137"/>
                    </a:srgbClr>
                  </a:outerShdw>
                </a:effectLst>
              </a:rPr>
              <a:t>Eradication plans exist only for bovine, buffalos, sheep and goats.</a:t>
            </a:r>
            <a:endParaRPr lang="it-IT"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20975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Situation in Italy</a:t>
            </a:r>
            <a:endParaRPr lang="it-IT" dirty="0"/>
          </a:p>
        </p:txBody>
      </p:sp>
      <p:sp>
        <p:nvSpPr>
          <p:cNvPr id="3" name="Text Placeholder 2"/>
          <p:cNvSpPr>
            <a:spLocks noGrp="1"/>
          </p:cNvSpPr>
          <p:nvPr>
            <p:ph type="body" idx="1"/>
          </p:nvPr>
        </p:nvSpPr>
        <p:spPr/>
        <p:txBody>
          <a:bodyPr/>
          <a:lstStyle/>
          <a:p>
            <a:endParaRPr lang="it-IT"/>
          </a:p>
        </p:txBody>
      </p:sp>
      <p:pic>
        <p:nvPicPr>
          <p:cNvPr id="4" name="Picture 3"/>
          <p:cNvPicPr>
            <a:picLocks noChangeAspect="1"/>
          </p:cNvPicPr>
          <p:nvPr/>
        </p:nvPicPr>
        <p:blipFill>
          <a:blip r:embed="rId2"/>
          <a:stretch>
            <a:fillRect/>
          </a:stretch>
        </p:blipFill>
        <p:spPr>
          <a:xfrm>
            <a:off x="6426200" y="1263866"/>
            <a:ext cx="5765800" cy="4809731"/>
          </a:xfrm>
          <a:prstGeom prst="rect">
            <a:avLst/>
          </a:prstGeom>
        </p:spPr>
      </p:pic>
    </p:spTree>
    <p:extLst>
      <p:ext uri="{BB962C8B-B14F-4D97-AF65-F5344CB8AC3E}">
        <p14:creationId xmlns:p14="http://schemas.microsoft.com/office/powerpoint/2010/main" val="30250153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Situation in Italy</a:t>
            </a:r>
            <a:endParaRPr lang="it-IT" dirty="0"/>
          </a:p>
        </p:txBody>
      </p:sp>
      <p:sp>
        <p:nvSpPr>
          <p:cNvPr id="3" name="Text Placeholder 2"/>
          <p:cNvSpPr>
            <a:spLocks noGrp="1"/>
          </p:cNvSpPr>
          <p:nvPr>
            <p:ph type="body" idx="1"/>
          </p:nvPr>
        </p:nvSpPr>
        <p:spPr>
          <a:xfrm>
            <a:off x="6895558" y="1816608"/>
            <a:ext cx="4211354" cy="3657600"/>
          </a:xfrm>
        </p:spPr>
        <p:txBody>
          <a:bodyPr>
            <a:normAutofit/>
          </a:bodyPr>
          <a:lstStyle/>
          <a:p>
            <a:pPr algn="just"/>
            <a:r>
              <a:rPr lang="en-US" sz="1800" dirty="0">
                <a:effectLst>
                  <a:outerShdw blurRad="38100" dist="38100" dir="2700000" algn="tl">
                    <a:srgbClr val="000000">
                      <a:alpha val="43137"/>
                    </a:srgbClr>
                  </a:outerShdw>
                </a:effectLst>
              </a:rPr>
              <a:t>The Campania Region and the European Commission </a:t>
            </a:r>
            <a:r>
              <a:rPr lang="en-US" sz="1800" dirty="0" smtClean="0">
                <a:effectLst>
                  <a:outerShdw blurRad="38100" dist="38100" dir="2700000" algn="tl">
                    <a:srgbClr val="000000">
                      <a:alpha val="43137"/>
                    </a:srgbClr>
                  </a:outerShdw>
                </a:effectLst>
              </a:rPr>
              <a:t>have approved </a:t>
            </a:r>
            <a:r>
              <a:rPr lang="en-US" sz="1800" dirty="0">
                <a:effectLst>
                  <a:outerShdw blurRad="38100" dist="38100" dir="2700000" algn="tl">
                    <a:srgbClr val="000000">
                      <a:alpha val="43137"/>
                    </a:srgbClr>
                  </a:outerShdw>
                </a:effectLst>
              </a:rPr>
              <a:t>a specific three-year plan and </a:t>
            </a:r>
            <a:r>
              <a:rPr lang="en-US" sz="1800" dirty="0" smtClean="0">
                <a:effectLst>
                  <a:outerShdw blurRad="38100" dist="38100" dir="2700000" algn="tl">
                    <a:srgbClr val="000000">
                      <a:alpha val="43137"/>
                    </a:srgbClr>
                  </a:outerShdw>
                </a:effectLst>
              </a:rPr>
              <a:t>a operational </a:t>
            </a:r>
            <a:r>
              <a:rPr lang="en-US" sz="1800" dirty="0">
                <a:effectLst>
                  <a:outerShdw blurRad="38100" dist="38100" dir="2700000" algn="tl">
                    <a:srgbClr val="000000">
                      <a:alpha val="43137"/>
                    </a:srgbClr>
                  </a:outerShdw>
                </a:effectLst>
              </a:rPr>
              <a:t>program for the eradication of </a:t>
            </a:r>
            <a:r>
              <a:rPr lang="en-US" sz="1800" dirty="0" smtClean="0">
                <a:effectLst>
                  <a:outerShdw blurRad="38100" dist="38100" dir="2700000" algn="tl">
                    <a:srgbClr val="000000">
                      <a:alpha val="43137"/>
                    </a:srgbClr>
                  </a:outerShdw>
                </a:effectLst>
              </a:rPr>
              <a:t>brucellosis buffalo </a:t>
            </a:r>
            <a:r>
              <a:rPr lang="en-US" sz="1800" dirty="0">
                <a:effectLst>
                  <a:outerShdw blurRad="38100" dist="38100" dir="2700000" algn="tl">
                    <a:srgbClr val="000000">
                      <a:alpha val="43137"/>
                    </a:srgbClr>
                  </a:outerShdw>
                </a:effectLst>
              </a:rPr>
              <a:t>farms in the territory of the province </a:t>
            </a:r>
            <a:r>
              <a:rPr lang="en-US" sz="1800" dirty="0" smtClean="0">
                <a:effectLst>
                  <a:outerShdw blurRad="38100" dist="38100" dir="2700000" algn="tl">
                    <a:srgbClr val="000000">
                      <a:alpha val="43137"/>
                    </a:srgbClr>
                  </a:outerShdw>
                </a:effectLst>
              </a:rPr>
              <a:t>of Caserta </a:t>
            </a:r>
            <a:r>
              <a:rPr lang="en-US" sz="1800" dirty="0">
                <a:effectLst>
                  <a:outerShdw blurRad="38100" dist="38100" dir="2700000" algn="tl">
                    <a:srgbClr val="000000">
                      <a:alpha val="43137"/>
                    </a:srgbClr>
                  </a:outerShdw>
                </a:effectLst>
              </a:rPr>
              <a:t>and surrounding </a:t>
            </a:r>
            <a:r>
              <a:rPr lang="en-US" sz="1800" dirty="0" smtClean="0">
                <a:effectLst>
                  <a:outerShdw blurRad="38100" dist="38100" dir="2700000" algn="tl">
                    <a:srgbClr val="000000">
                      <a:alpha val="43137"/>
                    </a:srgbClr>
                  </a:outerShdw>
                </a:effectLst>
              </a:rPr>
              <a:t>area.</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0504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Control measures</a:t>
            </a:r>
            <a:endParaRPr lang="it-IT" dirty="0"/>
          </a:p>
        </p:txBody>
      </p:sp>
      <p:sp>
        <p:nvSpPr>
          <p:cNvPr id="3" name="Text Placeholder 2"/>
          <p:cNvSpPr>
            <a:spLocks noGrp="1"/>
          </p:cNvSpPr>
          <p:nvPr>
            <p:ph type="body" idx="1"/>
          </p:nvPr>
        </p:nvSpPr>
        <p:spPr>
          <a:xfrm>
            <a:off x="6883366" y="1621536"/>
            <a:ext cx="4369850" cy="4169664"/>
          </a:xfrm>
        </p:spPr>
        <p:txBody>
          <a:bodyPr>
            <a:normAutofit/>
          </a:bodyPr>
          <a:lstStyle/>
          <a:p>
            <a:pPr algn="just"/>
            <a:r>
              <a:rPr lang="en-US" sz="1800" dirty="0">
                <a:effectLst>
                  <a:outerShdw blurRad="38100" dist="38100" dir="2700000" algn="tl">
                    <a:srgbClr val="000000">
                      <a:alpha val="43137"/>
                    </a:srgbClr>
                  </a:outerShdw>
                </a:effectLst>
              </a:rPr>
              <a:t>In the case of positive feedback in </a:t>
            </a:r>
            <a:r>
              <a:rPr lang="en-US" sz="1800" dirty="0" smtClean="0">
                <a:effectLst>
                  <a:outerShdw blurRad="38100" dist="38100" dir="2700000" algn="tl">
                    <a:srgbClr val="000000">
                      <a:alpha val="43137"/>
                    </a:srgbClr>
                  </a:outerShdw>
                </a:effectLst>
              </a:rPr>
              <a:t>a herds (outbreak),brucellosis </a:t>
            </a:r>
            <a:r>
              <a:rPr lang="en-US" sz="1800" dirty="0">
                <a:effectLst>
                  <a:outerShdw blurRad="38100" dist="38100" dir="2700000" algn="tl">
                    <a:srgbClr val="000000">
                      <a:alpha val="43137"/>
                    </a:srgbClr>
                  </a:outerShdw>
                </a:effectLst>
              </a:rPr>
              <a:t>must be eliminated as soon as possible, through the </a:t>
            </a:r>
            <a:r>
              <a:rPr lang="en-US" sz="1800" dirty="0" smtClean="0">
                <a:effectLst>
                  <a:outerShdw blurRad="38100" dist="38100" dir="2700000" algn="tl">
                    <a:srgbClr val="000000">
                      <a:alpha val="43137"/>
                    </a:srgbClr>
                  </a:outerShdw>
                </a:effectLst>
              </a:rPr>
              <a:t>reduction compulsory of </a:t>
            </a:r>
            <a:r>
              <a:rPr lang="en-US" sz="1800" dirty="0">
                <a:effectLst>
                  <a:outerShdw blurRad="38100" dist="38100" dir="2700000" algn="tl">
                    <a:srgbClr val="000000">
                      <a:alpha val="43137"/>
                    </a:srgbClr>
                  </a:outerShdw>
                </a:effectLst>
              </a:rPr>
              <a:t>positive animals and their </a:t>
            </a:r>
            <a:r>
              <a:rPr lang="en-US" sz="1800" dirty="0" smtClean="0">
                <a:effectLst>
                  <a:outerShdw blurRad="38100" dist="38100" dir="2700000" algn="tl">
                    <a:srgbClr val="000000">
                      <a:alpha val="43137"/>
                    </a:srgbClr>
                  </a:outerShdw>
                </a:effectLst>
              </a:rPr>
              <a:t>progeny, </a:t>
            </a:r>
            <a:r>
              <a:rPr lang="en-US" sz="1800" dirty="0">
                <a:effectLst>
                  <a:outerShdw blurRad="38100" dist="38100" dir="2700000" algn="tl">
                    <a:srgbClr val="000000">
                      <a:alpha val="43137"/>
                    </a:srgbClr>
                  </a:outerShdw>
                </a:effectLst>
              </a:rPr>
              <a:t>given the high </a:t>
            </a:r>
            <a:r>
              <a:rPr lang="en-US" sz="1800" dirty="0" smtClean="0">
                <a:effectLst>
                  <a:outerShdw blurRad="38100" dist="38100" dir="2700000" algn="tl">
                    <a:srgbClr val="000000">
                      <a:alpha val="43137"/>
                    </a:srgbClr>
                  </a:outerShdw>
                </a:effectLst>
              </a:rPr>
              <a:t>infectivity for humans </a:t>
            </a:r>
            <a:r>
              <a:rPr lang="en-US" sz="1800" dirty="0">
                <a:effectLst>
                  <a:outerShdw blurRad="38100" dist="38100" dir="2700000" algn="tl">
                    <a:srgbClr val="000000">
                      <a:alpha val="43137"/>
                    </a:srgbClr>
                  </a:outerShdw>
                </a:effectLst>
              </a:rPr>
              <a:t>and other animals seronegative present </a:t>
            </a:r>
            <a:r>
              <a:rPr lang="en-US" sz="1800" dirty="0" smtClean="0">
                <a:effectLst>
                  <a:outerShdw blurRad="38100" dist="38100" dir="2700000" algn="tl">
                    <a:srgbClr val="000000">
                      <a:alpha val="43137"/>
                    </a:srgbClr>
                  </a:outerShdw>
                </a:effectLst>
              </a:rPr>
              <a:t>in </a:t>
            </a:r>
            <a:r>
              <a:rPr lang="en-US" sz="1800" dirty="0">
                <a:effectLst>
                  <a:outerShdw blurRad="38100" dist="38100" dir="2700000" algn="tl">
                    <a:srgbClr val="000000">
                      <a:alpha val="43137"/>
                    </a:srgbClr>
                  </a:outerShdw>
                </a:effectLst>
              </a:rPr>
              <a:t>the farm</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The </a:t>
            </a:r>
            <a:r>
              <a:rPr lang="en-US" sz="1800" dirty="0">
                <a:effectLst>
                  <a:outerShdw blurRad="38100" dist="38100" dir="2700000" algn="tl">
                    <a:srgbClr val="000000">
                      <a:alpha val="43137"/>
                    </a:srgbClr>
                  </a:outerShdw>
                </a:effectLst>
              </a:rPr>
              <a:t>official test used in Italy for the diagnosis of brucellosis in animals is the SAR (serum rapid agglutination), confirmed by CFT (Complement Fixation).</a:t>
            </a:r>
          </a:p>
          <a:p>
            <a:pPr algn="just"/>
            <a:endParaRPr lang="it-IT" sz="1800" dirty="0"/>
          </a:p>
        </p:txBody>
      </p:sp>
    </p:spTree>
    <p:extLst>
      <p:ext uri="{BB962C8B-B14F-4D97-AF65-F5344CB8AC3E}">
        <p14:creationId xmlns:p14="http://schemas.microsoft.com/office/powerpoint/2010/main" val="4764916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Control measures</a:t>
            </a:r>
            <a:endParaRPr lang="it-IT" dirty="0"/>
          </a:p>
        </p:txBody>
      </p:sp>
      <p:sp>
        <p:nvSpPr>
          <p:cNvPr id="3" name="Text Placeholder 2"/>
          <p:cNvSpPr>
            <a:spLocks noGrp="1"/>
          </p:cNvSpPr>
          <p:nvPr>
            <p:ph type="body" idx="1"/>
          </p:nvPr>
        </p:nvSpPr>
        <p:spPr>
          <a:xfrm>
            <a:off x="6359110" y="1076357"/>
            <a:ext cx="4979450" cy="5486400"/>
          </a:xfrm>
        </p:spPr>
        <p:txBody>
          <a:bodyPr>
            <a:noAutofit/>
          </a:bodyPr>
          <a:lstStyle/>
          <a:p>
            <a:pPr marL="342900" indent="-342900">
              <a:buFont typeface="Arial" panose="020B0604020202020204" pitchFamily="34" charset="0"/>
              <a:buChar char="•"/>
            </a:pPr>
            <a:r>
              <a:rPr lang="en-US" sz="1600" dirty="0" smtClean="0">
                <a:effectLst>
                  <a:outerShdw blurRad="38100" dist="38100" dir="2700000" algn="tl">
                    <a:srgbClr val="000000">
                      <a:alpha val="43137"/>
                    </a:srgbClr>
                  </a:outerShdw>
                </a:effectLst>
              </a:rPr>
              <a:t>periodic </a:t>
            </a:r>
            <a:r>
              <a:rPr lang="en-US" sz="1600" dirty="0">
                <a:effectLst>
                  <a:outerShdw blurRad="38100" dist="38100" dir="2700000" algn="tl">
                    <a:srgbClr val="000000">
                      <a:alpha val="43137"/>
                    </a:srgbClr>
                  </a:outerShdw>
                </a:effectLst>
              </a:rPr>
              <a:t>monitoring of cattle, by the age of 12 months onwards, and sheep and goats, as 6 </a:t>
            </a:r>
            <a:r>
              <a:rPr lang="en-US" sz="1600" dirty="0" smtClean="0">
                <a:effectLst>
                  <a:outerShdw blurRad="38100" dist="38100" dir="2700000" algn="tl">
                    <a:srgbClr val="000000">
                      <a:alpha val="43137"/>
                    </a:srgbClr>
                  </a:outerShdw>
                </a:effectLst>
              </a:rPr>
              <a:t>months of </a:t>
            </a:r>
            <a:r>
              <a:rPr lang="en-US" sz="1600" dirty="0">
                <a:effectLst>
                  <a:outerShdw blurRad="38100" dist="38100" dir="2700000" algn="tl">
                    <a:srgbClr val="000000">
                      <a:alpha val="43137"/>
                    </a:srgbClr>
                  </a:outerShdw>
                </a:effectLst>
              </a:rPr>
              <a:t>age and older, through SAR and </a:t>
            </a:r>
            <a:r>
              <a:rPr lang="en-US" sz="1600" dirty="0" err="1">
                <a:effectLst>
                  <a:outerShdw blurRad="38100" dist="38100" dir="2700000" algn="tl">
                    <a:srgbClr val="000000">
                      <a:alpha val="43137"/>
                    </a:srgbClr>
                  </a:outerShdw>
                </a:effectLst>
              </a:rPr>
              <a:t>FdC</a:t>
            </a:r>
            <a:r>
              <a:rPr lang="en-US" sz="1600" dirty="0">
                <a:effectLst>
                  <a:outerShdw blurRad="38100" dist="38100" dir="2700000" algn="tl">
                    <a:srgbClr val="000000">
                      <a:alpha val="43137"/>
                    </a:srgbClr>
                  </a:outerShdw>
                </a:effectLst>
              </a:rPr>
              <a:t>; in particular in the Italian regions not </a:t>
            </a:r>
            <a:r>
              <a:rPr lang="en-US" sz="1600" dirty="0" smtClean="0">
                <a:effectLst>
                  <a:outerShdw blurRad="38100" dist="38100" dir="2700000" algn="tl">
                    <a:srgbClr val="000000">
                      <a:alpha val="43137"/>
                    </a:srgbClr>
                  </a:outerShdw>
                </a:effectLst>
              </a:rPr>
              <a:t>officially free </a:t>
            </a:r>
            <a:r>
              <a:rPr lang="en-US" sz="1600" dirty="0">
                <a:effectLst>
                  <a:outerShdw blurRad="38100" dist="38100" dir="2700000" algn="tl">
                    <a:srgbClr val="000000">
                      <a:alpha val="43137"/>
                    </a:srgbClr>
                  </a:outerShdw>
                </a:effectLst>
              </a:rPr>
              <a:t>two annual audits are provided in all the cattle and </a:t>
            </a:r>
            <a:r>
              <a:rPr lang="en-US" sz="1600" dirty="0" smtClean="0">
                <a:effectLst>
                  <a:outerShdw blurRad="38100" dist="38100" dir="2700000" algn="tl">
                    <a:srgbClr val="000000">
                      <a:alpha val="43137"/>
                    </a:srgbClr>
                  </a:outerShdw>
                </a:effectLst>
              </a:rPr>
              <a:t>buffaloes officially </a:t>
            </a:r>
            <a:r>
              <a:rPr lang="en-US" sz="1600" dirty="0">
                <a:effectLst>
                  <a:outerShdw blurRad="38100" dist="38100" dir="2700000" algn="tl">
                    <a:srgbClr val="000000">
                      <a:alpha val="43137"/>
                    </a:srgbClr>
                  </a:outerShdw>
                </a:effectLst>
              </a:rPr>
              <a:t>free and an annual inspection in all the sheep and goat </a:t>
            </a:r>
            <a:r>
              <a:rPr lang="en-US" sz="1600" dirty="0" smtClean="0">
                <a:effectLst>
                  <a:outerShdw blurRad="38100" dist="38100" dir="2700000" algn="tl">
                    <a:srgbClr val="000000">
                      <a:alpha val="43137"/>
                    </a:srgbClr>
                  </a:outerShdw>
                </a:effectLst>
              </a:rPr>
              <a:t>farms officially </a:t>
            </a:r>
            <a:r>
              <a:rPr lang="en-US" sz="1600" dirty="0">
                <a:effectLst>
                  <a:outerShdw blurRad="38100" dist="38100" dir="2700000" algn="tl">
                    <a:srgbClr val="000000">
                      <a:alpha val="43137"/>
                    </a:srgbClr>
                  </a:outerShdw>
                </a:effectLst>
              </a:rPr>
              <a:t>free</a:t>
            </a:r>
          </a:p>
          <a:p>
            <a:pPr marL="342900" indent="-342900">
              <a:buFont typeface="Arial" panose="020B0604020202020204" pitchFamily="34" charset="0"/>
              <a:buChar char="•"/>
            </a:pPr>
            <a:r>
              <a:rPr lang="en-US" sz="1600" dirty="0" smtClean="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rPr>
              <a:t>slaughter of cattle and sheep and goats positive</a:t>
            </a:r>
          </a:p>
          <a:p>
            <a:pPr marL="342900" indent="-342900">
              <a:buFont typeface="Arial" panose="020B0604020202020204" pitchFamily="34" charset="0"/>
              <a:buChar char="•"/>
            </a:pPr>
            <a:r>
              <a:rPr lang="en-US" sz="1600" dirty="0" smtClean="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rPr>
              <a:t>exclusion from human consumption of milk from positive animals</a:t>
            </a:r>
          </a:p>
          <a:p>
            <a:pPr marL="342900" indent="-342900">
              <a:buFont typeface="Arial" panose="020B0604020202020204" pitchFamily="34" charset="0"/>
              <a:buChar char="•"/>
            </a:pPr>
            <a:r>
              <a:rPr lang="en-US" sz="1600" dirty="0" smtClean="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rPr>
              <a:t>pasteurization of milk from negative animals belonging to </a:t>
            </a:r>
            <a:r>
              <a:rPr lang="en-US" sz="1600" dirty="0" smtClean="0">
                <a:effectLst>
                  <a:outerShdw blurRad="38100" dist="38100" dir="2700000" algn="tl">
                    <a:srgbClr val="000000">
                      <a:alpha val="43137"/>
                    </a:srgbClr>
                  </a:outerShdw>
                </a:effectLst>
              </a:rPr>
              <a:t>herds positive</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0641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Control measures</a:t>
            </a:r>
            <a:endParaRPr lang="it-IT" dirty="0"/>
          </a:p>
        </p:txBody>
      </p:sp>
      <p:sp>
        <p:nvSpPr>
          <p:cNvPr id="3" name="Text Placeholder 2"/>
          <p:cNvSpPr>
            <a:spLocks noGrp="1"/>
          </p:cNvSpPr>
          <p:nvPr>
            <p:ph type="body" idx="1"/>
          </p:nvPr>
        </p:nvSpPr>
        <p:spPr>
          <a:xfrm>
            <a:off x="6798022" y="2033767"/>
            <a:ext cx="4747802" cy="3571579"/>
          </a:xfrm>
        </p:spPr>
        <p:txBody>
          <a:bodyPr>
            <a:noAutofit/>
          </a:bodyPr>
          <a:lstStyle/>
          <a:p>
            <a:pPr marL="342900" indent="-342900">
              <a:buFont typeface="Arial" panose="020B0604020202020204" pitchFamily="34" charset="0"/>
              <a:buChar char="•"/>
            </a:pPr>
            <a:r>
              <a:rPr lang="en-US" sz="1800" dirty="0">
                <a:effectLst>
                  <a:outerShdw blurRad="38100" dist="38100" dir="2700000" algn="tl">
                    <a:srgbClr val="000000">
                      <a:alpha val="43137"/>
                    </a:srgbClr>
                  </a:outerShdw>
                </a:effectLst>
              </a:rPr>
              <a:t>application of biosecurity measures in the positive holdings (isolation the positive animals, waiting to be sent to the slaughter, from the rest of the herd, disinfections, reclamation of pastures etc.).</a:t>
            </a:r>
          </a:p>
          <a:p>
            <a:pPr marL="342900" indent="-342900">
              <a:buFont typeface="Arial" panose="020B0604020202020204" pitchFamily="34" charset="0"/>
              <a:buChar char="•"/>
            </a:pPr>
            <a:r>
              <a:rPr lang="en-US" sz="1800" dirty="0">
                <a:effectLst>
                  <a:outerShdw blurRad="38100" dist="38100" dir="2700000" algn="tl">
                    <a:srgbClr val="000000">
                      <a:alpha val="43137"/>
                    </a:srgbClr>
                  </a:outerShdw>
                </a:effectLst>
              </a:rPr>
              <a:t>The implementation of all the measures listed above also guaranteed in Italy considerable lowering of the level of infection in both animals and humans</a:t>
            </a:r>
            <a:endParaRPr lang="it-IT" sz="1800" dirty="0">
              <a:effectLst>
                <a:outerShdw blurRad="38100" dist="38100" dir="2700000" algn="tl">
                  <a:srgbClr val="000000">
                    <a:alpha val="43137"/>
                  </a:srgbClr>
                </a:outerShdw>
              </a:effectLst>
            </a:endParaRPr>
          </a:p>
          <a:p>
            <a:endParaRPr lang="it-IT" sz="1800" dirty="0"/>
          </a:p>
        </p:txBody>
      </p:sp>
    </p:spTree>
    <p:extLst>
      <p:ext uri="{BB962C8B-B14F-4D97-AF65-F5344CB8AC3E}">
        <p14:creationId xmlns:p14="http://schemas.microsoft.com/office/powerpoint/2010/main" val="3801439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Patogenesis</a:t>
            </a:r>
            <a:endParaRPr lang="it-IT" dirty="0"/>
          </a:p>
        </p:txBody>
      </p:sp>
      <p:sp>
        <p:nvSpPr>
          <p:cNvPr id="3" name="Text Placeholder 2"/>
          <p:cNvSpPr>
            <a:spLocks noGrp="1"/>
          </p:cNvSpPr>
          <p:nvPr>
            <p:ph type="body" idx="1"/>
          </p:nvPr>
        </p:nvSpPr>
        <p:spPr>
          <a:xfrm>
            <a:off x="6895558" y="1231392"/>
            <a:ext cx="4564922" cy="4450080"/>
          </a:xfrm>
        </p:spPr>
        <p:txBody>
          <a:bodyPr>
            <a:normAutofit/>
          </a:bodyPr>
          <a:lstStyle/>
          <a:p>
            <a:pPr algn="just"/>
            <a:r>
              <a:rPr lang="it-IT" sz="1800" dirty="0" smtClean="0">
                <a:effectLst>
                  <a:outerShdw blurRad="38100" dist="38100" dir="2700000" algn="tl">
                    <a:srgbClr val="000000">
                      <a:alpha val="43137"/>
                    </a:srgbClr>
                  </a:outerShdw>
                </a:effectLst>
              </a:rPr>
              <a:t>The patogenesis in waterbuffalos is the same as the bovine.</a:t>
            </a:r>
          </a:p>
        </p:txBody>
      </p:sp>
    </p:spTree>
    <p:extLst>
      <p:ext uri="{BB962C8B-B14F-4D97-AF65-F5344CB8AC3E}">
        <p14:creationId xmlns:p14="http://schemas.microsoft.com/office/powerpoint/2010/main" val="299986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a:t>
            </a:r>
            <a:r>
              <a:rPr lang="it-IT" dirty="0"/>
              <a:t>B</a:t>
            </a:r>
            <a:r>
              <a:rPr lang="it-IT" dirty="0" smtClean="0"/>
              <a:t>uffalo</a:t>
            </a:r>
            <a:endParaRPr lang="it-IT" dirty="0"/>
          </a:p>
        </p:txBody>
      </p:sp>
      <p:pic>
        <p:nvPicPr>
          <p:cNvPr id="3" name="Picture 2"/>
          <p:cNvPicPr>
            <a:picLocks noChangeAspect="1"/>
          </p:cNvPicPr>
          <p:nvPr/>
        </p:nvPicPr>
        <p:blipFill>
          <a:blip r:embed="rId2">
            <a:lum bright="40000"/>
          </a:blip>
          <a:stretch>
            <a:fillRect/>
          </a:stretch>
        </p:blipFill>
        <p:spPr>
          <a:xfrm>
            <a:off x="743712" y="2698308"/>
            <a:ext cx="4633468" cy="3596060"/>
          </a:xfrm>
          <a:prstGeom prst="rect">
            <a:avLst/>
          </a:prstGeom>
        </p:spPr>
      </p:pic>
      <p:pic>
        <p:nvPicPr>
          <p:cNvPr id="4" name="Picture 3"/>
          <p:cNvPicPr>
            <a:picLocks noChangeAspect="1"/>
          </p:cNvPicPr>
          <p:nvPr/>
        </p:nvPicPr>
        <p:blipFill>
          <a:blip r:embed="rId3"/>
          <a:stretch>
            <a:fillRect/>
          </a:stretch>
        </p:blipFill>
        <p:spPr>
          <a:xfrm>
            <a:off x="6585043" y="2698308"/>
            <a:ext cx="4793471" cy="3596060"/>
          </a:xfrm>
          <a:prstGeom prst="rect">
            <a:avLst/>
          </a:prstGeom>
        </p:spPr>
      </p:pic>
    </p:spTree>
    <p:extLst>
      <p:ext uri="{BB962C8B-B14F-4D97-AF65-F5344CB8AC3E}">
        <p14:creationId xmlns:p14="http://schemas.microsoft.com/office/powerpoint/2010/main" val="5366902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Buffalo Fetus aborted</a:t>
            </a:r>
            <a:endParaRPr lang="it-IT" dirty="0"/>
          </a:p>
        </p:txBody>
      </p:sp>
      <p:pic>
        <p:nvPicPr>
          <p:cNvPr id="4" name="Picture 3"/>
          <p:cNvPicPr>
            <a:picLocks noChangeAspect="1"/>
          </p:cNvPicPr>
          <p:nvPr/>
        </p:nvPicPr>
        <p:blipFill>
          <a:blip r:embed="rId2"/>
          <a:stretch>
            <a:fillRect/>
          </a:stretch>
        </p:blipFill>
        <p:spPr>
          <a:xfrm>
            <a:off x="743524" y="2641995"/>
            <a:ext cx="4340728" cy="32555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0" y="2641995"/>
            <a:ext cx="4914900" cy="3219450"/>
          </a:xfrm>
          <a:prstGeom prst="rect">
            <a:avLst/>
          </a:prstGeom>
        </p:spPr>
      </p:pic>
    </p:spTree>
    <p:extLst>
      <p:ext uri="{BB962C8B-B14F-4D97-AF65-F5344CB8AC3E}">
        <p14:creationId xmlns:p14="http://schemas.microsoft.com/office/powerpoint/2010/main" val="2582258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843508" cy="2283824"/>
          </a:xfrm>
        </p:spPr>
        <p:txBody>
          <a:bodyPr/>
          <a:lstStyle/>
          <a:p>
            <a:pPr fontAlgn="ctr"/>
            <a:r>
              <a:rPr lang="en-US" dirty="0"/>
              <a:t/>
            </a:r>
            <a:br>
              <a:rPr lang="en-US" dirty="0"/>
            </a:br>
            <a:r>
              <a:rPr lang="en-US" b="1" dirty="0"/>
              <a:t/>
            </a:r>
            <a:br>
              <a:rPr lang="en-US" b="1" dirty="0"/>
            </a:br>
            <a:r>
              <a:rPr lang="en-US" sz="2800" dirty="0" smtClean="0">
                <a:effectLst>
                  <a:outerShdw blurRad="38100" dist="38100" dir="2700000" algn="tl">
                    <a:srgbClr val="000000">
                      <a:alpha val="43137"/>
                    </a:srgbClr>
                  </a:outerShdw>
                </a:effectLst>
              </a:rPr>
              <a:t>Joint location</a:t>
            </a:r>
            <a:r>
              <a:rPr lang="en-US" sz="2800" dirty="0">
                <a:effectLst>
                  <a:outerShdw blurRad="38100" dist="38100" dir="2700000" algn="tl">
                    <a:srgbClr val="000000">
                      <a:alpha val="43137"/>
                    </a:srgbClr>
                  </a:outerShdw>
                </a:effectLst>
              </a:rPr>
              <a:t/>
            </a:r>
            <a:br>
              <a:rPr lang="en-US" sz="2800" dirty="0">
                <a:effectLst>
                  <a:outerShdw blurRad="38100" dist="38100" dir="2700000" algn="tl">
                    <a:srgbClr val="000000">
                      <a:alpha val="43137"/>
                    </a:srgbClr>
                  </a:outerShdw>
                </a:effectLst>
              </a:rPr>
            </a:br>
            <a:r>
              <a:rPr lang="en-US" sz="2800" dirty="0" err="1" smtClean="0">
                <a:effectLst>
                  <a:outerShdw blurRad="38100" dist="38100" dir="2700000" algn="tl">
                    <a:srgbClr val="000000">
                      <a:alpha val="43137"/>
                    </a:srgbClr>
                  </a:outerShdw>
                </a:effectLst>
              </a:rPr>
              <a:t>Hygroma</a:t>
            </a:r>
            <a:r>
              <a:rPr lang="en-US" sz="2800" dirty="0">
                <a:effectLst>
                  <a:outerShdw blurRad="38100" dist="38100" dir="2700000" algn="tl">
                    <a:srgbClr val="000000">
                      <a:alpha val="43137"/>
                    </a:srgbClr>
                  </a:outerShdw>
                </a:effectLst>
              </a:rPr>
              <a:t> unilateral or bilateral (carpal joint): 66% </a:t>
            </a:r>
            <a:r>
              <a:rPr lang="en-US" sz="2800" dirty="0" smtClean="0">
                <a:effectLst>
                  <a:outerShdw blurRad="38100" dist="38100" dir="2700000" algn="tl">
                    <a:srgbClr val="000000">
                      <a:alpha val="43137"/>
                    </a:srgbClr>
                  </a:outerShdw>
                </a:effectLst>
              </a:rPr>
              <a:t>of chronic</a:t>
            </a:r>
            <a:r>
              <a:rPr lang="en-US" sz="2800" dirty="0">
                <a:effectLst>
                  <a:outerShdw blurRad="38100" dist="38100" dir="2700000" algn="tl">
                    <a:srgbClr val="000000">
                      <a:alpha val="43137"/>
                    </a:srgbClr>
                  </a:outerShdw>
                </a:effectLst>
              </a:rPr>
              <a:t> animals</a:t>
            </a:r>
            <a:r>
              <a:rPr lang="en-US" dirty="0"/>
              <a:t/>
            </a:r>
            <a:br>
              <a:rPr lang="en-US" dirty="0"/>
            </a:br>
            <a:endParaRPr lang="it-IT" dirty="0"/>
          </a:p>
        </p:txBody>
      </p:sp>
      <p:sp>
        <p:nvSpPr>
          <p:cNvPr id="3" name="Text Placeholder 2"/>
          <p:cNvSpPr>
            <a:spLocks noGrp="1"/>
          </p:cNvSpPr>
          <p:nvPr>
            <p:ph type="body" idx="1"/>
          </p:nvPr>
        </p:nvSpPr>
        <p:spPr/>
        <p:txBody>
          <a:bodyPr/>
          <a:lstStyle/>
          <a:p>
            <a:endParaRPr lang="it-IT"/>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984" y="2322987"/>
            <a:ext cx="4974336" cy="2749296"/>
          </a:xfrm>
          <a:prstGeom prst="rect">
            <a:avLst/>
          </a:prstGeom>
        </p:spPr>
      </p:pic>
    </p:spTree>
    <p:extLst>
      <p:ext uri="{BB962C8B-B14F-4D97-AF65-F5344CB8AC3E}">
        <p14:creationId xmlns:p14="http://schemas.microsoft.com/office/powerpoint/2010/main" val="24443430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996" y="1719072"/>
            <a:ext cx="4351023" cy="2283824"/>
          </a:xfrm>
        </p:spPr>
        <p:txBody>
          <a:bodyPr/>
          <a:lstStyle/>
          <a:p>
            <a:r>
              <a:rPr lang="it-IT" dirty="0" smtClean="0"/>
              <a:t>Brucellosis in camels</a:t>
            </a:r>
            <a:endParaRPr lang="it-IT" dirty="0"/>
          </a:p>
        </p:txBody>
      </p:sp>
      <p:sp>
        <p:nvSpPr>
          <p:cNvPr id="3" name="Text Placeholder 2"/>
          <p:cNvSpPr>
            <a:spLocks noGrp="1"/>
          </p:cNvSpPr>
          <p:nvPr>
            <p:ph type="body" idx="1"/>
          </p:nvPr>
        </p:nvSpPr>
        <p:spPr>
          <a:xfrm>
            <a:off x="6895558" y="1719072"/>
            <a:ext cx="4247930" cy="3925824"/>
          </a:xfrm>
        </p:spPr>
        <p:txBody>
          <a:bodyPr>
            <a:normAutofit/>
          </a:bodyPr>
          <a:lstStyle/>
          <a:p>
            <a:pPr algn="just"/>
            <a:r>
              <a:rPr lang="en-US" sz="1800" dirty="0">
                <a:effectLst>
                  <a:outerShdw blurRad="38100" dist="38100" dir="2700000" algn="tl">
                    <a:srgbClr val="000000">
                      <a:alpha val="43137"/>
                    </a:srgbClr>
                  </a:outerShdw>
                </a:effectLst>
              </a:rPr>
              <a:t>Camels are highly susceptible to brucellosis caused by Brucella </a:t>
            </a:r>
            <a:r>
              <a:rPr lang="en-US" sz="1800" dirty="0" err="1">
                <a:effectLst>
                  <a:outerShdw blurRad="38100" dist="38100" dir="2700000" algn="tl">
                    <a:srgbClr val="000000">
                      <a:alpha val="43137"/>
                    </a:srgbClr>
                  </a:outerShdw>
                </a:effectLst>
              </a:rPr>
              <a:t>melitensis</a:t>
            </a:r>
            <a:r>
              <a:rPr lang="en-US" sz="1800" dirty="0">
                <a:effectLst>
                  <a:outerShdw blurRad="38100" dist="38100" dir="2700000" algn="tl">
                    <a:srgbClr val="000000">
                      <a:alpha val="43137"/>
                    </a:srgbClr>
                  </a:outerShdw>
                </a:effectLst>
              </a:rPr>
              <a:t> and Brucella </a:t>
            </a:r>
            <a:r>
              <a:rPr lang="en-US" sz="1800" dirty="0" err="1">
                <a:effectLst>
                  <a:outerShdw blurRad="38100" dist="38100" dir="2700000" algn="tl">
                    <a:srgbClr val="000000">
                      <a:alpha val="43137"/>
                    </a:srgbClr>
                  </a:outerShdw>
                </a:effectLst>
              </a:rPr>
              <a:t>abortus</a:t>
            </a:r>
            <a:r>
              <a:rPr lang="en-US" sz="1800" dirty="0">
                <a:effectLst>
                  <a:outerShdw blurRad="38100" dist="38100" dir="2700000" algn="tl">
                    <a:srgbClr val="000000">
                      <a:alpha val="43137"/>
                    </a:srgbClr>
                  </a:outerShdw>
                </a:effectLst>
              </a:rPr>
              <a:t>.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Difficulties </a:t>
            </a:r>
            <a:r>
              <a:rPr lang="en-US" sz="1800" dirty="0">
                <a:effectLst>
                  <a:outerShdw blurRad="38100" dist="38100" dir="2700000" algn="tl">
                    <a:srgbClr val="000000">
                      <a:alpha val="43137"/>
                    </a:srgbClr>
                  </a:outerShdw>
                </a:effectLst>
              </a:rPr>
              <a:t>can arise in diagnosis of camel brucellosis, especially as this disease provokes only few clinical signs in contrast to its clinical course in </a:t>
            </a:r>
            <a:r>
              <a:rPr lang="en-US" sz="1800" dirty="0" smtClean="0">
                <a:effectLst>
                  <a:outerShdw blurRad="38100" dist="38100" dir="2700000" algn="tl">
                    <a:srgbClr val="000000">
                      <a:alpha val="43137"/>
                    </a:srgbClr>
                  </a:outerShdw>
                </a:effectLst>
              </a:rPr>
              <a:t>cattle.</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996" y="3681984"/>
            <a:ext cx="3660884" cy="2707466"/>
          </a:xfrm>
          <a:prstGeom prst="rect">
            <a:avLst/>
          </a:prstGeom>
        </p:spPr>
      </p:pic>
    </p:spTree>
    <p:extLst>
      <p:ext uri="{BB962C8B-B14F-4D97-AF65-F5344CB8AC3E}">
        <p14:creationId xmlns:p14="http://schemas.microsoft.com/office/powerpoint/2010/main" val="2993103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Geographic distribution</a:t>
            </a:r>
            <a:endParaRPr lang="it-IT" dirty="0"/>
          </a:p>
        </p:txBody>
      </p:sp>
      <p:pic>
        <p:nvPicPr>
          <p:cNvPr id="4" name="Content Placeholder 3"/>
          <p:cNvPicPr>
            <a:picLocks noGrp="1" noChangeAspect="1"/>
          </p:cNvPicPr>
          <p:nvPr>
            <p:ph idx="1"/>
          </p:nvPr>
        </p:nvPicPr>
        <p:blipFill>
          <a:blip r:embed="rId2"/>
          <a:stretch>
            <a:fillRect/>
          </a:stretch>
        </p:blipFill>
        <p:spPr>
          <a:xfrm>
            <a:off x="1426464" y="2227549"/>
            <a:ext cx="8132064" cy="4630451"/>
          </a:xfrm>
          <a:prstGeom prst="rect">
            <a:avLst/>
          </a:prstGeom>
        </p:spPr>
      </p:pic>
    </p:spTree>
    <p:extLst>
      <p:ext uri="{BB962C8B-B14F-4D97-AF65-F5344CB8AC3E}">
        <p14:creationId xmlns:p14="http://schemas.microsoft.com/office/powerpoint/2010/main" val="27324705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Camels</a:t>
            </a:r>
            <a:endParaRPr lang="it-IT" dirty="0"/>
          </a:p>
        </p:txBody>
      </p:sp>
      <p:sp>
        <p:nvSpPr>
          <p:cNvPr id="3" name="Text Placeholder 2"/>
          <p:cNvSpPr>
            <a:spLocks noGrp="1"/>
          </p:cNvSpPr>
          <p:nvPr>
            <p:ph type="body" idx="1"/>
          </p:nvPr>
        </p:nvSpPr>
        <p:spPr>
          <a:xfrm>
            <a:off x="6895558" y="1755648"/>
            <a:ext cx="4455194" cy="4108704"/>
          </a:xfrm>
        </p:spPr>
        <p:txBody>
          <a:bodyPr>
            <a:noAutofit/>
          </a:bodyPr>
          <a:lstStyle/>
          <a:p>
            <a:pPr algn="just"/>
            <a:r>
              <a:rPr lang="en-US" sz="1800" dirty="0">
                <a:effectLst>
                  <a:outerShdw blurRad="38100" dist="38100" dir="2700000" algn="tl">
                    <a:srgbClr val="000000">
                      <a:alpha val="43137"/>
                    </a:srgbClr>
                  </a:outerShdw>
                </a:effectLst>
              </a:rPr>
              <a:t>Because none of the commonly used serological test can be perceived as a perfect test for Brucella diagnosis in camel and most serological tests used for camels have been directly transposed from cattle without adequate validation, an incorrect diagnosis may occur when diagnosis is based on serology alone. </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40457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804" y="2214349"/>
            <a:ext cx="4351023" cy="2283824"/>
          </a:xfrm>
        </p:spPr>
        <p:txBody>
          <a:bodyPr/>
          <a:lstStyle/>
          <a:p>
            <a:r>
              <a:rPr lang="it-IT" dirty="0" smtClean="0"/>
              <a:t>Brucellosis in Wild animals</a:t>
            </a:r>
            <a:endParaRPr lang="it-IT" dirty="0"/>
          </a:p>
        </p:txBody>
      </p:sp>
      <p:sp>
        <p:nvSpPr>
          <p:cNvPr id="3" name="Text Placeholder 2"/>
          <p:cNvSpPr>
            <a:spLocks noGrp="1"/>
          </p:cNvSpPr>
          <p:nvPr>
            <p:ph type="body" idx="1"/>
          </p:nvPr>
        </p:nvSpPr>
        <p:spPr/>
        <p:txBody>
          <a:bodyPr>
            <a:normAutofit fontScale="85000" lnSpcReduction="10000"/>
          </a:bodyPr>
          <a:lstStyle/>
          <a:p>
            <a:r>
              <a:rPr lang="it-IT" dirty="0" smtClean="0">
                <a:effectLst>
                  <a:outerShdw blurRad="38100" dist="38100" dir="2700000" algn="tl">
                    <a:srgbClr val="000000">
                      <a:alpha val="43137"/>
                    </a:srgbClr>
                  </a:outerShdw>
                </a:effectLst>
              </a:rPr>
              <a:t>Brucella infections have been documented word-wide over the years in a great of terrestrial wildlife species.</a:t>
            </a:r>
          </a:p>
          <a:p>
            <a:r>
              <a:rPr lang="it-IT" dirty="0" smtClean="0">
                <a:effectLst>
                  <a:outerShdw blurRad="38100" dist="38100" dir="2700000" algn="tl">
                    <a:srgbClr val="000000">
                      <a:alpha val="43137"/>
                    </a:srgbClr>
                  </a:outerShdw>
                </a:effectLst>
              </a:rPr>
              <a:t>Recently brucellae infections have also been reported in a wide variety of marine mammals.</a:t>
            </a:r>
            <a:endParaRPr lang="it-IT"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1594571" y="4279393"/>
            <a:ext cx="3325488" cy="2002616"/>
          </a:xfrm>
          <a:prstGeom prst="rect">
            <a:avLst/>
          </a:prstGeom>
        </p:spPr>
      </p:pic>
    </p:spTree>
    <p:extLst>
      <p:ext uri="{BB962C8B-B14F-4D97-AF65-F5344CB8AC3E}">
        <p14:creationId xmlns:p14="http://schemas.microsoft.com/office/powerpoint/2010/main" val="7170913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771" y="2019277"/>
            <a:ext cx="4351023" cy="2283824"/>
          </a:xfrm>
        </p:spPr>
        <p:txBody>
          <a:bodyPr/>
          <a:lstStyle/>
          <a:p>
            <a:r>
              <a:rPr lang="it-IT" dirty="0" smtClean="0"/>
              <a:t>Brucellosis in Bison</a:t>
            </a:r>
            <a:endParaRPr lang="it-IT" dirty="0"/>
          </a:p>
        </p:txBody>
      </p:sp>
      <p:sp>
        <p:nvSpPr>
          <p:cNvPr id="3" name="Text Placeholder 2"/>
          <p:cNvSpPr>
            <a:spLocks noGrp="1"/>
          </p:cNvSpPr>
          <p:nvPr>
            <p:ph type="body" idx="1"/>
          </p:nvPr>
        </p:nvSpPr>
        <p:spPr>
          <a:xfrm>
            <a:off x="6895558" y="1341120"/>
            <a:ext cx="4577114" cy="4645152"/>
          </a:xfrm>
        </p:spPr>
        <p:txBody>
          <a:bodyPr>
            <a:normAutofit/>
          </a:bodyPr>
          <a:lstStyle/>
          <a:p>
            <a:pPr algn="just"/>
            <a:r>
              <a:rPr lang="en-US" sz="1800" dirty="0">
                <a:effectLst>
                  <a:outerShdw blurRad="38100" dist="38100" dir="2700000" algn="tl">
                    <a:srgbClr val="000000">
                      <a:alpha val="43137"/>
                    </a:srgbClr>
                  </a:outerShdw>
                </a:effectLst>
              </a:rPr>
              <a:t>Brucellosis is thought to have been transmitted to the </a:t>
            </a:r>
            <a:r>
              <a:rPr lang="en-US" sz="1800" dirty="0" smtClean="0">
                <a:effectLst>
                  <a:outerShdw blurRad="38100" dist="38100" dir="2700000" algn="tl">
                    <a:srgbClr val="000000">
                      <a:alpha val="43137"/>
                    </a:srgbClr>
                  </a:outerShdw>
                </a:effectLst>
              </a:rPr>
              <a:t>different bison </a:t>
            </a:r>
            <a:r>
              <a:rPr lang="en-US" sz="1800" dirty="0">
                <a:effectLst>
                  <a:outerShdw blurRad="38100" dist="38100" dir="2700000" algn="tl">
                    <a:srgbClr val="000000">
                      <a:alpha val="43137"/>
                    </a:srgbClr>
                  </a:outerShdw>
                </a:effectLst>
              </a:rPr>
              <a:t>herds in the National Parks of the Greater </a:t>
            </a:r>
            <a:r>
              <a:rPr lang="en-US" sz="1800" dirty="0" err="1" smtClean="0">
                <a:effectLst>
                  <a:outerShdw blurRad="38100" dist="38100" dir="2700000" algn="tl">
                    <a:srgbClr val="000000">
                      <a:alpha val="43137"/>
                    </a:srgbClr>
                  </a:outerShdw>
                </a:effectLst>
              </a:rPr>
              <a:t>Yellowston</a:t>
            </a:r>
            <a:r>
              <a:rPr lang="en-US" sz="1800" dirty="0" smtClean="0">
                <a:effectLst>
                  <a:outerShdw blurRad="38100" dist="38100" dir="2700000" algn="tl">
                    <a:srgbClr val="000000">
                      <a:alpha val="43137"/>
                    </a:srgbClr>
                  </a:outerShdw>
                </a:effectLst>
              </a:rPr>
              <a:t> area </a:t>
            </a:r>
            <a:r>
              <a:rPr lang="en-US" sz="1800" dirty="0">
                <a:effectLst>
                  <a:outerShdw blurRad="38100" dist="38100" dir="2700000" algn="tl">
                    <a:srgbClr val="000000">
                      <a:alpha val="43137"/>
                    </a:srgbClr>
                  </a:outerShdw>
                </a:effectLst>
              </a:rPr>
              <a:t>of Wyoming, Montana and Idaho in the early 1900s </a:t>
            </a:r>
            <a:r>
              <a:rPr lang="en-US" sz="1800" dirty="0" smtClean="0">
                <a:effectLst>
                  <a:outerShdw blurRad="38100" dist="38100" dir="2700000" algn="tl">
                    <a:srgbClr val="000000">
                      <a:alpha val="43137"/>
                    </a:srgbClr>
                  </a:outerShdw>
                </a:effectLst>
              </a:rPr>
              <a:t>by cattle </a:t>
            </a:r>
            <a:r>
              <a:rPr lang="en-US" sz="1800" dirty="0">
                <a:effectLst>
                  <a:outerShdw blurRad="38100" dist="38100" dir="2700000" algn="tl">
                    <a:srgbClr val="000000">
                      <a:alpha val="43137"/>
                    </a:srgbClr>
                  </a:outerShdw>
                </a:effectLst>
              </a:rPr>
              <a:t>providing milk for park employees</a:t>
            </a:r>
            <a:r>
              <a:rPr lang="en-US" sz="1800" dirty="0" smtClean="0">
                <a:effectLst>
                  <a:outerShdw blurRad="38100" dist="38100" dir="2700000" algn="tl">
                    <a:srgbClr val="000000">
                      <a:alpha val="43137"/>
                    </a:srgbClr>
                  </a:outerShdw>
                </a:effectLst>
              </a:rPr>
              <a:t>.</a:t>
            </a:r>
          </a:p>
          <a:p>
            <a:pPr algn="just"/>
            <a:r>
              <a:rPr lang="en-US" sz="1800" dirty="0" smtClean="0">
                <a:effectLst>
                  <a:outerShdw blurRad="38100" dist="38100" dir="2700000" algn="tl">
                    <a:srgbClr val="000000">
                      <a:alpha val="43137"/>
                    </a:srgbClr>
                  </a:outerShdw>
                </a:effectLst>
              </a:rPr>
              <a:t>Although serological evidence </a:t>
            </a:r>
            <a:r>
              <a:rPr lang="en-US" sz="1800" dirty="0">
                <a:effectLst>
                  <a:outerShdw blurRad="38100" dist="38100" dir="2700000" algn="tl">
                    <a:srgbClr val="000000">
                      <a:alpha val="43137"/>
                    </a:srgbClr>
                  </a:outerShdw>
                </a:effectLst>
              </a:rPr>
              <a:t>of brucellosis and abortion were reported as early </a:t>
            </a:r>
            <a:r>
              <a:rPr lang="en-US" sz="1800" dirty="0" smtClean="0">
                <a:effectLst>
                  <a:outerShdw blurRad="38100" dist="38100" dir="2700000" algn="tl">
                    <a:srgbClr val="000000">
                      <a:alpha val="43137"/>
                    </a:srgbClr>
                  </a:outerShdw>
                </a:effectLst>
              </a:rPr>
              <a:t>as 1917</a:t>
            </a:r>
            <a:r>
              <a:rPr lang="en-US" sz="1800" dirty="0">
                <a:effectLst>
                  <a:outerShdw blurRad="38100" dist="38100" dir="2700000" algn="tl">
                    <a:srgbClr val="000000">
                      <a:alpha val="43137"/>
                    </a:srgbClr>
                  </a:outerShdw>
                </a:effectLst>
              </a:rPr>
              <a:t>,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abortus</a:t>
            </a:r>
            <a:r>
              <a:rPr lang="en-US" sz="1800" i="1"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was isolated for the first time from an </a:t>
            </a:r>
            <a:r>
              <a:rPr lang="en-US" sz="1800" dirty="0" smtClean="0">
                <a:effectLst>
                  <a:outerShdw blurRad="38100" dist="38100" dir="2700000" algn="tl">
                    <a:srgbClr val="000000">
                      <a:alpha val="43137"/>
                    </a:srgbClr>
                  </a:outerShdw>
                </a:effectLst>
              </a:rPr>
              <a:t>aborted </a:t>
            </a:r>
            <a:r>
              <a:rPr lang="it-IT" sz="1800" dirty="0" smtClean="0">
                <a:effectLst>
                  <a:outerShdw blurRad="38100" dist="38100" dir="2700000" algn="tl">
                    <a:srgbClr val="000000">
                      <a:alpha val="43137"/>
                    </a:srgbClr>
                  </a:outerShdw>
                </a:effectLst>
              </a:rPr>
              <a:t>female </a:t>
            </a:r>
            <a:r>
              <a:rPr lang="it-IT" sz="1800" dirty="0">
                <a:effectLst>
                  <a:outerShdw blurRad="38100" dist="38100" dir="2700000" algn="tl">
                    <a:srgbClr val="000000">
                      <a:alpha val="43137"/>
                    </a:srgbClr>
                  </a:outerShdw>
                </a:effectLst>
              </a:rPr>
              <a:t>bison in </a:t>
            </a:r>
            <a:r>
              <a:rPr lang="it-IT" sz="1800" dirty="0" smtClean="0">
                <a:effectLst>
                  <a:outerShdw blurRad="38100" dist="38100" dir="2700000" algn="tl">
                    <a:srgbClr val="000000">
                      <a:alpha val="43137"/>
                    </a:srgbClr>
                  </a:outerShdw>
                </a:effectLst>
              </a:rPr>
              <a:t>1993.</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587" y="3994404"/>
            <a:ext cx="4279392" cy="2407158"/>
          </a:xfrm>
          <a:prstGeom prst="rect">
            <a:avLst/>
          </a:prstGeom>
        </p:spPr>
      </p:pic>
    </p:spTree>
    <p:extLst>
      <p:ext uri="{BB962C8B-B14F-4D97-AF65-F5344CB8AC3E}">
        <p14:creationId xmlns:p14="http://schemas.microsoft.com/office/powerpoint/2010/main" val="19948644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Bison</a:t>
            </a:r>
            <a:endParaRPr lang="it-IT" dirty="0"/>
          </a:p>
        </p:txBody>
      </p:sp>
      <p:sp>
        <p:nvSpPr>
          <p:cNvPr id="3" name="Text Placeholder 2"/>
          <p:cNvSpPr>
            <a:spLocks noGrp="1"/>
          </p:cNvSpPr>
          <p:nvPr>
            <p:ph type="body" idx="1"/>
          </p:nvPr>
        </p:nvSpPr>
        <p:spPr>
          <a:xfrm>
            <a:off x="6688294" y="1387253"/>
            <a:ext cx="5503706" cy="4864608"/>
          </a:xfrm>
        </p:spPr>
        <p:txBody>
          <a:bodyPr>
            <a:normAutofit/>
          </a:bodyPr>
          <a:lstStyle/>
          <a:p>
            <a:pPr algn="just"/>
            <a:r>
              <a:rPr lang="it-IT" sz="1800" dirty="0">
                <a:effectLst>
                  <a:outerShdw blurRad="38100" dist="38100" dir="2700000" algn="tl">
                    <a:srgbClr val="000000">
                      <a:alpha val="43137"/>
                    </a:srgbClr>
                  </a:outerShdw>
                </a:effectLst>
              </a:rPr>
              <a:t>The distribution </a:t>
            </a:r>
            <a:r>
              <a:rPr lang="it-IT" sz="1800" dirty="0" smtClean="0">
                <a:effectLst>
                  <a:outerShdw blurRad="38100" dist="38100" dir="2700000" algn="tl">
                    <a:srgbClr val="000000">
                      <a:alpha val="43137"/>
                    </a:srgbClr>
                  </a:outerShdw>
                </a:effectLst>
              </a:rPr>
              <a:t>of </a:t>
            </a:r>
            <a:r>
              <a:rPr lang="en-US" sz="1800" i="1" dirty="0" smtClean="0">
                <a:effectLst>
                  <a:outerShdw blurRad="38100" dist="38100" dir="2700000" algn="tl">
                    <a:srgbClr val="000000">
                      <a:alpha val="43137"/>
                    </a:srgbClr>
                  </a:outerShdw>
                </a:effectLst>
              </a:rPr>
              <a:t>B</a:t>
            </a:r>
            <a:r>
              <a:rPr lang="en-US" sz="1800" i="1" dirty="0">
                <a:effectLst>
                  <a:outerShdw blurRad="38100" dist="38100" dir="2700000" algn="tl">
                    <a:srgbClr val="000000">
                      <a:alpha val="43137"/>
                    </a:srgbClr>
                  </a:outerShdw>
                </a:effectLst>
              </a:rPr>
              <a:t>. </a:t>
            </a:r>
            <a:r>
              <a:rPr lang="en-US" sz="1800" i="1" dirty="0" err="1">
                <a:effectLst>
                  <a:outerShdw blurRad="38100" dist="38100" dir="2700000" algn="tl">
                    <a:srgbClr val="000000">
                      <a:alpha val="43137"/>
                    </a:srgbClr>
                  </a:outerShdw>
                </a:effectLst>
              </a:rPr>
              <a:t>abortus</a:t>
            </a:r>
            <a:r>
              <a:rPr lang="en-US" sz="1800" i="1"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in bison was found to be similar to the distribution </a:t>
            </a:r>
            <a:r>
              <a:rPr lang="en-US" sz="1800" dirty="0" smtClean="0">
                <a:effectLst>
                  <a:outerShdw blurRad="38100" dist="38100" dir="2700000" algn="tl">
                    <a:srgbClr val="000000">
                      <a:alpha val="43137"/>
                    </a:srgbClr>
                  </a:outerShdw>
                </a:effectLst>
              </a:rPr>
              <a:t>of the </a:t>
            </a:r>
            <a:r>
              <a:rPr lang="en-US" sz="1800" dirty="0">
                <a:effectLst>
                  <a:outerShdw blurRad="38100" dist="38100" dir="2700000" algn="tl">
                    <a:srgbClr val="000000">
                      <a:alpha val="43137"/>
                    </a:srgbClr>
                  </a:outerShdw>
                </a:effectLst>
              </a:rPr>
              <a:t>pathogen in </a:t>
            </a:r>
            <a:r>
              <a:rPr lang="en-US" sz="1800" dirty="0" smtClean="0">
                <a:effectLst>
                  <a:outerShdw blurRad="38100" dist="38100" dir="2700000" algn="tl">
                    <a:srgbClr val="000000">
                      <a:alpha val="43137"/>
                    </a:srgbClr>
                  </a:outerShdw>
                </a:effectLst>
              </a:rPr>
              <a:t>cattle.</a:t>
            </a:r>
          </a:p>
          <a:p>
            <a:pPr algn="just"/>
            <a:r>
              <a:rPr lang="en-US" sz="1800" dirty="0" smtClean="0">
                <a:effectLst>
                  <a:outerShdw blurRad="38100" dist="38100" dir="2700000" algn="tl">
                    <a:srgbClr val="000000">
                      <a:alpha val="43137"/>
                    </a:srgbClr>
                  </a:outerShdw>
                </a:effectLst>
              </a:rPr>
              <a:t>Arthritis </a:t>
            </a:r>
            <a:r>
              <a:rPr lang="en-US" sz="1800" dirty="0">
                <a:effectLst>
                  <a:outerShdw blurRad="38100" dist="38100" dir="2700000" algn="tl">
                    <a:srgbClr val="000000">
                      <a:alpha val="43137"/>
                    </a:srgbClr>
                  </a:outerShdw>
                </a:effectLst>
              </a:rPr>
              <a:t>and hence lameness </a:t>
            </a:r>
            <a:r>
              <a:rPr lang="en-US" sz="1800" dirty="0" smtClean="0">
                <a:effectLst>
                  <a:outerShdw blurRad="38100" dist="38100" dir="2700000" algn="tl">
                    <a:srgbClr val="000000">
                      <a:alpha val="43137"/>
                    </a:srgbClr>
                  </a:outerShdw>
                </a:effectLst>
              </a:rPr>
              <a:t>may also </a:t>
            </a:r>
            <a:r>
              <a:rPr lang="en-US" sz="1800" dirty="0">
                <a:effectLst>
                  <a:outerShdw blurRad="38100" dist="38100" dir="2700000" algn="tl">
                    <a:srgbClr val="000000">
                      <a:alpha val="43137"/>
                    </a:srgbClr>
                  </a:outerShdw>
                </a:effectLst>
              </a:rPr>
              <a:t>contribute to emaciation as observed in chronic bovine</a:t>
            </a:r>
          </a:p>
          <a:p>
            <a:pPr algn="just"/>
            <a:r>
              <a:rPr lang="it-IT" sz="1800" dirty="0">
                <a:effectLst>
                  <a:outerShdw blurRad="38100" dist="38100" dir="2700000" algn="tl">
                    <a:srgbClr val="000000">
                      <a:alpha val="43137"/>
                    </a:srgbClr>
                  </a:outerShdw>
                </a:effectLst>
              </a:rPr>
              <a:t>brucellosis </a:t>
            </a:r>
            <a:r>
              <a:rPr lang="it-IT" sz="1800" dirty="0" smtClean="0">
                <a:effectLst>
                  <a:outerShdw blurRad="38100" dist="38100" dir="2700000" algn="tl">
                    <a:srgbClr val="000000">
                      <a:alpha val="43137"/>
                    </a:srgbClr>
                  </a:outerShdw>
                </a:effectLst>
              </a:rPr>
              <a:t>.</a:t>
            </a:r>
            <a:r>
              <a:rPr lang="it-IT" sz="1800" dirty="0">
                <a:effectLst>
                  <a:outerShdw blurRad="38100" dist="38100" dir="2700000" algn="tl">
                    <a:srgbClr val="000000">
                      <a:alpha val="43137"/>
                    </a:srgbClr>
                  </a:outerShdw>
                </a:effectLst>
              </a:rPr>
              <a:t> </a:t>
            </a:r>
            <a:endParaRPr lang="it-IT" sz="1800" dirty="0" smtClean="0">
              <a:effectLst>
                <a:outerShdw blurRad="38100" dist="38100" dir="2700000" algn="tl">
                  <a:srgbClr val="000000">
                    <a:alpha val="43137"/>
                  </a:srgbClr>
                </a:outerShdw>
              </a:effectLst>
            </a:endParaRPr>
          </a:p>
          <a:p>
            <a:pPr algn="just"/>
            <a:r>
              <a:rPr lang="it-IT" sz="1800" dirty="0" smtClean="0">
                <a:effectLst>
                  <a:outerShdw blurRad="38100" dist="38100" dir="2700000" algn="tl">
                    <a:srgbClr val="000000">
                      <a:alpha val="43137"/>
                    </a:srgbClr>
                  </a:outerShdw>
                </a:effectLst>
              </a:rPr>
              <a:t>bison </a:t>
            </a:r>
            <a:r>
              <a:rPr lang="it-IT" sz="1800" dirty="0">
                <a:effectLst>
                  <a:outerShdw blurRad="38100" dist="38100" dir="2700000" algn="tl">
                    <a:srgbClr val="000000">
                      <a:alpha val="43137"/>
                    </a:srgbClr>
                  </a:outerShdw>
                </a:effectLst>
              </a:rPr>
              <a:t>can </a:t>
            </a:r>
            <a:r>
              <a:rPr lang="it-IT" sz="1800" dirty="0" smtClean="0">
                <a:effectLst>
                  <a:outerShdw blurRad="38100" dist="38100" dir="2700000" algn="tl">
                    <a:srgbClr val="000000">
                      <a:alpha val="43137"/>
                    </a:srgbClr>
                  </a:outerShdw>
                </a:effectLst>
              </a:rPr>
              <a:t>be </a:t>
            </a:r>
            <a:r>
              <a:rPr lang="en-US" sz="1800" dirty="0" smtClean="0">
                <a:effectLst>
                  <a:outerShdw blurRad="38100" dist="38100" dir="2700000" algn="tl">
                    <a:srgbClr val="000000">
                      <a:alpha val="43137"/>
                    </a:srgbClr>
                  </a:outerShdw>
                </a:effectLst>
              </a:rPr>
              <a:t>considered </a:t>
            </a:r>
            <a:r>
              <a:rPr lang="en-US" sz="1800" dirty="0">
                <a:effectLst>
                  <a:outerShdw blurRad="38100" dist="38100" dir="2700000" algn="tl">
                    <a:srgbClr val="000000">
                      <a:alpha val="43137"/>
                    </a:srgbClr>
                  </a:outerShdw>
                </a:effectLst>
              </a:rPr>
              <a:t>to be maintenance hosts of infection, as </a:t>
            </a:r>
            <a:r>
              <a:rPr lang="en-US" sz="1800" dirty="0" smtClean="0">
                <a:effectLst>
                  <a:outerShdw blurRad="38100" dist="38100" dir="2700000" algn="tl">
                    <a:srgbClr val="000000">
                      <a:alpha val="43137"/>
                    </a:srgbClr>
                  </a:outerShdw>
                </a:effectLst>
              </a:rPr>
              <a:t>confirmed by </a:t>
            </a:r>
            <a:r>
              <a:rPr lang="en-US" sz="1800" dirty="0">
                <a:effectLst>
                  <a:outerShdw blurRad="38100" dist="38100" dir="2700000" algn="tl">
                    <a:srgbClr val="000000">
                      <a:alpha val="43137"/>
                    </a:srgbClr>
                  </a:outerShdw>
                </a:effectLst>
              </a:rPr>
              <a:t>experimental </a:t>
            </a:r>
            <a:r>
              <a:rPr lang="en-US" sz="1800" dirty="0" smtClean="0">
                <a:effectLst>
                  <a:outerShdw blurRad="38100" dist="38100" dir="2700000" algn="tl">
                    <a:srgbClr val="000000">
                      <a:alpha val="43137"/>
                    </a:srgbClr>
                  </a:outerShdw>
                </a:effectLst>
              </a:rPr>
              <a:t>studies.</a:t>
            </a:r>
          </a:p>
          <a:p>
            <a:pPr algn="just"/>
            <a:r>
              <a:rPr lang="en-US" sz="1800" dirty="0" smtClean="0">
                <a:effectLst>
                  <a:outerShdw blurRad="38100" dist="38100" dir="2700000" algn="tl">
                    <a:srgbClr val="000000">
                      <a:alpha val="43137"/>
                    </a:srgbClr>
                  </a:outerShdw>
                </a:effectLst>
              </a:rPr>
              <a:t>transmission </a:t>
            </a:r>
            <a:r>
              <a:rPr lang="en-US" sz="1800" dirty="0">
                <a:effectLst>
                  <a:outerShdw blurRad="38100" dist="38100" dir="2700000" algn="tl">
                    <a:srgbClr val="000000">
                      <a:alpha val="43137"/>
                    </a:srgbClr>
                  </a:outerShdw>
                </a:effectLst>
              </a:rPr>
              <a:t>between bison </a:t>
            </a:r>
            <a:r>
              <a:rPr lang="en-US" sz="1800" dirty="0" smtClean="0">
                <a:effectLst>
                  <a:outerShdw blurRad="38100" dist="38100" dir="2700000" algn="tl">
                    <a:srgbClr val="000000">
                      <a:alpha val="43137"/>
                    </a:srgbClr>
                  </a:outerShdw>
                </a:effectLst>
              </a:rPr>
              <a:t>and cattle </a:t>
            </a:r>
            <a:r>
              <a:rPr lang="en-US" sz="1800" dirty="0">
                <a:effectLst>
                  <a:outerShdw blurRad="38100" dist="38100" dir="2700000" algn="tl">
                    <a:srgbClr val="000000">
                      <a:alpha val="43137"/>
                    </a:srgbClr>
                  </a:outerShdw>
                </a:effectLst>
              </a:rPr>
              <a:t>has also been experimentally </a:t>
            </a:r>
            <a:r>
              <a:rPr lang="en-US" sz="1800" dirty="0" smtClean="0">
                <a:effectLst>
                  <a:outerShdw blurRad="38100" dist="38100" dir="2700000" algn="tl">
                    <a:srgbClr val="000000">
                      <a:alpha val="43137"/>
                    </a:srgbClr>
                  </a:outerShdw>
                </a:effectLst>
              </a:rPr>
              <a:t>documented</a:t>
            </a:r>
            <a:r>
              <a:rPr lang="en-US" sz="1800" b="1" dirty="0" smtClean="0"/>
              <a:t>.</a:t>
            </a:r>
            <a:endParaRPr lang="it-IT" sz="1800" b="1" dirty="0"/>
          </a:p>
        </p:txBody>
      </p:sp>
    </p:spTree>
    <p:extLst>
      <p:ext uri="{BB962C8B-B14F-4D97-AF65-F5344CB8AC3E}">
        <p14:creationId xmlns:p14="http://schemas.microsoft.com/office/powerpoint/2010/main" val="5926192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535732"/>
            <a:ext cx="4351023" cy="2283824"/>
          </a:xfrm>
        </p:spPr>
        <p:txBody>
          <a:bodyPr/>
          <a:lstStyle/>
          <a:p>
            <a:r>
              <a:rPr lang="it-IT" dirty="0"/>
              <a:t/>
            </a:r>
            <a:br>
              <a:rPr lang="it-IT" dirty="0"/>
            </a:br>
            <a:r>
              <a:rPr lang="it-IT" dirty="0" smtClean="0"/>
              <a:t>Brucellosis in African Buffalo</a:t>
            </a:r>
            <a:endParaRPr lang="it-IT" dirty="0"/>
          </a:p>
        </p:txBody>
      </p:sp>
      <p:sp>
        <p:nvSpPr>
          <p:cNvPr id="3" name="Text Placeholder 2"/>
          <p:cNvSpPr>
            <a:spLocks noGrp="1"/>
          </p:cNvSpPr>
          <p:nvPr>
            <p:ph type="body" idx="1"/>
          </p:nvPr>
        </p:nvSpPr>
        <p:spPr>
          <a:xfrm>
            <a:off x="6895558" y="2677644"/>
            <a:ext cx="3979706" cy="2283823"/>
          </a:xfrm>
        </p:spPr>
        <p:txBody>
          <a:bodyPr>
            <a:normAutofit/>
          </a:bodyPr>
          <a:lstStyle/>
          <a:p>
            <a:pPr algn="just"/>
            <a:r>
              <a:rPr lang="en-US" sz="1800" dirty="0">
                <a:effectLst>
                  <a:outerShdw blurRad="38100" dist="38100" dir="2700000" algn="tl">
                    <a:srgbClr val="000000">
                      <a:alpha val="43137"/>
                    </a:srgbClr>
                  </a:outerShdw>
                </a:effectLst>
              </a:rPr>
              <a:t>the African buffalo is considered to be </a:t>
            </a:r>
            <a:r>
              <a:rPr lang="en-US" sz="1800" dirty="0" smtClean="0">
                <a:effectLst>
                  <a:outerShdw blurRad="38100" dist="38100" dir="2700000" algn="tl">
                    <a:srgbClr val="000000">
                      <a:alpha val="43137"/>
                    </a:srgbClr>
                  </a:outerShdw>
                </a:effectLst>
              </a:rPr>
              <a:t>a reservoir </a:t>
            </a:r>
            <a:r>
              <a:rPr lang="en-US" sz="1800" dirty="0">
                <a:effectLst>
                  <a:outerShdw blurRad="38100" dist="38100" dir="2700000" algn="tl">
                    <a:srgbClr val="000000">
                      <a:alpha val="43137"/>
                    </a:srgbClr>
                  </a:outerShdw>
                </a:effectLst>
              </a:rPr>
              <a:t>of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abortus</a:t>
            </a:r>
            <a:r>
              <a:rPr lang="en-US" sz="1800" i="1"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in southern Africa.</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155" y="3621322"/>
            <a:ext cx="3722624" cy="2680289"/>
          </a:xfrm>
          <a:prstGeom prst="rect">
            <a:avLst/>
          </a:prstGeom>
        </p:spPr>
      </p:pic>
    </p:spTree>
    <p:extLst>
      <p:ext uri="{BB962C8B-B14F-4D97-AF65-F5344CB8AC3E}">
        <p14:creationId xmlns:p14="http://schemas.microsoft.com/office/powerpoint/2010/main" val="27167437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African Buffalo</a:t>
            </a:r>
            <a:endParaRPr lang="it-IT" dirty="0"/>
          </a:p>
        </p:txBody>
      </p:sp>
      <p:sp>
        <p:nvSpPr>
          <p:cNvPr id="3" name="Text Placeholder 2"/>
          <p:cNvSpPr>
            <a:spLocks noGrp="1"/>
          </p:cNvSpPr>
          <p:nvPr>
            <p:ph type="body" idx="1"/>
          </p:nvPr>
        </p:nvSpPr>
        <p:spPr>
          <a:xfrm>
            <a:off x="6895558" y="1280160"/>
            <a:ext cx="5040410" cy="5181600"/>
          </a:xfrm>
        </p:spPr>
        <p:txBody>
          <a:bodyPr>
            <a:normAutofit/>
          </a:bodyPr>
          <a:lstStyle/>
          <a:p>
            <a:pPr algn="just"/>
            <a:r>
              <a:rPr lang="en-US" sz="1800" dirty="0">
                <a:effectLst>
                  <a:outerShdw blurRad="38100" dist="38100" dir="2700000" algn="tl">
                    <a:srgbClr val="000000">
                      <a:alpha val="43137"/>
                    </a:srgbClr>
                  </a:outerShdw>
                </a:effectLst>
              </a:rPr>
              <a:t>In South Africa, several species of wildlife (African </a:t>
            </a:r>
            <a:r>
              <a:rPr lang="en-US" sz="1800" dirty="0" smtClean="0">
                <a:effectLst>
                  <a:outerShdw blurRad="38100" dist="38100" dir="2700000" algn="tl">
                    <a:srgbClr val="000000">
                      <a:alpha val="43137"/>
                    </a:srgbClr>
                  </a:outerShdw>
                </a:effectLst>
              </a:rPr>
              <a:t>buffalo,</a:t>
            </a:r>
          </a:p>
          <a:p>
            <a:pPr algn="just"/>
            <a:r>
              <a:rPr lang="it-IT" sz="1800" dirty="0" smtClean="0">
                <a:effectLst>
                  <a:outerShdw blurRad="38100" dist="38100" dir="2700000" algn="tl">
                    <a:srgbClr val="000000">
                      <a:alpha val="43137"/>
                    </a:srgbClr>
                  </a:outerShdw>
                </a:effectLst>
              </a:rPr>
              <a:t>hippopotamus,zebra, </a:t>
            </a:r>
            <a:r>
              <a:rPr lang="it-IT" sz="1800" dirty="0">
                <a:effectLst>
                  <a:outerShdw blurRad="38100" dist="38100" dir="2700000" algn="tl">
                    <a:srgbClr val="000000">
                      <a:alpha val="43137"/>
                    </a:srgbClr>
                  </a:outerShdw>
                </a:effectLst>
              </a:rPr>
              <a:t>eland, waterbuck and </a:t>
            </a:r>
            <a:r>
              <a:rPr lang="it-IT" sz="1800" dirty="0" smtClean="0">
                <a:effectLst>
                  <a:outerShdw blurRad="38100" dist="38100" dir="2700000" algn="tl">
                    <a:srgbClr val="000000">
                      <a:alpha val="43137"/>
                    </a:srgbClr>
                  </a:outerShdw>
                </a:effectLst>
              </a:rPr>
              <a:t>impala)</a:t>
            </a:r>
            <a:endParaRPr lang="it-IT" sz="1800" dirty="0">
              <a:effectLst>
                <a:outerShdw blurRad="38100" dist="38100" dir="2700000" algn="tl">
                  <a:srgbClr val="000000">
                    <a:alpha val="43137"/>
                  </a:srgbClr>
                </a:outerShdw>
              </a:effectLst>
            </a:endParaRPr>
          </a:p>
          <a:p>
            <a:pPr algn="just"/>
            <a:r>
              <a:rPr lang="en-US" sz="1800" dirty="0">
                <a:effectLst>
                  <a:outerShdw blurRad="38100" dist="38100" dir="2700000" algn="tl">
                    <a:srgbClr val="000000">
                      <a:alpha val="43137"/>
                    </a:srgbClr>
                  </a:outerShdw>
                </a:effectLst>
              </a:rPr>
              <a:t>have tested serologically positive for brucellosis, but </a:t>
            </a:r>
            <a:r>
              <a:rPr lang="en-US" sz="1800" dirty="0" smtClean="0">
                <a:effectLst>
                  <a:outerShdw blurRad="38100" dist="38100" dir="2700000" algn="tl">
                    <a:srgbClr val="000000">
                      <a:alpha val="43137"/>
                    </a:srgbClr>
                  </a:outerShdw>
                </a:effectLst>
              </a:rPr>
              <a:t>these species </a:t>
            </a:r>
            <a:r>
              <a:rPr lang="en-US" sz="1800" dirty="0">
                <a:effectLst>
                  <a:outerShdw blurRad="38100" dist="38100" dir="2700000" algn="tl">
                    <a:srgbClr val="000000">
                      <a:alpha val="43137"/>
                    </a:srgbClr>
                  </a:outerShdw>
                </a:effectLst>
              </a:rPr>
              <a:t>are probably of minor importance in the </a:t>
            </a:r>
            <a:r>
              <a:rPr lang="en-US" sz="1800" dirty="0" smtClean="0">
                <a:effectLst>
                  <a:outerShdw blurRad="38100" dist="38100" dir="2700000" algn="tl">
                    <a:srgbClr val="000000">
                      <a:alpha val="43137"/>
                    </a:srgbClr>
                  </a:outerShdw>
                </a:effectLst>
              </a:rPr>
              <a:t>epidemiology of </a:t>
            </a:r>
            <a:r>
              <a:rPr lang="en-US" sz="1800" dirty="0">
                <a:effectLst>
                  <a:outerShdw blurRad="38100" dist="38100" dir="2700000" algn="tl">
                    <a:srgbClr val="000000">
                      <a:alpha val="43137"/>
                    </a:srgbClr>
                  </a:outerShdw>
                </a:effectLst>
              </a:rPr>
              <a:t>bovine brucellosis in southern Africa.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This </a:t>
            </a:r>
            <a:r>
              <a:rPr lang="en-US" sz="1800" dirty="0">
                <a:effectLst>
                  <a:outerShdw blurRad="38100" dist="38100" dir="2700000" algn="tl">
                    <a:srgbClr val="000000">
                      <a:alpha val="43137"/>
                    </a:srgbClr>
                  </a:outerShdw>
                </a:effectLst>
              </a:rPr>
              <a:t>is possibly due </a:t>
            </a:r>
            <a:r>
              <a:rPr lang="en-US" sz="1800" dirty="0" smtClean="0">
                <a:effectLst>
                  <a:outerShdw blurRad="38100" dist="38100" dir="2700000" algn="tl">
                    <a:srgbClr val="000000">
                      <a:alpha val="43137"/>
                    </a:srgbClr>
                  </a:outerShdw>
                </a:effectLst>
              </a:rPr>
              <a:t>to the </a:t>
            </a:r>
            <a:r>
              <a:rPr lang="en-US" sz="1800" dirty="0">
                <a:effectLst>
                  <a:outerShdw blurRad="38100" dist="38100" dir="2700000" algn="tl">
                    <a:srgbClr val="000000">
                      <a:alpha val="43137"/>
                    </a:srgbClr>
                  </a:outerShdw>
                </a:effectLst>
              </a:rPr>
              <a:t>relatively infrequent contact between cattle and </a:t>
            </a:r>
            <a:r>
              <a:rPr lang="en-US" sz="1800" dirty="0" smtClean="0">
                <a:effectLst>
                  <a:outerShdw blurRad="38100" dist="38100" dir="2700000" algn="tl">
                    <a:srgbClr val="000000">
                      <a:alpha val="43137"/>
                    </a:srgbClr>
                  </a:outerShdw>
                </a:effectLst>
              </a:rPr>
              <a:t>wildlife.</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10859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African Buffalo</a:t>
            </a:r>
            <a:endParaRPr lang="it-IT" dirty="0"/>
          </a:p>
        </p:txBody>
      </p:sp>
      <p:sp>
        <p:nvSpPr>
          <p:cNvPr id="3" name="Text Placeholder 2"/>
          <p:cNvSpPr>
            <a:spLocks noGrp="1"/>
          </p:cNvSpPr>
          <p:nvPr>
            <p:ph type="body" idx="1"/>
          </p:nvPr>
        </p:nvSpPr>
        <p:spPr>
          <a:xfrm>
            <a:off x="6895558" y="1914144"/>
            <a:ext cx="4881914" cy="3047323"/>
          </a:xfrm>
        </p:spPr>
        <p:txBody>
          <a:bodyPr>
            <a:normAutofit fontScale="92500"/>
          </a:bodyPr>
          <a:lstStyle/>
          <a:p>
            <a:pPr algn="just"/>
            <a:r>
              <a:rPr lang="en-US" dirty="0">
                <a:effectLst>
                  <a:outerShdw blurRad="38100" dist="38100" dir="2700000" algn="tl">
                    <a:srgbClr val="000000">
                      <a:alpha val="43137"/>
                    </a:srgbClr>
                  </a:outerShdw>
                </a:effectLst>
              </a:rPr>
              <a:t>As with bison, few records exist of abortions due </a:t>
            </a:r>
            <a:r>
              <a:rPr lang="en-US" dirty="0" smtClean="0">
                <a:effectLst>
                  <a:outerShdw blurRad="38100" dist="38100" dir="2700000" algn="tl">
                    <a:srgbClr val="000000">
                      <a:alpha val="43137"/>
                    </a:srgbClr>
                  </a:outerShdw>
                </a:effectLst>
              </a:rPr>
              <a:t>to brucellosis </a:t>
            </a:r>
            <a:r>
              <a:rPr lang="en-US" dirty="0">
                <a:effectLst>
                  <a:outerShdw blurRad="38100" dist="38100" dir="2700000" algn="tl">
                    <a:srgbClr val="000000">
                      <a:alpha val="43137"/>
                    </a:srgbClr>
                  </a:outerShdw>
                </a:effectLst>
              </a:rPr>
              <a:t>in wildlife in southern Africa, although </a:t>
            </a:r>
            <a:r>
              <a:rPr lang="en-US" i="1" dirty="0">
                <a:effectLst>
                  <a:outerShdw blurRad="38100" dist="38100" dir="2700000" algn="tl">
                    <a:srgbClr val="000000">
                      <a:alpha val="43137"/>
                    </a:srgbClr>
                  </a:outerShdw>
                </a:effectLst>
              </a:rPr>
              <a:t>B. </a:t>
            </a:r>
            <a:r>
              <a:rPr lang="en-US" i="1" dirty="0" err="1" smtClean="0">
                <a:effectLst>
                  <a:outerShdw blurRad="38100" dist="38100" dir="2700000" algn="tl">
                    <a:srgbClr val="000000">
                      <a:alpha val="43137"/>
                    </a:srgbClr>
                  </a:outerShdw>
                </a:effectLst>
              </a:rPr>
              <a:t>abortus</a:t>
            </a:r>
            <a:r>
              <a:rPr lang="en-US" i="1"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biovar</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1 has been isolated from the cotyledons of </a:t>
            </a:r>
            <a:r>
              <a:rPr lang="en-US" dirty="0" smtClean="0">
                <a:effectLst>
                  <a:outerShdw blurRad="38100" dist="38100" dir="2700000" algn="tl">
                    <a:srgbClr val="000000">
                      <a:alpha val="43137"/>
                    </a:srgbClr>
                  </a:outerShdw>
                </a:effectLst>
              </a:rPr>
              <a:t>pregnant buffalo </a:t>
            </a:r>
            <a:r>
              <a:rPr lang="en-US" dirty="0">
                <a:effectLst>
                  <a:outerShdw blurRad="38100" dist="38100" dir="2700000" algn="tl">
                    <a:srgbClr val="000000">
                      <a:alpha val="43137"/>
                    </a:srgbClr>
                  </a:outerShdw>
                </a:effectLst>
              </a:rPr>
              <a:t>at </a:t>
            </a:r>
            <a:r>
              <a:rPr lang="en-US" dirty="0" smtClean="0">
                <a:effectLst>
                  <a:outerShdw blurRad="38100" dist="38100" dir="2700000" algn="tl">
                    <a:srgbClr val="000000">
                      <a:alpha val="43137"/>
                    </a:srgbClr>
                  </a:outerShdw>
                </a:effectLst>
              </a:rPr>
              <a:t>slaughter.</a:t>
            </a:r>
          </a:p>
          <a:p>
            <a:pPr algn="just"/>
            <a:r>
              <a:rPr lang="en-US" dirty="0" smtClean="0">
                <a:effectLst>
                  <a:outerShdw blurRad="38100" dist="38100" dir="2700000" algn="tl">
                    <a:srgbClr val="000000">
                      <a:alpha val="43137"/>
                    </a:srgbClr>
                  </a:outerShdw>
                </a:effectLst>
              </a:rPr>
              <a:t>and </a:t>
            </a:r>
            <a:r>
              <a:rPr lang="en-US" dirty="0">
                <a:effectLst>
                  <a:outerShdw blurRad="38100" dist="38100" dir="2700000" algn="tl">
                    <a:srgbClr val="000000">
                      <a:alpha val="43137"/>
                    </a:srgbClr>
                  </a:outerShdw>
                </a:effectLst>
              </a:rPr>
              <a:t>experimental infection of</a:t>
            </a:r>
          </a:p>
          <a:p>
            <a:pPr algn="just"/>
            <a:r>
              <a:rPr lang="en-US" dirty="0">
                <a:effectLst>
                  <a:outerShdw blurRad="38100" dist="38100" dir="2700000" algn="tl">
                    <a:srgbClr val="000000">
                      <a:alpha val="43137"/>
                    </a:srgbClr>
                  </a:outerShdw>
                </a:effectLst>
              </a:rPr>
              <a:t>pregnant buffalo resulted in late term </a:t>
            </a:r>
            <a:r>
              <a:rPr lang="en-US" dirty="0" smtClean="0">
                <a:effectLst>
                  <a:outerShdw blurRad="38100" dist="38100" dir="2700000" algn="tl">
                    <a:srgbClr val="000000">
                      <a:alpha val="43137"/>
                    </a:srgbClr>
                  </a:outerShdw>
                </a:effectLst>
              </a:rPr>
              <a:t>abortion.</a:t>
            </a:r>
            <a:endParaRPr lang="it-I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14190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884" y="1763245"/>
            <a:ext cx="4351023" cy="2283824"/>
          </a:xfrm>
        </p:spPr>
        <p:txBody>
          <a:bodyPr/>
          <a:lstStyle/>
          <a:p>
            <a:r>
              <a:rPr lang="it-IT" dirty="0" smtClean="0"/>
              <a:t>Brucellosis in </a:t>
            </a:r>
            <a:br>
              <a:rPr lang="it-IT" dirty="0" smtClean="0"/>
            </a:br>
            <a:r>
              <a:rPr lang="it-IT" dirty="0" smtClean="0"/>
              <a:t>wild boar</a:t>
            </a:r>
            <a:endParaRPr lang="it-IT" dirty="0"/>
          </a:p>
        </p:txBody>
      </p:sp>
      <p:sp>
        <p:nvSpPr>
          <p:cNvPr id="3" name="Text Placeholder 2"/>
          <p:cNvSpPr>
            <a:spLocks noGrp="1"/>
          </p:cNvSpPr>
          <p:nvPr>
            <p:ph type="body" idx="1"/>
          </p:nvPr>
        </p:nvSpPr>
        <p:spPr>
          <a:xfrm>
            <a:off x="6895558" y="2677644"/>
            <a:ext cx="4077242" cy="2283823"/>
          </a:xfrm>
        </p:spPr>
        <p:txBody>
          <a:bodyPr>
            <a:normAutofit/>
          </a:bodyPr>
          <a:lstStyle/>
          <a:p>
            <a:pPr algn="just"/>
            <a:r>
              <a:rPr lang="en-US" sz="1800" dirty="0">
                <a:effectLst>
                  <a:outerShdw blurRad="38100" dist="38100" dir="2700000" algn="tl">
                    <a:srgbClr val="000000">
                      <a:alpha val="43137"/>
                    </a:srgbClr>
                  </a:outerShdw>
                </a:effectLst>
              </a:rPr>
              <a:t>In 1994, an outbreak of enzootic brucellosis </a:t>
            </a:r>
            <a:r>
              <a:rPr lang="en-US" sz="1800" dirty="0" smtClean="0">
                <a:effectLst>
                  <a:outerShdw blurRad="38100" dist="38100" dir="2700000" algn="tl">
                    <a:srgbClr val="000000">
                      <a:alpha val="43137"/>
                    </a:srgbClr>
                  </a:outerShdw>
                </a:effectLst>
              </a:rPr>
              <a:t>(</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suis</a:t>
            </a:r>
            <a:r>
              <a:rPr lang="en-US" sz="1800" i="1" dirty="0">
                <a:effectLst>
                  <a:outerShdw blurRad="38100" dist="38100" dir="2700000" algn="tl">
                    <a:srgbClr val="000000">
                      <a:alpha val="43137"/>
                    </a:srgbClr>
                  </a:outerShdw>
                </a:effectLst>
              </a:rPr>
              <a:t> </a:t>
            </a:r>
            <a:r>
              <a:rPr lang="en-US" sz="1800" dirty="0" err="1">
                <a:effectLst>
                  <a:outerShdw blurRad="38100" dist="38100" dir="2700000" algn="tl">
                    <a:srgbClr val="000000">
                      <a:alpha val="43137"/>
                    </a:srgbClr>
                  </a:outerShdw>
                </a:effectLst>
              </a:rPr>
              <a:t>biovar</a:t>
            </a:r>
            <a:r>
              <a:rPr lang="en-US" sz="1800" dirty="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2) in </a:t>
            </a:r>
            <a:r>
              <a:rPr lang="en-US" sz="1800" dirty="0">
                <a:effectLst>
                  <a:outerShdw blurRad="38100" dist="38100" dir="2700000" algn="tl">
                    <a:srgbClr val="000000">
                      <a:alpha val="43137"/>
                    </a:srgbClr>
                  </a:outerShdw>
                </a:effectLst>
              </a:rPr>
              <a:t>wild </a:t>
            </a:r>
            <a:r>
              <a:rPr lang="en-US" sz="1800" dirty="0" smtClean="0">
                <a:effectLst>
                  <a:outerShdw blurRad="38100" dist="38100" dir="2700000" algn="tl">
                    <a:srgbClr val="000000">
                      <a:alpha val="43137"/>
                    </a:srgbClr>
                  </a:outerShdw>
                </a:effectLst>
              </a:rPr>
              <a:t>boar </a:t>
            </a:r>
            <a:r>
              <a:rPr lang="en-US" sz="1800" dirty="0">
                <a:effectLst>
                  <a:outerShdw blurRad="38100" dist="38100" dir="2700000" algn="tl">
                    <a:srgbClr val="000000">
                      <a:alpha val="43137"/>
                    </a:srgbClr>
                  </a:outerShdw>
                </a:effectLst>
              </a:rPr>
              <a:t>was reported in </a:t>
            </a:r>
            <a:r>
              <a:rPr lang="en-US" sz="1800" dirty="0" smtClean="0">
                <a:effectLst>
                  <a:outerShdw blurRad="38100" dist="38100" dir="2700000" algn="tl">
                    <a:srgbClr val="000000">
                      <a:alpha val="43137"/>
                    </a:srgbClr>
                  </a:outerShdw>
                </a:effectLst>
              </a:rPr>
              <a:t>Belgium.</a:t>
            </a:r>
            <a:endParaRPr lang="it-IT" sz="1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318" y="3653875"/>
            <a:ext cx="3393589" cy="2615184"/>
          </a:xfrm>
          <a:prstGeom prst="rect">
            <a:avLst/>
          </a:prstGeom>
        </p:spPr>
      </p:pic>
    </p:spTree>
    <p:extLst>
      <p:ext uri="{BB962C8B-B14F-4D97-AF65-F5344CB8AC3E}">
        <p14:creationId xmlns:p14="http://schemas.microsoft.com/office/powerpoint/2010/main" val="1587756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Brucellosis in Wild Boar</a:t>
            </a:r>
            <a:endParaRPr lang="it-IT" dirty="0"/>
          </a:p>
        </p:txBody>
      </p:sp>
      <p:sp>
        <p:nvSpPr>
          <p:cNvPr id="3" name="Text Placeholder 2"/>
          <p:cNvSpPr>
            <a:spLocks noGrp="1"/>
          </p:cNvSpPr>
          <p:nvPr>
            <p:ph type="body" idx="1"/>
          </p:nvPr>
        </p:nvSpPr>
        <p:spPr>
          <a:xfrm>
            <a:off x="6895558" y="1487424"/>
            <a:ext cx="4918490" cy="4486656"/>
          </a:xfrm>
        </p:spPr>
        <p:txBody>
          <a:bodyPr>
            <a:noAutofit/>
          </a:bodyPr>
          <a:lstStyle/>
          <a:p>
            <a:pPr algn="just"/>
            <a:r>
              <a:rPr lang="en-US" sz="1800" dirty="0">
                <a:effectLst>
                  <a:outerShdw blurRad="38100" dist="38100" dir="2700000" algn="tl">
                    <a:srgbClr val="000000">
                      <a:alpha val="43137"/>
                    </a:srgbClr>
                  </a:outerShdw>
                </a:effectLst>
              </a:rPr>
              <a:t>One of the most striking features of </a:t>
            </a:r>
            <a:r>
              <a:rPr lang="en-US" sz="1800" dirty="0" smtClean="0">
                <a:effectLst>
                  <a:outerShdw blurRad="38100" dist="38100" dir="2700000" algn="tl">
                    <a:srgbClr val="000000">
                      <a:alpha val="43137"/>
                    </a:srgbClr>
                  </a:outerShdw>
                </a:effectLst>
              </a:rPr>
              <a:t>brucellosis in </a:t>
            </a:r>
            <a:r>
              <a:rPr lang="en-US" sz="1800" dirty="0">
                <a:effectLst>
                  <a:outerShdw blurRad="38100" dist="38100" dir="2700000" algn="tl">
                    <a:srgbClr val="000000">
                      <a:alpha val="43137"/>
                    </a:srgbClr>
                  </a:outerShdw>
                </a:effectLst>
              </a:rPr>
              <a:t>wild boar is that a very high percentage of infected </a:t>
            </a:r>
            <a:r>
              <a:rPr lang="en-US" sz="1800" dirty="0" smtClean="0">
                <a:effectLst>
                  <a:outerShdw blurRad="38100" dist="38100" dir="2700000" algn="tl">
                    <a:srgbClr val="000000">
                      <a:alpha val="43137"/>
                    </a:srgbClr>
                  </a:outerShdw>
                </a:effectLst>
              </a:rPr>
              <a:t>animals can </a:t>
            </a:r>
            <a:r>
              <a:rPr lang="en-US" sz="1800" dirty="0">
                <a:effectLst>
                  <a:outerShdw blurRad="38100" dist="38100" dir="2700000" algn="tl">
                    <a:srgbClr val="000000">
                      <a:alpha val="43137"/>
                    </a:srgbClr>
                  </a:outerShdw>
                </a:effectLst>
              </a:rPr>
              <a:t>be detected in all age categories by bacteriological </a:t>
            </a:r>
            <a:r>
              <a:rPr lang="en-US" sz="1800" dirty="0" err="1" smtClean="0">
                <a:effectLst>
                  <a:outerShdw blurRad="38100" dist="38100" dir="2700000" algn="tl">
                    <a:srgbClr val="000000">
                      <a:alpha val="43137"/>
                    </a:srgbClr>
                  </a:outerShdw>
                </a:effectLst>
              </a:rPr>
              <a:t>isolation,often</a:t>
            </a:r>
            <a:r>
              <a:rPr lang="en-US" sz="1800" dirty="0" smtClean="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in the absence of gross </a:t>
            </a:r>
            <a:r>
              <a:rPr lang="en-US" sz="1800" dirty="0" smtClean="0">
                <a:effectLst>
                  <a:outerShdw blurRad="38100" dist="38100" dir="2700000" algn="tl">
                    <a:srgbClr val="000000">
                      <a:alpha val="43137"/>
                    </a:srgbClr>
                  </a:outerShdw>
                </a:effectLst>
              </a:rPr>
              <a:t>lesions. </a:t>
            </a:r>
          </a:p>
          <a:p>
            <a:pPr algn="just"/>
            <a:r>
              <a:rPr lang="en-US" sz="1800" dirty="0" smtClean="0">
                <a:effectLst>
                  <a:outerShdw blurRad="38100" dist="38100" dir="2700000" algn="tl">
                    <a:srgbClr val="000000">
                      <a:alpha val="43137"/>
                    </a:srgbClr>
                  </a:outerShdw>
                </a:effectLst>
              </a:rPr>
              <a:t>No definitive explanation </a:t>
            </a:r>
            <a:r>
              <a:rPr lang="en-US" sz="1800" dirty="0">
                <a:effectLst>
                  <a:outerShdw blurRad="38100" dist="38100" dir="2700000" algn="tl">
                    <a:srgbClr val="000000">
                      <a:alpha val="43137"/>
                    </a:srgbClr>
                  </a:outerShdw>
                </a:effectLst>
              </a:rPr>
              <a:t>has been provided, but this may be due to a </a:t>
            </a:r>
            <a:r>
              <a:rPr lang="en-US" sz="1800" dirty="0" smtClean="0">
                <a:effectLst>
                  <a:outerShdw blurRad="38100" dist="38100" dir="2700000" algn="tl">
                    <a:srgbClr val="000000">
                      <a:alpha val="43137"/>
                    </a:srgbClr>
                  </a:outerShdw>
                </a:effectLst>
              </a:rPr>
              <a:t>lower pathogenicity </a:t>
            </a:r>
            <a:r>
              <a:rPr lang="en-US" sz="1800" dirty="0">
                <a:effectLst>
                  <a:outerShdw blurRad="38100" dist="38100" dir="2700000" algn="tl">
                    <a:srgbClr val="000000">
                      <a:alpha val="43137"/>
                    </a:srgbClr>
                  </a:outerShdw>
                </a:effectLst>
              </a:rPr>
              <a:t>of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suis</a:t>
            </a:r>
            <a:r>
              <a:rPr lang="en-US" sz="1800" i="1" dirty="0">
                <a:effectLst>
                  <a:outerShdw blurRad="38100" dist="38100" dir="2700000" algn="tl">
                    <a:srgbClr val="000000">
                      <a:alpha val="43137"/>
                    </a:srgbClr>
                  </a:outerShdw>
                </a:effectLst>
              </a:rPr>
              <a:t> </a:t>
            </a:r>
            <a:r>
              <a:rPr lang="en-US" sz="1800" dirty="0" err="1">
                <a:effectLst>
                  <a:outerShdw blurRad="38100" dist="38100" dir="2700000" algn="tl">
                    <a:srgbClr val="000000">
                      <a:alpha val="43137"/>
                    </a:srgbClr>
                  </a:outerShdw>
                </a:effectLst>
              </a:rPr>
              <a:t>biovar</a:t>
            </a:r>
            <a:r>
              <a:rPr lang="en-US" sz="1800" dirty="0">
                <a:effectLst>
                  <a:outerShdw blurRad="38100" dist="38100" dir="2700000" algn="tl">
                    <a:srgbClr val="000000">
                      <a:alpha val="43137"/>
                    </a:srgbClr>
                  </a:outerShdw>
                </a:effectLst>
              </a:rPr>
              <a:t> 2 for wild boar compared </a:t>
            </a:r>
            <a:r>
              <a:rPr lang="en-US" sz="1800" dirty="0" smtClean="0">
                <a:effectLst>
                  <a:outerShdw blurRad="38100" dist="38100" dir="2700000" algn="tl">
                    <a:srgbClr val="000000">
                      <a:alpha val="43137"/>
                    </a:srgbClr>
                  </a:outerShdw>
                </a:effectLst>
              </a:rPr>
              <a:t>to domestic </a:t>
            </a:r>
            <a:r>
              <a:rPr lang="en-US" sz="1800" dirty="0">
                <a:effectLst>
                  <a:outerShdw blurRad="38100" dist="38100" dir="2700000" algn="tl">
                    <a:srgbClr val="000000">
                      <a:alpha val="43137"/>
                    </a:srgbClr>
                  </a:outerShdw>
                </a:effectLst>
              </a:rPr>
              <a:t>pigs, or because of </a:t>
            </a:r>
            <a:r>
              <a:rPr lang="en-US" sz="1800" dirty="0" smtClean="0">
                <a:effectLst>
                  <a:outerShdw blurRad="38100" dist="38100" dir="2700000" algn="tl">
                    <a:srgbClr val="000000">
                      <a:alpha val="43137"/>
                    </a:srgbClr>
                  </a:outerShdw>
                </a:effectLst>
              </a:rPr>
              <a:t>the </a:t>
            </a:r>
            <a:r>
              <a:rPr lang="en-US" sz="1800" dirty="0">
                <a:effectLst>
                  <a:outerShdw blurRad="38100" dist="38100" dir="2700000" algn="tl">
                    <a:srgbClr val="000000">
                      <a:alpha val="43137"/>
                    </a:srgbClr>
                  </a:outerShdw>
                </a:effectLst>
              </a:rPr>
              <a:t>lack of baseline work on </a:t>
            </a:r>
            <a:r>
              <a:rPr lang="en-US" sz="1800" dirty="0" smtClean="0">
                <a:effectLst>
                  <a:outerShdw blurRad="38100" dist="38100" dir="2700000" algn="tl">
                    <a:srgbClr val="000000">
                      <a:alpha val="43137"/>
                    </a:srgbClr>
                  </a:outerShdw>
                </a:effectLst>
              </a:rPr>
              <a:t>the </a:t>
            </a:r>
            <a:r>
              <a:rPr lang="it-IT" sz="1800" dirty="0" smtClean="0">
                <a:effectLst>
                  <a:outerShdw blurRad="38100" dist="38100" dir="2700000" algn="tl">
                    <a:srgbClr val="000000">
                      <a:alpha val="43137"/>
                    </a:srgbClr>
                  </a:outerShdw>
                </a:effectLst>
              </a:rPr>
              <a:t>ecology </a:t>
            </a:r>
            <a:r>
              <a:rPr lang="it-IT" sz="1800" dirty="0">
                <a:effectLst>
                  <a:outerShdw blurRad="38100" dist="38100" dir="2700000" algn="tl">
                    <a:srgbClr val="000000">
                      <a:alpha val="43137"/>
                    </a:srgbClr>
                  </a:outerShdw>
                </a:effectLst>
              </a:rPr>
              <a:t>of the infection.</a:t>
            </a:r>
          </a:p>
        </p:txBody>
      </p:sp>
    </p:spTree>
    <p:extLst>
      <p:ext uri="{BB962C8B-B14F-4D97-AF65-F5344CB8AC3E}">
        <p14:creationId xmlns:p14="http://schemas.microsoft.com/office/powerpoint/2010/main" val="16848259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156" y="1316275"/>
            <a:ext cx="4636244" cy="2283824"/>
          </a:xfrm>
        </p:spPr>
        <p:txBody>
          <a:bodyPr/>
          <a:lstStyle/>
          <a:p>
            <a:r>
              <a:rPr lang="it-IT" dirty="0" smtClean="0"/>
              <a:t>Brucellosis in Caribou,Reindeer and Moose</a:t>
            </a:r>
            <a:endParaRPr lang="it-IT" dirty="0"/>
          </a:p>
        </p:txBody>
      </p:sp>
      <p:sp>
        <p:nvSpPr>
          <p:cNvPr id="3" name="Text Placeholder 2"/>
          <p:cNvSpPr>
            <a:spLocks noGrp="1"/>
          </p:cNvSpPr>
          <p:nvPr>
            <p:ph type="body" idx="1"/>
          </p:nvPr>
        </p:nvSpPr>
        <p:spPr>
          <a:xfrm>
            <a:off x="6895558" y="1146048"/>
            <a:ext cx="5028218" cy="5047488"/>
          </a:xfrm>
        </p:spPr>
        <p:txBody>
          <a:bodyPr>
            <a:normAutofit/>
          </a:bodyPr>
          <a:lstStyle/>
          <a:p>
            <a:pPr algn="just"/>
            <a:r>
              <a:rPr lang="en-US" sz="1800" dirty="0" err="1">
                <a:effectLst>
                  <a:outerShdw blurRad="38100" dist="38100" dir="2700000" algn="tl">
                    <a:srgbClr val="000000">
                      <a:alpha val="43137"/>
                    </a:srgbClr>
                  </a:outerShdw>
                </a:effectLst>
              </a:rPr>
              <a:t>Rangiferine</a:t>
            </a:r>
            <a:r>
              <a:rPr lang="en-US" sz="1800" dirty="0">
                <a:effectLst>
                  <a:outerShdw blurRad="38100" dist="38100" dir="2700000" algn="tl">
                    <a:srgbClr val="000000">
                      <a:alpha val="43137"/>
                    </a:srgbClr>
                  </a:outerShdw>
                </a:effectLst>
              </a:rPr>
              <a:t> brucellosis is enzootic in Siberia, Canada </a:t>
            </a:r>
            <a:r>
              <a:rPr lang="en-US" sz="1800" dirty="0" smtClean="0">
                <a:effectLst>
                  <a:outerShdw blurRad="38100" dist="38100" dir="2700000" algn="tl">
                    <a:srgbClr val="000000">
                      <a:alpha val="43137"/>
                    </a:srgbClr>
                  </a:outerShdw>
                </a:effectLst>
              </a:rPr>
              <a:t>and Alaska </a:t>
            </a:r>
            <a:r>
              <a:rPr lang="en-US" sz="1800" dirty="0">
                <a:effectLst>
                  <a:outerShdw blurRad="38100" dist="38100" dir="2700000" algn="tl">
                    <a:srgbClr val="000000">
                      <a:alpha val="43137"/>
                    </a:srgbClr>
                  </a:outerShdw>
                </a:effectLst>
              </a:rPr>
              <a:t>in caribou and reindeer, and </a:t>
            </a:r>
            <a:r>
              <a:rPr lang="en-US" sz="1800" i="1" dirty="0">
                <a:effectLst>
                  <a:outerShdw blurRad="38100" dist="38100" dir="2700000" algn="tl">
                    <a:srgbClr val="000000">
                      <a:alpha val="43137"/>
                    </a:srgbClr>
                  </a:outerShdw>
                </a:effectLst>
              </a:rPr>
              <a:t>B. </a:t>
            </a:r>
            <a:r>
              <a:rPr lang="en-US" sz="1800" i="1" dirty="0" err="1">
                <a:effectLst>
                  <a:outerShdw blurRad="38100" dist="38100" dir="2700000" algn="tl">
                    <a:srgbClr val="000000">
                      <a:alpha val="43137"/>
                    </a:srgbClr>
                  </a:outerShdw>
                </a:effectLst>
              </a:rPr>
              <a:t>suis</a:t>
            </a:r>
            <a:r>
              <a:rPr lang="en-US" sz="1800" i="1" dirty="0">
                <a:effectLst>
                  <a:outerShdw blurRad="38100" dist="38100" dir="2700000" algn="tl">
                    <a:srgbClr val="000000">
                      <a:alpha val="43137"/>
                    </a:srgbClr>
                  </a:outerShdw>
                </a:effectLst>
              </a:rPr>
              <a:t> </a:t>
            </a:r>
            <a:r>
              <a:rPr lang="en-US" sz="1800" dirty="0" err="1">
                <a:effectLst>
                  <a:outerShdw blurRad="38100" dist="38100" dir="2700000" algn="tl">
                    <a:srgbClr val="000000">
                      <a:alpha val="43137"/>
                    </a:srgbClr>
                  </a:outerShdw>
                </a:effectLst>
              </a:rPr>
              <a:t>biovar</a:t>
            </a:r>
            <a:r>
              <a:rPr lang="en-US" sz="1800" dirty="0">
                <a:effectLst>
                  <a:outerShdw blurRad="38100" dist="38100" dir="2700000" algn="tl">
                    <a:srgbClr val="000000">
                      <a:alpha val="43137"/>
                    </a:srgbClr>
                  </a:outerShdw>
                </a:effectLst>
              </a:rPr>
              <a:t> 4 was </a:t>
            </a:r>
            <a:r>
              <a:rPr lang="en-US" sz="1800" dirty="0" smtClean="0">
                <a:effectLst>
                  <a:outerShdw blurRad="38100" dist="38100" dir="2700000" algn="tl">
                    <a:srgbClr val="000000">
                      <a:alpha val="43137"/>
                    </a:srgbClr>
                  </a:outerShdw>
                </a:effectLst>
              </a:rPr>
              <a:t>isolated in </a:t>
            </a:r>
            <a:r>
              <a:rPr lang="en-US" sz="1800" dirty="0">
                <a:effectLst>
                  <a:outerShdw blurRad="38100" dist="38100" dir="2700000" algn="tl">
                    <a:srgbClr val="000000">
                      <a:alpha val="43137"/>
                    </a:srgbClr>
                  </a:outerShdw>
                </a:effectLst>
              </a:rPr>
              <a:t>both species in the 1960s. </a:t>
            </a:r>
            <a:endParaRPr lang="en-US" sz="1800" dirty="0" smtClean="0">
              <a:effectLst>
                <a:outerShdw blurRad="38100" dist="38100" dir="2700000" algn="tl">
                  <a:srgbClr val="000000">
                    <a:alpha val="43137"/>
                  </a:srgbClr>
                </a:outerShdw>
              </a:effectLst>
            </a:endParaRPr>
          </a:p>
          <a:p>
            <a:pPr algn="just"/>
            <a:r>
              <a:rPr lang="en-US" sz="1800" dirty="0" smtClean="0">
                <a:effectLst>
                  <a:outerShdw blurRad="38100" dist="38100" dir="2700000" algn="tl">
                    <a:srgbClr val="000000">
                      <a:alpha val="43137"/>
                    </a:srgbClr>
                  </a:outerShdw>
                </a:effectLst>
              </a:rPr>
              <a:t>When </a:t>
            </a:r>
            <a:r>
              <a:rPr lang="en-US" sz="1800" dirty="0">
                <a:effectLst>
                  <a:outerShdw blurRad="38100" dist="38100" dir="2700000" algn="tl">
                    <a:srgbClr val="000000">
                      <a:alpha val="43137"/>
                    </a:srgbClr>
                  </a:outerShdw>
                </a:effectLst>
              </a:rPr>
              <a:t>clinical signs are present,</a:t>
            </a:r>
          </a:p>
          <a:p>
            <a:pPr algn="just"/>
            <a:r>
              <a:rPr lang="en-US" sz="1800" dirty="0">
                <a:effectLst>
                  <a:outerShdw blurRad="38100" dist="38100" dir="2700000" algn="tl">
                    <a:srgbClr val="000000">
                      <a:alpha val="43137"/>
                    </a:srgbClr>
                  </a:outerShdw>
                </a:effectLst>
              </a:rPr>
              <a:t>abortions and metritis are seen in females and </a:t>
            </a:r>
            <a:r>
              <a:rPr lang="en-US" sz="1800" dirty="0" err="1">
                <a:effectLst>
                  <a:outerShdw blurRad="38100" dist="38100" dir="2700000" algn="tl">
                    <a:srgbClr val="000000">
                      <a:alpha val="43137"/>
                    </a:srgbClr>
                  </a:outerShdw>
                </a:effectLst>
              </a:rPr>
              <a:t>orchitis</a:t>
            </a:r>
            <a:r>
              <a:rPr lang="en-US" sz="1800" dirty="0">
                <a:effectLst>
                  <a:outerShdw blurRad="38100" dist="38100" dir="2700000" algn="tl">
                    <a:srgbClr val="000000">
                      <a:alpha val="43137"/>
                    </a:srgbClr>
                  </a:outerShdw>
                </a:effectLst>
              </a:rPr>
              <a:t> in males.</a:t>
            </a:r>
          </a:p>
          <a:p>
            <a:pPr algn="just"/>
            <a:r>
              <a:rPr lang="en-US" sz="1800" dirty="0">
                <a:effectLst>
                  <a:outerShdw blurRad="38100" dist="38100" dir="2700000" algn="tl">
                    <a:srgbClr val="000000">
                      <a:alpha val="43137"/>
                    </a:srgbClr>
                  </a:outerShdw>
                </a:effectLst>
              </a:rPr>
              <a:t>In both sexes, abscess-formation in joints and often bursitis and</a:t>
            </a:r>
          </a:p>
          <a:p>
            <a:pPr algn="just"/>
            <a:r>
              <a:rPr lang="it-IT" sz="1800" dirty="0">
                <a:effectLst>
                  <a:outerShdw blurRad="38100" dist="38100" dir="2700000" algn="tl">
                    <a:srgbClr val="000000">
                      <a:alpha val="43137"/>
                    </a:srgbClr>
                  </a:outerShdw>
                </a:effectLst>
              </a:rPr>
              <a:t>lameness are </a:t>
            </a:r>
            <a:r>
              <a:rPr lang="it-IT" sz="1800" dirty="0" smtClean="0">
                <a:effectLst>
                  <a:outerShdw blurRad="38100" dist="38100" dir="2700000" algn="tl">
                    <a:srgbClr val="000000">
                      <a:alpha val="43137"/>
                    </a:srgbClr>
                  </a:outerShdw>
                </a:effectLst>
              </a:rPr>
              <a:t>observed</a:t>
            </a:r>
            <a:r>
              <a:rPr lang="it-IT" dirty="0" smtClean="0">
                <a:effectLst>
                  <a:outerShdw blurRad="38100" dist="38100" dir="2700000" algn="tl">
                    <a:srgbClr val="000000">
                      <a:alpha val="43137"/>
                    </a:srgbClr>
                  </a:outerShdw>
                </a:effectLst>
              </a:rPr>
              <a:t>.</a:t>
            </a:r>
            <a:endParaRPr lang="it-IT"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03" y="3493032"/>
            <a:ext cx="5749665" cy="2936869"/>
          </a:xfrm>
          <a:prstGeom prst="rect">
            <a:avLst/>
          </a:prstGeom>
        </p:spPr>
      </p:pic>
    </p:spTree>
    <p:extLst>
      <p:ext uri="{BB962C8B-B14F-4D97-AF65-F5344CB8AC3E}">
        <p14:creationId xmlns:p14="http://schemas.microsoft.com/office/powerpoint/2010/main" val="3071474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880</TotalTime>
  <Words>5271</Words>
  <Application>Microsoft Office PowerPoint</Application>
  <PresentationFormat>Niestandardowy</PresentationFormat>
  <Paragraphs>457</Paragraphs>
  <Slides>134</Slides>
  <Notes>0</Notes>
  <HiddenSlides>0</HiddenSlides>
  <MMClips>0</MMClips>
  <ScaleCrop>false</ScaleCrop>
  <HeadingPairs>
    <vt:vector size="4" baseType="variant">
      <vt:variant>
        <vt:lpstr>Motyw</vt:lpstr>
      </vt:variant>
      <vt:variant>
        <vt:i4>1</vt:i4>
      </vt:variant>
      <vt:variant>
        <vt:lpstr>Tytuły slajdów</vt:lpstr>
      </vt:variant>
      <vt:variant>
        <vt:i4>134</vt:i4>
      </vt:variant>
    </vt:vector>
  </HeadingPairs>
  <TitlesOfParts>
    <vt:vector size="135" baseType="lpstr">
      <vt:lpstr>Ion Boardroom</vt:lpstr>
      <vt:lpstr>Brucella</vt:lpstr>
      <vt:lpstr>Brucella species are small, gram-negative, nonmotile, nonspore-forming, rod-shaped (coccobacilli) bacteria. </vt:lpstr>
      <vt:lpstr>Brucella’s charachteristics</vt:lpstr>
      <vt:lpstr> Principal species:  Brucella cetaceae  Brucella melitensis  Brucella m. biovar Abortus  Brucella m. biovar Canis   Brucella m. biovar Melitensis  Brucella m. biovar Neotomae  Brucella m. biovar Ovis   Brucella m. biovar Suis   Brucella pinnipediae </vt:lpstr>
      <vt:lpstr>Brucellosis</vt:lpstr>
      <vt:lpstr>Brucellosis</vt:lpstr>
      <vt:lpstr>Brucellosis</vt:lpstr>
      <vt:lpstr>Brucellosis</vt:lpstr>
      <vt:lpstr>Geographic distribution</vt:lpstr>
      <vt:lpstr>Resistance</vt:lpstr>
      <vt:lpstr>Milk resistance</vt:lpstr>
      <vt:lpstr>Brucellosis</vt:lpstr>
      <vt:lpstr>Patogenesis</vt:lpstr>
      <vt:lpstr>Patogenesis</vt:lpstr>
      <vt:lpstr>Patogenesis</vt:lpstr>
      <vt:lpstr>Simptoms</vt:lpstr>
      <vt:lpstr>Sources of infection</vt:lpstr>
      <vt:lpstr>Routes of infection</vt:lpstr>
      <vt:lpstr>Brucellosis in dogs</vt:lpstr>
      <vt:lpstr>Geographic distribution</vt:lpstr>
      <vt:lpstr>Transmission</vt:lpstr>
      <vt:lpstr>Transmission</vt:lpstr>
      <vt:lpstr>Clinical signs</vt:lpstr>
      <vt:lpstr>Clinical signs</vt:lpstr>
      <vt:lpstr>Diagnosis</vt:lpstr>
      <vt:lpstr>Post-mortem lesions</vt:lpstr>
      <vt:lpstr>Post-mortem lesions</vt:lpstr>
      <vt:lpstr>Brucellosis in horses</vt:lpstr>
      <vt:lpstr>Clinical signs</vt:lpstr>
      <vt:lpstr>Diagnosis</vt:lpstr>
      <vt:lpstr>Brucellosis in pigs</vt:lpstr>
      <vt:lpstr>Etiology</vt:lpstr>
      <vt:lpstr>Geographic distribution</vt:lpstr>
      <vt:lpstr>Transmission</vt:lpstr>
      <vt:lpstr>Clinical findings</vt:lpstr>
      <vt:lpstr>Diagnosis</vt:lpstr>
      <vt:lpstr>Post mortem lesions</vt:lpstr>
      <vt:lpstr>Brucellosis in Goat and Sheep</vt:lpstr>
      <vt:lpstr>Etiology</vt:lpstr>
      <vt:lpstr>Geographic distribution</vt:lpstr>
      <vt:lpstr>Geographic Distribution</vt:lpstr>
      <vt:lpstr>Transmission</vt:lpstr>
      <vt:lpstr>Transmission</vt:lpstr>
      <vt:lpstr>Transmission</vt:lpstr>
      <vt:lpstr>Clinical signs</vt:lpstr>
      <vt:lpstr>Clinical signs</vt:lpstr>
      <vt:lpstr>Post mortem lesions</vt:lpstr>
      <vt:lpstr>Post mortem lesions</vt:lpstr>
      <vt:lpstr>Brucellosis in Goat and Sheep</vt:lpstr>
      <vt:lpstr>Brucellosis in cattle</vt:lpstr>
      <vt:lpstr>Geographic distribution</vt:lpstr>
      <vt:lpstr>Geographic distribution</vt:lpstr>
      <vt:lpstr>Transmission</vt:lpstr>
      <vt:lpstr>Transmission</vt:lpstr>
      <vt:lpstr>Routes of infection</vt:lpstr>
      <vt:lpstr>Patogenesis</vt:lpstr>
      <vt:lpstr>Patogenesis</vt:lpstr>
      <vt:lpstr>Patogenesis</vt:lpstr>
      <vt:lpstr>Patogenesis</vt:lpstr>
      <vt:lpstr>Prepubescent Animals  (Female and male)</vt:lpstr>
      <vt:lpstr>Females 4°-5° months of pregnancy</vt:lpstr>
      <vt:lpstr>Females over 5° months of pregnancy</vt:lpstr>
      <vt:lpstr>Females sexually mature but not pregnant </vt:lpstr>
      <vt:lpstr>Patogenesis</vt:lpstr>
      <vt:lpstr>Patogenesis</vt:lpstr>
      <vt:lpstr>Symptoms in Males</vt:lpstr>
      <vt:lpstr>Post-mortem lesions</vt:lpstr>
      <vt:lpstr>Post-mortem lesions</vt:lpstr>
      <vt:lpstr>Post-mortem lesions</vt:lpstr>
      <vt:lpstr>Post-mortem lesions</vt:lpstr>
      <vt:lpstr>Post-mortem lesions</vt:lpstr>
      <vt:lpstr>Placentitis Brucellaris</vt:lpstr>
      <vt:lpstr>Placentitis Brucellaris</vt:lpstr>
      <vt:lpstr>Brucellosis in Mediterranean Buffalo</vt:lpstr>
      <vt:lpstr>Geographic distribution</vt:lpstr>
      <vt:lpstr>Situation in Italy</vt:lpstr>
      <vt:lpstr>Waterbuffalo farms in Italy</vt:lpstr>
      <vt:lpstr>Situation in Italy</vt:lpstr>
      <vt:lpstr>Situation in Italy</vt:lpstr>
      <vt:lpstr>Situation in Italy</vt:lpstr>
      <vt:lpstr>Situation in Italy</vt:lpstr>
      <vt:lpstr>Control measures</vt:lpstr>
      <vt:lpstr>Control measures</vt:lpstr>
      <vt:lpstr>Control measures</vt:lpstr>
      <vt:lpstr>Patogenesis</vt:lpstr>
      <vt:lpstr>Brucellosis in Buffalo</vt:lpstr>
      <vt:lpstr>Buffalo Fetus aborted</vt:lpstr>
      <vt:lpstr>  Joint location Hygroma unilateral or bilateral (carpal joint): 66% of chronic animals </vt:lpstr>
      <vt:lpstr>Brucellosis in camels</vt:lpstr>
      <vt:lpstr>Brucellosis in Camels</vt:lpstr>
      <vt:lpstr>Brucellosis in Wild animals</vt:lpstr>
      <vt:lpstr>Brucellosis in Bison</vt:lpstr>
      <vt:lpstr>Brucellosis in Bison</vt:lpstr>
      <vt:lpstr> Brucellosis in African Buffalo</vt:lpstr>
      <vt:lpstr>Brucellosis in African Buffalo</vt:lpstr>
      <vt:lpstr>Brucellosis in African Buffalo</vt:lpstr>
      <vt:lpstr>Brucellosis in  wild boar</vt:lpstr>
      <vt:lpstr>Brucellosis in Wild Boar</vt:lpstr>
      <vt:lpstr>Brucellosis in Caribou,Reindeer and Moose</vt:lpstr>
      <vt:lpstr>Brucellosis in Caribou,Reindeer and Moose</vt:lpstr>
      <vt:lpstr>Brucellosis in Caribou, Reindeer and Moose</vt:lpstr>
      <vt:lpstr>Brucellosis in Caribou, Reindeer and Moose</vt:lpstr>
      <vt:lpstr>Brucellosis in Marine Mammals</vt:lpstr>
      <vt:lpstr>Brucellosis in Marine Mammals</vt:lpstr>
      <vt:lpstr>Brucellosis in Marine Mammals</vt:lpstr>
      <vt:lpstr>Brucellosis in Marine Mammals</vt:lpstr>
      <vt:lpstr>Brucellosis in Marine Mammals</vt:lpstr>
      <vt:lpstr>Brucellosis in Marine Mammals</vt:lpstr>
      <vt:lpstr>Brucellosis in Marine Mammals</vt:lpstr>
      <vt:lpstr>Brucellosis in Marine Mammals</vt:lpstr>
      <vt:lpstr>Post-mortem lesions</vt:lpstr>
      <vt:lpstr>Post-mortem lesions</vt:lpstr>
      <vt:lpstr>Post-mortem lesions</vt:lpstr>
      <vt:lpstr>Post-mortem lesions</vt:lpstr>
      <vt:lpstr>Prezentacja programu PowerPoint</vt:lpstr>
      <vt:lpstr>Clinical, pathologic, and immunofluorescence findings in stranded striped dolphin, Stenella coeruleoalba. A) Striped dolphin displaying swimming disorders being assisted by local persons; B) dolphin fetus within placenta; C) punctuated placental abscesses (arrows); D) immunofluorescent brucellae in impressions of placenta tissues; E) congested and hyperemic brain and cerebellum; F) Wright-Giemsa–stained mononuclear cell infiltrate in cerebrospinal fluid; G) immunofluorescent green Brucella spp. and Brucella debris within phagocytic cells infiltrating cerebrospinal fluid; the inset corresponds to an amplified phagocytic cell with fluorescent Brucella spp. and debris.</vt:lpstr>
      <vt:lpstr>Prezentacja programu PowerPoint</vt:lpstr>
      <vt:lpstr>Brucellosis in Humans</vt:lpstr>
      <vt:lpstr>Routes of infection</vt:lpstr>
      <vt:lpstr>Brucellosis in Humans </vt:lpstr>
      <vt:lpstr>Brucellosis in Humans</vt:lpstr>
      <vt:lpstr>Clinical Diagnosis</vt:lpstr>
      <vt:lpstr>Laboratory  Diagnosis</vt:lpstr>
      <vt:lpstr>Differential  Diagnosis </vt:lpstr>
      <vt:lpstr>Direct Diagnosis</vt:lpstr>
      <vt:lpstr>Microscope exam</vt:lpstr>
      <vt:lpstr>Colture exam</vt:lpstr>
      <vt:lpstr>Colture exam</vt:lpstr>
      <vt:lpstr> Biological Proof</vt:lpstr>
      <vt:lpstr>Pcr,Dna Probes</vt:lpstr>
      <vt:lpstr>Indirect diagnosis</vt:lpstr>
      <vt:lpstr>Serological test</vt:lpstr>
      <vt:lpstr>References</vt:lpstr>
      <vt:lpstr>Thank you for the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Brucella</dc:title>
  <dc:creator>Cecilia</dc:creator>
  <cp:lastModifiedBy>DIG-13</cp:lastModifiedBy>
  <cp:revision>91</cp:revision>
  <dcterms:created xsi:type="dcterms:W3CDTF">2016-05-26T13:36:25Z</dcterms:created>
  <dcterms:modified xsi:type="dcterms:W3CDTF">2021-05-17T09:12:31Z</dcterms:modified>
</cp:coreProperties>
</file>