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71" r:id="rId11"/>
    <p:sldId id="265" r:id="rId12"/>
    <p:sldId id="272" r:id="rId13"/>
    <p:sldId id="266" r:id="rId14"/>
    <p:sldId id="267" r:id="rId15"/>
    <p:sldId id="273" r:id="rId16"/>
    <p:sldId id="268" r:id="rId17"/>
    <p:sldId id="269" r:id="rId18"/>
    <p:sldId id="274" r:id="rId19"/>
    <p:sldId id="275" r:id="rId20"/>
    <p:sldId id="276" r:id="rId21"/>
    <p:sldId id="277" r:id="rId22"/>
    <p:sldId id="278" r:id="rId23"/>
    <p:sldId id="279" r:id="rId24"/>
    <p:sldId id="281"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84A30F-E107-4060-A6B9-D4465BE1BBAB}" type="doc">
      <dgm:prSet loTypeId="urn:microsoft.com/office/officeart/2005/8/layout/hierarchy3" loCatId="relationship" qsTypeId="urn:microsoft.com/office/officeart/2005/8/quickstyle/simple1" qsCatId="simple" csTypeId="urn:microsoft.com/office/officeart/2005/8/colors/accent1_2" csCatId="accent1"/>
      <dgm:spPr/>
      <dgm:t>
        <a:bodyPr/>
        <a:lstStyle/>
        <a:p>
          <a:endParaRPr lang="tr-TR"/>
        </a:p>
      </dgm:t>
    </dgm:pt>
    <dgm:pt modelId="{51B3755A-808C-4FD6-B706-A0BE98C81EF5}">
      <dgm:prSet/>
      <dgm:spPr/>
      <dgm:t>
        <a:bodyPr/>
        <a:lstStyle/>
        <a:p>
          <a:pPr rtl="0"/>
          <a:r>
            <a:rPr lang="en-US" b="1" dirty="0" smtClean="0">
              <a:solidFill>
                <a:schemeClr val="accent3">
                  <a:lumMod val="20000"/>
                  <a:lumOff val="80000"/>
                </a:schemeClr>
              </a:solidFill>
              <a:latin typeface="Arial Black" pitchFamily="34" charset="0"/>
            </a:rPr>
            <a:t>Bovine Viral Diarrhea and Mucosal Disease Complex</a:t>
          </a:r>
          <a:endParaRPr lang="tr-TR" dirty="0">
            <a:solidFill>
              <a:schemeClr val="accent3">
                <a:lumMod val="20000"/>
                <a:lumOff val="80000"/>
              </a:schemeClr>
            </a:solidFill>
            <a:latin typeface="Arial Black" pitchFamily="34" charset="0"/>
          </a:endParaRPr>
        </a:p>
      </dgm:t>
    </dgm:pt>
    <dgm:pt modelId="{BB8E5AEA-854D-4567-B0CD-5D47EDEA3108}" type="parTrans" cxnId="{F78F0746-546C-4393-A06B-6618F059DAE3}">
      <dgm:prSet/>
      <dgm:spPr/>
      <dgm:t>
        <a:bodyPr/>
        <a:lstStyle/>
        <a:p>
          <a:endParaRPr lang="tr-TR"/>
        </a:p>
      </dgm:t>
    </dgm:pt>
    <dgm:pt modelId="{E31DEB21-33D5-4967-AF4D-F90B0EE65D08}" type="sibTrans" cxnId="{F78F0746-546C-4393-A06B-6618F059DAE3}">
      <dgm:prSet/>
      <dgm:spPr/>
      <dgm:t>
        <a:bodyPr/>
        <a:lstStyle/>
        <a:p>
          <a:endParaRPr lang="tr-TR"/>
        </a:p>
      </dgm:t>
    </dgm:pt>
    <dgm:pt modelId="{5343CF41-DDAF-4131-91ED-C24A8BFBB883}" type="pres">
      <dgm:prSet presAssocID="{3784A30F-E107-4060-A6B9-D4465BE1BBAB}" presName="diagram" presStyleCnt="0">
        <dgm:presLayoutVars>
          <dgm:chPref val="1"/>
          <dgm:dir/>
          <dgm:animOne val="branch"/>
          <dgm:animLvl val="lvl"/>
          <dgm:resizeHandles/>
        </dgm:presLayoutVars>
      </dgm:prSet>
      <dgm:spPr/>
      <dgm:t>
        <a:bodyPr/>
        <a:lstStyle/>
        <a:p>
          <a:endParaRPr lang="tr-TR"/>
        </a:p>
      </dgm:t>
    </dgm:pt>
    <dgm:pt modelId="{418635EF-9AC6-40AD-B863-AA3CC24735FB}" type="pres">
      <dgm:prSet presAssocID="{51B3755A-808C-4FD6-B706-A0BE98C81EF5}" presName="root" presStyleCnt="0"/>
      <dgm:spPr/>
    </dgm:pt>
    <dgm:pt modelId="{7B646212-BE98-4F74-AA61-B3ED7E6CEBA8}" type="pres">
      <dgm:prSet presAssocID="{51B3755A-808C-4FD6-B706-A0BE98C81EF5}" presName="rootComposite" presStyleCnt="0"/>
      <dgm:spPr/>
    </dgm:pt>
    <dgm:pt modelId="{6C42B02B-209D-4DC3-A643-7DD324C0F052}" type="pres">
      <dgm:prSet presAssocID="{51B3755A-808C-4FD6-B706-A0BE98C81EF5}" presName="rootText" presStyleLbl="node1" presStyleIdx="0" presStyleCnt="1"/>
      <dgm:spPr/>
      <dgm:t>
        <a:bodyPr/>
        <a:lstStyle/>
        <a:p>
          <a:endParaRPr lang="tr-TR"/>
        </a:p>
      </dgm:t>
    </dgm:pt>
    <dgm:pt modelId="{8EB7B6A5-C463-4BFE-9142-D15EDF783232}" type="pres">
      <dgm:prSet presAssocID="{51B3755A-808C-4FD6-B706-A0BE98C81EF5}" presName="rootConnector" presStyleLbl="node1" presStyleIdx="0" presStyleCnt="1"/>
      <dgm:spPr/>
      <dgm:t>
        <a:bodyPr/>
        <a:lstStyle/>
        <a:p>
          <a:endParaRPr lang="tr-TR"/>
        </a:p>
      </dgm:t>
    </dgm:pt>
    <dgm:pt modelId="{813A0688-E0D9-4164-8081-B10CE5502001}" type="pres">
      <dgm:prSet presAssocID="{51B3755A-808C-4FD6-B706-A0BE98C81EF5}" presName="childShape" presStyleCnt="0"/>
      <dgm:spPr/>
    </dgm:pt>
  </dgm:ptLst>
  <dgm:cxnLst>
    <dgm:cxn modelId="{F78F0746-546C-4393-A06B-6618F059DAE3}" srcId="{3784A30F-E107-4060-A6B9-D4465BE1BBAB}" destId="{51B3755A-808C-4FD6-B706-A0BE98C81EF5}" srcOrd="0" destOrd="0" parTransId="{BB8E5AEA-854D-4567-B0CD-5D47EDEA3108}" sibTransId="{E31DEB21-33D5-4967-AF4D-F90B0EE65D08}"/>
    <dgm:cxn modelId="{AD358485-B094-458C-808A-3586E0F5BA37}" type="presOf" srcId="{51B3755A-808C-4FD6-B706-A0BE98C81EF5}" destId="{8EB7B6A5-C463-4BFE-9142-D15EDF783232}" srcOrd="1" destOrd="0" presId="urn:microsoft.com/office/officeart/2005/8/layout/hierarchy3"/>
    <dgm:cxn modelId="{193B5160-A797-4FD8-897E-5F9FB74BEB72}" type="presOf" srcId="{3784A30F-E107-4060-A6B9-D4465BE1BBAB}" destId="{5343CF41-DDAF-4131-91ED-C24A8BFBB883}" srcOrd="0" destOrd="0" presId="urn:microsoft.com/office/officeart/2005/8/layout/hierarchy3"/>
    <dgm:cxn modelId="{E19A005F-B719-4CFA-845D-CF989AB34871}" type="presOf" srcId="{51B3755A-808C-4FD6-B706-A0BE98C81EF5}" destId="{6C42B02B-209D-4DC3-A643-7DD324C0F052}" srcOrd="0" destOrd="0" presId="urn:microsoft.com/office/officeart/2005/8/layout/hierarchy3"/>
    <dgm:cxn modelId="{BE2E15C1-9950-48C1-BBCC-7B855AECD25E}" type="presParOf" srcId="{5343CF41-DDAF-4131-91ED-C24A8BFBB883}" destId="{418635EF-9AC6-40AD-B863-AA3CC24735FB}" srcOrd="0" destOrd="0" presId="urn:microsoft.com/office/officeart/2005/8/layout/hierarchy3"/>
    <dgm:cxn modelId="{A9A872BB-F8F6-4A11-A26C-B1D93C6CFC37}" type="presParOf" srcId="{418635EF-9AC6-40AD-B863-AA3CC24735FB}" destId="{7B646212-BE98-4F74-AA61-B3ED7E6CEBA8}" srcOrd="0" destOrd="0" presId="urn:microsoft.com/office/officeart/2005/8/layout/hierarchy3"/>
    <dgm:cxn modelId="{9E78A260-4150-40D8-9A21-15F6F3D1B331}" type="presParOf" srcId="{7B646212-BE98-4F74-AA61-B3ED7E6CEBA8}" destId="{6C42B02B-209D-4DC3-A643-7DD324C0F052}" srcOrd="0" destOrd="0" presId="urn:microsoft.com/office/officeart/2005/8/layout/hierarchy3"/>
    <dgm:cxn modelId="{BF5A8653-BCF8-4CB3-AE54-6C8142221613}" type="presParOf" srcId="{7B646212-BE98-4F74-AA61-B3ED7E6CEBA8}" destId="{8EB7B6A5-C463-4BFE-9142-D15EDF783232}" srcOrd="1" destOrd="0" presId="urn:microsoft.com/office/officeart/2005/8/layout/hierarchy3"/>
    <dgm:cxn modelId="{111D0C05-18E8-4BFE-B546-24811B224D75}" type="presParOf" srcId="{418635EF-9AC6-40AD-B863-AA3CC24735FB}" destId="{813A0688-E0D9-4164-8081-B10CE550200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2B02B-209D-4DC3-A643-7DD324C0F052}">
      <dsp:nvSpPr>
        <dsp:cNvPr id="0" name=""/>
        <dsp:cNvSpPr/>
      </dsp:nvSpPr>
      <dsp:spPr>
        <a:xfrm>
          <a:off x="0" y="47330"/>
          <a:ext cx="5904656" cy="2952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lvl="0" algn="ctr" defTabSz="1822450" rtl="0">
            <a:lnSpc>
              <a:spcPct val="90000"/>
            </a:lnSpc>
            <a:spcBef>
              <a:spcPct val="0"/>
            </a:spcBef>
            <a:spcAft>
              <a:spcPct val="35000"/>
            </a:spcAft>
          </a:pPr>
          <a:r>
            <a:rPr lang="en-US" sz="4100" b="1" kern="1200" dirty="0" smtClean="0">
              <a:solidFill>
                <a:schemeClr val="accent3">
                  <a:lumMod val="20000"/>
                  <a:lumOff val="80000"/>
                </a:schemeClr>
              </a:solidFill>
              <a:latin typeface="Arial Black" pitchFamily="34" charset="0"/>
            </a:rPr>
            <a:t>Bovine Viral Diarrhea and Mucosal Disease Complex</a:t>
          </a:r>
          <a:endParaRPr lang="tr-TR" sz="4100" kern="1200" dirty="0">
            <a:solidFill>
              <a:schemeClr val="accent3">
                <a:lumMod val="20000"/>
                <a:lumOff val="80000"/>
              </a:schemeClr>
            </a:solidFill>
            <a:latin typeface="Arial Black" pitchFamily="34" charset="0"/>
          </a:endParaRPr>
        </a:p>
      </dsp:txBody>
      <dsp:txXfrm>
        <a:off x="86471" y="133801"/>
        <a:ext cx="5731714" cy="27793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t>24.03.2022</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24.03.2022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24.03.2022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t>24.03.2022</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t>24.03.2022</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24.03.2022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24.03.2022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t>24.03.2022</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24.03.2022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t>24.03.2022</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t>24.03.2022</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t>24.03.2022</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2499985430"/>
              </p:ext>
            </p:extLst>
          </p:nvPr>
        </p:nvGraphicFramePr>
        <p:xfrm>
          <a:off x="2699792" y="1920414"/>
          <a:ext cx="5904656" cy="3046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ikdörtgen 1"/>
          <p:cNvSpPr/>
          <p:nvPr/>
        </p:nvSpPr>
        <p:spPr>
          <a:xfrm>
            <a:off x="4875914" y="6199242"/>
            <a:ext cx="4251278" cy="584775"/>
          </a:xfrm>
          <a:prstGeom prst="rect">
            <a:avLst/>
          </a:prstGeom>
          <a:solidFill>
            <a:schemeClr val="bg1"/>
          </a:solidFill>
          <a:ln>
            <a:solidFill>
              <a:schemeClr val="accent3">
                <a:lumMod val="75000"/>
              </a:schemeClr>
            </a:solidFill>
          </a:ln>
        </p:spPr>
        <p:txBody>
          <a:bodyPr wrap="square" lIns="91440" tIns="45720" rIns="91440" bIns="45720">
            <a:spAutoFit/>
          </a:bodyPr>
          <a:lstStyle/>
          <a:p>
            <a:pPr algn="ctr"/>
            <a:endParaRPr lang="tr-TR" sz="32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2906074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16632"/>
            <a:ext cx="7848872" cy="6480720"/>
          </a:xfrm>
        </p:spPr>
        <p:txBody>
          <a:bodyPr>
            <a:normAutofit fontScale="92500" lnSpcReduction="10000"/>
          </a:bodyPr>
          <a:lstStyle/>
          <a:p>
            <a:pPr marL="0" indent="0">
              <a:buNone/>
            </a:pPr>
            <a:r>
              <a:rPr lang="en-US" sz="2600" b="1" dirty="0"/>
              <a:t>In thrombocytopenic cattle, petechial hemorrhages may be seen in </a:t>
            </a:r>
            <a:r>
              <a:rPr lang="en-US" sz="2600" b="1" dirty="0" smtClean="0"/>
              <a:t>the</a:t>
            </a:r>
            <a:r>
              <a:rPr lang="tr-TR" sz="2600" b="1" dirty="0" smtClean="0"/>
              <a:t>;</a:t>
            </a:r>
          </a:p>
          <a:p>
            <a:r>
              <a:rPr lang="en-US" u="sng" dirty="0" smtClean="0"/>
              <a:t>conjunctiva</a:t>
            </a:r>
            <a:r>
              <a:rPr lang="en-US" u="sng" dirty="0"/>
              <a:t>, </a:t>
            </a:r>
            <a:endParaRPr lang="tr-TR" u="sng" dirty="0" smtClean="0"/>
          </a:p>
          <a:p>
            <a:r>
              <a:rPr lang="en-US" u="sng" dirty="0" smtClean="0"/>
              <a:t>sclera</a:t>
            </a:r>
            <a:r>
              <a:rPr lang="en-US" u="sng" dirty="0"/>
              <a:t>, </a:t>
            </a:r>
            <a:endParaRPr lang="tr-TR" u="sng" dirty="0" smtClean="0"/>
          </a:p>
          <a:p>
            <a:r>
              <a:rPr lang="en-US" u="sng" dirty="0" smtClean="0"/>
              <a:t>nictitating </a:t>
            </a:r>
            <a:r>
              <a:rPr lang="en-US" u="sng" dirty="0"/>
              <a:t>membrane of the eyes</a:t>
            </a:r>
            <a:r>
              <a:rPr lang="en-US" u="sng" dirty="0" smtClean="0"/>
              <a:t>,</a:t>
            </a:r>
            <a:endParaRPr lang="tr-TR" u="sng" dirty="0" smtClean="0"/>
          </a:p>
          <a:p>
            <a:r>
              <a:rPr lang="en-US" u="sng" dirty="0" smtClean="0"/>
              <a:t>on </a:t>
            </a:r>
            <a:r>
              <a:rPr lang="en-US" u="sng" dirty="0"/>
              <a:t>mucosal surfaces of the mouth and vulva. </a:t>
            </a:r>
            <a:endParaRPr lang="tr-TR" u="sng" dirty="0" smtClean="0"/>
          </a:p>
          <a:p>
            <a:r>
              <a:rPr lang="en-US" u="sng" dirty="0" smtClean="0"/>
              <a:t>Prolonged </a:t>
            </a:r>
            <a:r>
              <a:rPr lang="en-US" u="sng" dirty="0"/>
              <a:t>bleeding from injection sites also occurs. </a:t>
            </a:r>
            <a:endParaRPr lang="tr-TR" u="sng" dirty="0" smtClean="0"/>
          </a:p>
          <a:p>
            <a:endParaRPr lang="tr-TR" dirty="0" smtClean="0"/>
          </a:p>
          <a:p>
            <a:r>
              <a:rPr lang="en-US" u="sng" dirty="0" smtClean="0"/>
              <a:t>Swollen </a:t>
            </a:r>
            <a:r>
              <a:rPr lang="en-US" u="sng" dirty="0"/>
              <a:t>lymph </a:t>
            </a:r>
            <a:r>
              <a:rPr lang="en-US" u="sng" dirty="0" smtClean="0"/>
              <a:t>nodes,</a:t>
            </a:r>
            <a:endParaRPr lang="tr-TR" u="sng" dirty="0" smtClean="0"/>
          </a:p>
          <a:p>
            <a:r>
              <a:rPr lang="en-US" u="sng" dirty="0" smtClean="0"/>
              <a:t>erosions </a:t>
            </a:r>
            <a:r>
              <a:rPr lang="en-US" u="sng" dirty="0"/>
              <a:t>and ulcerations of the GI tract, </a:t>
            </a:r>
            <a:endParaRPr lang="tr-TR" u="sng" dirty="0" smtClean="0"/>
          </a:p>
          <a:p>
            <a:r>
              <a:rPr lang="en-US" u="sng" dirty="0" smtClean="0"/>
              <a:t>petechial </a:t>
            </a:r>
            <a:r>
              <a:rPr lang="en-US" u="sng" dirty="0"/>
              <a:t>and </a:t>
            </a:r>
            <a:r>
              <a:rPr lang="en-US" u="sng" dirty="0" err="1"/>
              <a:t>ecchymotic</a:t>
            </a:r>
            <a:r>
              <a:rPr lang="en-US" u="sng" dirty="0"/>
              <a:t> hemorrhages on the </a:t>
            </a:r>
            <a:r>
              <a:rPr lang="en-US" u="sng" dirty="0" err="1"/>
              <a:t>serosal</a:t>
            </a:r>
            <a:r>
              <a:rPr lang="en-US" u="sng" dirty="0"/>
              <a:t> surfaces of the viscera, </a:t>
            </a:r>
            <a:endParaRPr lang="tr-TR" u="sng" dirty="0" smtClean="0"/>
          </a:p>
          <a:p>
            <a:r>
              <a:rPr lang="en-US" u="sng" dirty="0" smtClean="0"/>
              <a:t>and </a:t>
            </a:r>
            <a:r>
              <a:rPr lang="en-US" u="sng" dirty="0"/>
              <a:t>extensive lymphoid depletion </a:t>
            </a:r>
            <a:r>
              <a:rPr lang="en-US" b="1" dirty="0"/>
              <a:t>are associated with severe forms of acute BVD. </a:t>
            </a:r>
            <a:endParaRPr lang="tr-TR" b="1" dirty="0" smtClean="0"/>
          </a:p>
          <a:p>
            <a:pPr marL="0" indent="0">
              <a:buNone/>
            </a:pPr>
            <a:endParaRPr lang="tr-TR" dirty="0"/>
          </a:p>
          <a:p>
            <a:pPr marL="0" indent="0">
              <a:buNone/>
            </a:pPr>
            <a:r>
              <a:rPr lang="tr-TR" dirty="0" smtClean="0"/>
              <a:t>(</a:t>
            </a:r>
            <a:r>
              <a:rPr lang="en-US" dirty="0" smtClean="0"/>
              <a:t>The </a:t>
            </a:r>
            <a:r>
              <a:rPr lang="en-US" dirty="0"/>
              <a:t>duration of overt disease may be 3–7 days. High morbidity with a mortality of ≥25% is common</a:t>
            </a:r>
            <a:r>
              <a:rPr lang="en-US" dirty="0" smtClean="0"/>
              <a:t>.</a:t>
            </a:r>
            <a:r>
              <a:rPr lang="tr-TR" dirty="0" smtClean="0"/>
              <a:t>)</a:t>
            </a:r>
            <a:endParaRPr lang="tr-TR" dirty="0"/>
          </a:p>
        </p:txBody>
      </p:sp>
    </p:spTree>
    <p:extLst>
      <p:ext uri="{BB962C8B-B14F-4D97-AF65-F5344CB8AC3E}">
        <p14:creationId xmlns:p14="http://schemas.microsoft.com/office/powerpoint/2010/main" val="365144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476672"/>
            <a:ext cx="8064896" cy="5976664"/>
          </a:xfrm>
        </p:spPr>
        <p:txBody>
          <a:bodyPr>
            <a:normAutofit fontScale="92500"/>
          </a:bodyPr>
          <a:lstStyle/>
          <a:p>
            <a:r>
              <a:rPr lang="en-US" dirty="0"/>
              <a:t>In pregnant cattle, BVDV may cross the placental barrier and infect the fetus. The consequences of fetal infection usually are seen several weeks to months after infection of the dam and depend on the stage of fetal development and on the strain of BVDV. </a:t>
            </a:r>
            <a:r>
              <a:rPr lang="en-US" dirty="0" smtClean="0"/>
              <a:t>Infection </a:t>
            </a:r>
            <a:r>
              <a:rPr lang="en-US" dirty="0"/>
              <a:t>of the dam near the time of fertilization may result in reduced conception rates. </a:t>
            </a:r>
            <a:endParaRPr lang="tr-TR" dirty="0" smtClean="0"/>
          </a:p>
          <a:p>
            <a:endParaRPr lang="tr-TR" dirty="0" smtClean="0"/>
          </a:p>
          <a:p>
            <a:r>
              <a:rPr lang="en-US" dirty="0" smtClean="0"/>
              <a:t>Infection </a:t>
            </a:r>
            <a:r>
              <a:rPr lang="en-US" dirty="0"/>
              <a:t>during the first 4 </a:t>
            </a:r>
            <a:r>
              <a:rPr lang="en-US" dirty="0" err="1"/>
              <a:t>mo</a:t>
            </a:r>
            <a:r>
              <a:rPr lang="en-US" dirty="0"/>
              <a:t> of fetal development may lead to embryonic </a:t>
            </a:r>
            <a:r>
              <a:rPr lang="en-US" dirty="0" err="1"/>
              <a:t>resorption</a:t>
            </a:r>
            <a:r>
              <a:rPr lang="en-US" dirty="0"/>
              <a:t>, abortion, growth retardation, or persistent infection. </a:t>
            </a:r>
            <a:endParaRPr lang="tr-TR" dirty="0" smtClean="0"/>
          </a:p>
          <a:p>
            <a:endParaRPr lang="tr-TR" dirty="0" smtClean="0"/>
          </a:p>
          <a:p>
            <a:r>
              <a:rPr lang="en-US" dirty="0" smtClean="0"/>
              <a:t>Congenital </a:t>
            </a:r>
            <a:r>
              <a:rPr lang="en-US" dirty="0"/>
              <a:t>malformations of the eye and CNS result from fetal infections that occur between months 4–6 of development. </a:t>
            </a:r>
            <a:endParaRPr lang="tr-TR" dirty="0" smtClean="0"/>
          </a:p>
          <a:p>
            <a:endParaRPr lang="tr-TR" dirty="0" smtClean="0"/>
          </a:p>
          <a:p>
            <a:r>
              <a:rPr lang="en-US" dirty="0" smtClean="0"/>
              <a:t>Fetal </a:t>
            </a:r>
            <a:r>
              <a:rPr lang="en-US" dirty="0"/>
              <a:t>mummification, premature birth, stillbirth, and birth of weak calves also are seen after fetal infection.</a:t>
            </a:r>
            <a:endParaRPr lang="tr-TR" dirty="0"/>
          </a:p>
        </p:txBody>
      </p:sp>
    </p:spTree>
    <p:extLst>
      <p:ext uri="{BB962C8B-B14F-4D97-AF65-F5344CB8AC3E}">
        <p14:creationId xmlns:p14="http://schemas.microsoft.com/office/powerpoint/2010/main" val="379214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4074160" cy="3901440"/>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526" y="0"/>
            <a:ext cx="5056610" cy="3933056"/>
          </a:xfrm>
          <a:prstGeom prst="rect">
            <a:avLst/>
          </a:prstGeom>
        </p:spPr>
      </p:pic>
      <p:sp>
        <p:nvSpPr>
          <p:cNvPr id="6" name="Metin kutusu 5"/>
          <p:cNvSpPr txBox="1"/>
          <p:nvPr/>
        </p:nvSpPr>
        <p:spPr>
          <a:xfrm>
            <a:off x="395536" y="4149080"/>
            <a:ext cx="3168352" cy="1200329"/>
          </a:xfrm>
          <a:prstGeom prst="rect">
            <a:avLst/>
          </a:prstGeom>
          <a:solidFill>
            <a:schemeClr val="tx2">
              <a:lumMod val="20000"/>
              <a:lumOff val="80000"/>
            </a:schemeClr>
          </a:solidFill>
        </p:spPr>
        <p:txBody>
          <a:bodyPr wrap="square" rtlCol="0">
            <a:spAutoFit/>
          </a:bodyPr>
          <a:lstStyle/>
          <a:p>
            <a:r>
              <a:rPr lang="en-US" b="1" dirty="0"/>
              <a:t> Young calf persistently infected with BVD (right) compared to similarly-aged normal herd mate.</a:t>
            </a:r>
            <a:endParaRPr lang="tr-TR" dirty="0"/>
          </a:p>
        </p:txBody>
      </p:sp>
      <p:sp>
        <p:nvSpPr>
          <p:cNvPr id="7" name="Metin kutusu 6"/>
          <p:cNvSpPr txBox="1"/>
          <p:nvPr/>
        </p:nvSpPr>
        <p:spPr>
          <a:xfrm>
            <a:off x="4283968" y="4258032"/>
            <a:ext cx="3672408" cy="1477328"/>
          </a:xfrm>
          <a:prstGeom prst="rect">
            <a:avLst/>
          </a:prstGeom>
          <a:solidFill>
            <a:schemeClr val="tx2">
              <a:lumMod val="20000"/>
              <a:lumOff val="80000"/>
            </a:schemeClr>
          </a:solidFill>
        </p:spPr>
        <p:txBody>
          <a:bodyPr wrap="square" rtlCol="0">
            <a:spAutoFit/>
          </a:bodyPr>
          <a:lstStyle/>
          <a:p>
            <a:r>
              <a:rPr lang="en-US" b="1" dirty="0"/>
              <a:t>BVD virus is most important when it infects susceptible breeding cattle during early pregnancy causing </a:t>
            </a:r>
            <a:r>
              <a:rPr lang="en-US" b="1" dirty="0" err="1"/>
              <a:t>foetal</a:t>
            </a:r>
            <a:r>
              <a:rPr lang="en-US" b="1" dirty="0"/>
              <a:t> death/abortion, and birth defects.</a:t>
            </a:r>
            <a:endParaRPr lang="tr-TR" dirty="0"/>
          </a:p>
        </p:txBody>
      </p:sp>
    </p:spTree>
    <p:extLst>
      <p:ext uri="{BB962C8B-B14F-4D97-AF65-F5344CB8AC3E}">
        <p14:creationId xmlns:p14="http://schemas.microsoft.com/office/powerpoint/2010/main" val="376992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39552" y="1412776"/>
            <a:ext cx="7776864" cy="3816424"/>
          </a:xfrm>
        </p:spPr>
        <p:txBody>
          <a:bodyPr>
            <a:normAutofit/>
          </a:bodyPr>
          <a:lstStyle/>
          <a:p>
            <a:r>
              <a:rPr lang="en-US" dirty="0" smtClean="0"/>
              <a:t>Persistently </a:t>
            </a:r>
            <a:r>
              <a:rPr lang="en-US" dirty="0"/>
              <a:t>infected calves may appear healthy and normal in size, or they may show stunted growth and be prone to respiratory or enteric ailments. They often have a short life span, and death before 2 </a:t>
            </a:r>
            <a:r>
              <a:rPr lang="en-US" dirty="0" err="1"/>
              <a:t>yr</a:t>
            </a:r>
            <a:r>
              <a:rPr lang="en-US" dirty="0"/>
              <a:t> of age is common</a:t>
            </a:r>
            <a:r>
              <a:rPr lang="en-US" dirty="0" smtClean="0"/>
              <a:t>.</a:t>
            </a:r>
            <a:endParaRPr lang="tr-TR" dirty="0" smtClean="0"/>
          </a:p>
          <a:p>
            <a:pPr marL="0" indent="0">
              <a:buNone/>
            </a:pPr>
            <a:endParaRPr lang="tr-TR" dirty="0"/>
          </a:p>
          <a:p>
            <a:pPr marL="0" indent="0">
              <a:buNone/>
            </a:pPr>
            <a:endParaRPr lang="tr-TR" dirty="0" smtClean="0"/>
          </a:p>
          <a:p>
            <a:r>
              <a:rPr lang="en-US" dirty="0" smtClean="0"/>
              <a:t>Persistently </a:t>
            </a:r>
            <a:r>
              <a:rPr lang="en-US" dirty="0"/>
              <a:t>infected cows always give birth to persistently infected calves, but most calves sired by a persistently infected bull will not be infected with virus in utero. </a:t>
            </a:r>
            <a:endParaRPr lang="tr-TR" dirty="0"/>
          </a:p>
        </p:txBody>
      </p:sp>
    </p:spTree>
    <p:extLst>
      <p:ext uri="{BB962C8B-B14F-4D97-AF65-F5344CB8AC3E}">
        <p14:creationId xmlns:p14="http://schemas.microsoft.com/office/powerpoint/2010/main" val="158431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95536" y="260648"/>
            <a:ext cx="7704856" cy="6408712"/>
          </a:xfrm>
        </p:spPr>
        <p:txBody>
          <a:bodyPr>
            <a:normAutofit fontScale="85000" lnSpcReduction="20000"/>
          </a:bodyPr>
          <a:lstStyle/>
          <a:p>
            <a:pPr marL="0" indent="0">
              <a:buNone/>
            </a:pPr>
            <a:r>
              <a:rPr lang="en-US" b="1" dirty="0"/>
              <a:t>Mucosal disease</a:t>
            </a:r>
            <a:r>
              <a:rPr lang="en-US" dirty="0"/>
              <a:t> is an uncommon but highly fatal form of BVD occurring in persistently infected cattle and can have an acute or chronic presentation. </a:t>
            </a:r>
            <a:endParaRPr lang="tr-TR" dirty="0" smtClean="0"/>
          </a:p>
          <a:p>
            <a:pPr marL="0" indent="0">
              <a:buNone/>
            </a:pPr>
            <a:r>
              <a:rPr lang="en-US" dirty="0" smtClean="0"/>
              <a:t>Mucosal </a:t>
            </a:r>
            <a:r>
              <a:rPr lang="en-US" dirty="0"/>
              <a:t>disease is induced when persistently infected cattle become superinfected with </a:t>
            </a:r>
            <a:r>
              <a:rPr lang="en-US" dirty="0" err="1"/>
              <a:t>cytopathic</a:t>
            </a:r>
            <a:r>
              <a:rPr lang="en-US" dirty="0"/>
              <a:t> BVDV. The origin of the </a:t>
            </a:r>
            <a:r>
              <a:rPr lang="en-US" dirty="0" err="1"/>
              <a:t>cytopathic</a:t>
            </a:r>
            <a:r>
              <a:rPr lang="en-US" dirty="0"/>
              <a:t> BVDV is usually internal, resulting from a mutation of the resident persistent, </a:t>
            </a:r>
            <a:r>
              <a:rPr lang="en-US" dirty="0" err="1"/>
              <a:t>noncytopathic</a:t>
            </a:r>
            <a:r>
              <a:rPr lang="en-US" dirty="0"/>
              <a:t> BVDV. </a:t>
            </a:r>
            <a:endParaRPr lang="tr-TR" dirty="0" smtClean="0"/>
          </a:p>
          <a:p>
            <a:endParaRPr lang="tr-TR" dirty="0" smtClean="0"/>
          </a:p>
          <a:p>
            <a:pPr marL="0" indent="0">
              <a:buNone/>
            </a:pPr>
            <a:r>
              <a:rPr lang="en-US" dirty="0" smtClean="0"/>
              <a:t>Acute </a:t>
            </a:r>
            <a:r>
              <a:rPr lang="en-US" dirty="0"/>
              <a:t>mucosal disease is characterized </a:t>
            </a:r>
            <a:r>
              <a:rPr lang="en-US" dirty="0" smtClean="0"/>
              <a:t>by</a:t>
            </a:r>
            <a:r>
              <a:rPr lang="tr-TR" dirty="0" smtClean="0"/>
              <a:t>;</a:t>
            </a:r>
          </a:p>
          <a:p>
            <a:r>
              <a:rPr lang="en-US" dirty="0" smtClean="0"/>
              <a:t>fever</a:t>
            </a:r>
            <a:r>
              <a:rPr lang="en-US" dirty="0"/>
              <a:t>, leukopenia</a:t>
            </a:r>
            <a:r>
              <a:rPr lang="en-US" dirty="0" smtClean="0"/>
              <a:t>,</a:t>
            </a:r>
            <a:endParaRPr lang="tr-TR" dirty="0" smtClean="0"/>
          </a:p>
          <a:p>
            <a:r>
              <a:rPr lang="en-US" dirty="0" smtClean="0"/>
              <a:t>dysenteric </a:t>
            </a:r>
            <a:r>
              <a:rPr lang="en-US" dirty="0"/>
              <a:t>diarrhea</a:t>
            </a:r>
            <a:r>
              <a:rPr lang="en-US" dirty="0" smtClean="0"/>
              <a:t>,</a:t>
            </a:r>
            <a:endParaRPr lang="tr-TR" dirty="0" smtClean="0"/>
          </a:p>
          <a:p>
            <a:r>
              <a:rPr lang="en-US" dirty="0" err="1" smtClean="0"/>
              <a:t>inappetence</a:t>
            </a:r>
            <a:r>
              <a:rPr lang="en-US" dirty="0"/>
              <a:t>, </a:t>
            </a:r>
            <a:endParaRPr lang="tr-TR" dirty="0" smtClean="0"/>
          </a:p>
          <a:p>
            <a:r>
              <a:rPr lang="en-US" dirty="0" smtClean="0"/>
              <a:t>dehydration,</a:t>
            </a:r>
            <a:endParaRPr lang="tr-TR" dirty="0" smtClean="0"/>
          </a:p>
          <a:p>
            <a:r>
              <a:rPr lang="en-US" dirty="0" smtClean="0"/>
              <a:t>erosive </a:t>
            </a:r>
            <a:r>
              <a:rPr lang="en-US" dirty="0"/>
              <a:t>lesions of the nares and mouth</a:t>
            </a:r>
            <a:r>
              <a:rPr lang="en-US" dirty="0" smtClean="0"/>
              <a:t>,</a:t>
            </a:r>
            <a:endParaRPr lang="tr-TR" dirty="0" smtClean="0"/>
          </a:p>
          <a:p>
            <a:r>
              <a:rPr lang="en-US" dirty="0" smtClean="0"/>
              <a:t>and </a:t>
            </a:r>
            <a:r>
              <a:rPr lang="en-US" dirty="0"/>
              <a:t>death within a few days of onset</a:t>
            </a:r>
            <a:r>
              <a:rPr lang="en-US" dirty="0" smtClean="0"/>
              <a:t>.</a:t>
            </a:r>
            <a:endParaRPr lang="tr-TR" dirty="0" smtClean="0"/>
          </a:p>
          <a:p>
            <a:endParaRPr lang="tr-TR" dirty="0"/>
          </a:p>
          <a:p>
            <a:r>
              <a:rPr lang="en-US" dirty="0" smtClean="0"/>
              <a:t> </a:t>
            </a:r>
            <a:r>
              <a:rPr lang="en-US" sz="2800" b="1" dirty="0"/>
              <a:t>At necropsy, </a:t>
            </a:r>
            <a:r>
              <a:rPr lang="en-US" dirty="0"/>
              <a:t>erosions and ulcerations may be found throughout the GI tract. The mucosa over </a:t>
            </a:r>
            <a:r>
              <a:rPr lang="en-US" dirty="0" err="1"/>
              <a:t>Peyer’s</a:t>
            </a:r>
            <a:r>
              <a:rPr lang="en-US" dirty="0"/>
              <a:t> patches may be hemorrhagic and necrotic. Extensive necrosis of lymphoid tissues, especially gut-associated lymphoid tissue, is seen on microscopic examination.</a:t>
            </a:r>
            <a:endParaRPr lang="tr-TR" dirty="0"/>
          </a:p>
        </p:txBody>
      </p:sp>
    </p:spTree>
    <p:extLst>
      <p:ext uri="{BB962C8B-B14F-4D97-AF65-F5344CB8AC3E}">
        <p14:creationId xmlns:p14="http://schemas.microsoft.com/office/powerpoint/2010/main" val="2545526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379979" y="3052916"/>
            <a:ext cx="4772758" cy="3798620"/>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4379978" cy="3284984"/>
          </a:xfrm>
          <a:prstGeom prst="rect">
            <a:avLst/>
          </a:prstGeom>
        </p:spPr>
      </p:pic>
      <p:sp>
        <p:nvSpPr>
          <p:cNvPr id="6" name="Metin kutusu 5"/>
          <p:cNvSpPr txBox="1"/>
          <p:nvPr/>
        </p:nvSpPr>
        <p:spPr>
          <a:xfrm>
            <a:off x="611560" y="4437112"/>
            <a:ext cx="3456384" cy="1323439"/>
          </a:xfrm>
          <a:prstGeom prst="rect">
            <a:avLst/>
          </a:prstGeom>
          <a:solidFill>
            <a:schemeClr val="tx2">
              <a:lumMod val="20000"/>
              <a:lumOff val="80000"/>
            </a:schemeClr>
          </a:solidFill>
        </p:spPr>
        <p:txBody>
          <a:bodyPr wrap="square" rtlCol="0">
            <a:spAutoFit/>
          </a:bodyPr>
          <a:lstStyle/>
          <a:p>
            <a:r>
              <a:rPr lang="en-US" sz="2000" b="1" dirty="0"/>
              <a:t>Poorly grown persistently-infected </a:t>
            </a:r>
            <a:r>
              <a:rPr lang="en-US" sz="2000" b="1" dirty="0" err="1"/>
              <a:t>BVDv</a:t>
            </a:r>
            <a:r>
              <a:rPr lang="en-US" sz="2000" b="1" dirty="0"/>
              <a:t> calf.  This calf has chronic pneumonia and ringworm infection.</a:t>
            </a:r>
            <a:endParaRPr lang="tr-TR" sz="2000" dirty="0"/>
          </a:p>
        </p:txBody>
      </p:sp>
      <p:sp>
        <p:nvSpPr>
          <p:cNvPr id="7" name="Metin kutusu 6"/>
          <p:cNvSpPr txBox="1"/>
          <p:nvPr/>
        </p:nvSpPr>
        <p:spPr>
          <a:xfrm>
            <a:off x="4716016" y="827276"/>
            <a:ext cx="3096344" cy="923330"/>
          </a:xfrm>
          <a:prstGeom prst="rect">
            <a:avLst/>
          </a:prstGeom>
          <a:solidFill>
            <a:schemeClr val="tx2">
              <a:lumMod val="20000"/>
              <a:lumOff val="80000"/>
            </a:schemeClr>
          </a:solidFill>
        </p:spPr>
        <p:txBody>
          <a:bodyPr wrap="square" rtlCol="0">
            <a:spAutoFit/>
          </a:bodyPr>
          <a:lstStyle/>
          <a:p>
            <a:r>
              <a:rPr lang="en-US" b="1" dirty="0"/>
              <a:t>Chronic pneumonia secondary to persistent </a:t>
            </a:r>
            <a:r>
              <a:rPr lang="en-US" b="1" dirty="0" err="1"/>
              <a:t>BVDv</a:t>
            </a:r>
            <a:r>
              <a:rPr lang="en-US" b="1" dirty="0"/>
              <a:t> infection (PI calf).</a:t>
            </a:r>
            <a:endParaRPr lang="tr-TR" dirty="0"/>
          </a:p>
        </p:txBody>
      </p:sp>
    </p:spTree>
    <p:extLst>
      <p:ext uri="{BB962C8B-B14F-4D97-AF65-F5344CB8AC3E}">
        <p14:creationId xmlns:p14="http://schemas.microsoft.com/office/powerpoint/2010/main" val="1276428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260648"/>
            <a:ext cx="7632848" cy="6264696"/>
          </a:xfrm>
        </p:spPr>
        <p:txBody>
          <a:bodyPr/>
          <a:lstStyle/>
          <a:p>
            <a:r>
              <a:rPr lang="en-US" dirty="0"/>
              <a:t>Clinical signs of chronic mucosal disease may last several weeks to months and are less severe than those of acute mucosal disease. </a:t>
            </a:r>
            <a:endParaRPr lang="tr-TR" dirty="0" smtClean="0"/>
          </a:p>
          <a:p>
            <a:endParaRPr lang="tr-TR" dirty="0" smtClean="0"/>
          </a:p>
          <a:p>
            <a:r>
              <a:rPr lang="en-US" dirty="0" smtClean="0"/>
              <a:t>Intermittent </a:t>
            </a:r>
            <a:r>
              <a:rPr lang="en-US" dirty="0"/>
              <a:t>diarrhea and gradual wasting are common. </a:t>
            </a:r>
            <a:endParaRPr lang="tr-TR" dirty="0" smtClean="0"/>
          </a:p>
          <a:p>
            <a:endParaRPr lang="tr-TR" dirty="0" smtClean="0"/>
          </a:p>
          <a:p>
            <a:r>
              <a:rPr lang="en-US" dirty="0" err="1" smtClean="0"/>
              <a:t>Coronitis</a:t>
            </a:r>
            <a:r>
              <a:rPr lang="en-US" dirty="0" smtClean="0"/>
              <a:t> </a:t>
            </a:r>
            <a:r>
              <a:rPr lang="en-US" dirty="0"/>
              <a:t>and eruptive lesions on the skin of the </a:t>
            </a:r>
            <a:r>
              <a:rPr lang="en-US" dirty="0" err="1"/>
              <a:t>interdigital</a:t>
            </a:r>
            <a:r>
              <a:rPr lang="en-US" dirty="0"/>
              <a:t> cleft cause lameness in some cattle. </a:t>
            </a:r>
            <a:endParaRPr lang="tr-TR" dirty="0" smtClean="0"/>
          </a:p>
          <a:p>
            <a:endParaRPr lang="tr-TR" dirty="0" smtClean="0"/>
          </a:p>
          <a:p>
            <a:r>
              <a:rPr lang="en-US" dirty="0" smtClean="0"/>
              <a:t>Lesions </a:t>
            </a:r>
            <a:r>
              <a:rPr lang="en-US" dirty="0"/>
              <a:t>found at necropsy are less pronounced than, but similar to, those seen in acute mucosal </a:t>
            </a:r>
            <a:r>
              <a:rPr lang="en-US" dirty="0" smtClean="0"/>
              <a:t>disease.</a:t>
            </a:r>
            <a:r>
              <a:rPr lang="tr-TR" dirty="0"/>
              <a:t> </a:t>
            </a:r>
            <a:r>
              <a:rPr lang="en-US" dirty="0" smtClean="0"/>
              <a:t>Often</a:t>
            </a:r>
            <a:r>
              <a:rPr lang="en-US" dirty="0"/>
              <a:t>, the only gross lesions seen are focal ulcerations in the mucosa of the cecum, proximal colon, or rectum, and the mucosa over </a:t>
            </a:r>
            <a:r>
              <a:rPr lang="en-US" dirty="0" err="1"/>
              <a:t>Peyer’s</a:t>
            </a:r>
            <a:r>
              <a:rPr lang="en-US" dirty="0"/>
              <a:t> patches of the small intestine may appear sunken.</a:t>
            </a:r>
            <a:endParaRPr lang="tr-TR" dirty="0"/>
          </a:p>
        </p:txBody>
      </p:sp>
    </p:spTree>
    <p:extLst>
      <p:ext uri="{BB962C8B-B14F-4D97-AF65-F5344CB8AC3E}">
        <p14:creationId xmlns:p14="http://schemas.microsoft.com/office/powerpoint/2010/main" val="216157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dirty="0"/>
              <a:t>Diagnosis:</a:t>
            </a:r>
            <a:br>
              <a:rPr lang="en-US" b="1" dirty="0"/>
            </a:br>
            <a:endParaRPr lang="tr-TR" dirty="0"/>
          </a:p>
        </p:txBody>
      </p:sp>
      <p:sp>
        <p:nvSpPr>
          <p:cNvPr id="3" name="İçerik Yer Tutucusu 2"/>
          <p:cNvSpPr>
            <a:spLocks noGrp="1"/>
          </p:cNvSpPr>
          <p:nvPr>
            <p:ph sz="quarter" idx="1"/>
          </p:nvPr>
        </p:nvSpPr>
        <p:spPr/>
        <p:txBody>
          <a:bodyPr>
            <a:normAutofit fontScale="92500" lnSpcReduction="10000"/>
          </a:bodyPr>
          <a:lstStyle/>
          <a:p>
            <a:r>
              <a:rPr lang="en-US" dirty="0" smtClean="0"/>
              <a:t>BVD </a:t>
            </a:r>
            <a:r>
              <a:rPr lang="en-US" dirty="0"/>
              <a:t>is diagnosed tentatively from disease history, clinical signs, and gross and microscopic lesions. Diagnostic laboratory support is required when clinical signs and gross lesions are minimal. Laboratory support also is required in some outbreaks of mucosal disease or clinically severe acute BVD, because either disease may appear similar to </a:t>
            </a:r>
            <a:r>
              <a:rPr lang="en-US" dirty="0" err="1"/>
              <a:t>rinderpest</a:t>
            </a:r>
            <a:r>
              <a:rPr lang="en-US" dirty="0"/>
              <a:t> </a:t>
            </a:r>
            <a:r>
              <a:rPr lang="en-US" dirty="0" smtClean="0"/>
              <a:t>or </a:t>
            </a:r>
            <a:r>
              <a:rPr lang="en-US" dirty="0"/>
              <a:t>malignant catarrhal </a:t>
            </a:r>
            <a:r>
              <a:rPr lang="en-US" dirty="0" smtClean="0"/>
              <a:t>fever</a:t>
            </a:r>
            <a:r>
              <a:rPr lang="tr-TR" dirty="0" smtClean="0"/>
              <a:t>.</a:t>
            </a:r>
          </a:p>
          <a:p>
            <a:endParaRPr lang="en-US" dirty="0"/>
          </a:p>
          <a:p>
            <a:r>
              <a:rPr lang="en-US" dirty="0"/>
              <a:t>Laboratory tests for BVDV include isolation of virus or viral antigen in clinical specimens and tissues, and assays that detect anti-BVDV antibody in serum or milk. </a:t>
            </a:r>
            <a:endParaRPr lang="tr-TR" dirty="0" smtClean="0"/>
          </a:p>
          <a:p>
            <a:endParaRPr lang="en-US" dirty="0"/>
          </a:p>
          <a:p>
            <a:r>
              <a:rPr lang="en-US" dirty="0"/>
              <a:t> </a:t>
            </a:r>
            <a:r>
              <a:rPr lang="en-US" sz="2600" b="1" dirty="0"/>
              <a:t>At necropsy, </a:t>
            </a:r>
            <a:r>
              <a:rPr lang="en-US" dirty="0"/>
              <a:t>tissues of choice for viral isolation include spleen, lymph node, and ulcerated segments of the GI tract.</a:t>
            </a:r>
            <a:endParaRPr lang="tr-TR" dirty="0"/>
          </a:p>
        </p:txBody>
      </p:sp>
    </p:spTree>
    <p:extLst>
      <p:ext uri="{BB962C8B-B14F-4D97-AF65-F5344CB8AC3E}">
        <p14:creationId xmlns:p14="http://schemas.microsoft.com/office/powerpoint/2010/main" val="332267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7488832" cy="636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70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573984"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32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a:bodyPr>
          <a:lstStyle/>
          <a:p>
            <a:r>
              <a:rPr lang="en-US" b="1" dirty="0"/>
              <a:t>Bovine viral diarrhea (BVD) </a:t>
            </a:r>
            <a:r>
              <a:rPr lang="en-US" dirty="0"/>
              <a:t>is most common in young cattle (6–24 </a:t>
            </a:r>
            <a:r>
              <a:rPr lang="en-US" dirty="0" err="1"/>
              <a:t>mo</a:t>
            </a:r>
            <a:r>
              <a:rPr lang="en-US" dirty="0"/>
              <a:t> old). The clinical presentation can range from </a:t>
            </a:r>
            <a:r>
              <a:rPr lang="en-US" dirty="0" err="1"/>
              <a:t>inapparent</a:t>
            </a:r>
            <a:r>
              <a:rPr lang="en-US" dirty="0"/>
              <a:t> or subclinical infection to acute and severe enteric disease to the highly fatal mucosal disease complex characterized by profuse enteritis in association with typical mucosal lesions. BVD must be distinguished from other viral diseases that produce </a:t>
            </a:r>
            <a:r>
              <a:rPr lang="en-US" b="1" i="1" dirty="0">
                <a:effectLst>
                  <a:outerShdw blurRad="38100" dist="38100" dir="2700000" algn="tl">
                    <a:srgbClr val="000000">
                      <a:alpha val="43137"/>
                    </a:srgbClr>
                  </a:outerShdw>
                </a:effectLst>
              </a:rPr>
              <a:t>diarrhea</a:t>
            </a:r>
            <a:r>
              <a:rPr lang="en-US" dirty="0"/>
              <a:t> and </a:t>
            </a:r>
            <a:r>
              <a:rPr lang="en-US" b="1" i="1" dirty="0">
                <a:effectLst>
                  <a:outerShdw blurRad="38100" dist="38100" dir="2700000" algn="tl">
                    <a:srgbClr val="000000">
                      <a:alpha val="43137"/>
                    </a:srgbClr>
                  </a:outerShdw>
                </a:effectLst>
              </a:rPr>
              <a:t>mucosal lesions</a:t>
            </a:r>
            <a:r>
              <a:rPr lang="en-US" b="1" i="1" dirty="0" smtClean="0">
                <a:effectLst>
                  <a:outerShdw blurRad="38100" dist="38100" dir="2700000" algn="tl">
                    <a:srgbClr val="000000">
                      <a:alpha val="43137"/>
                    </a:srgbClr>
                  </a:outerShdw>
                </a:effectLst>
              </a:rPr>
              <a:t>.</a:t>
            </a:r>
            <a:endParaRPr lang="tr-TR" b="1" i="1" dirty="0" smtClean="0">
              <a:effectLst>
                <a:outerShdw blurRad="38100" dist="38100" dir="2700000" algn="tl">
                  <a:srgbClr val="000000">
                    <a:alpha val="43137"/>
                  </a:srgbClr>
                </a:outerShdw>
              </a:effectLst>
            </a:endParaRPr>
          </a:p>
          <a:p>
            <a:endParaRPr lang="tr-TR" dirty="0"/>
          </a:p>
        </p:txBody>
      </p:sp>
    </p:spTree>
    <p:extLst>
      <p:ext uri="{BB962C8B-B14F-4D97-AF65-F5344CB8AC3E}">
        <p14:creationId xmlns:p14="http://schemas.microsoft.com/office/powerpoint/2010/main" val="3702082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7704856" cy="631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957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332656"/>
            <a:ext cx="7655019"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0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768091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129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60648"/>
            <a:ext cx="7658717"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195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764192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21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en-US" dirty="0"/>
              <a:t>Bovine viral diarrhea virus (BVDV), the causal agent of BVD and mucosal disease complex, is classified in the genus </a:t>
            </a:r>
            <a:r>
              <a:rPr lang="en-US" b="1" dirty="0" err="1"/>
              <a:t>Pestivirus</a:t>
            </a:r>
            <a:r>
              <a:rPr lang="en-US" dirty="0"/>
              <a:t> in the family </a:t>
            </a:r>
            <a:r>
              <a:rPr lang="en-US" b="1" dirty="0" err="1"/>
              <a:t>Flaviviridae</a:t>
            </a:r>
            <a:r>
              <a:rPr lang="en-US" dirty="0"/>
              <a:t>. Although cattle are the primary host for BVDV, several reports suggest most even-toed ungulates are also susceptible</a:t>
            </a:r>
            <a:r>
              <a:rPr lang="en-US" dirty="0" smtClean="0"/>
              <a:t>.</a:t>
            </a:r>
            <a:endParaRPr lang="tr-TR" dirty="0" smtClean="0"/>
          </a:p>
          <a:p>
            <a:endParaRPr lang="tr-TR" dirty="0"/>
          </a:p>
          <a:p>
            <a:r>
              <a:rPr lang="en-US" dirty="0" err="1"/>
              <a:t>Noncytopathic</a:t>
            </a:r>
            <a:r>
              <a:rPr lang="en-US" dirty="0"/>
              <a:t> BVDV is the predominant viral biotype in nature, whereas </a:t>
            </a:r>
            <a:r>
              <a:rPr lang="en-US" dirty="0" err="1"/>
              <a:t>cytopathic</a:t>
            </a:r>
            <a:r>
              <a:rPr lang="en-US" dirty="0"/>
              <a:t> BVDV is relatively rare and of little epidemiologic relevance.</a:t>
            </a:r>
            <a:endParaRPr lang="tr-TR" dirty="0"/>
          </a:p>
          <a:p>
            <a:endParaRPr lang="tr-TR" dirty="0"/>
          </a:p>
        </p:txBody>
      </p:sp>
    </p:spTree>
    <p:extLst>
      <p:ext uri="{BB962C8B-B14F-4D97-AF65-F5344CB8AC3E}">
        <p14:creationId xmlns:p14="http://schemas.microsoft.com/office/powerpoint/2010/main" val="361791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188640"/>
            <a:ext cx="6275040" cy="436910"/>
          </a:xfrm>
        </p:spPr>
        <p:txBody>
          <a:bodyPr>
            <a:normAutofit fontScale="90000"/>
          </a:bodyPr>
          <a:lstStyle/>
          <a:p>
            <a:r>
              <a:rPr lang="tr-TR" sz="3200" b="1" dirty="0" err="1"/>
              <a:t>Etiology</a:t>
            </a:r>
            <a:r>
              <a:rPr lang="tr-TR" sz="3200" b="1" dirty="0"/>
              <a:t> </a:t>
            </a:r>
            <a:r>
              <a:rPr lang="tr-TR" sz="3200" b="1" dirty="0" err="1"/>
              <a:t>and</a:t>
            </a:r>
            <a:r>
              <a:rPr lang="tr-TR" sz="3200" b="1" dirty="0"/>
              <a:t> </a:t>
            </a:r>
            <a:r>
              <a:rPr lang="tr-TR" sz="3200" b="1" dirty="0" err="1" smtClean="0"/>
              <a:t>Epidemiology</a:t>
            </a:r>
            <a:endParaRPr lang="tr-TR" sz="3200" dirty="0"/>
          </a:p>
        </p:txBody>
      </p:sp>
      <p:sp>
        <p:nvSpPr>
          <p:cNvPr id="3" name="İçerik Yer Tutucusu 2"/>
          <p:cNvSpPr>
            <a:spLocks noGrp="1"/>
          </p:cNvSpPr>
          <p:nvPr>
            <p:ph sz="quarter" idx="1"/>
          </p:nvPr>
        </p:nvSpPr>
        <p:spPr>
          <a:xfrm>
            <a:off x="179512" y="692696"/>
            <a:ext cx="6192688" cy="6048672"/>
          </a:xfrm>
        </p:spPr>
        <p:txBody>
          <a:bodyPr>
            <a:normAutofit lnSpcReduction="10000"/>
          </a:bodyPr>
          <a:lstStyle/>
          <a:p>
            <a:r>
              <a:rPr lang="en-US" dirty="0"/>
              <a:t>The prevalence of antiviral antibody in cattle varies greatly among countries and geographic regions because of differing cattle housing practices, population densities, vaccination practices, and implementation of different control or eradication programs. </a:t>
            </a:r>
          </a:p>
          <a:p>
            <a:endParaRPr lang="en-US" dirty="0"/>
          </a:p>
          <a:p>
            <a:endParaRPr lang="en-US" dirty="0"/>
          </a:p>
          <a:p>
            <a:r>
              <a:rPr lang="en-US" dirty="0"/>
              <a:t>Prevalence of antiviral antibody may be &gt;90% if vaccination is practiced commonly in a geographic region. </a:t>
            </a:r>
          </a:p>
          <a:p>
            <a:endParaRPr lang="en-US" dirty="0"/>
          </a:p>
          <a:p>
            <a:endParaRPr lang="en-US" dirty="0"/>
          </a:p>
          <a:p>
            <a:r>
              <a:rPr lang="en-US" dirty="0"/>
              <a:t>Although cattle of all ages are susceptible, most cases of overt clinical disease are seen in cattle between 6 </a:t>
            </a:r>
            <a:r>
              <a:rPr lang="en-US" dirty="0" err="1"/>
              <a:t>mo</a:t>
            </a:r>
            <a:r>
              <a:rPr lang="en-US" dirty="0"/>
              <a:t> and 2 </a:t>
            </a:r>
            <a:r>
              <a:rPr lang="en-US" dirty="0" err="1"/>
              <a:t>yr</a:t>
            </a:r>
            <a:r>
              <a:rPr lang="en-US" dirty="0"/>
              <a:t> old.</a:t>
            </a:r>
            <a:endParaRPr lang="tr-TR" dirty="0"/>
          </a:p>
        </p:txBody>
      </p:sp>
    </p:spTree>
    <p:extLst>
      <p:ext uri="{BB962C8B-B14F-4D97-AF65-F5344CB8AC3E}">
        <p14:creationId xmlns:p14="http://schemas.microsoft.com/office/powerpoint/2010/main" val="244445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332656"/>
            <a:ext cx="6264696" cy="6408712"/>
          </a:xfrm>
        </p:spPr>
        <p:txBody>
          <a:bodyPr>
            <a:normAutofit/>
          </a:bodyPr>
          <a:lstStyle/>
          <a:p>
            <a:r>
              <a:rPr lang="en-US" dirty="0"/>
              <a:t>Cattle persistently infected with </a:t>
            </a:r>
            <a:r>
              <a:rPr lang="en-US" dirty="0" err="1"/>
              <a:t>noncytopathic</a:t>
            </a:r>
            <a:r>
              <a:rPr lang="en-US" dirty="0"/>
              <a:t> BVDV serve as a natural reservoir for virus. </a:t>
            </a:r>
          </a:p>
          <a:p>
            <a:endParaRPr lang="en-US" dirty="0"/>
          </a:p>
          <a:p>
            <a:r>
              <a:rPr lang="en-US" dirty="0"/>
              <a:t>Persistent infection develops when </a:t>
            </a:r>
            <a:r>
              <a:rPr lang="en-US" dirty="0" err="1"/>
              <a:t>noncytopathic</a:t>
            </a:r>
            <a:r>
              <a:rPr lang="en-US" dirty="0"/>
              <a:t> BVDV is transmitted </a:t>
            </a:r>
            <a:r>
              <a:rPr lang="en-US" dirty="0" err="1"/>
              <a:t>transplacentally</a:t>
            </a:r>
            <a:r>
              <a:rPr lang="en-US" dirty="0"/>
              <a:t> during the first 4 </a:t>
            </a:r>
            <a:r>
              <a:rPr lang="en-US" dirty="0" err="1"/>
              <a:t>mo</a:t>
            </a:r>
            <a:r>
              <a:rPr lang="en-US" dirty="0"/>
              <a:t> of fetal development.</a:t>
            </a:r>
          </a:p>
          <a:p>
            <a:endParaRPr lang="en-US" dirty="0"/>
          </a:p>
          <a:p>
            <a:r>
              <a:rPr lang="en-US" dirty="0"/>
              <a:t> The calf is born infected with virus, remains infected for life, and usually is </a:t>
            </a:r>
            <a:r>
              <a:rPr lang="en-US" dirty="0" err="1"/>
              <a:t>immunotolerant</a:t>
            </a:r>
            <a:r>
              <a:rPr lang="en-US" dirty="0"/>
              <a:t> to the resident </a:t>
            </a:r>
            <a:r>
              <a:rPr lang="en-US" dirty="0" err="1"/>
              <a:t>noncytopathic</a:t>
            </a:r>
            <a:r>
              <a:rPr lang="en-US" dirty="0"/>
              <a:t> virus. </a:t>
            </a:r>
          </a:p>
          <a:p>
            <a:pPr marL="0" indent="0">
              <a:buNone/>
            </a:pPr>
            <a:endParaRPr lang="en-US" dirty="0"/>
          </a:p>
          <a:p>
            <a:r>
              <a:rPr lang="en-US" dirty="0" err="1"/>
              <a:t>Transplacental</a:t>
            </a:r>
            <a:r>
              <a:rPr lang="en-US" dirty="0"/>
              <a:t> infection that occurs later in gestation can result in </a:t>
            </a:r>
            <a:r>
              <a:rPr lang="en-US" u="sng" dirty="0"/>
              <a:t>abortion, congenital malformations, or birth of healthy calves that have antibody against BVDV. </a:t>
            </a:r>
            <a:endParaRPr lang="tr-TR" u="sng" dirty="0"/>
          </a:p>
        </p:txBody>
      </p:sp>
    </p:spTree>
    <p:extLst>
      <p:ext uri="{BB962C8B-B14F-4D97-AF65-F5344CB8AC3E}">
        <p14:creationId xmlns:p14="http://schemas.microsoft.com/office/powerpoint/2010/main" val="149126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6192688" cy="6264696"/>
          </a:xfrm>
        </p:spPr>
        <p:txBody>
          <a:bodyPr>
            <a:normAutofit lnSpcReduction="10000"/>
          </a:bodyPr>
          <a:lstStyle/>
          <a:p>
            <a:r>
              <a:rPr lang="en-US" dirty="0"/>
              <a:t>Persistently infected cattle can shed large amounts of BVDV in their secretions and excretions and readily transmit virus to susceptible </a:t>
            </a:r>
            <a:r>
              <a:rPr lang="en-US" dirty="0" err="1"/>
              <a:t>herdmates</a:t>
            </a:r>
            <a:r>
              <a:rPr lang="en-US" dirty="0"/>
              <a:t>. </a:t>
            </a:r>
          </a:p>
          <a:p>
            <a:endParaRPr lang="en-US" dirty="0"/>
          </a:p>
          <a:p>
            <a:endParaRPr lang="en-US" dirty="0"/>
          </a:p>
          <a:p>
            <a:r>
              <a:rPr lang="en-US" dirty="0"/>
              <a:t>Clinical disease and reproductive failure often are seen after healthy cattle come in contact with a persistently infected animal. </a:t>
            </a:r>
          </a:p>
          <a:p>
            <a:endParaRPr lang="en-US" dirty="0"/>
          </a:p>
          <a:p>
            <a:endParaRPr lang="en-US" dirty="0"/>
          </a:p>
          <a:p>
            <a:r>
              <a:rPr lang="en-US" dirty="0"/>
              <a:t>Although persistently infected cattle are important in transmission of BVDV, the virus also may be spread by biting insects, fomites, semen, biologic products, and other animals, including swine, sheep, goats, </a:t>
            </a:r>
            <a:r>
              <a:rPr lang="en-US" dirty="0" err="1"/>
              <a:t>camelids</a:t>
            </a:r>
            <a:r>
              <a:rPr lang="en-US" dirty="0"/>
              <a:t>, and possibly wild ruminants.</a:t>
            </a:r>
            <a:endParaRPr lang="tr-TR" dirty="0"/>
          </a:p>
        </p:txBody>
      </p:sp>
    </p:spTree>
    <p:extLst>
      <p:ext uri="{BB962C8B-B14F-4D97-AF65-F5344CB8AC3E}">
        <p14:creationId xmlns:p14="http://schemas.microsoft.com/office/powerpoint/2010/main" val="66264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188640"/>
            <a:ext cx="6995120" cy="652934"/>
          </a:xfrm>
        </p:spPr>
        <p:txBody>
          <a:bodyPr/>
          <a:lstStyle/>
          <a:p>
            <a:r>
              <a:rPr lang="tr-TR" b="1" dirty="0" err="1"/>
              <a:t>Clinical</a:t>
            </a:r>
            <a:r>
              <a:rPr lang="tr-TR" b="1" dirty="0"/>
              <a:t> </a:t>
            </a:r>
            <a:r>
              <a:rPr lang="tr-TR" b="1" dirty="0" err="1"/>
              <a:t>Findings</a:t>
            </a:r>
            <a:r>
              <a:rPr lang="tr-TR" b="1" dirty="0"/>
              <a:t> </a:t>
            </a:r>
            <a:r>
              <a:rPr lang="tr-TR" b="1" dirty="0" err="1"/>
              <a:t>and</a:t>
            </a:r>
            <a:r>
              <a:rPr lang="tr-TR" b="1" dirty="0"/>
              <a:t> </a:t>
            </a:r>
            <a:r>
              <a:rPr lang="tr-TR" b="1" dirty="0" err="1" smtClean="0"/>
              <a:t>Lesions</a:t>
            </a:r>
            <a:endParaRPr lang="tr-TR" dirty="0"/>
          </a:p>
        </p:txBody>
      </p:sp>
      <p:sp>
        <p:nvSpPr>
          <p:cNvPr id="3" name="İçerik Yer Tutucusu 2"/>
          <p:cNvSpPr>
            <a:spLocks noGrp="1"/>
          </p:cNvSpPr>
          <p:nvPr>
            <p:ph sz="quarter" idx="1"/>
          </p:nvPr>
        </p:nvSpPr>
        <p:spPr>
          <a:xfrm>
            <a:off x="251520" y="980728"/>
            <a:ext cx="7673280" cy="5493224"/>
          </a:xfrm>
        </p:spPr>
        <p:txBody>
          <a:bodyPr>
            <a:normAutofit fontScale="92500" lnSpcReduction="20000"/>
          </a:bodyPr>
          <a:lstStyle/>
          <a:p>
            <a:r>
              <a:rPr lang="en-US" dirty="0"/>
              <a:t>Disease induced by BVDV varies in severity, duration, and organ systems involved. </a:t>
            </a:r>
            <a:endParaRPr lang="tr-TR" dirty="0" smtClean="0"/>
          </a:p>
          <a:p>
            <a:endParaRPr lang="tr-TR" dirty="0"/>
          </a:p>
          <a:p>
            <a:r>
              <a:rPr lang="en-US" dirty="0" smtClean="0"/>
              <a:t>Biphasic </a:t>
            </a:r>
            <a:r>
              <a:rPr lang="en-US" dirty="0"/>
              <a:t>fever (~104°F [40°C]), depression, decreased milk production, transient </a:t>
            </a:r>
            <a:r>
              <a:rPr lang="en-US" dirty="0" err="1"/>
              <a:t>inappetence</a:t>
            </a:r>
            <a:r>
              <a:rPr lang="en-US" dirty="0"/>
              <a:t>, rapid respiration, excessive nasal secretion, excessive lacrimation, and diarrhea are typical signs of acute clinical BVD. </a:t>
            </a:r>
            <a:endParaRPr lang="tr-TR" dirty="0" smtClean="0"/>
          </a:p>
          <a:p>
            <a:endParaRPr lang="tr-TR" dirty="0"/>
          </a:p>
          <a:p>
            <a:r>
              <a:rPr lang="en-US" dirty="0" smtClean="0"/>
              <a:t>Clinical </a:t>
            </a:r>
            <a:r>
              <a:rPr lang="en-US" dirty="0"/>
              <a:t>signs of disease usually are seen 6–12 days after infection and last 1–3 days. Transient leukopenia may be seen with onset of signs of disease. Recovery is rapid and coincides with production of viral neutralizing antibody. Gross lesions seldom are seen in cases of mild disease. </a:t>
            </a:r>
            <a:endParaRPr lang="tr-TR" dirty="0" smtClean="0"/>
          </a:p>
          <a:p>
            <a:endParaRPr lang="tr-TR" dirty="0"/>
          </a:p>
          <a:p>
            <a:r>
              <a:rPr lang="en-US" dirty="0" smtClean="0"/>
              <a:t>Lymphoid </a:t>
            </a:r>
            <a:r>
              <a:rPr lang="en-US" dirty="0"/>
              <a:t>tissue is a primary target for replication of BVDV, which may lead to immunosuppression and enhanced severity of </a:t>
            </a:r>
            <a:r>
              <a:rPr lang="en-US" dirty="0" err="1"/>
              <a:t>intercurrent</a:t>
            </a:r>
            <a:r>
              <a:rPr lang="en-US" dirty="0"/>
              <a:t> infections.</a:t>
            </a:r>
            <a:endParaRPr lang="tr-TR" dirty="0"/>
          </a:p>
        </p:txBody>
      </p:sp>
    </p:spTree>
    <p:extLst>
      <p:ext uri="{BB962C8B-B14F-4D97-AF65-F5344CB8AC3E}">
        <p14:creationId xmlns:p14="http://schemas.microsoft.com/office/powerpoint/2010/main" val="1527378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365057"/>
            <a:ext cx="4499992" cy="345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2"/>
            <a:ext cx="5004048" cy="373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00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676456" cy="6021288"/>
          </a:xfrm>
        </p:spPr>
        <p:txBody>
          <a:bodyPr>
            <a:normAutofit/>
          </a:bodyPr>
          <a:lstStyle/>
          <a:p>
            <a:pPr marL="0" indent="0">
              <a:buNone/>
            </a:pPr>
            <a:endParaRPr lang="tr-TR" sz="2800" dirty="0" smtClean="0"/>
          </a:p>
          <a:p>
            <a:pPr marL="0" indent="0">
              <a:buNone/>
            </a:pPr>
            <a:r>
              <a:rPr lang="en-US" sz="2300" b="1" dirty="0" smtClean="0"/>
              <a:t>Some </a:t>
            </a:r>
            <a:r>
              <a:rPr lang="en-US" sz="2300" b="1" dirty="0"/>
              <a:t>isolates of BVDV (BVD type 2) have been associated with severe clinical disease that manifests </a:t>
            </a:r>
            <a:r>
              <a:rPr lang="en-US" sz="2300" b="1" dirty="0" smtClean="0"/>
              <a:t>as</a:t>
            </a:r>
            <a:r>
              <a:rPr lang="tr-TR" sz="2300" b="1" dirty="0" smtClean="0"/>
              <a:t>;</a:t>
            </a:r>
          </a:p>
          <a:p>
            <a:pPr marL="0" indent="0">
              <a:buNone/>
            </a:pPr>
            <a:endParaRPr lang="tr-TR" sz="2300" dirty="0" smtClean="0"/>
          </a:p>
          <a:p>
            <a:r>
              <a:rPr lang="en-US" sz="2300" u="sng" dirty="0" smtClean="0"/>
              <a:t>high </a:t>
            </a:r>
            <a:r>
              <a:rPr lang="en-US" sz="2300" u="sng" dirty="0"/>
              <a:t>fever </a:t>
            </a:r>
            <a:r>
              <a:rPr lang="en-US" sz="2300" u="sng" dirty="0" smtClean="0"/>
              <a:t>41</a:t>
            </a:r>
            <a:r>
              <a:rPr lang="en-US" sz="2300" u="sng" dirty="0"/>
              <a:t>°–</a:t>
            </a:r>
            <a:r>
              <a:rPr lang="en-US" sz="2300" u="sng" dirty="0" smtClean="0"/>
              <a:t>42°C, </a:t>
            </a:r>
            <a:endParaRPr lang="tr-TR" sz="2300" u="sng" dirty="0" smtClean="0"/>
          </a:p>
          <a:p>
            <a:r>
              <a:rPr lang="en-US" sz="2300" u="sng" dirty="0" smtClean="0"/>
              <a:t>oral ulcerations, </a:t>
            </a:r>
            <a:endParaRPr lang="tr-TR" sz="2300" u="sng" dirty="0" smtClean="0"/>
          </a:p>
          <a:p>
            <a:r>
              <a:rPr lang="en-US" sz="2300" u="sng" dirty="0" smtClean="0"/>
              <a:t>eruptive </a:t>
            </a:r>
            <a:r>
              <a:rPr lang="en-US" sz="2300" u="sng" dirty="0"/>
              <a:t>lesions of the coronary band and </a:t>
            </a:r>
            <a:r>
              <a:rPr lang="en-US" sz="2300" u="sng" dirty="0" err="1"/>
              <a:t>interdigital</a:t>
            </a:r>
            <a:r>
              <a:rPr lang="en-US" sz="2300" u="sng" dirty="0"/>
              <a:t> cleft, </a:t>
            </a:r>
            <a:endParaRPr lang="tr-TR" sz="2300" u="sng" dirty="0" smtClean="0"/>
          </a:p>
          <a:p>
            <a:r>
              <a:rPr lang="en-US" sz="2300" u="sng" dirty="0" smtClean="0"/>
              <a:t>diarrhea</a:t>
            </a:r>
            <a:r>
              <a:rPr lang="en-US" sz="2300" u="sng" dirty="0"/>
              <a:t>, </a:t>
            </a:r>
            <a:endParaRPr lang="tr-TR" sz="2300" u="sng" dirty="0" smtClean="0"/>
          </a:p>
          <a:p>
            <a:r>
              <a:rPr lang="en-US" sz="2300" u="sng" dirty="0" smtClean="0"/>
              <a:t>dehydration</a:t>
            </a:r>
            <a:r>
              <a:rPr lang="en-US" sz="2300" u="sng" dirty="0"/>
              <a:t>, </a:t>
            </a:r>
            <a:endParaRPr lang="tr-TR" sz="2300" u="sng" dirty="0" smtClean="0"/>
          </a:p>
          <a:p>
            <a:r>
              <a:rPr lang="en-US" sz="2300" u="sng" dirty="0" smtClean="0"/>
              <a:t>leukopenia</a:t>
            </a:r>
            <a:r>
              <a:rPr lang="en-US" sz="2300" u="sng" dirty="0"/>
              <a:t>, </a:t>
            </a:r>
            <a:endParaRPr lang="tr-TR" sz="2300" u="sng" dirty="0" smtClean="0"/>
          </a:p>
          <a:p>
            <a:r>
              <a:rPr lang="en-US" sz="2300" u="sng" dirty="0" smtClean="0"/>
              <a:t>thrombocytopenia</a:t>
            </a:r>
            <a:r>
              <a:rPr lang="en-US" sz="2300" u="sng" dirty="0"/>
              <a:t>. </a:t>
            </a:r>
            <a:endParaRPr lang="tr-TR" sz="2300" u="sng" dirty="0" smtClean="0"/>
          </a:p>
        </p:txBody>
      </p:sp>
    </p:spTree>
    <p:extLst>
      <p:ext uri="{BB962C8B-B14F-4D97-AF65-F5344CB8AC3E}">
        <p14:creationId xmlns:p14="http://schemas.microsoft.com/office/powerpoint/2010/main" val="380751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Özel 2">
      <a:dk1>
        <a:srgbClr val="742117"/>
      </a:dk1>
      <a:lt1>
        <a:sysClr val="window" lastClr="FFFFFF"/>
      </a:lt1>
      <a:dk2>
        <a:srgbClr val="DE6B5C"/>
      </a:dk2>
      <a:lt2>
        <a:srgbClr val="E9E5DC"/>
      </a:lt2>
      <a:accent1>
        <a:srgbClr val="DE6B5C"/>
      </a:accent1>
      <a:accent2>
        <a:srgbClr val="742117"/>
      </a:accent2>
      <a:accent3>
        <a:srgbClr val="DE6B5C"/>
      </a:accent3>
      <a:accent4>
        <a:srgbClr val="742117"/>
      </a:accent4>
      <a:accent5>
        <a:srgbClr val="F4CDC9"/>
      </a:accent5>
      <a:accent6>
        <a:srgbClr val="742117"/>
      </a:accent6>
      <a:hlink>
        <a:srgbClr val="4D160F"/>
      </a:hlink>
      <a:folHlink>
        <a:srgbClr val="F4CDC9"/>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91</TotalTime>
  <Words>1061</Words>
  <Application>Microsoft Office PowerPoint</Application>
  <PresentationFormat>Pokaz na ekranie (4:3)</PresentationFormat>
  <Paragraphs>98</Paragraphs>
  <Slides>24</Slides>
  <Notes>0</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Cumba</vt:lpstr>
      <vt:lpstr>Prezentacja programu PowerPoint</vt:lpstr>
      <vt:lpstr>Prezentacja programu PowerPoint</vt:lpstr>
      <vt:lpstr>Prezentacja programu PowerPoint</vt:lpstr>
      <vt:lpstr>Etiology and Epidemiology</vt:lpstr>
      <vt:lpstr>Prezentacja programu PowerPoint</vt:lpstr>
      <vt:lpstr>Prezentacja programu PowerPoint</vt:lpstr>
      <vt:lpstr>Clinical Findings and Lesions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Diagnosis: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DIG-13</cp:lastModifiedBy>
  <cp:revision>13</cp:revision>
  <dcterms:created xsi:type="dcterms:W3CDTF">2020-01-16T10:40:56Z</dcterms:created>
  <dcterms:modified xsi:type="dcterms:W3CDTF">2022-03-24T11:29:53Z</dcterms:modified>
</cp:coreProperties>
</file>