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FC7C-34F6-436B-A038-ADEB7BD09E84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B1C4-3AE1-41CF-8E92-48706B90DF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440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FC7C-34F6-436B-A038-ADEB7BD09E84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B1C4-3AE1-41CF-8E92-48706B90DF5A}" type="slidenum">
              <a:rPr lang="it-IT" smtClean="0"/>
              <a:t>‹#›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160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FC7C-34F6-436B-A038-ADEB7BD09E84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B1C4-3AE1-41CF-8E92-48706B90DF5A}" type="slidenum">
              <a:rPr lang="it-IT" smtClean="0"/>
              <a:t>‹#›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507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FC7C-34F6-436B-A038-ADEB7BD09E84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B1C4-3AE1-41CF-8E92-48706B90DF5A}" type="slidenum">
              <a:rPr lang="it-IT" smtClean="0"/>
              <a:t>‹#›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026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FC7C-34F6-436B-A038-ADEB7BD09E84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B1C4-3AE1-41CF-8E92-48706B90DF5A}" type="slidenum">
              <a:rPr lang="it-IT" smtClean="0"/>
              <a:t>‹#›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155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FC7C-34F6-436B-A038-ADEB7BD09E84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B1C4-3AE1-41CF-8E92-48706B90DF5A}" type="slidenum">
              <a:rPr lang="it-IT" smtClean="0"/>
              <a:t>‹#›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535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FC7C-34F6-436B-A038-ADEB7BD09E84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B1C4-3AE1-41CF-8E92-48706B90DF5A}" type="slidenum">
              <a:rPr lang="it-IT" smtClean="0"/>
              <a:t>‹#›</a:t>
            </a:fld>
            <a:endParaRPr lang="it-IT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173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FC7C-34F6-436B-A038-ADEB7BD09E84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B1C4-3AE1-41CF-8E92-48706B90DF5A}" type="slidenum">
              <a:rPr lang="it-IT" smtClean="0"/>
              <a:t>‹#›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467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FC7C-34F6-436B-A038-ADEB7BD09E84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B1C4-3AE1-41CF-8E92-48706B90DF5A}" type="slidenum">
              <a:rPr lang="it-IT" smtClean="0"/>
              <a:t>‹#›</a:t>
            </a:fld>
            <a:endParaRPr lang="it-IT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796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FC7C-34F6-436B-A038-ADEB7BD09E84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B1C4-3AE1-41CF-8E92-48706B90DF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26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FC7C-34F6-436B-A038-ADEB7BD09E84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B1C4-3AE1-41CF-8E92-48706B90DF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081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966EFC7C-34F6-436B-A038-ADEB7BD09E84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2D96B1C4-3AE1-41CF-8E92-48706B90DF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013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dvetmanual.com/generalized-conditions/canine-distemper/canine-distemper-overview" TargetMode="External"/><Relationship Id="rId2" Type="http://schemas.openxmlformats.org/officeDocument/2006/relationships/hyperlink" Target="http://ecoursesonline.iasri.res.in/mod/page/view.php?id=6551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oahsarkive.cldavis.org/cgi-bin/show_image_info_detail.cgi?image=F12906" TargetMode="External"/><Relationship Id="rId5" Type="http://schemas.openxmlformats.org/officeDocument/2006/relationships/hyperlink" Target="https://noahsarkive.cldavis.org/cgi-bin/show_image_info_page.cgi?_submitted=2&amp;no_items=100&amp;Species=2&amp;System=-1&amp;Organ=-1&amp;Genpath=-1&amp;Rating=&amp;Keywords=distemper" TargetMode="External"/><Relationship Id="rId4" Type="http://schemas.openxmlformats.org/officeDocument/2006/relationships/hyperlink" Target="https://www.researchgate.net/figure/Principal-histological-patterns-of-canine-distemper-virus-induced-encephalitis-Observe_fig3_27872102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535911F-86A7-4D19-A3BA-4EB3F2560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1028699"/>
            <a:ext cx="9418320" cy="3862083"/>
          </a:xfrm>
        </p:spPr>
        <p:txBody>
          <a:bodyPr anchor="ctr">
            <a:normAutofit/>
          </a:bodyPr>
          <a:lstStyle/>
          <a:p>
            <a:pPr algn="ctr"/>
            <a:r>
              <a:rPr lang="it-IT" sz="6000" dirty="0"/>
              <a:t>Canine </a:t>
            </a:r>
            <a:r>
              <a:rPr lang="it-IT" sz="6000" dirty="0" err="1"/>
              <a:t>Distemper</a:t>
            </a:r>
            <a:r>
              <a:rPr lang="it-IT" sz="6000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ECC6211F-0A8E-4864-98FE-F69D611772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5237670"/>
            <a:ext cx="9418320" cy="1183261"/>
          </a:xfrm>
        </p:spPr>
        <p:txBody>
          <a:bodyPr>
            <a:normAutofit/>
          </a:bodyPr>
          <a:lstStyle/>
          <a:p>
            <a:pPr algn="ctr"/>
            <a:endParaRPr lang="it-IT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D7E8ECA2-60A0-4D39-817D-F1E982ED7F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5651500" y="5097592"/>
            <a:ext cx="59639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058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4">
            <a:extLst>
              <a:ext uri="{FF2B5EF4-FFF2-40B4-BE49-F238E27FC236}">
                <a16:creationId xmlns:a16="http://schemas.microsoft.com/office/drawing/2014/main" xmlns="" id="{5DB0431E-0B04-44A1-9C51-531E28D18A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1BCB176-3E4A-492F-AF16-CF9D869DB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</p:spPr>
        <p:txBody>
          <a:bodyPr>
            <a:normAutofit/>
          </a:bodyPr>
          <a:lstStyle/>
          <a:p>
            <a:pPr algn="ctr"/>
            <a:r>
              <a:rPr lang="it-IT" dirty="0" err="1"/>
              <a:t>Lesions</a:t>
            </a:r>
            <a:r>
              <a:rPr lang="it-IT" dirty="0"/>
              <a:t> </a:t>
            </a:r>
            <a:r>
              <a:rPr lang="it-IT" dirty="0" err="1"/>
              <a:t>given</a:t>
            </a:r>
            <a:r>
              <a:rPr lang="it-IT" dirty="0"/>
              <a:t> by Canine </a:t>
            </a:r>
            <a:r>
              <a:rPr lang="it-IT" dirty="0" err="1"/>
              <a:t>Distemper</a:t>
            </a:r>
            <a:endParaRPr lang="it-IT" dirty="0"/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xmlns="" id="{E4CD7BA1-F2AA-4F4D-B546-7EB8AE848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645" y="2377123"/>
            <a:ext cx="8595360" cy="901632"/>
          </a:xfrm>
        </p:spPr>
        <p:txBody>
          <a:bodyPr>
            <a:normAutofit/>
          </a:bodyPr>
          <a:lstStyle/>
          <a:p>
            <a:endParaRPr lang="it-IT" dirty="0"/>
          </a:p>
          <a:p>
            <a:pPr lvl="1"/>
            <a:endParaRPr lang="it-IT" dirty="0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xmlns="" id="{6B424749-EEE0-49C9-9ABF-97B171A3EA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9665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2F152AFB-648D-4D38-A62D-F70312B1818D}"/>
              </a:ext>
            </a:extLst>
          </p:cNvPr>
          <p:cNvSpPr/>
          <p:nvPr/>
        </p:nvSpPr>
        <p:spPr>
          <a:xfrm>
            <a:off x="1562100" y="1809307"/>
            <a:ext cx="2730500" cy="413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Macroscopical</a:t>
            </a:r>
            <a:r>
              <a:rPr lang="it-IT" dirty="0"/>
              <a:t> </a:t>
            </a:r>
            <a:r>
              <a:rPr lang="it-IT" dirty="0" err="1"/>
              <a:t>Lesions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569295D5-C337-472D-AF6C-BF35C7270163}"/>
              </a:ext>
            </a:extLst>
          </p:cNvPr>
          <p:cNvSpPr txBox="1"/>
          <p:nvPr/>
        </p:nvSpPr>
        <p:spPr>
          <a:xfrm>
            <a:off x="1000125" y="2377123"/>
            <a:ext cx="10029825" cy="3299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E4D0135-9229-445C-8762-DCA2E4F7B029}"/>
              </a:ext>
            </a:extLst>
          </p:cNvPr>
          <p:cNvSpPr txBox="1"/>
          <p:nvPr/>
        </p:nvSpPr>
        <p:spPr>
          <a:xfrm>
            <a:off x="1000125" y="2502568"/>
            <a:ext cx="9954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Thymic</a:t>
            </a:r>
            <a:r>
              <a:rPr lang="it-IT" dirty="0"/>
              <a:t> </a:t>
            </a:r>
            <a:r>
              <a:rPr lang="it-IT" dirty="0" err="1"/>
              <a:t>Atrophy</a:t>
            </a:r>
            <a:r>
              <a:rPr lang="it-IT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Acute pneumonia and edema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73618ABC-ED8E-48CB-91BD-B30EC08073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922" y="1691322"/>
            <a:ext cx="5029727" cy="3404663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E6A9906C-B311-4650-A3D1-71F3D12059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38" y="3102732"/>
            <a:ext cx="5007024" cy="375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172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4">
            <a:extLst>
              <a:ext uri="{FF2B5EF4-FFF2-40B4-BE49-F238E27FC236}">
                <a16:creationId xmlns:a16="http://schemas.microsoft.com/office/drawing/2014/main" xmlns="" id="{5DB0431E-0B04-44A1-9C51-531E28D18A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1BCB176-3E4A-492F-AF16-CF9D869DB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</p:spPr>
        <p:txBody>
          <a:bodyPr>
            <a:normAutofit/>
          </a:bodyPr>
          <a:lstStyle/>
          <a:p>
            <a:pPr algn="ctr"/>
            <a:r>
              <a:rPr lang="it-IT" dirty="0" err="1"/>
              <a:t>Lesions</a:t>
            </a:r>
            <a:r>
              <a:rPr lang="it-IT" dirty="0"/>
              <a:t> </a:t>
            </a:r>
            <a:r>
              <a:rPr lang="it-IT" dirty="0" err="1"/>
              <a:t>given</a:t>
            </a:r>
            <a:r>
              <a:rPr lang="it-IT" dirty="0"/>
              <a:t> by Canine </a:t>
            </a:r>
            <a:r>
              <a:rPr lang="it-IT" dirty="0" err="1"/>
              <a:t>Distemper</a:t>
            </a:r>
            <a:endParaRPr lang="it-IT" dirty="0"/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xmlns="" id="{E4CD7BA1-F2AA-4F4D-B546-7EB8AE848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645" y="2377123"/>
            <a:ext cx="8595360" cy="901632"/>
          </a:xfrm>
        </p:spPr>
        <p:txBody>
          <a:bodyPr>
            <a:normAutofit/>
          </a:bodyPr>
          <a:lstStyle/>
          <a:p>
            <a:endParaRPr lang="it-IT" dirty="0"/>
          </a:p>
          <a:p>
            <a:pPr lvl="1"/>
            <a:endParaRPr lang="it-IT" dirty="0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xmlns="" id="{6B424749-EEE0-49C9-9ABF-97B171A3EA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9665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2F152AFB-648D-4D38-A62D-F70312B1818D}"/>
              </a:ext>
            </a:extLst>
          </p:cNvPr>
          <p:cNvSpPr/>
          <p:nvPr/>
        </p:nvSpPr>
        <p:spPr>
          <a:xfrm>
            <a:off x="1562100" y="1809307"/>
            <a:ext cx="2730500" cy="413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Macroscopical</a:t>
            </a:r>
            <a:r>
              <a:rPr lang="it-IT" dirty="0"/>
              <a:t> </a:t>
            </a:r>
            <a:r>
              <a:rPr lang="it-IT" dirty="0" err="1"/>
              <a:t>Lesions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569295D5-C337-472D-AF6C-BF35C7270163}"/>
              </a:ext>
            </a:extLst>
          </p:cNvPr>
          <p:cNvSpPr txBox="1"/>
          <p:nvPr/>
        </p:nvSpPr>
        <p:spPr>
          <a:xfrm>
            <a:off x="1000125" y="2377123"/>
            <a:ext cx="10029825" cy="3299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E4D0135-9229-445C-8762-DCA2E4F7B029}"/>
              </a:ext>
            </a:extLst>
          </p:cNvPr>
          <p:cNvSpPr txBox="1"/>
          <p:nvPr/>
        </p:nvSpPr>
        <p:spPr>
          <a:xfrm>
            <a:off x="1000125" y="2502568"/>
            <a:ext cx="35558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GI tract: Acute </a:t>
            </a:r>
            <a:r>
              <a:rPr lang="en-US" dirty="0" err="1"/>
              <a:t>catarral</a:t>
            </a:r>
            <a:r>
              <a:rPr lang="en-US" dirty="0"/>
              <a:t> gastroenteritis, swelling of Peyer’s patches and </a:t>
            </a:r>
            <a:r>
              <a:rPr lang="en-US" dirty="0" err="1"/>
              <a:t>limphnodes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Heart : Hydropericardium, fatty degeneration and small </a:t>
            </a:r>
            <a:r>
              <a:rPr lang="en-US" dirty="0" err="1"/>
              <a:t>haemorrhages</a:t>
            </a:r>
            <a:r>
              <a:rPr lang="en-US" dirty="0"/>
              <a:t> of myocardium, </a:t>
            </a:r>
            <a:r>
              <a:rPr lang="en-US" dirty="0" err="1"/>
              <a:t>epicarditis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Parenchimatous</a:t>
            </a:r>
            <a:r>
              <a:rPr lang="en-US" dirty="0"/>
              <a:t> degeneration of liver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CE3AD60F-6D08-41C9-AA82-8C2C947E27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658" y="2222500"/>
            <a:ext cx="6114950" cy="413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2824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4">
            <a:extLst>
              <a:ext uri="{FF2B5EF4-FFF2-40B4-BE49-F238E27FC236}">
                <a16:creationId xmlns:a16="http://schemas.microsoft.com/office/drawing/2014/main" xmlns="" id="{5DB0431E-0B04-44A1-9C51-531E28D18A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1BCB176-3E4A-492F-AF16-CF9D869DB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</p:spPr>
        <p:txBody>
          <a:bodyPr>
            <a:normAutofit/>
          </a:bodyPr>
          <a:lstStyle/>
          <a:p>
            <a:pPr algn="ctr"/>
            <a:r>
              <a:rPr lang="it-IT" dirty="0" err="1"/>
              <a:t>Lesions</a:t>
            </a:r>
            <a:r>
              <a:rPr lang="it-IT" dirty="0"/>
              <a:t> </a:t>
            </a:r>
            <a:r>
              <a:rPr lang="it-IT" dirty="0" err="1"/>
              <a:t>given</a:t>
            </a:r>
            <a:r>
              <a:rPr lang="it-IT" dirty="0"/>
              <a:t> by Canine </a:t>
            </a:r>
            <a:r>
              <a:rPr lang="it-IT" dirty="0" err="1"/>
              <a:t>Distemper</a:t>
            </a:r>
            <a:endParaRPr lang="it-IT" dirty="0"/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xmlns="" id="{E4CD7BA1-F2AA-4F4D-B546-7EB8AE848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645" y="2377123"/>
            <a:ext cx="8595360" cy="901632"/>
          </a:xfrm>
        </p:spPr>
        <p:txBody>
          <a:bodyPr>
            <a:normAutofit/>
          </a:bodyPr>
          <a:lstStyle/>
          <a:p>
            <a:endParaRPr lang="it-IT" dirty="0"/>
          </a:p>
          <a:p>
            <a:pPr lvl="1"/>
            <a:endParaRPr lang="it-IT" dirty="0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xmlns="" id="{6B424749-EEE0-49C9-9ABF-97B171A3EA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9665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2F152AFB-648D-4D38-A62D-F70312B1818D}"/>
              </a:ext>
            </a:extLst>
          </p:cNvPr>
          <p:cNvSpPr/>
          <p:nvPr/>
        </p:nvSpPr>
        <p:spPr>
          <a:xfrm>
            <a:off x="1562100" y="1809307"/>
            <a:ext cx="2730500" cy="413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Macroscopical</a:t>
            </a:r>
            <a:r>
              <a:rPr lang="it-IT" dirty="0"/>
              <a:t> </a:t>
            </a:r>
            <a:r>
              <a:rPr lang="it-IT" dirty="0" err="1"/>
              <a:t>Lesions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569295D5-C337-472D-AF6C-BF35C7270163}"/>
              </a:ext>
            </a:extLst>
          </p:cNvPr>
          <p:cNvSpPr txBox="1"/>
          <p:nvPr/>
        </p:nvSpPr>
        <p:spPr>
          <a:xfrm>
            <a:off x="1000125" y="2377123"/>
            <a:ext cx="10029825" cy="3299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E4D0135-9229-445C-8762-DCA2E4F7B029}"/>
              </a:ext>
            </a:extLst>
          </p:cNvPr>
          <p:cNvSpPr txBox="1"/>
          <p:nvPr/>
        </p:nvSpPr>
        <p:spPr>
          <a:xfrm>
            <a:off x="1000125" y="2502568"/>
            <a:ext cx="4229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Hypercheratosis</a:t>
            </a:r>
            <a:r>
              <a:rPr lang="en-US" dirty="0"/>
              <a:t> of pads and nose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pic>
        <p:nvPicPr>
          <p:cNvPr id="10" name="Picture 6" descr="beforebear">
            <a:extLst>
              <a:ext uri="{FF2B5EF4-FFF2-40B4-BE49-F238E27FC236}">
                <a16:creationId xmlns:a16="http://schemas.microsoft.com/office/drawing/2014/main" xmlns="" id="{FEAED057-6FFB-4F48-A1D5-A28DB0F48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3029721"/>
            <a:ext cx="4286250" cy="338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ard%20pad%20disease">
            <a:extLst>
              <a:ext uri="{FF2B5EF4-FFF2-40B4-BE49-F238E27FC236}">
                <a16:creationId xmlns:a16="http://schemas.microsoft.com/office/drawing/2014/main" xmlns="" id="{EFE3E313-1B5D-4938-9680-4DFB54AB0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200" y="2145484"/>
            <a:ext cx="31877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857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4">
            <a:extLst>
              <a:ext uri="{FF2B5EF4-FFF2-40B4-BE49-F238E27FC236}">
                <a16:creationId xmlns:a16="http://schemas.microsoft.com/office/drawing/2014/main" xmlns="" id="{5DB0431E-0B04-44A1-9C51-531E28D18A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1BCB176-3E4A-492F-AF16-CF9D869DB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</p:spPr>
        <p:txBody>
          <a:bodyPr>
            <a:normAutofit/>
          </a:bodyPr>
          <a:lstStyle/>
          <a:p>
            <a:pPr algn="ctr"/>
            <a:r>
              <a:rPr lang="it-IT" dirty="0" err="1"/>
              <a:t>Lesions</a:t>
            </a:r>
            <a:r>
              <a:rPr lang="it-IT" dirty="0"/>
              <a:t> </a:t>
            </a:r>
            <a:r>
              <a:rPr lang="it-IT" dirty="0" err="1"/>
              <a:t>given</a:t>
            </a:r>
            <a:r>
              <a:rPr lang="it-IT" dirty="0"/>
              <a:t> by Canine </a:t>
            </a:r>
            <a:r>
              <a:rPr lang="it-IT" dirty="0" err="1"/>
              <a:t>Distemper</a:t>
            </a:r>
            <a:endParaRPr lang="it-IT" dirty="0"/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xmlns="" id="{E4CD7BA1-F2AA-4F4D-B546-7EB8AE848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645" y="2377123"/>
            <a:ext cx="8595360" cy="901632"/>
          </a:xfrm>
        </p:spPr>
        <p:txBody>
          <a:bodyPr>
            <a:normAutofit/>
          </a:bodyPr>
          <a:lstStyle/>
          <a:p>
            <a:endParaRPr lang="it-IT" dirty="0"/>
          </a:p>
          <a:p>
            <a:pPr lvl="1"/>
            <a:endParaRPr lang="it-IT" dirty="0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xmlns="" id="{6B424749-EEE0-49C9-9ABF-97B171A3EA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9665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2F152AFB-648D-4D38-A62D-F70312B1818D}"/>
              </a:ext>
            </a:extLst>
          </p:cNvPr>
          <p:cNvSpPr/>
          <p:nvPr/>
        </p:nvSpPr>
        <p:spPr>
          <a:xfrm>
            <a:off x="1562100" y="1809307"/>
            <a:ext cx="2730500" cy="413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Macroscopical</a:t>
            </a:r>
            <a:r>
              <a:rPr lang="it-IT" dirty="0"/>
              <a:t> </a:t>
            </a:r>
            <a:r>
              <a:rPr lang="it-IT" dirty="0" err="1"/>
              <a:t>Lesions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569295D5-C337-472D-AF6C-BF35C7270163}"/>
              </a:ext>
            </a:extLst>
          </p:cNvPr>
          <p:cNvSpPr txBox="1"/>
          <p:nvPr/>
        </p:nvSpPr>
        <p:spPr>
          <a:xfrm>
            <a:off x="1000125" y="2377123"/>
            <a:ext cx="10029825" cy="3299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E4D0135-9229-445C-8762-DCA2E4F7B029}"/>
              </a:ext>
            </a:extLst>
          </p:cNvPr>
          <p:cNvSpPr txBox="1"/>
          <p:nvPr/>
        </p:nvSpPr>
        <p:spPr>
          <a:xfrm>
            <a:off x="1000125" y="2502568"/>
            <a:ext cx="10191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Muco</a:t>
            </a:r>
            <a:r>
              <a:rPr lang="en-US" dirty="0"/>
              <a:t> purulent </a:t>
            </a:r>
            <a:r>
              <a:rPr lang="en-US" dirty="0" err="1"/>
              <a:t>conguinctivitis</a:t>
            </a:r>
            <a:r>
              <a:rPr lang="en-US" dirty="0"/>
              <a:t>, lesions to cornea and optic nerve, atrophy of the retina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0E46E705-6270-4FB5-9423-3456765E6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961" y="3036923"/>
            <a:ext cx="3413627" cy="3413627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8C218485-FFB8-4BAC-B1DE-F2B3A83631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195" y="3036923"/>
            <a:ext cx="4602330" cy="344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457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4">
            <a:extLst>
              <a:ext uri="{FF2B5EF4-FFF2-40B4-BE49-F238E27FC236}">
                <a16:creationId xmlns:a16="http://schemas.microsoft.com/office/drawing/2014/main" xmlns="" id="{5DB0431E-0B04-44A1-9C51-531E28D18A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1BCB176-3E4A-492F-AF16-CF9D869DB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</p:spPr>
        <p:txBody>
          <a:bodyPr>
            <a:normAutofit/>
          </a:bodyPr>
          <a:lstStyle/>
          <a:p>
            <a:pPr algn="ctr"/>
            <a:r>
              <a:rPr lang="it-IT" dirty="0" err="1"/>
              <a:t>Bibliography</a:t>
            </a:r>
            <a:endParaRPr lang="it-IT" dirty="0"/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xmlns="" id="{E4CD7BA1-F2AA-4F4D-B546-7EB8AE848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645" y="2377123"/>
            <a:ext cx="8595360" cy="901632"/>
          </a:xfrm>
        </p:spPr>
        <p:txBody>
          <a:bodyPr>
            <a:normAutofit/>
          </a:bodyPr>
          <a:lstStyle/>
          <a:p>
            <a:endParaRPr lang="it-IT" dirty="0"/>
          </a:p>
          <a:p>
            <a:pPr lvl="1"/>
            <a:endParaRPr lang="it-IT" dirty="0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xmlns="" id="{6B424749-EEE0-49C9-9ABF-97B171A3EA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9665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E3AC23B3-3599-41B5-B3CB-1523FCCB4D0F}"/>
              </a:ext>
            </a:extLst>
          </p:cNvPr>
          <p:cNvSpPr txBox="1"/>
          <p:nvPr/>
        </p:nvSpPr>
        <p:spPr>
          <a:xfrm>
            <a:off x="866775" y="1790700"/>
            <a:ext cx="99745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hlinkClick r:id="rId2"/>
              </a:rPr>
              <a:t>http://ecoursesonline.iasri.res.in/mod/page/view.php?id=65511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hlinkClick r:id="rId3"/>
              </a:rPr>
              <a:t>https://www.msdvetmanual.com/generalized-conditions/canine-distemper/canine-distemper-overview</a:t>
            </a:r>
            <a:endParaRPr lang="it-IT" dirty="0">
              <a:hlinkClick r:id="rId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hlinkClick r:id="rId4"/>
              </a:rPr>
              <a:t>https://www.researchgate.net/figure/Principal-histological-patterns-of-canine-distemper-virus-induced-encephalitis-Observe_fig3_278721027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hlinkClick r:id="rId5"/>
              </a:rPr>
              <a:t>https://noahsarkive.cldavis.org/cgi-bin/show_image_info_page.cgi?_submitted=2&amp;no_items=100&amp;Species=2&amp;System=-1&amp;Organ=-1&amp;Genpath=-1&amp;Rating=&amp;Keywords=distemper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hlinkClick r:id="rId6"/>
              </a:rPr>
              <a:t>https://noahsarkive.cldavis.org/cgi-bin/show_image_info_detail.cgi?image=F12906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5996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4">
            <a:extLst>
              <a:ext uri="{FF2B5EF4-FFF2-40B4-BE49-F238E27FC236}">
                <a16:creationId xmlns:a16="http://schemas.microsoft.com/office/drawing/2014/main" xmlns="" id="{5DB0431E-0B04-44A1-9C51-531E28D18A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1BCB176-3E4A-492F-AF16-CF9D869DB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</p:spPr>
        <p:txBody>
          <a:bodyPr>
            <a:normAutofit/>
          </a:bodyPr>
          <a:lstStyle/>
          <a:p>
            <a:pPr algn="ctr"/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canine </a:t>
            </a:r>
            <a:r>
              <a:rPr lang="it-IT" dirty="0" err="1"/>
              <a:t>distemper</a:t>
            </a:r>
            <a:r>
              <a:rPr lang="it-IT" dirty="0"/>
              <a:t>?	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xmlns="" id="{E4CD7BA1-F2AA-4F4D-B546-7EB8AE848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/>
          <a:p>
            <a:r>
              <a:rPr lang="it-IT" dirty="0"/>
              <a:t>Canine </a:t>
            </a:r>
            <a:r>
              <a:rPr lang="it-IT" dirty="0" err="1"/>
              <a:t>distemper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an </a:t>
            </a:r>
            <a:r>
              <a:rPr lang="it-IT" dirty="0" err="1"/>
              <a:t>infectious</a:t>
            </a:r>
            <a:r>
              <a:rPr lang="it-IT" dirty="0"/>
              <a:t> </a:t>
            </a:r>
            <a:r>
              <a:rPr lang="it-IT" dirty="0" err="1"/>
              <a:t>disease</a:t>
            </a:r>
            <a:r>
              <a:rPr lang="it-IT" dirty="0"/>
              <a:t> </a:t>
            </a:r>
            <a:r>
              <a:rPr lang="it-IT" dirty="0" err="1"/>
              <a:t>caused</a:t>
            </a:r>
            <a:r>
              <a:rPr lang="it-IT" dirty="0"/>
              <a:t> by the Canine </a:t>
            </a:r>
            <a:r>
              <a:rPr lang="it-IT" dirty="0" err="1"/>
              <a:t>Distemper</a:t>
            </a:r>
            <a:r>
              <a:rPr lang="it-IT" dirty="0"/>
              <a:t> Virus CDV,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paramyxovirus</a:t>
            </a:r>
            <a:r>
              <a:rPr lang="it-IT" dirty="0"/>
              <a:t> </a:t>
            </a:r>
            <a:r>
              <a:rPr lang="it-IT" dirty="0" err="1"/>
              <a:t>closely</a:t>
            </a:r>
            <a:r>
              <a:rPr lang="it-IT" dirty="0"/>
              <a:t> </a:t>
            </a:r>
            <a:r>
              <a:rPr lang="it-IT" dirty="0" err="1"/>
              <a:t>related</a:t>
            </a:r>
            <a:r>
              <a:rPr lang="it-IT" dirty="0"/>
              <a:t> to the </a:t>
            </a:r>
            <a:r>
              <a:rPr lang="it-IT" dirty="0" err="1"/>
              <a:t>measles</a:t>
            </a:r>
            <a:r>
              <a:rPr lang="it-IT" dirty="0"/>
              <a:t> and </a:t>
            </a:r>
            <a:r>
              <a:rPr lang="it-IT" dirty="0" err="1"/>
              <a:t>rinderpest</a:t>
            </a:r>
            <a:r>
              <a:rPr lang="it-IT" dirty="0"/>
              <a:t> </a:t>
            </a:r>
            <a:r>
              <a:rPr lang="it-IT" dirty="0" err="1"/>
              <a:t>viruses</a:t>
            </a:r>
            <a:endParaRPr lang="it-IT" dirty="0"/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fragile single </a:t>
            </a:r>
            <a:r>
              <a:rPr lang="it-IT" dirty="0" err="1"/>
              <a:t>strand</a:t>
            </a:r>
            <a:r>
              <a:rPr lang="it-IT" dirty="0"/>
              <a:t> RNA virus </a:t>
            </a:r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extremely</a:t>
            </a:r>
            <a:r>
              <a:rPr lang="it-IT" dirty="0"/>
              <a:t> </a:t>
            </a:r>
            <a:r>
              <a:rPr lang="it-IT" dirty="0" err="1"/>
              <a:t>contagious</a:t>
            </a:r>
            <a:r>
              <a:rPr lang="it-IT" dirty="0"/>
              <a:t> and </a:t>
            </a:r>
            <a:r>
              <a:rPr lang="it-IT" dirty="0" err="1"/>
              <a:t>potentially</a:t>
            </a:r>
            <a:r>
              <a:rPr lang="it-IT" dirty="0"/>
              <a:t> </a:t>
            </a:r>
            <a:r>
              <a:rPr lang="it-IT" dirty="0" err="1"/>
              <a:t>lethal</a:t>
            </a:r>
            <a:r>
              <a:rPr lang="it-IT" dirty="0"/>
              <a:t>, </a:t>
            </a:r>
            <a:r>
              <a:rPr lang="it-IT" dirty="0" err="1"/>
              <a:t>as</a:t>
            </a:r>
            <a:r>
              <a:rPr lang="it-IT" dirty="0"/>
              <a:t> the virus </a:t>
            </a:r>
            <a:r>
              <a:rPr lang="it-IT" dirty="0" err="1"/>
              <a:t>attaks</a:t>
            </a:r>
            <a:r>
              <a:rPr lang="it-IT" dirty="0"/>
              <a:t> multiple body systems </a:t>
            </a:r>
            <a:r>
              <a:rPr lang="it-IT" dirty="0" err="1"/>
              <a:t>resulting</a:t>
            </a:r>
            <a:r>
              <a:rPr lang="it-IT" dirty="0"/>
              <a:t> in a </a:t>
            </a:r>
            <a:r>
              <a:rPr lang="it-IT" dirty="0" err="1"/>
              <a:t>widespread</a:t>
            </a:r>
            <a:r>
              <a:rPr lang="it-IT" dirty="0"/>
              <a:t> </a:t>
            </a:r>
            <a:r>
              <a:rPr lang="it-IT" dirty="0" err="1"/>
              <a:t>infection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difficult</a:t>
            </a:r>
            <a:r>
              <a:rPr lang="it-IT" dirty="0"/>
              <a:t> to </a:t>
            </a:r>
            <a:r>
              <a:rPr lang="it-IT" dirty="0" err="1"/>
              <a:t>treat</a:t>
            </a:r>
            <a:endParaRPr lang="it-IT" dirty="0"/>
          </a:p>
          <a:p>
            <a:endParaRPr lang="it-IT" dirty="0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xmlns="" id="{6B424749-EEE0-49C9-9ABF-97B171A3EA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9665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278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4">
            <a:extLst>
              <a:ext uri="{FF2B5EF4-FFF2-40B4-BE49-F238E27FC236}">
                <a16:creationId xmlns:a16="http://schemas.microsoft.com/office/drawing/2014/main" xmlns="" id="{5DB0431E-0B04-44A1-9C51-531E28D18A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1BCB176-3E4A-492F-AF16-CF9D869DB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How </a:t>
            </a:r>
            <a:r>
              <a:rPr lang="it-IT" dirty="0" err="1"/>
              <a:t>is</a:t>
            </a:r>
            <a:r>
              <a:rPr lang="it-IT" dirty="0"/>
              <a:t> canine </a:t>
            </a:r>
            <a:r>
              <a:rPr lang="it-IT" dirty="0" err="1"/>
              <a:t>distemper</a:t>
            </a:r>
            <a:r>
              <a:rPr lang="it-IT" dirty="0"/>
              <a:t> spread?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xmlns="" id="{E4CD7BA1-F2AA-4F4D-B546-7EB8AE848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xmlns="" id="{6B424749-EEE0-49C9-9ABF-97B171A3EA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9665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xmlns="" id="{4DA3BB5D-61A6-4ABA-A59A-0B764A09CDFE}"/>
              </a:ext>
            </a:extLst>
          </p:cNvPr>
          <p:cNvSpPr/>
          <p:nvPr/>
        </p:nvSpPr>
        <p:spPr>
          <a:xfrm>
            <a:off x="1544320" y="2580640"/>
            <a:ext cx="2474666" cy="1172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Direct </a:t>
            </a:r>
            <a:r>
              <a:rPr lang="it-IT" dirty="0" err="1"/>
              <a:t>contact</a:t>
            </a:r>
            <a:r>
              <a:rPr lang="it-IT" dirty="0"/>
              <a:t> with </a:t>
            </a:r>
            <a:r>
              <a:rPr lang="it-IT" dirty="0" err="1"/>
              <a:t>infected</a:t>
            </a:r>
            <a:r>
              <a:rPr lang="it-IT" dirty="0"/>
              <a:t> </a:t>
            </a:r>
            <a:r>
              <a:rPr lang="it-IT" dirty="0" err="1"/>
              <a:t>animal</a:t>
            </a:r>
            <a:r>
              <a:rPr lang="it-IT" dirty="0"/>
              <a:t> or </a:t>
            </a:r>
            <a:r>
              <a:rPr lang="it-IT" dirty="0" err="1"/>
              <a:t>object</a:t>
            </a:r>
            <a:r>
              <a:rPr lang="it-IT" dirty="0"/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24AAC080-34A8-4D79-8D2D-E319782C1CB9}"/>
              </a:ext>
            </a:extLst>
          </p:cNvPr>
          <p:cNvSpPr/>
          <p:nvPr/>
        </p:nvSpPr>
        <p:spPr>
          <a:xfrm>
            <a:off x="4432949" y="2580640"/>
            <a:ext cx="2474666" cy="1172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Airborne</a:t>
            </a:r>
            <a:r>
              <a:rPr lang="it-IT" dirty="0"/>
              <a:t> </a:t>
            </a:r>
            <a:r>
              <a:rPr lang="it-IT" dirty="0" err="1"/>
              <a:t>exposure</a:t>
            </a:r>
            <a:endParaRPr lang="it-IT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3D93E822-31DD-4937-9AC0-438BC3EF6E13}"/>
              </a:ext>
            </a:extLst>
          </p:cNvPr>
          <p:cNvSpPr/>
          <p:nvPr/>
        </p:nvSpPr>
        <p:spPr>
          <a:xfrm>
            <a:off x="7321578" y="2580640"/>
            <a:ext cx="2474666" cy="1172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Placenta</a:t>
            </a: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xmlns="" id="{320566B5-154D-46C8-B4AB-6BBFBA9B2247}"/>
              </a:ext>
            </a:extLst>
          </p:cNvPr>
          <p:cNvSpPr/>
          <p:nvPr/>
        </p:nvSpPr>
        <p:spPr>
          <a:xfrm>
            <a:off x="2560192" y="3894931"/>
            <a:ext cx="428625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Freccia in giù 9">
            <a:extLst>
              <a:ext uri="{FF2B5EF4-FFF2-40B4-BE49-F238E27FC236}">
                <a16:creationId xmlns:a16="http://schemas.microsoft.com/office/drawing/2014/main" xmlns="" id="{E6737B0E-0732-4465-8A3C-9D16450751E6}"/>
              </a:ext>
            </a:extLst>
          </p:cNvPr>
          <p:cNvSpPr/>
          <p:nvPr/>
        </p:nvSpPr>
        <p:spPr>
          <a:xfrm>
            <a:off x="8344598" y="3894931"/>
            <a:ext cx="428625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>
            <a:extLst>
              <a:ext uri="{FF2B5EF4-FFF2-40B4-BE49-F238E27FC236}">
                <a16:creationId xmlns:a16="http://schemas.microsoft.com/office/drawing/2014/main" xmlns="" id="{2189BD5A-616E-47EC-9263-B8B7DC0AED4A}"/>
              </a:ext>
            </a:extLst>
          </p:cNvPr>
          <p:cNvSpPr/>
          <p:nvPr/>
        </p:nvSpPr>
        <p:spPr>
          <a:xfrm>
            <a:off x="5345239" y="3894931"/>
            <a:ext cx="428625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xmlns="" id="{89296E5D-8B24-4AAF-850E-9FD3FA78D120}"/>
              </a:ext>
            </a:extLst>
          </p:cNvPr>
          <p:cNvSpPr/>
          <p:nvPr/>
        </p:nvSpPr>
        <p:spPr>
          <a:xfrm>
            <a:off x="1537171" y="4746784"/>
            <a:ext cx="5370444" cy="1172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When</a:t>
            </a:r>
            <a:r>
              <a:rPr lang="it-IT" dirty="0"/>
              <a:t> an </a:t>
            </a:r>
            <a:r>
              <a:rPr lang="it-IT" dirty="0" err="1"/>
              <a:t>infected</a:t>
            </a:r>
            <a:r>
              <a:rPr lang="it-IT" dirty="0"/>
              <a:t> dog or wild </a:t>
            </a:r>
            <a:r>
              <a:rPr lang="it-IT" dirty="0" err="1"/>
              <a:t>animal</a:t>
            </a:r>
            <a:r>
              <a:rPr lang="it-IT" dirty="0"/>
              <a:t> </a:t>
            </a:r>
            <a:r>
              <a:rPr lang="it-IT" dirty="0" err="1"/>
              <a:t>coughs</a:t>
            </a:r>
            <a:r>
              <a:rPr lang="it-IT" dirty="0"/>
              <a:t>, </a:t>
            </a:r>
            <a:r>
              <a:rPr lang="it-IT" dirty="0" err="1"/>
              <a:t>sneezes</a:t>
            </a:r>
            <a:r>
              <a:rPr lang="it-IT" dirty="0"/>
              <a:t> or </a:t>
            </a:r>
            <a:r>
              <a:rPr lang="it-IT" dirty="0" err="1"/>
              <a:t>barks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releases aerosol </a:t>
            </a:r>
            <a:r>
              <a:rPr lang="it-IT" dirty="0" err="1"/>
              <a:t>droplets</a:t>
            </a:r>
            <a:r>
              <a:rPr lang="it-IT" dirty="0"/>
              <a:t> in the </a:t>
            </a:r>
            <a:r>
              <a:rPr lang="it-IT" dirty="0" err="1"/>
              <a:t>envirnoment</a:t>
            </a:r>
            <a:r>
              <a:rPr lang="it-IT" dirty="0"/>
              <a:t> </a:t>
            </a:r>
            <a:r>
              <a:rPr lang="it-IT" dirty="0" err="1"/>
              <a:t>infecting</a:t>
            </a:r>
            <a:r>
              <a:rPr lang="it-IT" dirty="0"/>
              <a:t> </a:t>
            </a:r>
            <a:r>
              <a:rPr lang="it-IT" dirty="0" err="1"/>
              <a:t>nearby</a:t>
            </a:r>
            <a:r>
              <a:rPr lang="it-IT" dirty="0"/>
              <a:t> </a:t>
            </a:r>
            <a:r>
              <a:rPr lang="it-IT" dirty="0" err="1"/>
              <a:t>animals</a:t>
            </a:r>
            <a:r>
              <a:rPr lang="it-IT" dirty="0"/>
              <a:t> and </a:t>
            </a:r>
            <a:r>
              <a:rPr lang="it-IT" dirty="0" err="1"/>
              <a:t>surfaces</a:t>
            </a:r>
            <a:r>
              <a:rPr lang="it-IT" dirty="0"/>
              <a:t> </a:t>
            </a:r>
            <a:r>
              <a:rPr lang="it-IT" dirty="0" err="1"/>
              <a:t>including</a:t>
            </a:r>
            <a:r>
              <a:rPr lang="it-IT" dirty="0"/>
              <a:t> food and water </a:t>
            </a:r>
            <a:r>
              <a:rPr lang="it-IT" dirty="0" err="1"/>
              <a:t>bowls</a:t>
            </a:r>
            <a:endParaRPr lang="it-IT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8BCB2626-7F5F-4E69-8E39-FC9D0DA8F2E6}"/>
              </a:ext>
            </a:extLst>
          </p:cNvPr>
          <p:cNvSpPr/>
          <p:nvPr/>
        </p:nvSpPr>
        <p:spPr>
          <a:xfrm>
            <a:off x="7321577" y="4746784"/>
            <a:ext cx="2474666" cy="1172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Vertical transmission from </a:t>
            </a:r>
            <a:r>
              <a:rPr lang="it-IT" dirty="0" err="1"/>
              <a:t>mother</a:t>
            </a:r>
            <a:r>
              <a:rPr lang="it-IT" dirty="0"/>
              <a:t> to son </a:t>
            </a:r>
          </a:p>
        </p:txBody>
      </p:sp>
    </p:spTree>
    <p:extLst>
      <p:ext uri="{BB962C8B-B14F-4D97-AF65-F5344CB8AC3E}">
        <p14:creationId xmlns:p14="http://schemas.microsoft.com/office/powerpoint/2010/main" val="4762416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4">
            <a:extLst>
              <a:ext uri="{FF2B5EF4-FFF2-40B4-BE49-F238E27FC236}">
                <a16:creationId xmlns:a16="http://schemas.microsoft.com/office/drawing/2014/main" xmlns="" id="{5DB0431E-0B04-44A1-9C51-531E28D18A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1BCB176-3E4A-492F-AF16-CF9D869DB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</p:spPr>
        <p:txBody>
          <a:bodyPr>
            <a:normAutofit/>
          </a:bodyPr>
          <a:lstStyle/>
          <a:p>
            <a:pPr algn="ctr"/>
            <a:r>
              <a:rPr lang="it-IT" dirty="0" err="1"/>
              <a:t>Pathogenesis</a:t>
            </a:r>
            <a:endParaRPr lang="it-IT" dirty="0"/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xmlns="" id="{E4CD7BA1-F2AA-4F4D-B546-7EB8AE848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dirty="0" err="1"/>
              <a:t>Infection</a:t>
            </a:r>
            <a:r>
              <a:rPr lang="it-IT" dirty="0"/>
              <a:t> via aerosol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Replication of virus in the </a:t>
            </a:r>
            <a:r>
              <a:rPr lang="it-IT" dirty="0" err="1"/>
              <a:t>lymphoid</a:t>
            </a:r>
            <a:r>
              <a:rPr lang="it-IT" dirty="0"/>
              <a:t> </a:t>
            </a:r>
            <a:r>
              <a:rPr lang="it-IT" dirty="0" err="1"/>
              <a:t>tissue</a:t>
            </a:r>
            <a:r>
              <a:rPr lang="it-IT" dirty="0"/>
              <a:t> of the </a:t>
            </a:r>
            <a:r>
              <a:rPr lang="it-IT" dirty="0" err="1"/>
              <a:t>respiratory</a:t>
            </a:r>
            <a:r>
              <a:rPr lang="it-IT" dirty="0"/>
              <a:t> </a:t>
            </a:r>
            <a:r>
              <a:rPr lang="it-IT" dirty="0" err="1"/>
              <a:t>tract</a:t>
            </a:r>
            <a:r>
              <a:rPr lang="it-IT" dirty="0"/>
              <a:t> and location in </a:t>
            </a:r>
            <a:r>
              <a:rPr lang="it-IT" dirty="0" err="1"/>
              <a:t>local</a:t>
            </a:r>
            <a:r>
              <a:rPr lang="it-IT" dirty="0"/>
              <a:t> </a:t>
            </a:r>
            <a:r>
              <a:rPr lang="it-IT" dirty="0" err="1"/>
              <a:t>macrophages</a:t>
            </a:r>
            <a:r>
              <a:rPr lang="it-IT" dirty="0"/>
              <a:t>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then</a:t>
            </a:r>
            <a:r>
              <a:rPr lang="it-IT" dirty="0"/>
              <a:t> migrate to </a:t>
            </a:r>
            <a:r>
              <a:rPr lang="it-IT" dirty="0" err="1"/>
              <a:t>tonsils</a:t>
            </a:r>
            <a:r>
              <a:rPr lang="it-IT" dirty="0"/>
              <a:t> and </a:t>
            </a:r>
            <a:r>
              <a:rPr lang="it-IT" dirty="0" err="1"/>
              <a:t>brochial</a:t>
            </a:r>
            <a:r>
              <a:rPr lang="it-IT" dirty="0"/>
              <a:t> </a:t>
            </a:r>
            <a:r>
              <a:rPr lang="it-IT" dirty="0" err="1"/>
              <a:t>lymphnodes</a:t>
            </a:r>
            <a:endParaRPr lang="it-IT" dirty="0"/>
          </a:p>
          <a:p>
            <a:pPr marL="457200" indent="-457200">
              <a:buFont typeface="+mj-lt"/>
              <a:buAutoNum type="arabicPeriod"/>
            </a:pPr>
            <a:r>
              <a:rPr lang="it-IT" dirty="0" err="1"/>
              <a:t>Primary</a:t>
            </a:r>
            <a:r>
              <a:rPr lang="it-IT" dirty="0"/>
              <a:t> viremia </a:t>
            </a:r>
            <a:r>
              <a:rPr lang="it-IT" dirty="0" err="1"/>
              <a:t>leads</a:t>
            </a:r>
            <a:r>
              <a:rPr lang="it-IT" dirty="0"/>
              <a:t> to the spread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distant</a:t>
            </a:r>
            <a:r>
              <a:rPr lang="it-IT" dirty="0"/>
              <a:t> </a:t>
            </a:r>
            <a:r>
              <a:rPr lang="it-IT" dirty="0" err="1"/>
              <a:t>lymphoid</a:t>
            </a:r>
            <a:r>
              <a:rPr lang="it-IT" dirty="0"/>
              <a:t> and </a:t>
            </a:r>
            <a:r>
              <a:rPr lang="it-IT" dirty="0" err="1"/>
              <a:t>hematopoietic</a:t>
            </a:r>
            <a:r>
              <a:rPr lang="it-IT" dirty="0"/>
              <a:t> </a:t>
            </a:r>
            <a:r>
              <a:rPr lang="it-IT" dirty="0" err="1"/>
              <a:t>tissues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spleen, </a:t>
            </a:r>
            <a:r>
              <a:rPr lang="it-IT" dirty="0" err="1"/>
              <a:t>thymus</a:t>
            </a:r>
            <a:r>
              <a:rPr lang="it-IT" dirty="0"/>
              <a:t>, </a:t>
            </a:r>
            <a:r>
              <a:rPr lang="it-IT" dirty="0" err="1"/>
              <a:t>lymph</a:t>
            </a:r>
            <a:r>
              <a:rPr lang="it-IT" dirty="0"/>
              <a:t> </a:t>
            </a:r>
            <a:r>
              <a:rPr lang="it-IT" dirty="0" err="1"/>
              <a:t>nodes</a:t>
            </a:r>
            <a:r>
              <a:rPr lang="it-IT" dirty="0"/>
              <a:t>, gastro </a:t>
            </a:r>
            <a:r>
              <a:rPr lang="it-IT" dirty="0" err="1"/>
              <a:t>intestinal</a:t>
            </a:r>
            <a:r>
              <a:rPr lang="it-IT" dirty="0"/>
              <a:t> </a:t>
            </a:r>
            <a:r>
              <a:rPr lang="it-IT" dirty="0" err="1"/>
              <a:t>tract</a:t>
            </a:r>
            <a:r>
              <a:rPr lang="it-IT" dirty="0"/>
              <a:t> and </a:t>
            </a:r>
            <a:r>
              <a:rPr lang="it-IT" dirty="0" err="1"/>
              <a:t>bonemarrow</a:t>
            </a:r>
            <a:r>
              <a:rPr lang="it-IT" dirty="0"/>
              <a:t> </a:t>
            </a:r>
            <a:r>
              <a:rPr lang="it-IT" dirty="0" err="1"/>
              <a:t>resulting</a:t>
            </a:r>
            <a:r>
              <a:rPr lang="it-IT" dirty="0"/>
              <a:t> in </a:t>
            </a:r>
            <a:r>
              <a:rPr lang="it-IT" dirty="0" err="1"/>
              <a:t>lymphopenia</a:t>
            </a:r>
            <a:r>
              <a:rPr lang="it-IT" dirty="0"/>
              <a:t> and </a:t>
            </a:r>
            <a:r>
              <a:rPr lang="it-IT" dirty="0" err="1"/>
              <a:t>immunosuppression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contribute</a:t>
            </a:r>
            <a:r>
              <a:rPr lang="it-IT" dirty="0"/>
              <a:t> in the </a:t>
            </a:r>
            <a:r>
              <a:rPr lang="it-IT" dirty="0" err="1"/>
              <a:t>development</a:t>
            </a:r>
            <a:r>
              <a:rPr lang="it-IT" dirty="0"/>
              <a:t> of </a:t>
            </a:r>
            <a:r>
              <a:rPr lang="it-IT" dirty="0" err="1"/>
              <a:t>secondary</a:t>
            </a:r>
            <a:r>
              <a:rPr lang="it-IT" dirty="0"/>
              <a:t> </a:t>
            </a:r>
            <a:r>
              <a:rPr lang="it-IT" dirty="0" err="1"/>
              <a:t>bacterial</a:t>
            </a:r>
            <a:r>
              <a:rPr lang="it-IT" dirty="0"/>
              <a:t> </a:t>
            </a:r>
            <a:r>
              <a:rPr lang="it-IT" dirty="0" err="1"/>
              <a:t>infections</a:t>
            </a:r>
            <a:r>
              <a:rPr lang="it-IT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err="1"/>
              <a:t>Further</a:t>
            </a:r>
            <a:r>
              <a:rPr lang="it-IT" dirty="0"/>
              <a:t> spread in </a:t>
            </a:r>
            <a:r>
              <a:rPr lang="it-IT" dirty="0" err="1"/>
              <a:t>urogenital</a:t>
            </a:r>
            <a:r>
              <a:rPr lang="it-IT" dirty="0"/>
              <a:t> </a:t>
            </a:r>
            <a:r>
              <a:rPr lang="it-IT" dirty="0" err="1"/>
              <a:t>epitelium</a:t>
            </a:r>
            <a:r>
              <a:rPr lang="it-IT" dirty="0"/>
              <a:t>, </a:t>
            </a:r>
            <a:r>
              <a:rPr lang="it-IT" dirty="0" err="1"/>
              <a:t>central</a:t>
            </a:r>
            <a:r>
              <a:rPr lang="it-IT" dirty="0"/>
              <a:t> </a:t>
            </a:r>
            <a:r>
              <a:rPr lang="it-IT" dirty="0" err="1"/>
              <a:t>nervous</a:t>
            </a:r>
            <a:r>
              <a:rPr lang="it-IT" dirty="0"/>
              <a:t> system (</a:t>
            </a:r>
            <a:r>
              <a:rPr lang="it-IT" dirty="0" err="1"/>
              <a:t>encephalitis</a:t>
            </a:r>
            <a:r>
              <a:rPr lang="it-IT" dirty="0"/>
              <a:t>) and </a:t>
            </a:r>
            <a:r>
              <a:rPr lang="it-IT" dirty="0" err="1"/>
              <a:t>optic</a:t>
            </a:r>
            <a:r>
              <a:rPr lang="it-IT" dirty="0"/>
              <a:t> </a:t>
            </a:r>
            <a:r>
              <a:rPr lang="it-IT" dirty="0" err="1"/>
              <a:t>nerves</a:t>
            </a:r>
            <a:r>
              <a:rPr lang="it-IT" dirty="0"/>
              <a:t> can be </a:t>
            </a:r>
            <a:r>
              <a:rPr lang="it-IT" dirty="0" err="1"/>
              <a:t>observed</a:t>
            </a:r>
            <a:r>
              <a:rPr lang="it-IT" dirty="0"/>
              <a:t> (</a:t>
            </a:r>
            <a:r>
              <a:rPr lang="it-IT" dirty="0" err="1"/>
              <a:t>secondary</a:t>
            </a:r>
            <a:r>
              <a:rPr lang="it-IT" dirty="0"/>
              <a:t> viremia) </a:t>
            </a:r>
          </a:p>
          <a:p>
            <a:pPr marL="0" indent="0">
              <a:buNone/>
            </a:pPr>
            <a:r>
              <a:rPr lang="it-IT" dirty="0"/>
              <a:t>The degree of viremia and the </a:t>
            </a:r>
            <a:r>
              <a:rPr lang="it-IT" dirty="0" err="1"/>
              <a:t>extend</a:t>
            </a:r>
            <a:r>
              <a:rPr lang="it-IT" dirty="0"/>
              <a:t> of </a:t>
            </a:r>
            <a:r>
              <a:rPr lang="it-IT" dirty="0" err="1"/>
              <a:t>viral</a:t>
            </a:r>
            <a:r>
              <a:rPr lang="it-IT" dirty="0"/>
              <a:t> spread to </a:t>
            </a:r>
            <a:r>
              <a:rPr lang="it-IT" dirty="0" err="1"/>
              <a:t>various</a:t>
            </a:r>
            <a:r>
              <a:rPr lang="it-IT" dirty="0"/>
              <a:t> </a:t>
            </a:r>
            <a:r>
              <a:rPr lang="it-IT" dirty="0" err="1"/>
              <a:t>tissues</a:t>
            </a:r>
            <a:r>
              <a:rPr lang="it-IT" dirty="0"/>
              <a:t> </a:t>
            </a:r>
            <a:r>
              <a:rPr lang="it-IT" dirty="0" err="1"/>
              <a:t>changes</a:t>
            </a:r>
            <a:r>
              <a:rPr lang="it-IT" dirty="0"/>
              <a:t> </a:t>
            </a:r>
            <a:r>
              <a:rPr lang="it-IT" dirty="0" err="1"/>
              <a:t>according</a:t>
            </a:r>
            <a:r>
              <a:rPr lang="it-IT" dirty="0"/>
              <a:t> to the </a:t>
            </a:r>
            <a:r>
              <a:rPr lang="it-IT" dirty="0" err="1"/>
              <a:t>level</a:t>
            </a:r>
            <a:r>
              <a:rPr lang="it-IT" dirty="0"/>
              <a:t> of </a:t>
            </a:r>
            <a:r>
              <a:rPr lang="it-IT" dirty="0" err="1"/>
              <a:t>specific</a:t>
            </a:r>
            <a:r>
              <a:rPr lang="it-IT" dirty="0"/>
              <a:t> </a:t>
            </a:r>
            <a:r>
              <a:rPr lang="it-IT" dirty="0" err="1"/>
              <a:t>humoral</a:t>
            </a:r>
            <a:r>
              <a:rPr lang="it-IT" dirty="0"/>
              <a:t> </a:t>
            </a:r>
            <a:r>
              <a:rPr lang="it-IT" dirty="0" err="1"/>
              <a:t>immunity</a:t>
            </a:r>
            <a:r>
              <a:rPr lang="it-IT" dirty="0"/>
              <a:t> in the </a:t>
            </a:r>
            <a:r>
              <a:rPr lang="it-IT" dirty="0" err="1"/>
              <a:t>host</a:t>
            </a:r>
            <a:r>
              <a:rPr lang="it-IT" dirty="0"/>
              <a:t> </a:t>
            </a:r>
            <a:r>
              <a:rPr lang="it-IT" dirty="0" err="1"/>
              <a:t>during</a:t>
            </a:r>
            <a:r>
              <a:rPr lang="it-IT" dirty="0"/>
              <a:t> the </a:t>
            </a:r>
            <a:r>
              <a:rPr lang="it-IT" dirty="0" err="1"/>
              <a:t>viremic</a:t>
            </a:r>
            <a:r>
              <a:rPr lang="it-IT" dirty="0"/>
              <a:t> </a:t>
            </a:r>
            <a:r>
              <a:rPr lang="it-IT" dirty="0" err="1"/>
              <a:t>period</a:t>
            </a:r>
            <a:r>
              <a:rPr lang="it-IT" dirty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it-IT" dirty="0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xmlns="" id="{6B424749-EEE0-49C9-9ABF-97B171A3EA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9665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71036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4">
            <a:extLst>
              <a:ext uri="{FF2B5EF4-FFF2-40B4-BE49-F238E27FC236}">
                <a16:creationId xmlns:a16="http://schemas.microsoft.com/office/drawing/2014/main" xmlns="" id="{5DB0431E-0B04-44A1-9C51-531E28D18A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1BCB176-3E4A-492F-AF16-CF9D869DB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</p:spPr>
        <p:txBody>
          <a:bodyPr>
            <a:normAutofit/>
          </a:bodyPr>
          <a:lstStyle/>
          <a:p>
            <a:pPr algn="ctr"/>
            <a:r>
              <a:rPr lang="it-IT" dirty="0" err="1"/>
              <a:t>Symptoms</a:t>
            </a:r>
            <a:r>
              <a:rPr lang="it-IT" dirty="0"/>
              <a:t> and </a:t>
            </a:r>
            <a:r>
              <a:rPr lang="it-IT" dirty="0" err="1"/>
              <a:t>Clinical</a:t>
            </a:r>
            <a:r>
              <a:rPr lang="it-IT" dirty="0"/>
              <a:t> </a:t>
            </a:r>
            <a:r>
              <a:rPr lang="it-IT" dirty="0" err="1"/>
              <a:t>Findings</a:t>
            </a:r>
            <a:endParaRPr lang="it-IT" dirty="0"/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xmlns="" id="{E4CD7BA1-F2AA-4F4D-B546-7EB8AE848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/>
          <a:p>
            <a:r>
              <a:rPr lang="it-IT" dirty="0"/>
              <a:t>Due to the </a:t>
            </a:r>
            <a:r>
              <a:rPr lang="it-IT" dirty="0" err="1"/>
              <a:t>presence</a:t>
            </a:r>
            <a:r>
              <a:rPr lang="it-IT" dirty="0"/>
              <a:t> of </a:t>
            </a:r>
            <a:r>
              <a:rPr lang="it-IT" dirty="0" err="1"/>
              <a:t>primary</a:t>
            </a:r>
            <a:r>
              <a:rPr lang="it-IT" dirty="0"/>
              <a:t> and </a:t>
            </a:r>
            <a:r>
              <a:rPr lang="it-IT" dirty="0" err="1"/>
              <a:t>secondary</a:t>
            </a:r>
            <a:r>
              <a:rPr lang="it-IT" dirty="0"/>
              <a:t> viremia, </a:t>
            </a:r>
            <a:r>
              <a:rPr lang="it-IT" dirty="0" err="1"/>
              <a:t>there</a:t>
            </a:r>
            <a:r>
              <a:rPr lang="it-IT" dirty="0"/>
              <a:t> are </a:t>
            </a:r>
            <a:r>
              <a:rPr lang="it-IT" dirty="0" err="1"/>
              <a:t>two</a:t>
            </a:r>
            <a:r>
              <a:rPr lang="it-IT" dirty="0"/>
              <a:t> stages of </a:t>
            </a:r>
            <a:r>
              <a:rPr lang="it-IT" dirty="0" err="1"/>
              <a:t>symptoms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 The first </a:t>
            </a:r>
            <a:r>
              <a:rPr lang="it-IT" dirty="0" err="1"/>
              <a:t>symptom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watery</a:t>
            </a:r>
            <a:r>
              <a:rPr lang="it-IT" dirty="0"/>
              <a:t> to pus-like </a:t>
            </a:r>
            <a:r>
              <a:rPr lang="it-IT" dirty="0" err="1"/>
              <a:t>discharge</a:t>
            </a:r>
            <a:r>
              <a:rPr lang="it-IT" dirty="0"/>
              <a:t> from the </a:t>
            </a:r>
            <a:r>
              <a:rPr lang="it-IT" dirty="0" err="1"/>
              <a:t>dog’s</a:t>
            </a:r>
            <a:r>
              <a:rPr lang="it-IT" dirty="0"/>
              <a:t> </a:t>
            </a:r>
            <a:r>
              <a:rPr lang="it-IT" dirty="0" err="1"/>
              <a:t>eyes</a:t>
            </a:r>
            <a:r>
              <a:rPr lang="it-IT" dirty="0"/>
              <a:t> </a:t>
            </a:r>
            <a:r>
              <a:rPr lang="it-IT" dirty="0" err="1"/>
              <a:t>followed</a:t>
            </a:r>
            <a:r>
              <a:rPr lang="it-IT" dirty="0"/>
              <a:t> by </a:t>
            </a:r>
            <a:r>
              <a:rPr lang="it-IT" dirty="0" err="1"/>
              <a:t>fever</a:t>
            </a:r>
            <a:r>
              <a:rPr lang="it-IT" dirty="0"/>
              <a:t> (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develops</a:t>
            </a:r>
            <a:r>
              <a:rPr lang="it-IT" dirty="0"/>
              <a:t> 3 – 6 days after the dog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infected</a:t>
            </a:r>
            <a:r>
              <a:rPr lang="it-IT" dirty="0"/>
              <a:t>), </a:t>
            </a:r>
            <a:r>
              <a:rPr lang="it-IT" dirty="0" err="1"/>
              <a:t>loss</a:t>
            </a:r>
            <a:r>
              <a:rPr lang="it-IT" dirty="0"/>
              <a:t> of appetite and </a:t>
            </a:r>
            <a:r>
              <a:rPr lang="it-IT" dirty="0" err="1"/>
              <a:t>clear</a:t>
            </a:r>
            <a:r>
              <a:rPr lang="it-IT" dirty="0"/>
              <a:t> </a:t>
            </a:r>
            <a:r>
              <a:rPr lang="it-IT" dirty="0" err="1"/>
              <a:t>nasal</a:t>
            </a:r>
            <a:r>
              <a:rPr lang="it-IT" dirty="0"/>
              <a:t> </a:t>
            </a:r>
            <a:r>
              <a:rPr lang="it-IT" dirty="0" err="1"/>
              <a:t>discharge</a:t>
            </a:r>
            <a:endParaRPr lang="it-IT" dirty="0"/>
          </a:p>
          <a:p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symptoms</a:t>
            </a:r>
            <a:r>
              <a:rPr lang="it-IT" dirty="0"/>
              <a:t> </a:t>
            </a:r>
            <a:r>
              <a:rPr lang="it-IT" dirty="0" err="1"/>
              <a:t>depend</a:t>
            </a:r>
            <a:r>
              <a:rPr lang="it-IT" dirty="0"/>
              <a:t> on the </a:t>
            </a:r>
            <a:r>
              <a:rPr lang="it-IT" dirty="0" err="1"/>
              <a:t>severity</a:t>
            </a:r>
            <a:r>
              <a:rPr lang="it-IT" dirty="0"/>
              <a:t> of the case and on the reaction of the </a:t>
            </a:r>
            <a:r>
              <a:rPr lang="it-IT" dirty="0" err="1"/>
              <a:t>patient</a:t>
            </a:r>
            <a:endParaRPr lang="it-IT" dirty="0"/>
          </a:p>
          <a:p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symptoms</a:t>
            </a:r>
            <a:r>
              <a:rPr lang="it-IT" dirty="0"/>
              <a:t> </a:t>
            </a:r>
            <a:r>
              <a:rPr lang="it-IT" dirty="0" err="1"/>
              <a:t>commonly</a:t>
            </a:r>
            <a:r>
              <a:rPr lang="it-IT" dirty="0"/>
              <a:t> </a:t>
            </a:r>
            <a:r>
              <a:rPr lang="it-IT" dirty="0" err="1"/>
              <a:t>associated</a:t>
            </a:r>
            <a:r>
              <a:rPr lang="it-IT" dirty="0"/>
              <a:t> with </a:t>
            </a:r>
            <a:r>
              <a:rPr lang="it-IT" dirty="0" err="1"/>
              <a:t>distemper</a:t>
            </a:r>
            <a:r>
              <a:rPr lang="it-IT" dirty="0"/>
              <a:t> in dogs </a:t>
            </a:r>
            <a:r>
              <a:rPr lang="it-IT" dirty="0" err="1"/>
              <a:t>during</a:t>
            </a:r>
            <a:r>
              <a:rPr lang="it-IT" dirty="0"/>
              <a:t> the first stages</a:t>
            </a:r>
          </a:p>
          <a:p>
            <a:endParaRPr lang="it-IT" dirty="0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xmlns="" id="{6B424749-EEE0-49C9-9ABF-97B171A3EA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9665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xmlns="" id="{F1FD0B36-BC7B-4F8A-8866-CBC3F4E45503}"/>
              </a:ext>
            </a:extLst>
          </p:cNvPr>
          <p:cNvSpPr/>
          <p:nvPr/>
        </p:nvSpPr>
        <p:spPr>
          <a:xfrm>
            <a:off x="1562100" y="2586672"/>
            <a:ext cx="2314575" cy="352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Stage One</a:t>
            </a:r>
          </a:p>
        </p:txBody>
      </p:sp>
    </p:spTree>
    <p:extLst>
      <p:ext uri="{BB962C8B-B14F-4D97-AF65-F5344CB8AC3E}">
        <p14:creationId xmlns:p14="http://schemas.microsoft.com/office/powerpoint/2010/main" val="273426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4">
            <a:extLst>
              <a:ext uri="{FF2B5EF4-FFF2-40B4-BE49-F238E27FC236}">
                <a16:creationId xmlns:a16="http://schemas.microsoft.com/office/drawing/2014/main" xmlns="" id="{5DB0431E-0B04-44A1-9C51-531E28D18A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1BCB176-3E4A-492F-AF16-CF9D869DB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</p:spPr>
        <p:txBody>
          <a:bodyPr>
            <a:normAutofit/>
          </a:bodyPr>
          <a:lstStyle/>
          <a:p>
            <a:pPr algn="ctr"/>
            <a:r>
              <a:rPr lang="it-IT" dirty="0" err="1"/>
              <a:t>Symptoms</a:t>
            </a:r>
            <a:r>
              <a:rPr lang="it-IT" dirty="0"/>
              <a:t> and </a:t>
            </a:r>
            <a:r>
              <a:rPr lang="it-IT" dirty="0" err="1"/>
              <a:t>Clinical</a:t>
            </a:r>
            <a:r>
              <a:rPr lang="it-IT" dirty="0"/>
              <a:t> </a:t>
            </a:r>
            <a:r>
              <a:rPr lang="it-IT" dirty="0" err="1"/>
              <a:t>Findings</a:t>
            </a:r>
            <a:endParaRPr lang="it-IT" dirty="0"/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xmlns="" id="{E4CD7BA1-F2AA-4F4D-B546-7EB8AE848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390775"/>
            <a:ext cx="8595360" cy="4351337"/>
          </a:xfrm>
        </p:spPr>
        <p:txBody>
          <a:bodyPr>
            <a:normAutofit fontScale="92500" lnSpcReduction="20000"/>
          </a:bodyPr>
          <a:lstStyle/>
          <a:p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symptoms</a:t>
            </a:r>
            <a:r>
              <a:rPr lang="it-IT" dirty="0"/>
              <a:t> </a:t>
            </a:r>
            <a:r>
              <a:rPr lang="it-IT" dirty="0" err="1"/>
              <a:t>commonly</a:t>
            </a:r>
            <a:r>
              <a:rPr lang="it-IT" dirty="0"/>
              <a:t> </a:t>
            </a:r>
            <a:r>
              <a:rPr lang="it-IT" dirty="0" err="1"/>
              <a:t>associated</a:t>
            </a:r>
            <a:r>
              <a:rPr lang="it-IT" dirty="0"/>
              <a:t> with </a:t>
            </a:r>
            <a:r>
              <a:rPr lang="it-IT" dirty="0" err="1"/>
              <a:t>distemper</a:t>
            </a:r>
            <a:r>
              <a:rPr lang="it-IT" dirty="0"/>
              <a:t> in dogs </a:t>
            </a:r>
            <a:r>
              <a:rPr lang="it-IT" dirty="0" err="1"/>
              <a:t>during</a:t>
            </a:r>
            <a:r>
              <a:rPr lang="it-IT" dirty="0"/>
              <a:t> the first stages are:</a:t>
            </a:r>
          </a:p>
          <a:p>
            <a:pPr lvl="1"/>
            <a:r>
              <a:rPr lang="it-IT" dirty="0"/>
              <a:t>Fever</a:t>
            </a:r>
          </a:p>
          <a:p>
            <a:pPr lvl="1"/>
            <a:r>
              <a:rPr lang="it-IT" dirty="0"/>
              <a:t>Clear </a:t>
            </a:r>
            <a:r>
              <a:rPr lang="it-IT" dirty="0" err="1"/>
              <a:t>nasal</a:t>
            </a:r>
            <a:r>
              <a:rPr lang="it-IT" dirty="0"/>
              <a:t> </a:t>
            </a:r>
            <a:r>
              <a:rPr lang="it-IT" dirty="0" err="1"/>
              <a:t>discharge</a:t>
            </a:r>
            <a:endParaRPr lang="it-IT" dirty="0"/>
          </a:p>
          <a:p>
            <a:pPr lvl="1"/>
            <a:r>
              <a:rPr lang="it-IT" dirty="0" err="1"/>
              <a:t>Purulent</a:t>
            </a:r>
            <a:r>
              <a:rPr lang="it-IT" dirty="0"/>
              <a:t> </a:t>
            </a:r>
            <a:r>
              <a:rPr lang="it-IT" dirty="0" err="1"/>
              <a:t>eye</a:t>
            </a:r>
            <a:r>
              <a:rPr lang="it-IT" dirty="0"/>
              <a:t> </a:t>
            </a:r>
            <a:r>
              <a:rPr lang="it-IT" dirty="0" err="1"/>
              <a:t>discharge</a:t>
            </a:r>
            <a:endParaRPr lang="it-IT" dirty="0"/>
          </a:p>
          <a:p>
            <a:pPr lvl="1"/>
            <a:r>
              <a:rPr lang="it-IT" dirty="0" err="1"/>
              <a:t>Lethargy</a:t>
            </a:r>
            <a:endParaRPr lang="it-IT" dirty="0"/>
          </a:p>
          <a:p>
            <a:pPr lvl="1"/>
            <a:r>
              <a:rPr lang="it-IT" dirty="0" err="1"/>
              <a:t>Anorexia</a:t>
            </a:r>
            <a:endParaRPr lang="it-IT" dirty="0"/>
          </a:p>
          <a:p>
            <a:pPr lvl="1"/>
            <a:r>
              <a:rPr lang="it-IT" dirty="0" err="1"/>
              <a:t>Coughing</a:t>
            </a:r>
            <a:endParaRPr lang="it-IT" dirty="0"/>
          </a:p>
          <a:p>
            <a:pPr lvl="1"/>
            <a:r>
              <a:rPr lang="it-IT" dirty="0" err="1"/>
              <a:t>Vomiting</a:t>
            </a:r>
            <a:endParaRPr lang="it-IT" dirty="0"/>
          </a:p>
          <a:p>
            <a:pPr lvl="1"/>
            <a:r>
              <a:rPr lang="it-IT" dirty="0" err="1"/>
              <a:t>Diarrhea</a:t>
            </a:r>
            <a:endParaRPr lang="it-IT" dirty="0"/>
          </a:p>
          <a:p>
            <a:pPr lvl="1"/>
            <a:r>
              <a:rPr lang="it-IT" dirty="0" err="1"/>
              <a:t>Inflammation</a:t>
            </a:r>
            <a:r>
              <a:rPr lang="it-IT" dirty="0"/>
              <a:t> of the brain and the </a:t>
            </a:r>
            <a:r>
              <a:rPr lang="it-IT" dirty="0" err="1"/>
              <a:t>spinal</a:t>
            </a:r>
            <a:r>
              <a:rPr lang="it-IT" dirty="0"/>
              <a:t> </a:t>
            </a:r>
            <a:r>
              <a:rPr lang="it-IT" dirty="0" err="1"/>
              <a:t>cord</a:t>
            </a:r>
            <a:endParaRPr lang="it-IT" dirty="0"/>
          </a:p>
          <a:p>
            <a:pPr lvl="1"/>
            <a:r>
              <a:rPr lang="it-IT" dirty="0" err="1"/>
              <a:t>Pustular</a:t>
            </a:r>
            <a:r>
              <a:rPr lang="it-IT" dirty="0"/>
              <a:t> </a:t>
            </a:r>
            <a:r>
              <a:rPr lang="it-IT" dirty="0" err="1"/>
              <a:t>dermhatitis</a:t>
            </a:r>
            <a:r>
              <a:rPr lang="it-IT" dirty="0"/>
              <a:t> (rare)</a:t>
            </a:r>
          </a:p>
          <a:p>
            <a:r>
              <a:rPr lang="it-IT" dirty="0" err="1"/>
              <a:t>If</a:t>
            </a:r>
            <a:r>
              <a:rPr lang="it-IT" dirty="0"/>
              <a:t> a dog </a:t>
            </a:r>
            <a:r>
              <a:rPr lang="it-IT" dirty="0" err="1"/>
              <a:t>survies</a:t>
            </a:r>
            <a:r>
              <a:rPr lang="it-IT" dirty="0"/>
              <a:t> the acute stage of the </a:t>
            </a:r>
            <a:r>
              <a:rPr lang="it-IT" dirty="0" err="1"/>
              <a:t>illness</a:t>
            </a:r>
            <a:r>
              <a:rPr lang="it-IT" dirty="0"/>
              <a:t> he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develop</a:t>
            </a:r>
            <a:r>
              <a:rPr lang="it-IT" dirty="0"/>
              <a:t> </a:t>
            </a:r>
            <a:r>
              <a:rPr lang="it-IT" dirty="0" err="1"/>
              <a:t>hyperkeratosis</a:t>
            </a:r>
            <a:r>
              <a:rPr lang="it-IT" dirty="0"/>
              <a:t> of the </a:t>
            </a:r>
            <a:r>
              <a:rPr lang="it-IT" dirty="0" err="1"/>
              <a:t>paw</a:t>
            </a:r>
            <a:r>
              <a:rPr lang="it-IT" dirty="0"/>
              <a:t> </a:t>
            </a:r>
            <a:r>
              <a:rPr lang="it-IT" dirty="0" err="1"/>
              <a:t>pads</a:t>
            </a:r>
            <a:r>
              <a:rPr lang="it-IT" dirty="0"/>
              <a:t> and </a:t>
            </a:r>
            <a:r>
              <a:rPr lang="it-IT" dirty="0" err="1"/>
              <a:t>nose</a:t>
            </a:r>
            <a:r>
              <a:rPr lang="it-IT" dirty="0"/>
              <a:t>: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gives</a:t>
            </a:r>
            <a:r>
              <a:rPr lang="it-IT" dirty="0"/>
              <a:t> </a:t>
            </a:r>
            <a:r>
              <a:rPr lang="it-IT" dirty="0" err="1"/>
              <a:t>distemper</a:t>
            </a:r>
            <a:r>
              <a:rPr lang="it-IT" dirty="0"/>
              <a:t> the nickname «hard </a:t>
            </a:r>
            <a:r>
              <a:rPr lang="it-IT" dirty="0" err="1"/>
              <a:t>pad</a:t>
            </a:r>
            <a:r>
              <a:rPr lang="it-IT" dirty="0"/>
              <a:t> </a:t>
            </a:r>
            <a:r>
              <a:rPr lang="it-IT" dirty="0" err="1"/>
              <a:t>disease</a:t>
            </a:r>
            <a:r>
              <a:rPr lang="it-IT" dirty="0"/>
              <a:t>»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causes</a:t>
            </a:r>
            <a:r>
              <a:rPr lang="it-IT" dirty="0"/>
              <a:t> the </a:t>
            </a:r>
            <a:r>
              <a:rPr lang="it-IT" dirty="0" err="1"/>
              <a:t>dog’s</a:t>
            </a:r>
            <a:r>
              <a:rPr lang="it-IT" dirty="0"/>
              <a:t> </a:t>
            </a:r>
            <a:r>
              <a:rPr lang="it-IT" dirty="0" err="1"/>
              <a:t>pads</a:t>
            </a:r>
            <a:r>
              <a:rPr lang="it-IT" dirty="0"/>
              <a:t> to </a:t>
            </a:r>
            <a:r>
              <a:rPr lang="it-IT" dirty="0" err="1"/>
              <a:t>harden</a:t>
            </a:r>
            <a:r>
              <a:rPr lang="it-IT" dirty="0"/>
              <a:t> and </a:t>
            </a:r>
            <a:r>
              <a:rPr lang="it-IT" dirty="0" err="1"/>
              <a:t>enlarge</a:t>
            </a:r>
            <a:r>
              <a:rPr lang="it-IT" dirty="0"/>
              <a:t> </a:t>
            </a:r>
          </a:p>
          <a:p>
            <a:endParaRPr lang="it-IT" dirty="0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xmlns="" id="{6B424749-EEE0-49C9-9ABF-97B171A3EA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9665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D289811F-368C-4AEB-99DB-661949E5D9FC}"/>
              </a:ext>
            </a:extLst>
          </p:cNvPr>
          <p:cNvSpPr/>
          <p:nvPr/>
        </p:nvSpPr>
        <p:spPr>
          <a:xfrm>
            <a:off x="1557147" y="1809307"/>
            <a:ext cx="2314575" cy="352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Stage One</a:t>
            </a:r>
          </a:p>
        </p:txBody>
      </p:sp>
    </p:spTree>
    <p:extLst>
      <p:ext uri="{BB962C8B-B14F-4D97-AF65-F5344CB8AC3E}">
        <p14:creationId xmlns:p14="http://schemas.microsoft.com/office/powerpoint/2010/main" val="3808464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4">
            <a:extLst>
              <a:ext uri="{FF2B5EF4-FFF2-40B4-BE49-F238E27FC236}">
                <a16:creationId xmlns:a16="http://schemas.microsoft.com/office/drawing/2014/main" xmlns="" id="{5DB0431E-0B04-44A1-9C51-531E28D18A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1BCB176-3E4A-492F-AF16-CF9D869DB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</p:spPr>
        <p:txBody>
          <a:bodyPr>
            <a:normAutofit/>
          </a:bodyPr>
          <a:lstStyle/>
          <a:p>
            <a:pPr algn="ctr"/>
            <a:r>
              <a:rPr lang="it-IT" dirty="0" err="1"/>
              <a:t>Symptoms</a:t>
            </a:r>
            <a:r>
              <a:rPr lang="it-IT" dirty="0"/>
              <a:t> and </a:t>
            </a:r>
            <a:r>
              <a:rPr lang="it-IT" dirty="0" err="1"/>
              <a:t>Clinical</a:t>
            </a:r>
            <a:r>
              <a:rPr lang="it-IT" dirty="0"/>
              <a:t> </a:t>
            </a:r>
            <a:r>
              <a:rPr lang="it-IT" dirty="0" err="1"/>
              <a:t>Findings</a:t>
            </a:r>
            <a:endParaRPr lang="it-IT" dirty="0"/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xmlns="" id="{E4CD7BA1-F2AA-4F4D-B546-7EB8AE848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645" y="2377123"/>
            <a:ext cx="8595360" cy="2842578"/>
          </a:xfrm>
        </p:spPr>
        <p:txBody>
          <a:bodyPr>
            <a:normAutofit/>
          </a:bodyPr>
          <a:lstStyle/>
          <a:p>
            <a:r>
              <a:rPr lang="it-IT" dirty="0" err="1"/>
              <a:t>Secondary</a:t>
            </a:r>
            <a:r>
              <a:rPr lang="it-IT" dirty="0"/>
              <a:t> </a:t>
            </a:r>
            <a:r>
              <a:rPr lang="it-IT" dirty="0" err="1"/>
              <a:t>bacterial</a:t>
            </a:r>
            <a:r>
              <a:rPr lang="it-IT" dirty="0"/>
              <a:t> </a:t>
            </a:r>
            <a:r>
              <a:rPr lang="it-IT" dirty="0" err="1"/>
              <a:t>infections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attack</a:t>
            </a:r>
            <a:r>
              <a:rPr lang="it-IT" dirty="0"/>
              <a:t> the </a:t>
            </a:r>
            <a:r>
              <a:rPr lang="it-IT" dirty="0" err="1"/>
              <a:t>dog’s</a:t>
            </a:r>
            <a:r>
              <a:rPr lang="it-IT" dirty="0"/>
              <a:t> </a:t>
            </a:r>
            <a:r>
              <a:rPr lang="it-IT" dirty="0" err="1"/>
              <a:t>immunitary</a:t>
            </a:r>
            <a:r>
              <a:rPr lang="it-IT" dirty="0"/>
              <a:t> system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already</a:t>
            </a:r>
            <a:r>
              <a:rPr lang="it-IT" dirty="0"/>
              <a:t> </a:t>
            </a:r>
            <a:r>
              <a:rPr lang="it-IT" dirty="0" err="1"/>
              <a:t>compromised</a:t>
            </a:r>
            <a:r>
              <a:rPr lang="it-IT" dirty="0"/>
              <a:t> </a:t>
            </a:r>
            <a:r>
              <a:rPr lang="it-IT" dirty="0" err="1"/>
              <a:t>usually</a:t>
            </a:r>
            <a:r>
              <a:rPr lang="it-IT" dirty="0"/>
              <a:t> cause </a:t>
            </a:r>
            <a:r>
              <a:rPr lang="it-IT" dirty="0" err="1"/>
              <a:t>respiratory</a:t>
            </a:r>
            <a:r>
              <a:rPr lang="it-IT" dirty="0"/>
              <a:t> and gastro </a:t>
            </a:r>
            <a:r>
              <a:rPr lang="it-IT" dirty="0" err="1"/>
              <a:t>intestinal</a:t>
            </a:r>
            <a:r>
              <a:rPr lang="it-IT" dirty="0"/>
              <a:t> </a:t>
            </a:r>
            <a:r>
              <a:rPr lang="it-IT" dirty="0" err="1"/>
              <a:t>symptoms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include:</a:t>
            </a:r>
          </a:p>
          <a:p>
            <a:pPr lvl="1"/>
            <a:r>
              <a:rPr lang="it-IT" dirty="0" err="1"/>
              <a:t>Vomiting</a:t>
            </a:r>
            <a:endParaRPr lang="it-IT" dirty="0"/>
          </a:p>
          <a:p>
            <a:pPr lvl="1"/>
            <a:r>
              <a:rPr lang="it-IT" dirty="0" err="1"/>
              <a:t>Diarrhea</a:t>
            </a:r>
            <a:endParaRPr lang="it-IT" dirty="0"/>
          </a:p>
          <a:p>
            <a:pPr lvl="1"/>
            <a:r>
              <a:rPr lang="it-IT" dirty="0" err="1"/>
              <a:t>Difficult</a:t>
            </a:r>
            <a:r>
              <a:rPr lang="it-IT" dirty="0"/>
              <a:t> </a:t>
            </a:r>
            <a:r>
              <a:rPr lang="it-IT" dirty="0" err="1"/>
              <a:t>breathing</a:t>
            </a:r>
            <a:endParaRPr lang="it-IT" dirty="0"/>
          </a:p>
          <a:p>
            <a:pPr lvl="1"/>
            <a:r>
              <a:rPr lang="it-IT" dirty="0" err="1"/>
              <a:t>Change</a:t>
            </a:r>
            <a:r>
              <a:rPr lang="it-IT" dirty="0"/>
              <a:t> in </a:t>
            </a:r>
            <a:r>
              <a:rPr lang="it-IT" dirty="0" err="1"/>
              <a:t>respiratory</a:t>
            </a:r>
            <a:r>
              <a:rPr lang="it-IT" dirty="0"/>
              <a:t> rate</a:t>
            </a:r>
          </a:p>
          <a:p>
            <a:pPr lvl="1"/>
            <a:r>
              <a:rPr lang="it-IT" dirty="0"/>
              <a:t>Pneumonia </a:t>
            </a:r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xmlns="" id="{6B424749-EEE0-49C9-9ABF-97B171A3EA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9665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BB7F0EE3-1E5F-42A9-BAA8-61D2FF4EF8A2}"/>
              </a:ext>
            </a:extLst>
          </p:cNvPr>
          <p:cNvSpPr/>
          <p:nvPr/>
        </p:nvSpPr>
        <p:spPr>
          <a:xfrm>
            <a:off x="1562100" y="1809307"/>
            <a:ext cx="2314575" cy="352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Stage One</a:t>
            </a:r>
          </a:p>
        </p:txBody>
      </p:sp>
    </p:spTree>
    <p:extLst>
      <p:ext uri="{BB962C8B-B14F-4D97-AF65-F5344CB8AC3E}">
        <p14:creationId xmlns:p14="http://schemas.microsoft.com/office/powerpoint/2010/main" val="4208449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4">
            <a:extLst>
              <a:ext uri="{FF2B5EF4-FFF2-40B4-BE49-F238E27FC236}">
                <a16:creationId xmlns:a16="http://schemas.microsoft.com/office/drawing/2014/main" xmlns="" id="{5DB0431E-0B04-44A1-9C51-531E28D18A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1BCB176-3E4A-492F-AF16-CF9D869DB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</p:spPr>
        <p:txBody>
          <a:bodyPr>
            <a:normAutofit/>
          </a:bodyPr>
          <a:lstStyle/>
          <a:p>
            <a:pPr algn="ctr"/>
            <a:r>
              <a:rPr lang="it-IT" dirty="0" err="1"/>
              <a:t>Symptoms</a:t>
            </a:r>
            <a:r>
              <a:rPr lang="it-IT" dirty="0"/>
              <a:t> and </a:t>
            </a:r>
            <a:r>
              <a:rPr lang="it-IT" dirty="0" err="1"/>
              <a:t>Clinical</a:t>
            </a:r>
            <a:r>
              <a:rPr lang="it-IT" dirty="0"/>
              <a:t> </a:t>
            </a:r>
            <a:r>
              <a:rPr lang="it-IT" dirty="0" err="1"/>
              <a:t>Findings</a:t>
            </a:r>
            <a:endParaRPr lang="it-IT" dirty="0"/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xmlns="" id="{E4CD7BA1-F2AA-4F4D-B546-7EB8AE848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645" y="2377123"/>
            <a:ext cx="8595360" cy="4090352"/>
          </a:xfrm>
        </p:spPr>
        <p:txBody>
          <a:bodyPr>
            <a:normAutofit/>
          </a:bodyPr>
          <a:lstStyle/>
          <a:p>
            <a:r>
              <a:rPr lang="it-IT" dirty="0" err="1"/>
              <a:t>As</a:t>
            </a:r>
            <a:r>
              <a:rPr lang="it-IT" dirty="0"/>
              <a:t> the </a:t>
            </a:r>
            <a:r>
              <a:rPr lang="it-IT" dirty="0" err="1"/>
              <a:t>disease</a:t>
            </a:r>
            <a:r>
              <a:rPr lang="it-IT" dirty="0"/>
              <a:t> progresses and </a:t>
            </a:r>
            <a:r>
              <a:rPr lang="it-IT" dirty="0" err="1"/>
              <a:t>attacks</a:t>
            </a:r>
            <a:r>
              <a:rPr lang="it-IT" dirty="0"/>
              <a:t> the </a:t>
            </a:r>
            <a:r>
              <a:rPr lang="it-IT" dirty="0" err="1"/>
              <a:t>nervous</a:t>
            </a:r>
            <a:r>
              <a:rPr lang="it-IT" dirty="0"/>
              <a:t> system, some dogs </a:t>
            </a:r>
            <a:r>
              <a:rPr lang="it-IT" dirty="0" err="1"/>
              <a:t>develop</a:t>
            </a:r>
            <a:r>
              <a:rPr lang="it-IT" dirty="0"/>
              <a:t> </a:t>
            </a:r>
            <a:r>
              <a:rPr lang="it-IT" dirty="0" err="1"/>
              <a:t>neurological</a:t>
            </a:r>
            <a:r>
              <a:rPr lang="it-IT" dirty="0"/>
              <a:t> </a:t>
            </a:r>
            <a:r>
              <a:rPr lang="it-IT" dirty="0" err="1"/>
              <a:t>signs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include:</a:t>
            </a:r>
          </a:p>
          <a:p>
            <a:pPr lvl="1"/>
            <a:r>
              <a:rPr lang="it-IT" dirty="0"/>
              <a:t>Head tilt</a:t>
            </a:r>
          </a:p>
          <a:p>
            <a:pPr lvl="1"/>
            <a:r>
              <a:rPr lang="it-IT" dirty="0" err="1"/>
              <a:t>Circling</a:t>
            </a:r>
            <a:endParaRPr lang="it-IT" dirty="0"/>
          </a:p>
          <a:p>
            <a:pPr lvl="1"/>
            <a:r>
              <a:rPr lang="it-IT" dirty="0" err="1"/>
              <a:t>Partial</a:t>
            </a:r>
            <a:r>
              <a:rPr lang="it-IT" dirty="0"/>
              <a:t> or full </a:t>
            </a:r>
            <a:r>
              <a:rPr lang="it-IT" dirty="0" err="1"/>
              <a:t>paralysis</a:t>
            </a:r>
            <a:endParaRPr lang="it-IT" dirty="0"/>
          </a:p>
          <a:p>
            <a:pPr lvl="1"/>
            <a:r>
              <a:rPr lang="it-IT" dirty="0" err="1"/>
              <a:t>Nystagmus</a:t>
            </a:r>
            <a:r>
              <a:rPr lang="it-IT" dirty="0"/>
              <a:t> (</a:t>
            </a:r>
            <a:r>
              <a:rPr lang="it-IT" dirty="0" err="1"/>
              <a:t>repetitive</a:t>
            </a:r>
            <a:r>
              <a:rPr lang="it-IT" dirty="0"/>
              <a:t> </a:t>
            </a:r>
            <a:r>
              <a:rPr lang="it-IT" dirty="0" err="1"/>
              <a:t>eye</a:t>
            </a:r>
            <a:r>
              <a:rPr lang="it-IT" dirty="0"/>
              <a:t> </a:t>
            </a:r>
            <a:r>
              <a:rPr lang="it-IT" dirty="0" err="1"/>
              <a:t>movement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Muscle </a:t>
            </a:r>
            <a:r>
              <a:rPr lang="it-IT" dirty="0" err="1"/>
              <a:t>twitching</a:t>
            </a:r>
            <a:endParaRPr lang="it-IT" dirty="0"/>
          </a:p>
          <a:p>
            <a:pPr lvl="1"/>
            <a:r>
              <a:rPr lang="it-IT" dirty="0" err="1"/>
              <a:t>Convulsions</a:t>
            </a:r>
            <a:r>
              <a:rPr lang="it-IT" dirty="0"/>
              <a:t> with </a:t>
            </a:r>
            <a:r>
              <a:rPr lang="it-IT" dirty="0" err="1"/>
              <a:t>drooling</a:t>
            </a:r>
            <a:r>
              <a:rPr lang="it-IT" dirty="0"/>
              <a:t> and chewing </a:t>
            </a:r>
            <a:r>
              <a:rPr lang="it-IT" dirty="0" err="1"/>
              <a:t>motions</a:t>
            </a:r>
            <a:endParaRPr lang="it-IT" dirty="0"/>
          </a:p>
          <a:p>
            <a:pPr lvl="1"/>
            <a:r>
              <a:rPr lang="it-IT" dirty="0"/>
              <a:t>Death</a:t>
            </a:r>
          </a:p>
          <a:p>
            <a:r>
              <a:rPr lang="it-IT" dirty="0"/>
              <a:t>At </a:t>
            </a:r>
            <a:r>
              <a:rPr lang="it-IT" dirty="0" err="1"/>
              <a:t>this</a:t>
            </a:r>
            <a:r>
              <a:rPr lang="it-IT" dirty="0"/>
              <a:t> stage the </a:t>
            </a:r>
            <a:r>
              <a:rPr lang="it-IT" dirty="0" err="1"/>
              <a:t>disease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often</a:t>
            </a:r>
            <a:r>
              <a:rPr lang="it-IT" dirty="0"/>
              <a:t> </a:t>
            </a:r>
            <a:r>
              <a:rPr lang="it-IT" dirty="0" err="1"/>
              <a:t>fatal</a:t>
            </a:r>
            <a:r>
              <a:rPr lang="it-IT" dirty="0"/>
              <a:t> and dogs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survive</a:t>
            </a:r>
            <a:r>
              <a:rPr lang="it-IT" dirty="0"/>
              <a:t> </a:t>
            </a:r>
            <a:r>
              <a:rPr lang="it-IT" dirty="0" err="1"/>
              <a:t>usually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permanent</a:t>
            </a:r>
            <a:r>
              <a:rPr lang="it-IT" dirty="0"/>
              <a:t> and </a:t>
            </a:r>
            <a:r>
              <a:rPr lang="it-IT" dirty="0" err="1"/>
              <a:t>irreparable</a:t>
            </a:r>
            <a:r>
              <a:rPr lang="it-IT" dirty="0"/>
              <a:t> </a:t>
            </a:r>
            <a:r>
              <a:rPr lang="it-IT" dirty="0" err="1"/>
              <a:t>nervous</a:t>
            </a:r>
            <a:r>
              <a:rPr lang="it-IT" dirty="0"/>
              <a:t> system </a:t>
            </a:r>
            <a:r>
              <a:rPr lang="it-IT" dirty="0" err="1"/>
              <a:t>damage</a:t>
            </a:r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xmlns="" id="{6B424749-EEE0-49C9-9ABF-97B171A3EA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9665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BB7F0EE3-1E5F-42A9-BAA8-61D2FF4EF8A2}"/>
              </a:ext>
            </a:extLst>
          </p:cNvPr>
          <p:cNvSpPr/>
          <p:nvPr/>
        </p:nvSpPr>
        <p:spPr>
          <a:xfrm>
            <a:off x="1562100" y="1809307"/>
            <a:ext cx="2314575" cy="352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Stage Two</a:t>
            </a:r>
          </a:p>
        </p:txBody>
      </p:sp>
    </p:spTree>
    <p:extLst>
      <p:ext uri="{BB962C8B-B14F-4D97-AF65-F5344CB8AC3E}">
        <p14:creationId xmlns:p14="http://schemas.microsoft.com/office/powerpoint/2010/main" val="16272594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4">
            <a:extLst>
              <a:ext uri="{FF2B5EF4-FFF2-40B4-BE49-F238E27FC236}">
                <a16:creationId xmlns:a16="http://schemas.microsoft.com/office/drawing/2014/main" xmlns="" id="{5DB0431E-0B04-44A1-9C51-531E28D18A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1BCB176-3E4A-492F-AF16-CF9D869DB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</p:spPr>
        <p:txBody>
          <a:bodyPr>
            <a:normAutofit/>
          </a:bodyPr>
          <a:lstStyle/>
          <a:p>
            <a:pPr algn="ctr"/>
            <a:r>
              <a:rPr lang="it-IT" dirty="0" err="1"/>
              <a:t>Lesions</a:t>
            </a:r>
            <a:r>
              <a:rPr lang="it-IT" dirty="0"/>
              <a:t> </a:t>
            </a:r>
            <a:r>
              <a:rPr lang="it-IT" dirty="0" err="1"/>
              <a:t>given</a:t>
            </a:r>
            <a:r>
              <a:rPr lang="it-IT" dirty="0"/>
              <a:t> by Canine </a:t>
            </a:r>
            <a:r>
              <a:rPr lang="it-IT" dirty="0" err="1"/>
              <a:t>Distemper</a:t>
            </a:r>
            <a:endParaRPr lang="it-IT" dirty="0"/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xmlns="" id="{E4CD7BA1-F2AA-4F4D-B546-7EB8AE848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645" y="2377123"/>
            <a:ext cx="8595360" cy="901632"/>
          </a:xfrm>
        </p:spPr>
        <p:txBody>
          <a:bodyPr>
            <a:normAutofit/>
          </a:bodyPr>
          <a:lstStyle/>
          <a:p>
            <a:endParaRPr lang="it-IT" dirty="0"/>
          </a:p>
          <a:p>
            <a:pPr lvl="1"/>
            <a:endParaRPr lang="it-IT" dirty="0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xmlns="" id="{6B424749-EEE0-49C9-9ABF-97B171A3EA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9665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2F152AFB-648D-4D38-A62D-F70312B1818D}"/>
              </a:ext>
            </a:extLst>
          </p:cNvPr>
          <p:cNvSpPr/>
          <p:nvPr/>
        </p:nvSpPr>
        <p:spPr>
          <a:xfrm>
            <a:off x="1562100" y="1809307"/>
            <a:ext cx="2730500" cy="413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Microscopical</a:t>
            </a:r>
            <a:r>
              <a:rPr lang="it-IT" dirty="0"/>
              <a:t> </a:t>
            </a:r>
            <a:r>
              <a:rPr lang="it-IT" dirty="0" err="1"/>
              <a:t>Lesions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C6C5ECF3-2705-424F-9F78-F37505451616}"/>
              </a:ext>
            </a:extLst>
          </p:cNvPr>
          <p:cNvSpPr txBox="1"/>
          <p:nvPr/>
        </p:nvSpPr>
        <p:spPr>
          <a:xfrm>
            <a:off x="1350645" y="2340485"/>
            <a:ext cx="31832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Demyelination</a:t>
            </a:r>
            <a:r>
              <a:rPr lang="it-IT" dirty="0"/>
              <a:t> of </a:t>
            </a:r>
            <a:r>
              <a:rPr lang="it-IT" dirty="0" err="1"/>
              <a:t>myelinated</a:t>
            </a:r>
            <a:r>
              <a:rPr lang="it-IT" dirty="0"/>
              <a:t> </a:t>
            </a:r>
            <a:r>
              <a:rPr lang="it-IT" dirty="0" err="1"/>
              <a:t>portion</a:t>
            </a:r>
            <a:r>
              <a:rPr lang="it-IT" dirty="0"/>
              <a:t> of brain and </a:t>
            </a:r>
            <a:r>
              <a:rPr lang="it-IT" dirty="0" err="1"/>
              <a:t>spinal</a:t>
            </a:r>
            <a:r>
              <a:rPr lang="it-IT" dirty="0"/>
              <a:t> </a:t>
            </a:r>
            <a:r>
              <a:rPr lang="it-IT" dirty="0" err="1"/>
              <a:t>cord</a:t>
            </a:r>
            <a:r>
              <a:rPr lang="it-IT" dirty="0"/>
              <a:t> (A)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Perivascular</a:t>
            </a:r>
            <a:r>
              <a:rPr lang="it-IT" dirty="0"/>
              <a:t> </a:t>
            </a:r>
            <a:r>
              <a:rPr lang="it-IT" dirty="0" err="1"/>
              <a:t>cuffing</a:t>
            </a:r>
            <a:r>
              <a:rPr lang="it-IT" dirty="0"/>
              <a:t>, </a:t>
            </a:r>
            <a:r>
              <a:rPr lang="it-IT" dirty="0" err="1"/>
              <a:t>hemorrhages,vasculitis</a:t>
            </a:r>
            <a:r>
              <a:rPr lang="it-IT" dirty="0"/>
              <a:t> (B)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Round or </a:t>
            </a:r>
            <a:r>
              <a:rPr lang="it-IT" dirty="0" err="1"/>
              <a:t>ovoid</a:t>
            </a:r>
            <a:r>
              <a:rPr lang="it-IT" dirty="0"/>
              <a:t> intra </a:t>
            </a:r>
            <a:r>
              <a:rPr lang="it-IT" dirty="0" err="1"/>
              <a:t>cytoplasmic</a:t>
            </a:r>
            <a:r>
              <a:rPr lang="it-IT" dirty="0"/>
              <a:t> or </a:t>
            </a:r>
            <a:r>
              <a:rPr lang="it-IT" dirty="0" err="1"/>
              <a:t>intranuclear</a:t>
            </a:r>
            <a:r>
              <a:rPr lang="it-IT" dirty="0"/>
              <a:t> </a:t>
            </a:r>
            <a:r>
              <a:rPr lang="it-IT" dirty="0" err="1"/>
              <a:t>inclusion</a:t>
            </a:r>
            <a:r>
              <a:rPr lang="it-IT" dirty="0"/>
              <a:t> </a:t>
            </a:r>
            <a:r>
              <a:rPr lang="it-IT" dirty="0" err="1"/>
              <a:t>acidophilic</a:t>
            </a:r>
            <a:r>
              <a:rPr lang="it-IT" dirty="0"/>
              <a:t> bodies.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inclusion</a:t>
            </a:r>
            <a:r>
              <a:rPr lang="it-IT" dirty="0"/>
              <a:t> bodies can be </a:t>
            </a:r>
            <a:r>
              <a:rPr lang="it-IT" dirty="0" err="1"/>
              <a:t>found</a:t>
            </a:r>
            <a:r>
              <a:rPr lang="it-IT" dirty="0"/>
              <a:t> in </a:t>
            </a:r>
            <a:r>
              <a:rPr lang="it-IT" dirty="0" err="1"/>
              <a:t>respiratory</a:t>
            </a:r>
            <a:r>
              <a:rPr lang="it-IT" dirty="0"/>
              <a:t>, </a:t>
            </a:r>
            <a:r>
              <a:rPr lang="it-IT" dirty="0" err="1"/>
              <a:t>urogenital</a:t>
            </a:r>
            <a:r>
              <a:rPr lang="it-IT" dirty="0"/>
              <a:t>, digestive and </a:t>
            </a:r>
            <a:r>
              <a:rPr lang="it-IT" dirty="0" err="1"/>
              <a:t>nervous</a:t>
            </a:r>
            <a:r>
              <a:rPr lang="it-IT" dirty="0"/>
              <a:t> systems (C, D)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081A0E65-11CF-4FEC-AFFA-1E393F23E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038" y="2222500"/>
            <a:ext cx="5896737" cy="389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530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Vista">
  <a:themeElements>
    <a:clrScheme name="Vist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sta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sta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685</Words>
  <Application>Microsoft Office PowerPoint</Application>
  <PresentationFormat>Niestandardowy</PresentationFormat>
  <Paragraphs>83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Vista</vt:lpstr>
      <vt:lpstr>Canine Distemper </vt:lpstr>
      <vt:lpstr>What is canine distemper? </vt:lpstr>
      <vt:lpstr>How is canine distemper spread?</vt:lpstr>
      <vt:lpstr>Pathogenesis</vt:lpstr>
      <vt:lpstr>Symptoms and Clinical Findings</vt:lpstr>
      <vt:lpstr>Symptoms and Clinical Findings</vt:lpstr>
      <vt:lpstr>Symptoms and Clinical Findings</vt:lpstr>
      <vt:lpstr>Symptoms and Clinical Findings</vt:lpstr>
      <vt:lpstr>Lesions given by Canine Distemper</vt:lpstr>
      <vt:lpstr>Lesions given by Canine Distemper</vt:lpstr>
      <vt:lpstr>Lesions given by Canine Distemper</vt:lpstr>
      <vt:lpstr>Lesions given by Canine Distemper</vt:lpstr>
      <vt:lpstr>Lesions given by Canine Distemper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Canine Distemper</dc:title>
  <dc:creator>Nicolo Giordano</dc:creator>
  <cp:lastModifiedBy>DIG-13</cp:lastModifiedBy>
  <cp:revision>30</cp:revision>
  <dcterms:created xsi:type="dcterms:W3CDTF">2020-01-16T13:33:06Z</dcterms:created>
  <dcterms:modified xsi:type="dcterms:W3CDTF">2022-03-24T11:14:16Z</dcterms:modified>
</cp:coreProperties>
</file>