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sldIdLst>
    <p:sldId id="258" r:id="rId2"/>
    <p:sldId id="260" r:id="rId3"/>
    <p:sldId id="315" r:id="rId4"/>
    <p:sldId id="316" r:id="rId5"/>
    <p:sldId id="317" r:id="rId6"/>
    <p:sldId id="318" r:id="rId7"/>
    <p:sldId id="338" r:id="rId8"/>
    <p:sldId id="319" r:id="rId9"/>
    <p:sldId id="339" r:id="rId10"/>
    <p:sldId id="341" r:id="rId11"/>
    <p:sldId id="274" r:id="rId12"/>
    <p:sldId id="283" r:id="rId13"/>
    <p:sldId id="333" r:id="rId14"/>
    <p:sldId id="330" r:id="rId15"/>
    <p:sldId id="282" r:id="rId16"/>
    <p:sldId id="342" r:id="rId17"/>
    <p:sldId id="284" r:id="rId18"/>
    <p:sldId id="331" r:id="rId19"/>
    <p:sldId id="332" r:id="rId20"/>
    <p:sldId id="267" r:id="rId21"/>
    <p:sldId id="288" r:id="rId22"/>
    <p:sldId id="299" r:id="rId23"/>
    <p:sldId id="300" r:id="rId24"/>
    <p:sldId id="298" r:id="rId25"/>
    <p:sldId id="328" r:id="rId26"/>
    <p:sldId id="323" r:id="rId27"/>
    <p:sldId id="297" r:id="rId28"/>
    <p:sldId id="287" r:id="rId29"/>
    <p:sldId id="334" r:id="rId30"/>
    <p:sldId id="294" r:id="rId31"/>
    <p:sldId id="285" r:id="rId32"/>
    <p:sldId id="293" r:id="rId33"/>
    <p:sldId id="289" r:id="rId34"/>
    <p:sldId id="291" r:id="rId35"/>
    <p:sldId id="290" r:id="rId36"/>
    <p:sldId id="295" r:id="rId37"/>
    <p:sldId id="269" r:id="rId38"/>
    <p:sldId id="264" r:id="rId39"/>
    <p:sldId id="335"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2" Type="http://schemas.openxmlformats.org/officeDocument/2006/relationships/hyperlink" Target="https://www.healthline.com/health/ulcerative-colitis" TargetMode="External"/><Relationship Id="rId1" Type="http://schemas.openxmlformats.org/officeDocument/2006/relationships/hyperlink" Target="https://www.healthline.com/health/crohns-diseas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86D5A-B673-476D-83C9-839CD2CC2C8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4FAD8FB7-2B20-41C3-9AA8-1A9132CE1A04}">
      <dgm:prSet phldrT="[Текст]" custT="1"/>
      <dgm:spPr/>
      <dgm:t>
        <a:bodyPr/>
        <a:lstStyle/>
        <a:p>
          <a:pPr algn="just"/>
          <a:r>
            <a:rPr lang="en-US" sz="2800" b="1" smtClean="0">
              <a:solidFill>
                <a:schemeClr val="accent2"/>
              </a:solidFill>
              <a:latin typeface="DaunPenh" pitchFamily="2" charset="0"/>
              <a:cs typeface="DaunPenh" pitchFamily="2" charset="0"/>
            </a:rPr>
            <a:t>Definition</a:t>
          </a:r>
          <a:endParaRPr lang="ru-RU" sz="2800" b="1" dirty="0">
            <a:solidFill>
              <a:schemeClr val="accent2"/>
            </a:solidFill>
            <a:latin typeface="Times New Roman" pitchFamily="18" charset="0"/>
            <a:cs typeface="DaunPenh" pitchFamily="2" charset="0"/>
          </a:endParaRPr>
        </a:p>
      </dgm:t>
    </dgm:pt>
    <dgm:pt modelId="{3E56C7F8-FF4A-4332-A39B-256D05396308}" type="parTrans" cxnId="{74D5DB96-6A89-4070-865A-6CEC51DD8DE0}">
      <dgm:prSet/>
      <dgm:spPr/>
      <dgm:t>
        <a:bodyPr/>
        <a:lstStyle/>
        <a:p>
          <a:endParaRPr lang="ru-RU"/>
        </a:p>
      </dgm:t>
    </dgm:pt>
    <dgm:pt modelId="{54AB97C4-1662-4485-9758-35E5DDD05D8E}" type="sibTrans" cxnId="{74D5DB96-6A89-4070-865A-6CEC51DD8DE0}">
      <dgm:prSet/>
      <dgm:spPr/>
      <dgm:t>
        <a:bodyPr/>
        <a:lstStyle/>
        <a:p>
          <a:endParaRPr lang="ru-RU"/>
        </a:p>
      </dgm:t>
    </dgm:pt>
    <dgm:pt modelId="{9937B94B-A45A-45BF-9350-92A80D522CEC}">
      <dgm:prSet phldrT="[Текст]" custT="1"/>
      <dgm:spPr/>
      <dgm:t>
        <a:bodyPr/>
        <a:lstStyle/>
        <a:p>
          <a:pPr algn="just"/>
          <a:r>
            <a:rPr lang="en-US" sz="2800" b="1" smtClean="0">
              <a:solidFill>
                <a:schemeClr val="accent2"/>
              </a:solidFill>
              <a:latin typeface="DaunPenh" pitchFamily="2" charset="0"/>
              <a:cs typeface="DaunPenh" pitchFamily="2" charset="0"/>
            </a:rPr>
            <a:t>Etiology</a:t>
          </a:r>
          <a:endParaRPr lang="ru-RU" sz="2800" b="1" dirty="0">
            <a:solidFill>
              <a:schemeClr val="accent2"/>
            </a:solidFill>
            <a:latin typeface="Times New Roman" pitchFamily="18" charset="0"/>
            <a:cs typeface="DaunPenh" pitchFamily="2" charset="0"/>
          </a:endParaRPr>
        </a:p>
      </dgm:t>
    </dgm:pt>
    <dgm:pt modelId="{EDE68A41-33B2-42C5-8FA2-9CC94DC6EBAA}" type="parTrans" cxnId="{0585633F-2DDD-4E11-9D77-7822E41FF448}">
      <dgm:prSet/>
      <dgm:spPr/>
      <dgm:t>
        <a:bodyPr/>
        <a:lstStyle/>
        <a:p>
          <a:endParaRPr lang="ru-RU"/>
        </a:p>
      </dgm:t>
    </dgm:pt>
    <dgm:pt modelId="{9929981E-957E-41D4-9791-F80472CC027C}" type="sibTrans" cxnId="{0585633F-2DDD-4E11-9D77-7822E41FF448}">
      <dgm:prSet/>
      <dgm:spPr/>
      <dgm:t>
        <a:bodyPr/>
        <a:lstStyle/>
        <a:p>
          <a:endParaRPr lang="ru-RU"/>
        </a:p>
      </dgm:t>
    </dgm:pt>
    <dgm:pt modelId="{29279178-A3A4-4DFB-A405-23645094ED40}">
      <dgm:prSet phldrT="[Текст]" custT="1"/>
      <dgm:spPr/>
      <dgm:t>
        <a:bodyPr/>
        <a:lstStyle/>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a:p>
          <a:endParaRPr lang="en-US" sz="2800" b="1" dirty="0" smtClean="0">
            <a:solidFill>
              <a:schemeClr val="accent2"/>
            </a:solidFill>
            <a:latin typeface="DaunPenh" pitchFamily="2" charset="0"/>
            <a:cs typeface="DaunPenh" pitchFamily="2" charset="0"/>
          </a:endParaRPr>
        </a:p>
      </dgm:t>
    </dgm:pt>
    <dgm:pt modelId="{123F9BDC-EEA0-4A20-A2EA-CB28784DCE39}" type="parTrans" cxnId="{8EF1D20C-0864-46BB-BEF6-A7C92282E132}">
      <dgm:prSet/>
      <dgm:spPr/>
      <dgm:t>
        <a:bodyPr/>
        <a:lstStyle/>
        <a:p>
          <a:endParaRPr lang="ru-RU"/>
        </a:p>
      </dgm:t>
    </dgm:pt>
    <dgm:pt modelId="{C00057B1-CFDF-464E-AC77-87822EA4A1B9}" type="sibTrans" cxnId="{8EF1D20C-0864-46BB-BEF6-A7C92282E132}">
      <dgm:prSet/>
      <dgm:spPr/>
      <dgm:t>
        <a:bodyPr/>
        <a:lstStyle/>
        <a:p>
          <a:endParaRPr lang="ru-RU"/>
        </a:p>
      </dgm:t>
    </dgm:pt>
    <dgm:pt modelId="{0FBC7BBC-4868-45B0-A170-04CEFE2B3A10}">
      <dgm:prSet phldrT="[Текст]" custT="1"/>
      <dgm:spPr/>
      <dgm:t>
        <a:bodyPr/>
        <a:lstStyle/>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dgm:t>
    </dgm:pt>
    <dgm:pt modelId="{6AC191FA-44E2-4916-8A9F-70AD1CD9CA89}" type="parTrans" cxnId="{E4D5FA76-9695-4235-9A26-B57714CBF353}">
      <dgm:prSet/>
      <dgm:spPr/>
      <dgm:t>
        <a:bodyPr/>
        <a:lstStyle/>
        <a:p>
          <a:endParaRPr lang="ru-RU"/>
        </a:p>
      </dgm:t>
    </dgm:pt>
    <dgm:pt modelId="{2E5B4DAA-1A5A-4966-A27A-1F78E12B1991}" type="sibTrans" cxnId="{E4D5FA76-9695-4235-9A26-B57714CBF353}">
      <dgm:prSet/>
      <dgm:spPr/>
      <dgm:t>
        <a:bodyPr/>
        <a:lstStyle/>
        <a:p>
          <a:endParaRPr lang="ru-RU"/>
        </a:p>
      </dgm:t>
    </dgm:pt>
    <dgm:pt modelId="{FF0AFA15-09BE-488B-956A-5EA425193E4D}">
      <dgm:prSet phldrT="[Текст]" custT="1"/>
      <dgm:spPr/>
      <dgm:t>
        <a:bodyPr/>
        <a:lstStyle/>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a:p>
          <a:pPr algn="just"/>
          <a:endParaRPr lang="en-US" sz="2800" b="1" dirty="0" smtClean="0">
            <a:solidFill>
              <a:schemeClr val="accent2"/>
            </a:solidFill>
            <a:latin typeface="DaunPenh" pitchFamily="2" charset="0"/>
            <a:cs typeface="DaunPenh" pitchFamily="2" charset="0"/>
          </a:endParaRPr>
        </a:p>
      </dgm:t>
    </dgm:pt>
    <dgm:pt modelId="{47541BB6-0DA3-448E-8402-58EC84A0503B}" type="parTrans" cxnId="{B184B003-C0BC-414E-8B3D-71AD4FC15D3E}">
      <dgm:prSet/>
      <dgm:spPr/>
      <dgm:t>
        <a:bodyPr/>
        <a:lstStyle/>
        <a:p>
          <a:endParaRPr lang="ru-RU"/>
        </a:p>
      </dgm:t>
    </dgm:pt>
    <dgm:pt modelId="{6096EC1D-E740-4D25-988A-BB6FA9D95D8F}" type="sibTrans" cxnId="{B184B003-C0BC-414E-8B3D-71AD4FC15D3E}">
      <dgm:prSet/>
      <dgm:spPr/>
      <dgm:t>
        <a:bodyPr/>
        <a:lstStyle/>
        <a:p>
          <a:endParaRPr lang="ru-RU"/>
        </a:p>
      </dgm:t>
    </dgm:pt>
    <dgm:pt modelId="{9791129F-9890-4B51-A0A9-3105E2A552AC}">
      <dgm:prSet phldrT="[Текст]" custT="1"/>
      <dgm:spPr/>
      <dgm:t>
        <a:bodyPr/>
        <a:lstStyle/>
        <a:p>
          <a:pPr algn="just"/>
          <a:r>
            <a:rPr lang="en-US" sz="2800" b="1" dirty="0" smtClean="0">
              <a:solidFill>
                <a:schemeClr val="accent2"/>
              </a:solidFill>
              <a:latin typeface="DaunPenh" pitchFamily="2" charset="0"/>
              <a:cs typeface="DaunPenh" pitchFamily="2" charset="0"/>
            </a:rPr>
            <a:t>Treatment</a:t>
          </a:r>
        </a:p>
      </dgm:t>
    </dgm:pt>
    <dgm:pt modelId="{45A2548E-2DF9-4AEC-BFEE-6FF98506BE90}" type="parTrans" cxnId="{C5550963-7444-4DCC-A435-2B2ED298A47A}">
      <dgm:prSet/>
      <dgm:spPr/>
      <dgm:t>
        <a:bodyPr/>
        <a:lstStyle/>
        <a:p>
          <a:endParaRPr lang="ru-RU"/>
        </a:p>
      </dgm:t>
    </dgm:pt>
    <dgm:pt modelId="{8812DC6A-6380-4F97-8D80-76D9E25B2854}" type="sibTrans" cxnId="{C5550963-7444-4DCC-A435-2B2ED298A47A}">
      <dgm:prSet/>
      <dgm:spPr/>
      <dgm:t>
        <a:bodyPr/>
        <a:lstStyle/>
        <a:p>
          <a:endParaRPr lang="ru-RU"/>
        </a:p>
      </dgm:t>
    </dgm:pt>
    <dgm:pt modelId="{B050619E-25B3-4686-9615-F5219D262163}">
      <dgm:prSet phldrT="[Текст]" custT="1"/>
      <dgm:spPr/>
      <dgm:t>
        <a:bodyPr/>
        <a:lstStyle/>
        <a:p>
          <a:pPr algn="just"/>
          <a:r>
            <a:rPr lang="en-US" sz="2800" b="1" dirty="0" smtClean="0">
              <a:solidFill>
                <a:schemeClr val="accent2"/>
              </a:solidFill>
              <a:latin typeface="DaunPenh" pitchFamily="2" charset="0"/>
              <a:cs typeface="DaunPenh" pitchFamily="2" charset="0"/>
            </a:rPr>
            <a:t>Prevention</a:t>
          </a:r>
        </a:p>
      </dgm:t>
    </dgm:pt>
    <dgm:pt modelId="{F6B50D7F-EBA5-40A5-A590-982657351F88}" type="parTrans" cxnId="{5185E702-4F77-4C68-AC8E-97C54005FB24}">
      <dgm:prSet/>
      <dgm:spPr/>
      <dgm:t>
        <a:bodyPr/>
        <a:lstStyle/>
        <a:p>
          <a:endParaRPr lang="ru-RU"/>
        </a:p>
      </dgm:t>
    </dgm:pt>
    <dgm:pt modelId="{95D5EB47-8001-45DE-BB6F-FAACA158AB61}" type="sibTrans" cxnId="{5185E702-4F77-4C68-AC8E-97C54005FB24}">
      <dgm:prSet/>
      <dgm:spPr/>
      <dgm:t>
        <a:bodyPr/>
        <a:lstStyle/>
        <a:p>
          <a:endParaRPr lang="ru-RU"/>
        </a:p>
      </dgm:t>
    </dgm:pt>
    <dgm:pt modelId="{9E8B4FA0-4EC5-4779-93AC-D2AB95113B9D}">
      <dgm:prSet phldrT="[Текст]" custT="1"/>
      <dgm:spPr/>
      <dgm:t>
        <a:bodyPr/>
        <a:lstStyle/>
        <a:p>
          <a:r>
            <a:rPr lang="en-US" sz="2800" b="1" smtClean="0">
              <a:solidFill>
                <a:schemeClr val="accent2"/>
              </a:solidFill>
              <a:latin typeface="DaunPenh" pitchFamily="2" charset="0"/>
              <a:cs typeface="DaunPenh" pitchFamily="2" charset="0"/>
            </a:rPr>
            <a:t>Prognosis</a:t>
          </a:r>
          <a:endParaRPr lang="en-US" sz="2800" b="1" dirty="0" smtClean="0">
            <a:solidFill>
              <a:schemeClr val="accent2"/>
            </a:solidFill>
            <a:latin typeface="DaunPenh" pitchFamily="2" charset="0"/>
            <a:cs typeface="DaunPenh" pitchFamily="2" charset="0"/>
          </a:endParaRPr>
        </a:p>
      </dgm:t>
    </dgm:pt>
    <dgm:pt modelId="{41D4FDDC-5FDB-4748-A95C-30CBE841CAEE}" type="parTrans" cxnId="{729B5D91-6BA9-4B02-A10B-8FE6A2BD50A3}">
      <dgm:prSet/>
      <dgm:spPr/>
      <dgm:t>
        <a:bodyPr/>
        <a:lstStyle/>
        <a:p>
          <a:endParaRPr lang="ru-RU"/>
        </a:p>
      </dgm:t>
    </dgm:pt>
    <dgm:pt modelId="{D895962B-B9B0-4801-A65D-0A72639AD816}" type="sibTrans" cxnId="{729B5D91-6BA9-4B02-A10B-8FE6A2BD50A3}">
      <dgm:prSet/>
      <dgm:spPr/>
      <dgm:t>
        <a:bodyPr/>
        <a:lstStyle/>
        <a:p>
          <a:endParaRPr lang="ru-RU"/>
        </a:p>
      </dgm:t>
    </dgm:pt>
    <dgm:pt modelId="{BCF5C632-C5C5-4BE2-9CAD-6354355E559B}">
      <dgm:prSet phldrT="[Текст]" custT="1"/>
      <dgm:spPr/>
      <dgm:t>
        <a:bodyPr/>
        <a:lstStyle/>
        <a:p>
          <a:pPr algn="just">
            <a:lnSpc>
              <a:spcPct val="100000"/>
            </a:lnSpc>
          </a:pPr>
          <a:r>
            <a:rPr lang="en-US" sz="2800" b="1" dirty="0" smtClean="0">
              <a:solidFill>
                <a:schemeClr val="accent2"/>
              </a:solidFill>
              <a:latin typeface="DaunPenh" pitchFamily="2" charset="0"/>
              <a:cs typeface="DaunPenh" pitchFamily="2" charset="0"/>
            </a:rPr>
            <a:t>Anatomic and histological</a:t>
          </a:r>
          <a:br>
            <a:rPr lang="en-US" sz="2800" b="1" dirty="0" smtClean="0">
              <a:solidFill>
                <a:schemeClr val="accent2"/>
              </a:solidFill>
              <a:latin typeface="DaunPenh" pitchFamily="2" charset="0"/>
              <a:cs typeface="DaunPenh" pitchFamily="2" charset="0"/>
            </a:rPr>
          </a:br>
          <a:r>
            <a:rPr lang="en-US" sz="2800" b="1" dirty="0" smtClean="0">
              <a:solidFill>
                <a:schemeClr val="accent2"/>
              </a:solidFill>
              <a:latin typeface="DaunPenh" pitchFamily="2" charset="0"/>
              <a:cs typeface="DaunPenh" pitchFamily="2" charset="0"/>
            </a:rPr>
            <a:t>organization of intestine</a:t>
          </a:r>
          <a:endParaRPr lang="ru-RU" sz="2800" b="1" dirty="0">
            <a:solidFill>
              <a:schemeClr val="accent2"/>
            </a:solidFill>
            <a:latin typeface="Times New Roman" pitchFamily="18" charset="0"/>
            <a:cs typeface="DaunPenh" pitchFamily="2" charset="0"/>
          </a:endParaRPr>
        </a:p>
      </dgm:t>
    </dgm:pt>
    <dgm:pt modelId="{35678789-8AAA-4BF3-BD72-7826102FAF29}" type="parTrans" cxnId="{87AC5811-5CAC-4962-906E-1001140BBB38}">
      <dgm:prSet/>
      <dgm:spPr/>
      <dgm:t>
        <a:bodyPr/>
        <a:lstStyle/>
        <a:p>
          <a:endParaRPr lang="ru-RU"/>
        </a:p>
      </dgm:t>
    </dgm:pt>
    <dgm:pt modelId="{1797DA73-2F86-49DD-9F2F-DBE097113DA4}" type="sibTrans" cxnId="{87AC5811-5CAC-4962-906E-1001140BBB38}">
      <dgm:prSet/>
      <dgm:spPr/>
      <dgm:t>
        <a:bodyPr/>
        <a:lstStyle/>
        <a:p>
          <a:endParaRPr lang="ru-RU"/>
        </a:p>
      </dgm:t>
    </dgm:pt>
    <dgm:pt modelId="{65AE8B68-EE7D-451A-A834-02C9B40DDC4E}">
      <dgm:prSet phldrT="[Текст]" custT="1"/>
      <dgm:spPr/>
      <dgm:t>
        <a:bodyPr/>
        <a:lstStyle/>
        <a:p>
          <a:pPr algn="just"/>
          <a:r>
            <a:rPr lang="en-US" sz="2800" b="1" smtClean="0">
              <a:solidFill>
                <a:schemeClr val="accent2"/>
              </a:solidFill>
              <a:latin typeface="DaunPenh" pitchFamily="2" charset="0"/>
              <a:cs typeface="DaunPenh" pitchFamily="2" charset="0"/>
            </a:rPr>
            <a:t>Pathogenesis</a:t>
          </a:r>
          <a:endParaRPr lang="en-US" sz="2800" b="1" dirty="0" smtClean="0">
            <a:solidFill>
              <a:schemeClr val="accent2"/>
            </a:solidFill>
            <a:latin typeface="DaunPenh" pitchFamily="2" charset="0"/>
            <a:cs typeface="DaunPenh" pitchFamily="2" charset="0"/>
          </a:endParaRPr>
        </a:p>
      </dgm:t>
    </dgm:pt>
    <dgm:pt modelId="{9E596B5E-FF05-4C80-8288-A49BE1C00714}" type="parTrans" cxnId="{7FC06E5E-870F-4C03-9B3C-6D103C361721}">
      <dgm:prSet/>
      <dgm:spPr/>
      <dgm:t>
        <a:bodyPr/>
        <a:lstStyle/>
        <a:p>
          <a:endParaRPr lang="ru-RU"/>
        </a:p>
      </dgm:t>
    </dgm:pt>
    <dgm:pt modelId="{6BC772EE-9C58-4E5B-BAE4-5CBAFBDD8118}" type="sibTrans" cxnId="{7FC06E5E-870F-4C03-9B3C-6D103C361721}">
      <dgm:prSet/>
      <dgm:spPr/>
      <dgm:t>
        <a:bodyPr/>
        <a:lstStyle/>
        <a:p>
          <a:endParaRPr lang="ru-RU"/>
        </a:p>
      </dgm:t>
    </dgm:pt>
    <dgm:pt modelId="{5641D4D3-8FDD-43BE-9B2E-DB4865F2B7E2}" type="pres">
      <dgm:prSet presAssocID="{2F386D5A-B673-476D-83C9-839CD2CC2C8B}" presName="linear" presStyleCnt="0">
        <dgm:presLayoutVars>
          <dgm:dir/>
          <dgm:animLvl val="lvl"/>
          <dgm:resizeHandles val="exact"/>
        </dgm:presLayoutVars>
      </dgm:prSet>
      <dgm:spPr/>
      <dgm:t>
        <a:bodyPr/>
        <a:lstStyle/>
        <a:p>
          <a:endParaRPr lang="ru-RU"/>
        </a:p>
      </dgm:t>
    </dgm:pt>
    <dgm:pt modelId="{420E6918-A384-4CE2-B133-BFD54FD82807}" type="pres">
      <dgm:prSet presAssocID="{BCF5C632-C5C5-4BE2-9CAD-6354355E559B}" presName="parentLin" presStyleCnt="0"/>
      <dgm:spPr/>
      <dgm:t>
        <a:bodyPr/>
        <a:lstStyle/>
        <a:p>
          <a:endParaRPr lang="ru-RU"/>
        </a:p>
      </dgm:t>
    </dgm:pt>
    <dgm:pt modelId="{E7ACC12B-80B0-4DB4-931C-F96268C8E42C}" type="pres">
      <dgm:prSet presAssocID="{BCF5C632-C5C5-4BE2-9CAD-6354355E559B}" presName="parentLeftMargin" presStyleLbl="node1" presStyleIdx="0" presStyleCnt="10"/>
      <dgm:spPr/>
      <dgm:t>
        <a:bodyPr/>
        <a:lstStyle/>
        <a:p>
          <a:endParaRPr lang="ru-RU"/>
        </a:p>
      </dgm:t>
    </dgm:pt>
    <dgm:pt modelId="{9A75D5B9-C3A1-4DE0-89BE-421B0662BBCB}" type="pres">
      <dgm:prSet presAssocID="{BCF5C632-C5C5-4BE2-9CAD-6354355E559B}" presName="parentText" presStyleLbl="node1" presStyleIdx="0" presStyleCnt="10" custScaleX="157466" custScaleY="685434">
        <dgm:presLayoutVars>
          <dgm:chMax val="0"/>
          <dgm:bulletEnabled val="1"/>
        </dgm:presLayoutVars>
      </dgm:prSet>
      <dgm:spPr/>
      <dgm:t>
        <a:bodyPr/>
        <a:lstStyle/>
        <a:p>
          <a:endParaRPr lang="ru-RU"/>
        </a:p>
      </dgm:t>
    </dgm:pt>
    <dgm:pt modelId="{485D8A61-0382-4C6E-BF88-1F9005CD2377}" type="pres">
      <dgm:prSet presAssocID="{BCF5C632-C5C5-4BE2-9CAD-6354355E559B}" presName="negativeSpace" presStyleCnt="0"/>
      <dgm:spPr/>
      <dgm:t>
        <a:bodyPr/>
        <a:lstStyle/>
        <a:p>
          <a:endParaRPr lang="ru-RU"/>
        </a:p>
      </dgm:t>
    </dgm:pt>
    <dgm:pt modelId="{278946EB-D750-4093-8F1D-8C1A244F2877}" type="pres">
      <dgm:prSet presAssocID="{BCF5C632-C5C5-4BE2-9CAD-6354355E559B}" presName="childText" presStyleLbl="conFgAcc1" presStyleIdx="0" presStyleCnt="10">
        <dgm:presLayoutVars>
          <dgm:bulletEnabled val="1"/>
        </dgm:presLayoutVars>
      </dgm:prSet>
      <dgm:spPr/>
      <dgm:t>
        <a:bodyPr/>
        <a:lstStyle/>
        <a:p>
          <a:endParaRPr lang="ru-RU"/>
        </a:p>
      </dgm:t>
    </dgm:pt>
    <dgm:pt modelId="{E95D8C4C-3A32-4911-994C-8929696B3116}" type="pres">
      <dgm:prSet presAssocID="{1797DA73-2F86-49DD-9F2F-DBE097113DA4}" presName="spaceBetweenRectangles" presStyleCnt="0"/>
      <dgm:spPr/>
      <dgm:t>
        <a:bodyPr/>
        <a:lstStyle/>
        <a:p>
          <a:endParaRPr lang="ru-RU"/>
        </a:p>
      </dgm:t>
    </dgm:pt>
    <dgm:pt modelId="{29F6EDB8-46C5-446E-B9E7-72037D1A63FB}" type="pres">
      <dgm:prSet presAssocID="{4FAD8FB7-2B20-41C3-9AA8-1A9132CE1A04}" presName="parentLin" presStyleCnt="0"/>
      <dgm:spPr/>
      <dgm:t>
        <a:bodyPr/>
        <a:lstStyle/>
        <a:p>
          <a:endParaRPr lang="ru-RU"/>
        </a:p>
      </dgm:t>
    </dgm:pt>
    <dgm:pt modelId="{6061B49B-539F-4076-B610-C593C81A95A9}" type="pres">
      <dgm:prSet presAssocID="{4FAD8FB7-2B20-41C3-9AA8-1A9132CE1A04}" presName="parentLeftMargin" presStyleLbl="node1" presStyleIdx="0" presStyleCnt="10"/>
      <dgm:spPr/>
      <dgm:t>
        <a:bodyPr/>
        <a:lstStyle/>
        <a:p>
          <a:endParaRPr lang="ru-RU"/>
        </a:p>
      </dgm:t>
    </dgm:pt>
    <dgm:pt modelId="{F3098C67-DE16-4957-B182-8C19306CA25F}" type="pres">
      <dgm:prSet presAssocID="{4FAD8FB7-2B20-41C3-9AA8-1A9132CE1A04}" presName="parentText" presStyleLbl="node1" presStyleIdx="1" presStyleCnt="10" custScaleX="142857" custScaleY="178107">
        <dgm:presLayoutVars>
          <dgm:chMax val="0"/>
          <dgm:bulletEnabled val="1"/>
        </dgm:presLayoutVars>
      </dgm:prSet>
      <dgm:spPr/>
      <dgm:t>
        <a:bodyPr/>
        <a:lstStyle/>
        <a:p>
          <a:endParaRPr lang="ru-RU"/>
        </a:p>
      </dgm:t>
    </dgm:pt>
    <dgm:pt modelId="{67C8B3D4-A9DE-4BAC-B967-5DD9D7DDA5CD}" type="pres">
      <dgm:prSet presAssocID="{4FAD8FB7-2B20-41C3-9AA8-1A9132CE1A04}" presName="negativeSpace" presStyleCnt="0"/>
      <dgm:spPr/>
      <dgm:t>
        <a:bodyPr/>
        <a:lstStyle/>
        <a:p>
          <a:endParaRPr lang="ru-RU"/>
        </a:p>
      </dgm:t>
    </dgm:pt>
    <dgm:pt modelId="{F69D788F-5571-4591-9102-BCA4890517E7}" type="pres">
      <dgm:prSet presAssocID="{4FAD8FB7-2B20-41C3-9AA8-1A9132CE1A04}" presName="childText" presStyleLbl="conFgAcc1" presStyleIdx="1" presStyleCnt="10">
        <dgm:presLayoutVars>
          <dgm:bulletEnabled val="1"/>
        </dgm:presLayoutVars>
      </dgm:prSet>
      <dgm:spPr/>
      <dgm:t>
        <a:bodyPr/>
        <a:lstStyle/>
        <a:p>
          <a:endParaRPr lang="ru-RU"/>
        </a:p>
      </dgm:t>
    </dgm:pt>
    <dgm:pt modelId="{05F7F9C3-88B7-46BF-A75C-454B2FC72B87}" type="pres">
      <dgm:prSet presAssocID="{54AB97C4-1662-4485-9758-35E5DDD05D8E}" presName="spaceBetweenRectangles" presStyleCnt="0"/>
      <dgm:spPr/>
      <dgm:t>
        <a:bodyPr/>
        <a:lstStyle/>
        <a:p>
          <a:endParaRPr lang="ru-RU"/>
        </a:p>
      </dgm:t>
    </dgm:pt>
    <dgm:pt modelId="{FCC25703-5AD9-4A2F-AF6F-076F94ED6EBB}" type="pres">
      <dgm:prSet presAssocID="{9937B94B-A45A-45BF-9350-92A80D522CEC}" presName="parentLin" presStyleCnt="0"/>
      <dgm:spPr/>
      <dgm:t>
        <a:bodyPr/>
        <a:lstStyle/>
        <a:p>
          <a:endParaRPr lang="ru-RU"/>
        </a:p>
      </dgm:t>
    </dgm:pt>
    <dgm:pt modelId="{4C4C6E17-E51F-48AC-874A-56D681214942}" type="pres">
      <dgm:prSet presAssocID="{9937B94B-A45A-45BF-9350-92A80D522CEC}" presName="parentLeftMargin" presStyleLbl="node1" presStyleIdx="1" presStyleCnt="10"/>
      <dgm:spPr/>
      <dgm:t>
        <a:bodyPr/>
        <a:lstStyle/>
        <a:p>
          <a:endParaRPr lang="ru-RU"/>
        </a:p>
      </dgm:t>
    </dgm:pt>
    <dgm:pt modelId="{2876AF19-0819-48A8-934A-3AC7FB2F8F33}" type="pres">
      <dgm:prSet presAssocID="{9937B94B-A45A-45BF-9350-92A80D522CEC}" presName="parentText" presStyleLbl="node1" presStyleIdx="2" presStyleCnt="10" custScaleX="142997" custScaleY="182970">
        <dgm:presLayoutVars>
          <dgm:chMax val="0"/>
          <dgm:bulletEnabled val="1"/>
        </dgm:presLayoutVars>
      </dgm:prSet>
      <dgm:spPr/>
      <dgm:t>
        <a:bodyPr/>
        <a:lstStyle/>
        <a:p>
          <a:endParaRPr lang="ru-RU"/>
        </a:p>
      </dgm:t>
    </dgm:pt>
    <dgm:pt modelId="{4C4FEA96-583B-4D20-886A-4BC6AEF32158}" type="pres">
      <dgm:prSet presAssocID="{9937B94B-A45A-45BF-9350-92A80D522CEC}" presName="negativeSpace" presStyleCnt="0"/>
      <dgm:spPr/>
      <dgm:t>
        <a:bodyPr/>
        <a:lstStyle/>
        <a:p>
          <a:endParaRPr lang="ru-RU"/>
        </a:p>
      </dgm:t>
    </dgm:pt>
    <dgm:pt modelId="{FCFB3ED2-E622-4E67-A237-CE9A916F7000}" type="pres">
      <dgm:prSet presAssocID="{9937B94B-A45A-45BF-9350-92A80D522CEC}" presName="childText" presStyleLbl="conFgAcc1" presStyleIdx="2" presStyleCnt="10">
        <dgm:presLayoutVars>
          <dgm:bulletEnabled val="1"/>
        </dgm:presLayoutVars>
      </dgm:prSet>
      <dgm:spPr/>
      <dgm:t>
        <a:bodyPr/>
        <a:lstStyle/>
        <a:p>
          <a:endParaRPr lang="ru-RU"/>
        </a:p>
      </dgm:t>
    </dgm:pt>
    <dgm:pt modelId="{3C72CFB6-B606-44FA-813F-DD65798E14DD}" type="pres">
      <dgm:prSet presAssocID="{9929981E-957E-41D4-9791-F80472CC027C}" presName="spaceBetweenRectangles" presStyleCnt="0"/>
      <dgm:spPr/>
      <dgm:t>
        <a:bodyPr/>
        <a:lstStyle/>
        <a:p>
          <a:endParaRPr lang="ru-RU"/>
        </a:p>
      </dgm:t>
    </dgm:pt>
    <dgm:pt modelId="{64ED4C33-CE8A-49F4-9457-8B33DF9D3AC5}" type="pres">
      <dgm:prSet presAssocID="{29279178-A3A4-4DFB-A405-23645094ED40}" presName="parentLin" presStyleCnt="0"/>
      <dgm:spPr/>
      <dgm:t>
        <a:bodyPr/>
        <a:lstStyle/>
        <a:p>
          <a:endParaRPr lang="ru-RU"/>
        </a:p>
      </dgm:t>
    </dgm:pt>
    <dgm:pt modelId="{F0517CEC-C79B-4D97-8CAB-2562EEB2158A}" type="pres">
      <dgm:prSet presAssocID="{29279178-A3A4-4DFB-A405-23645094ED40}" presName="parentLeftMargin" presStyleLbl="node1" presStyleIdx="2" presStyleCnt="10"/>
      <dgm:spPr/>
      <dgm:t>
        <a:bodyPr/>
        <a:lstStyle/>
        <a:p>
          <a:endParaRPr lang="ru-RU"/>
        </a:p>
      </dgm:t>
    </dgm:pt>
    <dgm:pt modelId="{26E250A9-21E4-48E7-96FA-EE6795186314}" type="pres">
      <dgm:prSet presAssocID="{29279178-A3A4-4DFB-A405-23645094ED40}" presName="parentText" presStyleLbl="node1" presStyleIdx="3" presStyleCnt="10" custScaleX="142857" custScaleY="191734">
        <dgm:presLayoutVars>
          <dgm:chMax val="0"/>
          <dgm:bulletEnabled val="1"/>
        </dgm:presLayoutVars>
      </dgm:prSet>
      <dgm:spPr/>
      <dgm:t>
        <a:bodyPr/>
        <a:lstStyle/>
        <a:p>
          <a:endParaRPr lang="ru-RU"/>
        </a:p>
      </dgm:t>
    </dgm:pt>
    <dgm:pt modelId="{07C34FA3-F7A8-40A4-965B-C478ABD8CBAA}" type="pres">
      <dgm:prSet presAssocID="{29279178-A3A4-4DFB-A405-23645094ED40}" presName="negativeSpace" presStyleCnt="0"/>
      <dgm:spPr/>
      <dgm:t>
        <a:bodyPr/>
        <a:lstStyle/>
        <a:p>
          <a:endParaRPr lang="ru-RU"/>
        </a:p>
      </dgm:t>
    </dgm:pt>
    <dgm:pt modelId="{957A5231-3964-4EDA-9162-787ED7D7BC5D}" type="pres">
      <dgm:prSet presAssocID="{29279178-A3A4-4DFB-A405-23645094ED40}" presName="childText" presStyleLbl="conFgAcc1" presStyleIdx="3" presStyleCnt="10" custLinFactNeighborX="7547" custLinFactNeighborY="-33274">
        <dgm:presLayoutVars>
          <dgm:bulletEnabled val="1"/>
        </dgm:presLayoutVars>
      </dgm:prSet>
      <dgm:spPr/>
      <dgm:t>
        <a:bodyPr/>
        <a:lstStyle/>
        <a:p>
          <a:endParaRPr lang="ru-RU"/>
        </a:p>
      </dgm:t>
    </dgm:pt>
    <dgm:pt modelId="{67BCA337-C0A8-4C2C-B4A4-35C2DF827B8E}" type="pres">
      <dgm:prSet presAssocID="{C00057B1-CFDF-464E-AC77-87822EA4A1B9}" presName="spaceBetweenRectangles" presStyleCnt="0"/>
      <dgm:spPr/>
      <dgm:t>
        <a:bodyPr/>
        <a:lstStyle/>
        <a:p>
          <a:endParaRPr lang="ru-RU"/>
        </a:p>
      </dgm:t>
    </dgm:pt>
    <dgm:pt modelId="{6A925845-1560-447E-8C24-947DB13B92F6}" type="pres">
      <dgm:prSet presAssocID="{0FBC7BBC-4868-45B0-A170-04CEFE2B3A10}" presName="parentLin" presStyleCnt="0"/>
      <dgm:spPr/>
      <dgm:t>
        <a:bodyPr/>
        <a:lstStyle/>
        <a:p>
          <a:endParaRPr lang="ru-RU"/>
        </a:p>
      </dgm:t>
    </dgm:pt>
    <dgm:pt modelId="{6A0DEFBD-2B1E-4155-83D8-D0012991B23D}" type="pres">
      <dgm:prSet presAssocID="{0FBC7BBC-4868-45B0-A170-04CEFE2B3A10}" presName="parentLeftMargin" presStyleLbl="node1" presStyleIdx="3" presStyleCnt="10"/>
      <dgm:spPr/>
      <dgm:t>
        <a:bodyPr/>
        <a:lstStyle/>
        <a:p>
          <a:endParaRPr lang="ru-RU"/>
        </a:p>
      </dgm:t>
    </dgm:pt>
    <dgm:pt modelId="{ECB84FAA-780F-47B9-95C1-02E222327D32}" type="pres">
      <dgm:prSet presAssocID="{0FBC7BBC-4868-45B0-A170-04CEFE2B3A10}" presName="parentText" presStyleLbl="node1" presStyleIdx="4" presStyleCnt="10" custScaleX="142857" custScaleY="189790">
        <dgm:presLayoutVars>
          <dgm:chMax val="0"/>
          <dgm:bulletEnabled val="1"/>
        </dgm:presLayoutVars>
      </dgm:prSet>
      <dgm:spPr/>
      <dgm:t>
        <a:bodyPr/>
        <a:lstStyle/>
        <a:p>
          <a:endParaRPr lang="ru-RU"/>
        </a:p>
      </dgm:t>
    </dgm:pt>
    <dgm:pt modelId="{C7B6E3CC-DD2E-4B13-A52E-B644479B1D5A}" type="pres">
      <dgm:prSet presAssocID="{0FBC7BBC-4868-45B0-A170-04CEFE2B3A10}" presName="negativeSpace" presStyleCnt="0"/>
      <dgm:spPr/>
      <dgm:t>
        <a:bodyPr/>
        <a:lstStyle/>
        <a:p>
          <a:endParaRPr lang="ru-RU"/>
        </a:p>
      </dgm:t>
    </dgm:pt>
    <dgm:pt modelId="{C2410EBC-3FA7-4454-BECB-3F17DB9E7537}" type="pres">
      <dgm:prSet presAssocID="{0FBC7BBC-4868-45B0-A170-04CEFE2B3A10}" presName="childText" presStyleLbl="conFgAcc1" presStyleIdx="4" presStyleCnt="10">
        <dgm:presLayoutVars>
          <dgm:bulletEnabled val="1"/>
        </dgm:presLayoutVars>
      </dgm:prSet>
      <dgm:spPr/>
      <dgm:t>
        <a:bodyPr/>
        <a:lstStyle/>
        <a:p>
          <a:endParaRPr lang="ru-RU"/>
        </a:p>
      </dgm:t>
    </dgm:pt>
    <dgm:pt modelId="{F865D0D8-797C-40D0-AECD-1D454F2FD981}" type="pres">
      <dgm:prSet presAssocID="{2E5B4DAA-1A5A-4966-A27A-1F78E12B1991}" presName="spaceBetweenRectangles" presStyleCnt="0"/>
      <dgm:spPr/>
      <dgm:t>
        <a:bodyPr/>
        <a:lstStyle/>
        <a:p>
          <a:endParaRPr lang="ru-RU"/>
        </a:p>
      </dgm:t>
    </dgm:pt>
    <dgm:pt modelId="{5065DFEF-3BDC-45FC-B179-249B7824FFE1}" type="pres">
      <dgm:prSet presAssocID="{65AE8B68-EE7D-451A-A834-02C9B40DDC4E}" presName="parentLin" presStyleCnt="0"/>
      <dgm:spPr/>
      <dgm:t>
        <a:bodyPr/>
        <a:lstStyle/>
        <a:p>
          <a:endParaRPr lang="ru-RU"/>
        </a:p>
      </dgm:t>
    </dgm:pt>
    <dgm:pt modelId="{D57A1ADE-169D-43F3-A98A-80DCC340A5FC}" type="pres">
      <dgm:prSet presAssocID="{65AE8B68-EE7D-451A-A834-02C9B40DDC4E}" presName="parentLeftMargin" presStyleLbl="node1" presStyleIdx="4" presStyleCnt="10"/>
      <dgm:spPr/>
      <dgm:t>
        <a:bodyPr/>
        <a:lstStyle/>
        <a:p>
          <a:endParaRPr lang="ru-RU"/>
        </a:p>
      </dgm:t>
    </dgm:pt>
    <dgm:pt modelId="{CBEB2C9D-F94A-43CD-A258-3F700857BA20}" type="pres">
      <dgm:prSet presAssocID="{65AE8B68-EE7D-451A-A834-02C9B40DDC4E}" presName="parentText" presStyleLbl="node1" presStyleIdx="5" presStyleCnt="10" custScaleX="142857" custScaleY="216446">
        <dgm:presLayoutVars>
          <dgm:chMax val="0"/>
          <dgm:bulletEnabled val="1"/>
        </dgm:presLayoutVars>
      </dgm:prSet>
      <dgm:spPr/>
      <dgm:t>
        <a:bodyPr/>
        <a:lstStyle/>
        <a:p>
          <a:endParaRPr lang="ru-RU"/>
        </a:p>
      </dgm:t>
    </dgm:pt>
    <dgm:pt modelId="{7FFFF693-66C8-4F0F-BDC4-1B865CD70609}" type="pres">
      <dgm:prSet presAssocID="{65AE8B68-EE7D-451A-A834-02C9B40DDC4E}" presName="negativeSpace" presStyleCnt="0"/>
      <dgm:spPr/>
      <dgm:t>
        <a:bodyPr/>
        <a:lstStyle/>
        <a:p>
          <a:endParaRPr lang="ru-RU"/>
        </a:p>
      </dgm:t>
    </dgm:pt>
    <dgm:pt modelId="{CFB64B09-6508-41B4-9501-8607105DAFE7}" type="pres">
      <dgm:prSet presAssocID="{65AE8B68-EE7D-451A-A834-02C9B40DDC4E}" presName="childText" presStyleLbl="conFgAcc1" presStyleIdx="5" presStyleCnt="10">
        <dgm:presLayoutVars>
          <dgm:bulletEnabled val="1"/>
        </dgm:presLayoutVars>
      </dgm:prSet>
      <dgm:spPr/>
      <dgm:t>
        <a:bodyPr/>
        <a:lstStyle/>
        <a:p>
          <a:endParaRPr lang="ru-RU"/>
        </a:p>
      </dgm:t>
    </dgm:pt>
    <dgm:pt modelId="{8391638C-AA6A-4A6A-95C4-D4042812125B}" type="pres">
      <dgm:prSet presAssocID="{6BC772EE-9C58-4E5B-BAE4-5CBAFBDD8118}" presName="spaceBetweenRectangles" presStyleCnt="0"/>
      <dgm:spPr/>
      <dgm:t>
        <a:bodyPr/>
        <a:lstStyle/>
        <a:p>
          <a:endParaRPr lang="ru-RU"/>
        </a:p>
      </dgm:t>
    </dgm:pt>
    <dgm:pt modelId="{BE305A3B-7864-4778-8294-6A19001F335A}" type="pres">
      <dgm:prSet presAssocID="{FF0AFA15-09BE-488B-956A-5EA425193E4D}" presName="parentLin" presStyleCnt="0"/>
      <dgm:spPr/>
      <dgm:t>
        <a:bodyPr/>
        <a:lstStyle/>
        <a:p>
          <a:endParaRPr lang="ru-RU"/>
        </a:p>
      </dgm:t>
    </dgm:pt>
    <dgm:pt modelId="{E8ADA3E1-9DE7-4727-B98D-E61754FFE3CE}" type="pres">
      <dgm:prSet presAssocID="{FF0AFA15-09BE-488B-956A-5EA425193E4D}" presName="parentLeftMargin" presStyleLbl="node1" presStyleIdx="5" presStyleCnt="10"/>
      <dgm:spPr/>
      <dgm:t>
        <a:bodyPr/>
        <a:lstStyle/>
        <a:p>
          <a:endParaRPr lang="ru-RU"/>
        </a:p>
      </dgm:t>
    </dgm:pt>
    <dgm:pt modelId="{DA252AC9-5BBF-495F-83B4-42E55173E7FA}" type="pres">
      <dgm:prSet presAssocID="{FF0AFA15-09BE-488B-956A-5EA425193E4D}" presName="parentText" presStyleLbl="node1" presStyleIdx="6" presStyleCnt="10" custScaleX="142997" custScaleY="200893">
        <dgm:presLayoutVars>
          <dgm:chMax val="0"/>
          <dgm:bulletEnabled val="1"/>
        </dgm:presLayoutVars>
      </dgm:prSet>
      <dgm:spPr/>
      <dgm:t>
        <a:bodyPr/>
        <a:lstStyle/>
        <a:p>
          <a:endParaRPr lang="ru-RU"/>
        </a:p>
      </dgm:t>
    </dgm:pt>
    <dgm:pt modelId="{C5EB1A2E-2FBC-4170-A630-9459A7435681}" type="pres">
      <dgm:prSet presAssocID="{FF0AFA15-09BE-488B-956A-5EA425193E4D}" presName="negativeSpace" presStyleCnt="0"/>
      <dgm:spPr/>
      <dgm:t>
        <a:bodyPr/>
        <a:lstStyle/>
        <a:p>
          <a:endParaRPr lang="ru-RU"/>
        </a:p>
      </dgm:t>
    </dgm:pt>
    <dgm:pt modelId="{6BEE7754-F848-427B-A90C-E668DF6024F4}" type="pres">
      <dgm:prSet presAssocID="{FF0AFA15-09BE-488B-956A-5EA425193E4D}" presName="childText" presStyleLbl="conFgAcc1" presStyleIdx="6" presStyleCnt="10">
        <dgm:presLayoutVars>
          <dgm:bulletEnabled val="1"/>
        </dgm:presLayoutVars>
      </dgm:prSet>
      <dgm:spPr/>
      <dgm:t>
        <a:bodyPr/>
        <a:lstStyle/>
        <a:p>
          <a:endParaRPr lang="ru-RU"/>
        </a:p>
      </dgm:t>
    </dgm:pt>
    <dgm:pt modelId="{72DA0176-78D5-47CE-A1F2-CF68EC3AB70B}" type="pres">
      <dgm:prSet presAssocID="{6096EC1D-E740-4D25-988A-BB6FA9D95D8F}" presName="spaceBetweenRectangles" presStyleCnt="0"/>
      <dgm:spPr/>
      <dgm:t>
        <a:bodyPr/>
        <a:lstStyle/>
        <a:p>
          <a:endParaRPr lang="ru-RU"/>
        </a:p>
      </dgm:t>
    </dgm:pt>
    <dgm:pt modelId="{6B8F31B4-C22F-486A-A1F3-A28894CC00E0}" type="pres">
      <dgm:prSet presAssocID="{9791129F-9890-4B51-A0A9-3105E2A552AC}" presName="parentLin" presStyleCnt="0"/>
      <dgm:spPr/>
      <dgm:t>
        <a:bodyPr/>
        <a:lstStyle/>
        <a:p>
          <a:endParaRPr lang="ru-RU"/>
        </a:p>
      </dgm:t>
    </dgm:pt>
    <dgm:pt modelId="{1628C2F6-9495-4F32-BFEC-4F01822E30C9}" type="pres">
      <dgm:prSet presAssocID="{9791129F-9890-4B51-A0A9-3105E2A552AC}" presName="parentLeftMargin" presStyleLbl="node1" presStyleIdx="6" presStyleCnt="10"/>
      <dgm:spPr/>
      <dgm:t>
        <a:bodyPr/>
        <a:lstStyle/>
        <a:p>
          <a:endParaRPr lang="ru-RU"/>
        </a:p>
      </dgm:t>
    </dgm:pt>
    <dgm:pt modelId="{2015BFA9-5331-4DA0-BD1B-E99965EFC47D}" type="pres">
      <dgm:prSet presAssocID="{9791129F-9890-4B51-A0A9-3105E2A552AC}" presName="parentText" presStyleLbl="node1" presStyleIdx="7" presStyleCnt="10" custScaleX="142857" custScaleY="171472">
        <dgm:presLayoutVars>
          <dgm:chMax val="0"/>
          <dgm:bulletEnabled val="1"/>
        </dgm:presLayoutVars>
      </dgm:prSet>
      <dgm:spPr/>
      <dgm:t>
        <a:bodyPr/>
        <a:lstStyle/>
        <a:p>
          <a:endParaRPr lang="ru-RU"/>
        </a:p>
      </dgm:t>
    </dgm:pt>
    <dgm:pt modelId="{6B82270A-E82A-4D92-8D13-E3521B973AED}" type="pres">
      <dgm:prSet presAssocID="{9791129F-9890-4B51-A0A9-3105E2A552AC}" presName="negativeSpace" presStyleCnt="0"/>
      <dgm:spPr/>
      <dgm:t>
        <a:bodyPr/>
        <a:lstStyle/>
        <a:p>
          <a:endParaRPr lang="ru-RU"/>
        </a:p>
      </dgm:t>
    </dgm:pt>
    <dgm:pt modelId="{74E3026B-B7B9-42E6-8D95-3A91342F19C2}" type="pres">
      <dgm:prSet presAssocID="{9791129F-9890-4B51-A0A9-3105E2A552AC}" presName="childText" presStyleLbl="conFgAcc1" presStyleIdx="7" presStyleCnt="10">
        <dgm:presLayoutVars>
          <dgm:bulletEnabled val="1"/>
        </dgm:presLayoutVars>
      </dgm:prSet>
      <dgm:spPr/>
      <dgm:t>
        <a:bodyPr/>
        <a:lstStyle/>
        <a:p>
          <a:endParaRPr lang="ru-RU"/>
        </a:p>
      </dgm:t>
    </dgm:pt>
    <dgm:pt modelId="{0EC6506D-3E77-4028-AAF4-FDD1A5D0E180}" type="pres">
      <dgm:prSet presAssocID="{8812DC6A-6380-4F97-8D80-76D9E25B2854}" presName="spaceBetweenRectangles" presStyleCnt="0"/>
      <dgm:spPr/>
      <dgm:t>
        <a:bodyPr/>
        <a:lstStyle/>
        <a:p>
          <a:endParaRPr lang="ru-RU"/>
        </a:p>
      </dgm:t>
    </dgm:pt>
    <dgm:pt modelId="{2F7B7EED-091C-4EFF-B36B-4C819AE04B7E}" type="pres">
      <dgm:prSet presAssocID="{B050619E-25B3-4686-9615-F5219D262163}" presName="parentLin" presStyleCnt="0"/>
      <dgm:spPr/>
      <dgm:t>
        <a:bodyPr/>
        <a:lstStyle/>
        <a:p>
          <a:endParaRPr lang="ru-RU"/>
        </a:p>
      </dgm:t>
    </dgm:pt>
    <dgm:pt modelId="{30E112DB-3F33-4C85-90B6-723D2E921C1F}" type="pres">
      <dgm:prSet presAssocID="{B050619E-25B3-4686-9615-F5219D262163}" presName="parentLeftMargin" presStyleLbl="node1" presStyleIdx="7" presStyleCnt="10"/>
      <dgm:spPr/>
      <dgm:t>
        <a:bodyPr/>
        <a:lstStyle/>
        <a:p>
          <a:endParaRPr lang="ru-RU"/>
        </a:p>
      </dgm:t>
    </dgm:pt>
    <dgm:pt modelId="{B2A6F066-093A-493B-B115-CB0975098C3D}" type="pres">
      <dgm:prSet presAssocID="{B050619E-25B3-4686-9615-F5219D262163}" presName="parentText" presStyleLbl="node1" presStyleIdx="8" presStyleCnt="10" custScaleX="142857" custScaleY="163656">
        <dgm:presLayoutVars>
          <dgm:chMax val="0"/>
          <dgm:bulletEnabled val="1"/>
        </dgm:presLayoutVars>
      </dgm:prSet>
      <dgm:spPr/>
      <dgm:t>
        <a:bodyPr/>
        <a:lstStyle/>
        <a:p>
          <a:endParaRPr lang="ru-RU"/>
        </a:p>
      </dgm:t>
    </dgm:pt>
    <dgm:pt modelId="{298E5425-2672-4FC1-9638-03FD4233B6ED}" type="pres">
      <dgm:prSet presAssocID="{B050619E-25B3-4686-9615-F5219D262163}" presName="negativeSpace" presStyleCnt="0"/>
      <dgm:spPr/>
      <dgm:t>
        <a:bodyPr/>
        <a:lstStyle/>
        <a:p>
          <a:endParaRPr lang="ru-RU"/>
        </a:p>
      </dgm:t>
    </dgm:pt>
    <dgm:pt modelId="{F4702208-65DB-45C7-BDCD-B9CDF12BE663}" type="pres">
      <dgm:prSet presAssocID="{B050619E-25B3-4686-9615-F5219D262163}" presName="childText" presStyleLbl="conFgAcc1" presStyleIdx="8" presStyleCnt="10">
        <dgm:presLayoutVars>
          <dgm:bulletEnabled val="1"/>
        </dgm:presLayoutVars>
      </dgm:prSet>
      <dgm:spPr/>
      <dgm:t>
        <a:bodyPr/>
        <a:lstStyle/>
        <a:p>
          <a:endParaRPr lang="ru-RU"/>
        </a:p>
      </dgm:t>
    </dgm:pt>
    <dgm:pt modelId="{8EE01ECE-D1DF-49B6-99D8-4B86C752C0DF}" type="pres">
      <dgm:prSet presAssocID="{95D5EB47-8001-45DE-BB6F-FAACA158AB61}" presName="spaceBetweenRectangles" presStyleCnt="0"/>
      <dgm:spPr/>
      <dgm:t>
        <a:bodyPr/>
        <a:lstStyle/>
        <a:p>
          <a:endParaRPr lang="ru-RU"/>
        </a:p>
      </dgm:t>
    </dgm:pt>
    <dgm:pt modelId="{B39B14DB-C028-44FC-ABB8-6782C5077C30}" type="pres">
      <dgm:prSet presAssocID="{9E8B4FA0-4EC5-4779-93AC-D2AB95113B9D}" presName="parentLin" presStyleCnt="0"/>
      <dgm:spPr/>
      <dgm:t>
        <a:bodyPr/>
        <a:lstStyle/>
        <a:p>
          <a:endParaRPr lang="ru-RU"/>
        </a:p>
      </dgm:t>
    </dgm:pt>
    <dgm:pt modelId="{C6B82ED3-6660-4715-9247-11F2F9FC8E84}" type="pres">
      <dgm:prSet presAssocID="{9E8B4FA0-4EC5-4779-93AC-D2AB95113B9D}" presName="parentLeftMargin" presStyleLbl="node1" presStyleIdx="8" presStyleCnt="10"/>
      <dgm:spPr/>
      <dgm:t>
        <a:bodyPr/>
        <a:lstStyle/>
        <a:p>
          <a:endParaRPr lang="ru-RU"/>
        </a:p>
      </dgm:t>
    </dgm:pt>
    <dgm:pt modelId="{1416BC9B-F2F2-4CAD-A0E0-8F6A2B7D4322}" type="pres">
      <dgm:prSet presAssocID="{9E8B4FA0-4EC5-4779-93AC-D2AB95113B9D}" presName="parentText" presStyleLbl="node1" presStyleIdx="9" presStyleCnt="10" custScaleX="142857" custScaleY="221063">
        <dgm:presLayoutVars>
          <dgm:chMax val="0"/>
          <dgm:bulletEnabled val="1"/>
        </dgm:presLayoutVars>
      </dgm:prSet>
      <dgm:spPr/>
      <dgm:t>
        <a:bodyPr/>
        <a:lstStyle/>
        <a:p>
          <a:endParaRPr lang="ru-RU"/>
        </a:p>
      </dgm:t>
    </dgm:pt>
    <dgm:pt modelId="{942A3074-A47A-430A-9E10-B83567EC4D3B}" type="pres">
      <dgm:prSet presAssocID="{9E8B4FA0-4EC5-4779-93AC-D2AB95113B9D}" presName="negativeSpace" presStyleCnt="0"/>
      <dgm:spPr/>
      <dgm:t>
        <a:bodyPr/>
        <a:lstStyle/>
        <a:p>
          <a:endParaRPr lang="ru-RU"/>
        </a:p>
      </dgm:t>
    </dgm:pt>
    <dgm:pt modelId="{D4C5F013-190F-463D-B8CB-670467DD8562}" type="pres">
      <dgm:prSet presAssocID="{9E8B4FA0-4EC5-4779-93AC-D2AB95113B9D}" presName="childText" presStyleLbl="conFgAcc1" presStyleIdx="9" presStyleCnt="10">
        <dgm:presLayoutVars>
          <dgm:bulletEnabled val="1"/>
        </dgm:presLayoutVars>
      </dgm:prSet>
      <dgm:spPr/>
      <dgm:t>
        <a:bodyPr/>
        <a:lstStyle/>
        <a:p>
          <a:endParaRPr lang="ru-RU"/>
        </a:p>
      </dgm:t>
    </dgm:pt>
  </dgm:ptLst>
  <dgm:cxnLst>
    <dgm:cxn modelId="{8EEA44EB-545C-420C-98E4-B19D4AD01B4F}" type="presOf" srcId="{BCF5C632-C5C5-4BE2-9CAD-6354355E559B}" destId="{9A75D5B9-C3A1-4DE0-89BE-421B0662BBCB}" srcOrd="1" destOrd="0" presId="urn:microsoft.com/office/officeart/2005/8/layout/list1"/>
    <dgm:cxn modelId="{B184B003-C0BC-414E-8B3D-71AD4FC15D3E}" srcId="{2F386D5A-B673-476D-83C9-839CD2CC2C8B}" destId="{FF0AFA15-09BE-488B-956A-5EA425193E4D}" srcOrd="6" destOrd="0" parTransId="{47541BB6-0DA3-448E-8402-58EC84A0503B}" sibTransId="{6096EC1D-E740-4D25-988A-BB6FA9D95D8F}"/>
    <dgm:cxn modelId="{8EF1D20C-0864-46BB-BEF6-A7C92282E132}" srcId="{2F386D5A-B673-476D-83C9-839CD2CC2C8B}" destId="{29279178-A3A4-4DFB-A405-23645094ED40}" srcOrd="3" destOrd="0" parTransId="{123F9BDC-EEA0-4A20-A2EA-CB28784DCE39}" sibTransId="{C00057B1-CFDF-464E-AC77-87822EA4A1B9}"/>
    <dgm:cxn modelId="{729B5D91-6BA9-4B02-A10B-8FE6A2BD50A3}" srcId="{2F386D5A-B673-476D-83C9-839CD2CC2C8B}" destId="{9E8B4FA0-4EC5-4779-93AC-D2AB95113B9D}" srcOrd="9" destOrd="0" parTransId="{41D4FDDC-5FDB-4748-A95C-30CBE841CAEE}" sibTransId="{D895962B-B9B0-4801-A65D-0A72639AD816}"/>
    <dgm:cxn modelId="{7EF4DDD0-BFEF-479A-9720-14E8CE67A6B6}" type="presOf" srcId="{FF0AFA15-09BE-488B-956A-5EA425193E4D}" destId="{E8ADA3E1-9DE7-4727-B98D-E61754FFE3CE}" srcOrd="0" destOrd="0" presId="urn:microsoft.com/office/officeart/2005/8/layout/list1"/>
    <dgm:cxn modelId="{0585633F-2DDD-4E11-9D77-7822E41FF448}" srcId="{2F386D5A-B673-476D-83C9-839CD2CC2C8B}" destId="{9937B94B-A45A-45BF-9350-92A80D522CEC}" srcOrd="2" destOrd="0" parTransId="{EDE68A41-33B2-42C5-8FA2-9CC94DC6EBAA}" sibTransId="{9929981E-957E-41D4-9791-F80472CC027C}"/>
    <dgm:cxn modelId="{7A2250DD-1A9A-4A63-AFCD-C699591F9664}" type="presOf" srcId="{65AE8B68-EE7D-451A-A834-02C9B40DDC4E}" destId="{CBEB2C9D-F94A-43CD-A258-3F700857BA20}" srcOrd="1" destOrd="0" presId="urn:microsoft.com/office/officeart/2005/8/layout/list1"/>
    <dgm:cxn modelId="{0840F400-B4DC-4BA2-9893-4E45F982FA6B}" type="presOf" srcId="{B050619E-25B3-4686-9615-F5219D262163}" destId="{30E112DB-3F33-4C85-90B6-723D2E921C1F}" srcOrd="0" destOrd="0" presId="urn:microsoft.com/office/officeart/2005/8/layout/list1"/>
    <dgm:cxn modelId="{E5CFFBCF-728E-439A-AA2D-084BA1EE3B33}" type="presOf" srcId="{BCF5C632-C5C5-4BE2-9CAD-6354355E559B}" destId="{E7ACC12B-80B0-4DB4-931C-F96268C8E42C}" srcOrd="0" destOrd="0" presId="urn:microsoft.com/office/officeart/2005/8/layout/list1"/>
    <dgm:cxn modelId="{3E6A6618-BE47-4A33-96E6-B5FF7AE0F8B6}" type="presOf" srcId="{9937B94B-A45A-45BF-9350-92A80D522CEC}" destId="{4C4C6E17-E51F-48AC-874A-56D681214942}" srcOrd="0" destOrd="0" presId="urn:microsoft.com/office/officeart/2005/8/layout/list1"/>
    <dgm:cxn modelId="{E1223101-FBCD-4EA0-8893-ADFAF07CF468}" type="presOf" srcId="{B050619E-25B3-4686-9615-F5219D262163}" destId="{B2A6F066-093A-493B-B115-CB0975098C3D}" srcOrd="1" destOrd="0" presId="urn:microsoft.com/office/officeart/2005/8/layout/list1"/>
    <dgm:cxn modelId="{4EB41ED3-F69C-498D-AF47-CFCD92684AAC}" type="presOf" srcId="{0FBC7BBC-4868-45B0-A170-04CEFE2B3A10}" destId="{ECB84FAA-780F-47B9-95C1-02E222327D32}" srcOrd="1" destOrd="0" presId="urn:microsoft.com/office/officeart/2005/8/layout/list1"/>
    <dgm:cxn modelId="{0C25B44F-4254-4AB3-A4A4-847137D38497}" type="presOf" srcId="{65AE8B68-EE7D-451A-A834-02C9B40DDC4E}" destId="{D57A1ADE-169D-43F3-A98A-80DCC340A5FC}" srcOrd="0" destOrd="0" presId="urn:microsoft.com/office/officeart/2005/8/layout/list1"/>
    <dgm:cxn modelId="{5E269A56-B760-402A-ADE4-36D78777CBD2}" type="presOf" srcId="{FF0AFA15-09BE-488B-956A-5EA425193E4D}" destId="{DA252AC9-5BBF-495F-83B4-42E55173E7FA}" srcOrd="1" destOrd="0" presId="urn:microsoft.com/office/officeart/2005/8/layout/list1"/>
    <dgm:cxn modelId="{E4D5FA76-9695-4235-9A26-B57714CBF353}" srcId="{2F386D5A-B673-476D-83C9-839CD2CC2C8B}" destId="{0FBC7BBC-4868-45B0-A170-04CEFE2B3A10}" srcOrd="4" destOrd="0" parTransId="{6AC191FA-44E2-4916-8A9F-70AD1CD9CA89}" sibTransId="{2E5B4DAA-1A5A-4966-A27A-1F78E12B1991}"/>
    <dgm:cxn modelId="{9099A07F-BDA9-432F-A12E-0C91CF31D1CF}" type="presOf" srcId="{4FAD8FB7-2B20-41C3-9AA8-1A9132CE1A04}" destId="{F3098C67-DE16-4957-B182-8C19306CA25F}" srcOrd="1" destOrd="0" presId="urn:microsoft.com/office/officeart/2005/8/layout/list1"/>
    <dgm:cxn modelId="{AE8B6AC8-6EDF-45ED-AFDD-338D2CF1A1F5}" type="presOf" srcId="{0FBC7BBC-4868-45B0-A170-04CEFE2B3A10}" destId="{6A0DEFBD-2B1E-4155-83D8-D0012991B23D}" srcOrd="0" destOrd="0" presId="urn:microsoft.com/office/officeart/2005/8/layout/list1"/>
    <dgm:cxn modelId="{74D5DB96-6A89-4070-865A-6CEC51DD8DE0}" srcId="{2F386D5A-B673-476D-83C9-839CD2CC2C8B}" destId="{4FAD8FB7-2B20-41C3-9AA8-1A9132CE1A04}" srcOrd="1" destOrd="0" parTransId="{3E56C7F8-FF4A-4332-A39B-256D05396308}" sibTransId="{54AB97C4-1662-4485-9758-35E5DDD05D8E}"/>
    <dgm:cxn modelId="{33755594-5492-4EB5-9158-B32BFB2273F1}" type="presOf" srcId="{4FAD8FB7-2B20-41C3-9AA8-1A9132CE1A04}" destId="{6061B49B-539F-4076-B610-C593C81A95A9}" srcOrd="0" destOrd="0" presId="urn:microsoft.com/office/officeart/2005/8/layout/list1"/>
    <dgm:cxn modelId="{7FC06E5E-870F-4C03-9B3C-6D103C361721}" srcId="{2F386D5A-B673-476D-83C9-839CD2CC2C8B}" destId="{65AE8B68-EE7D-451A-A834-02C9B40DDC4E}" srcOrd="5" destOrd="0" parTransId="{9E596B5E-FF05-4C80-8288-A49BE1C00714}" sibTransId="{6BC772EE-9C58-4E5B-BAE4-5CBAFBDD8118}"/>
    <dgm:cxn modelId="{96B9E076-2A0B-4CEE-BD13-900D92F108BF}" type="presOf" srcId="{2F386D5A-B673-476D-83C9-839CD2CC2C8B}" destId="{5641D4D3-8FDD-43BE-9B2E-DB4865F2B7E2}" srcOrd="0" destOrd="0" presId="urn:microsoft.com/office/officeart/2005/8/layout/list1"/>
    <dgm:cxn modelId="{2AC6A592-9E3E-40AF-A96C-6040EC58DEE8}" type="presOf" srcId="{9E8B4FA0-4EC5-4779-93AC-D2AB95113B9D}" destId="{C6B82ED3-6660-4715-9247-11F2F9FC8E84}" srcOrd="0" destOrd="0" presId="urn:microsoft.com/office/officeart/2005/8/layout/list1"/>
    <dgm:cxn modelId="{5185E702-4F77-4C68-AC8E-97C54005FB24}" srcId="{2F386D5A-B673-476D-83C9-839CD2CC2C8B}" destId="{B050619E-25B3-4686-9615-F5219D262163}" srcOrd="8" destOrd="0" parTransId="{F6B50D7F-EBA5-40A5-A590-982657351F88}" sibTransId="{95D5EB47-8001-45DE-BB6F-FAACA158AB61}"/>
    <dgm:cxn modelId="{A34C14C4-CA42-4912-B536-252BF191D7B7}" type="presOf" srcId="{29279178-A3A4-4DFB-A405-23645094ED40}" destId="{F0517CEC-C79B-4D97-8CAB-2562EEB2158A}" srcOrd="0" destOrd="0" presId="urn:microsoft.com/office/officeart/2005/8/layout/list1"/>
    <dgm:cxn modelId="{6E7B69A1-C82B-440D-A6F5-2E40697801DD}" type="presOf" srcId="{9937B94B-A45A-45BF-9350-92A80D522CEC}" destId="{2876AF19-0819-48A8-934A-3AC7FB2F8F33}" srcOrd="1" destOrd="0" presId="urn:microsoft.com/office/officeart/2005/8/layout/list1"/>
    <dgm:cxn modelId="{C5550963-7444-4DCC-A435-2B2ED298A47A}" srcId="{2F386D5A-B673-476D-83C9-839CD2CC2C8B}" destId="{9791129F-9890-4B51-A0A9-3105E2A552AC}" srcOrd="7" destOrd="0" parTransId="{45A2548E-2DF9-4AEC-BFEE-6FF98506BE90}" sibTransId="{8812DC6A-6380-4F97-8D80-76D9E25B2854}"/>
    <dgm:cxn modelId="{87AC5811-5CAC-4962-906E-1001140BBB38}" srcId="{2F386D5A-B673-476D-83C9-839CD2CC2C8B}" destId="{BCF5C632-C5C5-4BE2-9CAD-6354355E559B}" srcOrd="0" destOrd="0" parTransId="{35678789-8AAA-4BF3-BD72-7826102FAF29}" sibTransId="{1797DA73-2F86-49DD-9F2F-DBE097113DA4}"/>
    <dgm:cxn modelId="{E848F65B-3D82-41A9-9191-B5EBC8490FDD}" type="presOf" srcId="{9E8B4FA0-4EC5-4779-93AC-D2AB95113B9D}" destId="{1416BC9B-F2F2-4CAD-A0E0-8F6A2B7D4322}" srcOrd="1" destOrd="0" presId="urn:microsoft.com/office/officeart/2005/8/layout/list1"/>
    <dgm:cxn modelId="{F62FB3A8-154B-4290-BBDE-9DD265B52709}" type="presOf" srcId="{9791129F-9890-4B51-A0A9-3105E2A552AC}" destId="{1628C2F6-9495-4F32-BFEC-4F01822E30C9}" srcOrd="0" destOrd="0" presId="urn:microsoft.com/office/officeart/2005/8/layout/list1"/>
    <dgm:cxn modelId="{9D65C206-020A-4248-8952-A87307D4F2A5}" type="presOf" srcId="{9791129F-9890-4B51-A0A9-3105E2A552AC}" destId="{2015BFA9-5331-4DA0-BD1B-E99965EFC47D}" srcOrd="1" destOrd="0" presId="urn:microsoft.com/office/officeart/2005/8/layout/list1"/>
    <dgm:cxn modelId="{A4EFF0DD-C845-45AA-9999-972EFA6C716E}" type="presOf" srcId="{29279178-A3A4-4DFB-A405-23645094ED40}" destId="{26E250A9-21E4-48E7-96FA-EE6795186314}" srcOrd="1" destOrd="0" presId="urn:microsoft.com/office/officeart/2005/8/layout/list1"/>
    <dgm:cxn modelId="{3332C983-7DE5-4E2D-9232-777DE208A969}" type="presParOf" srcId="{5641D4D3-8FDD-43BE-9B2E-DB4865F2B7E2}" destId="{420E6918-A384-4CE2-B133-BFD54FD82807}" srcOrd="0" destOrd="0" presId="urn:microsoft.com/office/officeart/2005/8/layout/list1"/>
    <dgm:cxn modelId="{67F68E3F-4701-40D9-98DD-436E6EC8D98E}" type="presParOf" srcId="{420E6918-A384-4CE2-B133-BFD54FD82807}" destId="{E7ACC12B-80B0-4DB4-931C-F96268C8E42C}" srcOrd="0" destOrd="0" presId="urn:microsoft.com/office/officeart/2005/8/layout/list1"/>
    <dgm:cxn modelId="{915657AD-8A90-4304-B9E2-F56695C2CE3A}" type="presParOf" srcId="{420E6918-A384-4CE2-B133-BFD54FD82807}" destId="{9A75D5B9-C3A1-4DE0-89BE-421B0662BBCB}" srcOrd="1" destOrd="0" presId="urn:microsoft.com/office/officeart/2005/8/layout/list1"/>
    <dgm:cxn modelId="{EA066439-07B3-40BF-AB57-1D0BC85347EC}" type="presParOf" srcId="{5641D4D3-8FDD-43BE-9B2E-DB4865F2B7E2}" destId="{485D8A61-0382-4C6E-BF88-1F9005CD2377}" srcOrd="1" destOrd="0" presId="urn:microsoft.com/office/officeart/2005/8/layout/list1"/>
    <dgm:cxn modelId="{E2B8F4FB-E802-439D-8CFC-7ADE160072D1}" type="presParOf" srcId="{5641D4D3-8FDD-43BE-9B2E-DB4865F2B7E2}" destId="{278946EB-D750-4093-8F1D-8C1A244F2877}" srcOrd="2" destOrd="0" presId="urn:microsoft.com/office/officeart/2005/8/layout/list1"/>
    <dgm:cxn modelId="{25243503-FE21-4D12-9352-CC29514E12FB}" type="presParOf" srcId="{5641D4D3-8FDD-43BE-9B2E-DB4865F2B7E2}" destId="{E95D8C4C-3A32-4911-994C-8929696B3116}" srcOrd="3" destOrd="0" presId="urn:microsoft.com/office/officeart/2005/8/layout/list1"/>
    <dgm:cxn modelId="{151303D3-833B-48F7-86EC-C64D84AE02A5}" type="presParOf" srcId="{5641D4D3-8FDD-43BE-9B2E-DB4865F2B7E2}" destId="{29F6EDB8-46C5-446E-B9E7-72037D1A63FB}" srcOrd="4" destOrd="0" presId="urn:microsoft.com/office/officeart/2005/8/layout/list1"/>
    <dgm:cxn modelId="{80059231-DFE1-438B-83B9-69414B346246}" type="presParOf" srcId="{29F6EDB8-46C5-446E-B9E7-72037D1A63FB}" destId="{6061B49B-539F-4076-B610-C593C81A95A9}" srcOrd="0" destOrd="0" presId="urn:microsoft.com/office/officeart/2005/8/layout/list1"/>
    <dgm:cxn modelId="{440F5532-3E2F-4096-8E35-21C0BBB7B003}" type="presParOf" srcId="{29F6EDB8-46C5-446E-B9E7-72037D1A63FB}" destId="{F3098C67-DE16-4957-B182-8C19306CA25F}" srcOrd="1" destOrd="0" presId="urn:microsoft.com/office/officeart/2005/8/layout/list1"/>
    <dgm:cxn modelId="{9F9B5EB3-C4D5-492E-B5D4-A70325891897}" type="presParOf" srcId="{5641D4D3-8FDD-43BE-9B2E-DB4865F2B7E2}" destId="{67C8B3D4-A9DE-4BAC-B967-5DD9D7DDA5CD}" srcOrd="5" destOrd="0" presId="urn:microsoft.com/office/officeart/2005/8/layout/list1"/>
    <dgm:cxn modelId="{F23ABA3D-8081-4670-A389-21E7FC2F93C2}" type="presParOf" srcId="{5641D4D3-8FDD-43BE-9B2E-DB4865F2B7E2}" destId="{F69D788F-5571-4591-9102-BCA4890517E7}" srcOrd="6" destOrd="0" presId="urn:microsoft.com/office/officeart/2005/8/layout/list1"/>
    <dgm:cxn modelId="{EE0B6BD0-94D8-4E5B-B2D2-E281B214EADE}" type="presParOf" srcId="{5641D4D3-8FDD-43BE-9B2E-DB4865F2B7E2}" destId="{05F7F9C3-88B7-46BF-A75C-454B2FC72B87}" srcOrd="7" destOrd="0" presId="urn:microsoft.com/office/officeart/2005/8/layout/list1"/>
    <dgm:cxn modelId="{DEBE652B-69DF-4201-8BB3-9607E74366BE}" type="presParOf" srcId="{5641D4D3-8FDD-43BE-9B2E-DB4865F2B7E2}" destId="{FCC25703-5AD9-4A2F-AF6F-076F94ED6EBB}" srcOrd="8" destOrd="0" presId="urn:microsoft.com/office/officeart/2005/8/layout/list1"/>
    <dgm:cxn modelId="{E0E963DD-601C-42B9-84E3-6058122F7461}" type="presParOf" srcId="{FCC25703-5AD9-4A2F-AF6F-076F94ED6EBB}" destId="{4C4C6E17-E51F-48AC-874A-56D681214942}" srcOrd="0" destOrd="0" presId="urn:microsoft.com/office/officeart/2005/8/layout/list1"/>
    <dgm:cxn modelId="{AA3D0A16-D2F8-4876-BC24-DF2C6202B105}" type="presParOf" srcId="{FCC25703-5AD9-4A2F-AF6F-076F94ED6EBB}" destId="{2876AF19-0819-48A8-934A-3AC7FB2F8F33}" srcOrd="1" destOrd="0" presId="urn:microsoft.com/office/officeart/2005/8/layout/list1"/>
    <dgm:cxn modelId="{EB0F371D-C75F-4788-A4FF-CEE4B56E6CE3}" type="presParOf" srcId="{5641D4D3-8FDD-43BE-9B2E-DB4865F2B7E2}" destId="{4C4FEA96-583B-4D20-886A-4BC6AEF32158}" srcOrd="9" destOrd="0" presId="urn:microsoft.com/office/officeart/2005/8/layout/list1"/>
    <dgm:cxn modelId="{78D32FBE-CD8D-4080-9798-D7AF64691148}" type="presParOf" srcId="{5641D4D3-8FDD-43BE-9B2E-DB4865F2B7E2}" destId="{FCFB3ED2-E622-4E67-A237-CE9A916F7000}" srcOrd="10" destOrd="0" presId="urn:microsoft.com/office/officeart/2005/8/layout/list1"/>
    <dgm:cxn modelId="{2A7B330B-25FE-4E0E-8FFB-BD2635B75319}" type="presParOf" srcId="{5641D4D3-8FDD-43BE-9B2E-DB4865F2B7E2}" destId="{3C72CFB6-B606-44FA-813F-DD65798E14DD}" srcOrd="11" destOrd="0" presId="urn:microsoft.com/office/officeart/2005/8/layout/list1"/>
    <dgm:cxn modelId="{61F34C23-450A-4147-A15B-2787C68FC0CF}" type="presParOf" srcId="{5641D4D3-8FDD-43BE-9B2E-DB4865F2B7E2}" destId="{64ED4C33-CE8A-49F4-9457-8B33DF9D3AC5}" srcOrd="12" destOrd="0" presId="urn:microsoft.com/office/officeart/2005/8/layout/list1"/>
    <dgm:cxn modelId="{76A218BB-0186-4CEE-8D52-F97CB581CFFD}" type="presParOf" srcId="{64ED4C33-CE8A-49F4-9457-8B33DF9D3AC5}" destId="{F0517CEC-C79B-4D97-8CAB-2562EEB2158A}" srcOrd="0" destOrd="0" presId="urn:microsoft.com/office/officeart/2005/8/layout/list1"/>
    <dgm:cxn modelId="{CE2C58C7-447A-49E6-8635-FDD93849BCAA}" type="presParOf" srcId="{64ED4C33-CE8A-49F4-9457-8B33DF9D3AC5}" destId="{26E250A9-21E4-48E7-96FA-EE6795186314}" srcOrd="1" destOrd="0" presId="urn:microsoft.com/office/officeart/2005/8/layout/list1"/>
    <dgm:cxn modelId="{712EBC03-7D25-487B-89C8-22808D603225}" type="presParOf" srcId="{5641D4D3-8FDD-43BE-9B2E-DB4865F2B7E2}" destId="{07C34FA3-F7A8-40A4-965B-C478ABD8CBAA}" srcOrd="13" destOrd="0" presId="urn:microsoft.com/office/officeart/2005/8/layout/list1"/>
    <dgm:cxn modelId="{5128483D-F705-4C3F-983F-CF7F9D6AE6B2}" type="presParOf" srcId="{5641D4D3-8FDD-43BE-9B2E-DB4865F2B7E2}" destId="{957A5231-3964-4EDA-9162-787ED7D7BC5D}" srcOrd="14" destOrd="0" presId="urn:microsoft.com/office/officeart/2005/8/layout/list1"/>
    <dgm:cxn modelId="{89A3E483-6807-4930-A155-3E6B9620F890}" type="presParOf" srcId="{5641D4D3-8FDD-43BE-9B2E-DB4865F2B7E2}" destId="{67BCA337-C0A8-4C2C-B4A4-35C2DF827B8E}" srcOrd="15" destOrd="0" presId="urn:microsoft.com/office/officeart/2005/8/layout/list1"/>
    <dgm:cxn modelId="{28568DEB-D48B-443B-9764-9D070C77BEAE}" type="presParOf" srcId="{5641D4D3-8FDD-43BE-9B2E-DB4865F2B7E2}" destId="{6A925845-1560-447E-8C24-947DB13B92F6}" srcOrd="16" destOrd="0" presId="urn:microsoft.com/office/officeart/2005/8/layout/list1"/>
    <dgm:cxn modelId="{40867BD3-4ECF-40D1-85C5-B95D8E96C02E}" type="presParOf" srcId="{6A925845-1560-447E-8C24-947DB13B92F6}" destId="{6A0DEFBD-2B1E-4155-83D8-D0012991B23D}" srcOrd="0" destOrd="0" presId="urn:microsoft.com/office/officeart/2005/8/layout/list1"/>
    <dgm:cxn modelId="{E41227DC-5BDF-42FF-B91F-DB928BC72A8A}" type="presParOf" srcId="{6A925845-1560-447E-8C24-947DB13B92F6}" destId="{ECB84FAA-780F-47B9-95C1-02E222327D32}" srcOrd="1" destOrd="0" presId="urn:microsoft.com/office/officeart/2005/8/layout/list1"/>
    <dgm:cxn modelId="{83109CA8-5A2C-4FB9-BCD2-1A900CEECE76}" type="presParOf" srcId="{5641D4D3-8FDD-43BE-9B2E-DB4865F2B7E2}" destId="{C7B6E3CC-DD2E-4B13-A52E-B644479B1D5A}" srcOrd="17" destOrd="0" presId="urn:microsoft.com/office/officeart/2005/8/layout/list1"/>
    <dgm:cxn modelId="{3E0B299A-F58F-4811-92B4-9E5B457016D3}" type="presParOf" srcId="{5641D4D3-8FDD-43BE-9B2E-DB4865F2B7E2}" destId="{C2410EBC-3FA7-4454-BECB-3F17DB9E7537}" srcOrd="18" destOrd="0" presId="urn:microsoft.com/office/officeart/2005/8/layout/list1"/>
    <dgm:cxn modelId="{B389A919-738D-493C-B689-4C1511D37F17}" type="presParOf" srcId="{5641D4D3-8FDD-43BE-9B2E-DB4865F2B7E2}" destId="{F865D0D8-797C-40D0-AECD-1D454F2FD981}" srcOrd="19" destOrd="0" presId="urn:microsoft.com/office/officeart/2005/8/layout/list1"/>
    <dgm:cxn modelId="{4B93007E-261B-45A0-AA34-79CA1D08E0DD}" type="presParOf" srcId="{5641D4D3-8FDD-43BE-9B2E-DB4865F2B7E2}" destId="{5065DFEF-3BDC-45FC-B179-249B7824FFE1}" srcOrd="20" destOrd="0" presId="urn:microsoft.com/office/officeart/2005/8/layout/list1"/>
    <dgm:cxn modelId="{4E74B72C-1B7A-4722-8B1D-B3B40C465A70}" type="presParOf" srcId="{5065DFEF-3BDC-45FC-B179-249B7824FFE1}" destId="{D57A1ADE-169D-43F3-A98A-80DCC340A5FC}" srcOrd="0" destOrd="0" presId="urn:microsoft.com/office/officeart/2005/8/layout/list1"/>
    <dgm:cxn modelId="{40F09EEC-C08A-47E2-A6E3-E5DF3EE988FC}" type="presParOf" srcId="{5065DFEF-3BDC-45FC-B179-249B7824FFE1}" destId="{CBEB2C9D-F94A-43CD-A258-3F700857BA20}" srcOrd="1" destOrd="0" presId="urn:microsoft.com/office/officeart/2005/8/layout/list1"/>
    <dgm:cxn modelId="{B3A663CF-8895-4AEB-BF57-724746F639AB}" type="presParOf" srcId="{5641D4D3-8FDD-43BE-9B2E-DB4865F2B7E2}" destId="{7FFFF693-66C8-4F0F-BDC4-1B865CD70609}" srcOrd="21" destOrd="0" presId="urn:microsoft.com/office/officeart/2005/8/layout/list1"/>
    <dgm:cxn modelId="{C7A1E560-122D-42C2-A277-3455B0A2377E}" type="presParOf" srcId="{5641D4D3-8FDD-43BE-9B2E-DB4865F2B7E2}" destId="{CFB64B09-6508-41B4-9501-8607105DAFE7}" srcOrd="22" destOrd="0" presId="urn:microsoft.com/office/officeart/2005/8/layout/list1"/>
    <dgm:cxn modelId="{C5C90CAE-BA02-40BB-A7AC-F419BD4127E4}" type="presParOf" srcId="{5641D4D3-8FDD-43BE-9B2E-DB4865F2B7E2}" destId="{8391638C-AA6A-4A6A-95C4-D4042812125B}" srcOrd="23" destOrd="0" presId="urn:microsoft.com/office/officeart/2005/8/layout/list1"/>
    <dgm:cxn modelId="{A76D9B22-E527-4EBF-8A31-EA1CCFB488C5}" type="presParOf" srcId="{5641D4D3-8FDD-43BE-9B2E-DB4865F2B7E2}" destId="{BE305A3B-7864-4778-8294-6A19001F335A}" srcOrd="24" destOrd="0" presId="urn:microsoft.com/office/officeart/2005/8/layout/list1"/>
    <dgm:cxn modelId="{B21576AE-38C2-4696-8EA8-230235C435A0}" type="presParOf" srcId="{BE305A3B-7864-4778-8294-6A19001F335A}" destId="{E8ADA3E1-9DE7-4727-B98D-E61754FFE3CE}" srcOrd="0" destOrd="0" presId="urn:microsoft.com/office/officeart/2005/8/layout/list1"/>
    <dgm:cxn modelId="{AA7516A5-8B6F-4056-B895-5ED123ED8027}" type="presParOf" srcId="{BE305A3B-7864-4778-8294-6A19001F335A}" destId="{DA252AC9-5BBF-495F-83B4-42E55173E7FA}" srcOrd="1" destOrd="0" presId="urn:microsoft.com/office/officeart/2005/8/layout/list1"/>
    <dgm:cxn modelId="{C6A83ACE-F757-46A1-B269-D66B7F715F9D}" type="presParOf" srcId="{5641D4D3-8FDD-43BE-9B2E-DB4865F2B7E2}" destId="{C5EB1A2E-2FBC-4170-A630-9459A7435681}" srcOrd="25" destOrd="0" presId="urn:microsoft.com/office/officeart/2005/8/layout/list1"/>
    <dgm:cxn modelId="{8415B00F-2261-4327-8B30-4BC8B670B092}" type="presParOf" srcId="{5641D4D3-8FDD-43BE-9B2E-DB4865F2B7E2}" destId="{6BEE7754-F848-427B-A90C-E668DF6024F4}" srcOrd="26" destOrd="0" presId="urn:microsoft.com/office/officeart/2005/8/layout/list1"/>
    <dgm:cxn modelId="{F75908C5-15AC-4736-9457-5D56A1DAA961}" type="presParOf" srcId="{5641D4D3-8FDD-43BE-9B2E-DB4865F2B7E2}" destId="{72DA0176-78D5-47CE-A1F2-CF68EC3AB70B}" srcOrd="27" destOrd="0" presId="urn:microsoft.com/office/officeart/2005/8/layout/list1"/>
    <dgm:cxn modelId="{69EB7484-F6E3-42AF-BBBD-87D88E0B8854}" type="presParOf" srcId="{5641D4D3-8FDD-43BE-9B2E-DB4865F2B7E2}" destId="{6B8F31B4-C22F-486A-A1F3-A28894CC00E0}" srcOrd="28" destOrd="0" presId="urn:microsoft.com/office/officeart/2005/8/layout/list1"/>
    <dgm:cxn modelId="{939B2465-3FF6-4046-A236-AAAB894C3A66}" type="presParOf" srcId="{6B8F31B4-C22F-486A-A1F3-A28894CC00E0}" destId="{1628C2F6-9495-4F32-BFEC-4F01822E30C9}" srcOrd="0" destOrd="0" presId="urn:microsoft.com/office/officeart/2005/8/layout/list1"/>
    <dgm:cxn modelId="{82C8D29E-FD2B-485A-B589-4154AA75EA33}" type="presParOf" srcId="{6B8F31B4-C22F-486A-A1F3-A28894CC00E0}" destId="{2015BFA9-5331-4DA0-BD1B-E99965EFC47D}" srcOrd="1" destOrd="0" presId="urn:microsoft.com/office/officeart/2005/8/layout/list1"/>
    <dgm:cxn modelId="{4DD1572A-4D97-4155-824F-6CC887A8E844}" type="presParOf" srcId="{5641D4D3-8FDD-43BE-9B2E-DB4865F2B7E2}" destId="{6B82270A-E82A-4D92-8D13-E3521B973AED}" srcOrd="29" destOrd="0" presId="urn:microsoft.com/office/officeart/2005/8/layout/list1"/>
    <dgm:cxn modelId="{63DC2E53-AE8D-4DB7-91CE-8F22C32E9225}" type="presParOf" srcId="{5641D4D3-8FDD-43BE-9B2E-DB4865F2B7E2}" destId="{74E3026B-B7B9-42E6-8D95-3A91342F19C2}" srcOrd="30" destOrd="0" presId="urn:microsoft.com/office/officeart/2005/8/layout/list1"/>
    <dgm:cxn modelId="{96A2A308-83EA-4A3D-B6B4-774A7EA9AFAC}" type="presParOf" srcId="{5641D4D3-8FDD-43BE-9B2E-DB4865F2B7E2}" destId="{0EC6506D-3E77-4028-AAF4-FDD1A5D0E180}" srcOrd="31" destOrd="0" presId="urn:microsoft.com/office/officeart/2005/8/layout/list1"/>
    <dgm:cxn modelId="{79E78614-A1B2-4FD0-BDDB-7FEE5A026401}" type="presParOf" srcId="{5641D4D3-8FDD-43BE-9B2E-DB4865F2B7E2}" destId="{2F7B7EED-091C-4EFF-B36B-4C819AE04B7E}" srcOrd="32" destOrd="0" presId="urn:microsoft.com/office/officeart/2005/8/layout/list1"/>
    <dgm:cxn modelId="{4E765F5F-F327-4FAC-A1E9-AB68D5A37C21}" type="presParOf" srcId="{2F7B7EED-091C-4EFF-B36B-4C819AE04B7E}" destId="{30E112DB-3F33-4C85-90B6-723D2E921C1F}" srcOrd="0" destOrd="0" presId="urn:microsoft.com/office/officeart/2005/8/layout/list1"/>
    <dgm:cxn modelId="{CC21E406-B3D4-49CA-8DE4-F724F7CEDEC5}" type="presParOf" srcId="{2F7B7EED-091C-4EFF-B36B-4C819AE04B7E}" destId="{B2A6F066-093A-493B-B115-CB0975098C3D}" srcOrd="1" destOrd="0" presId="urn:microsoft.com/office/officeart/2005/8/layout/list1"/>
    <dgm:cxn modelId="{102EE52F-1AE8-4B57-BD25-84BFB7EEF077}" type="presParOf" srcId="{5641D4D3-8FDD-43BE-9B2E-DB4865F2B7E2}" destId="{298E5425-2672-4FC1-9638-03FD4233B6ED}" srcOrd="33" destOrd="0" presId="urn:microsoft.com/office/officeart/2005/8/layout/list1"/>
    <dgm:cxn modelId="{D733F3EE-1BEA-460B-9DD5-D4CDE8566005}" type="presParOf" srcId="{5641D4D3-8FDD-43BE-9B2E-DB4865F2B7E2}" destId="{F4702208-65DB-45C7-BDCD-B9CDF12BE663}" srcOrd="34" destOrd="0" presId="urn:microsoft.com/office/officeart/2005/8/layout/list1"/>
    <dgm:cxn modelId="{7F44F9BB-2266-4A30-A84D-9F511D9F2C87}" type="presParOf" srcId="{5641D4D3-8FDD-43BE-9B2E-DB4865F2B7E2}" destId="{8EE01ECE-D1DF-49B6-99D8-4B86C752C0DF}" srcOrd="35" destOrd="0" presId="urn:microsoft.com/office/officeart/2005/8/layout/list1"/>
    <dgm:cxn modelId="{10D37D69-8AD3-4CFA-B2A9-EE83CD276304}" type="presParOf" srcId="{5641D4D3-8FDD-43BE-9B2E-DB4865F2B7E2}" destId="{B39B14DB-C028-44FC-ABB8-6782C5077C30}" srcOrd="36" destOrd="0" presId="urn:microsoft.com/office/officeart/2005/8/layout/list1"/>
    <dgm:cxn modelId="{06E28F16-B435-4061-A186-57A4BFA10944}" type="presParOf" srcId="{B39B14DB-C028-44FC-ABB8-6782C5077C30}" destId="{C6B82ED3-6660-4715-9247-11F2F9FC8E84}" srcOrd="0" destOrd="0" presId="urn:microsoft.com/office/officeart/2005/8/layout/list1"/>
    <dgm:cxn modelId="{561C3288-5F78-461B-BF66-ABCFA472444E}" type="presParOf" srcId="{B39B14DB-C028-44FC-ABB8-6782C5077C30}" destId="{1416BC9B-F2F2-4CAD-A0E0-8F6A2B7D4322}" srcOrd="1" destOrd="0" presId="urn:microsoft.com/office/officeart/2005/8/layout/list1"/>
    <dgm:cxn modelId="{3289590C-46C4-4AF8-B214-D87116214526}" type="presParOf" srcId="{5641D4D3-8FDD-43BE-9B2E-DB4865F2B7E2}" destId="{942A3074-A47A-430A-9E10-B83567EC4D3B}" srcOrd="37" destOrd="0" presId="urn:microsoft.com/office/officeart/2005/8/layout/list1"/>
    <dgm:cxn modelId="{FE400222-153A-47CC-91F8-E4396DABF1B3}" type="presParOf" srcId="{5641D4D3-8FDD-43BE-9B2E-DB4865F2B7E2}" destId="{D4C5F013-190F-463D-B8CB-670467DD8562}"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9CC71-8BC9-4902-9561-2091374226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0C4F3ED3-E2E0-4E06-B031-5236F85AB3E1}">
      <dgm:prSet phldrT="[Текст]" custT="1"/>
      <dgm:spPr/>
      <dgm:t>
        <a:bodyPr/>
        <a:lstStyle/>
        <a:p>
          <a:r>
            <a:rPr lang="en-US" sz="2000" b="1" i="0" dirty="0" smtClean="0">
              <a:latin typeface="Times New Roman" pitchFamily="18" charset="0"/>
              <a:cs typeface="Times New Roman" pitchFamily="18" charset="0"/>
            </a:rPr>
            <a:t>Genetics</a:t>
          </a:r>
          <a:endParaRPr lang="ru-RU" sz="2000" dirty="0">
            <a:latin typeface="Times New Roman" pitchFamily="18" charset="0"/>
            <a:cs typeface="Times New Roman" pitchFamily="18" charset="0"/>
          </a:endParaRPr>
        </a:p>
      </dgm:t>
    </dgm:pt>
    <dgm:pt modelId="{51C380D8-7D00-4BD0-BB17-37ABB42CFD5E}" type="parTrans" cxnId="{9E16B97C-6E12-48B9-9709-5D7635D35691}">
      <dgm:prSet/>
      <dgm:spPr/>
      <dgm:t>
        <a:bodyPr/>
        <a:lstStyle/>
        <a:p>
          <a:endParaRPr lang="ru-RU"/>
        </a:p>
      </dgm:t>
    </dgm:pt>
    <dgm:pt modelId="{A516231C-016A-4E55-BF4B-2BF6F72839F2}" type="sibTrans" cxnId="{9E16B97C-6E12-48B9-9709-5D7635D35691}">
      <dgm:prSet/>
      <dgm:spPr/>
      <dgm:t>
        <a:bodyPr/>
        <a:lstStyle/>
        <a:p>
          <a:endParaRPr lang="ru-RU"/>
        </a:p>
      </dgm:t>
    </dgm:pt>
    <dgm:pt modelId="{DB5609E2-C332-47B8-9039-F4E1AD7FF982}">
      <dgm:prSet phldrT="[Текст]" custT="1"/>
      <dgm:spPr/>
      <dgm:t>
        <a:bodyPr/>
        <a:lstStyle/>
        <a:p>
          <a:pPr algn="just"/>
          <a:r>
            <a:rPr lang="en-US" sz="1600" b="0" i="0" dirty="0" smtClean="0">
              <a:solidFill>
                <a:schemeClr val="accent2">
                  <a:lumMod val="75000"/>
                </a:schemeClr>
              </a:solidFill>
              <a:latin typeface="Times New Roman" pitchFamily="18" charset="0"/>
              <a:cs typeface="Times New Roman" pitchFamily="18" charset="0"/>
            </a:rPr>
            <a:t>You might be more likely to develop IBD if you have a sibling or parent with the disease. This is why scientists believe IBD may have a genetic component.</a:t>
          </a:r>
          <a:endParaRPr lang="ru-RU" sz="1600" dirty="0">
            <a:solidFill>
              <a:schemeClr val="accent2">
                <a:lumMod val="75000"/>
              </a:schemeClr>
            </a:solidFill>
            <a:latin typeface="Times New Roman" pitchFamily="18" charset="0"/>
            <a:cs typeface="Times New Roman" pitchFamily="18" charset="0"/>
          </a:endParaRPr>
        </a:p>
      </dgm:t>
    </dgm:pt>
    <dgm:pt modelId="{81372189-C6C0-48B7-8432-43AD609A11CA}" type="parTrans" cxnId="{9959842D-C53C-408F-8C97-2A6DA2EEAD25}">
      <dgm:prSet/>
      <dgm:spPr/>
      <dgm:t>
        <a:bodyPr/>
        <a:lstStyle/>
        <a:p>
          <a:endParaRPr lang="ru-RU"/>
        </a:p>
      </dgm:t>
    </dgm:pt>
    <dgm:pt modelId="{0D9AC796-9960-45CD-A5FD-A3962BD932BA}" type="sibTrans" cxnId="{9959842D-C53C-408F-8C97-2A6DA2EEAD25}">
      <dgm:prSet/>
      <dgm:spPr/>
      <dgm:t>
        <a:bodyPr/>
        <a:lstStyle/>
        <a:p>
          <a:endParaRPr lang="ru-RU"/>
        </a:p>
      </dgm:t>
    </dgm:pt>
    <dgm:pt modelId="{344704CA-5E5D-4C85-955C-DBED748A2409}">
      <dgm:prSet phldrT="[Текст]"/>
      <dgm:spPr/>
      <dgm:t>
        <a:bodyPr/>
        <a:lstStyle/>
        <a:p>
          <a:r>
            <a:rPr lang="ru-RU" dirty="0" smtClean="0"/>
            <a:t/>
          </a:r>
          <a:br>
            <a:rPr lang="ru-RU" dirty="0" smtClean="0"/>
          </a:br>
          <a:endParaRPr lang="ru-RU" dirty="0"/>
        </a:p>
      </dgm:t>
    </dgm:pt>
    <dgm:pt modelId="{CC59BDD3-3C39-4750-88D3-2B4B402186C5}" type="parTrans" cxnId="{6005D4D9-1B6B-4616-A1EF-A73E82B4475A}">
      <dgm:prSet/>
      <dgm:spPr/>
      <dgm:t>
        <a:bodyPr/>
        <a:lstStyle/>
        <a:p>
          <a:endParaRPr lang="ru-RU"/>
        </a:p>
      </dgm:t>
    </dgm:pt>
    <dgm:pt modelId="{874CCD33-7437-4FCE-B720-FD1CB7671D4B}" type="sibTrans" cxnId="{6005D4D9-1B6B-4616-A1EF-A73E82B4475A}">
      <dgm:prSet/>
      <dgm:spPr/>
      <dgm:t>
        <a:bodyPr/>
        <a:lstStyle/>
        <a:p>
          <a:endParaRPr lang="ru-RU"/>
        </a:p>
      </dgm:t>
    </dgm:pt>
    <dgm:pt modelId="{A45EC60D-C3F5-4542-9884-EF8FD0EAD012}">
      <dgm:prSet custT="1"/>
      <dgm:spPr/>
      <dgm:t>
        <a:bodyPr/>
        <a:lstStyle/>
        <a:p>
          <a:pPr algn="just"/>
          <a:r>
            <a:rPr lang="en-US" sz="1600" b="0" i="0" dirty="0" smtClean="0">
              <a:solidFill>
                <a:schemeClr val="accent2">
                  <a:lumMod val="75000"/>
                </a:schemeClr>
              </a:solidFill>
              <a:latin typeface="Times New Roman" pitchFamily="18" charset="0"/>
              <a:cs typeface="Times New Roman" pitchFamily="18" charset="0"/>
            </a:rPr>
            <a:t>The immune system may also play a role in IBD. Normally, the immune system defends the body from pathogens (organisms that cause diseases and infections). A bacterial or viral infection of the digestive tract can trigger an immune response. As the body tries to fight off the invaders, the digestive tract becomes inflamed. When the infection is gone, the inflammation goes away. That’s a healthy response</a:t>
          </a:r>
          <a:r>
            <a:rPr lang="en-US" sz="1600" b="0" i="0" dirty="0" smtClean="0">
              <a:solidFill>
                <a:schemeClr val="accent2">
                  <a:lumMod val="75000"/>
                </a:schemeClr>
              </a:solidFill>
            </a:rPr>
            <a:t>.</a:t>
          </a:r>
          <a:endParaRPr lang="ru-RU" sz="1600" dirty="0">
            <a:solidFill>
              <a:schemeClr val="accent2">
                <a:lumMod val="75000"/>
              </a:schemeClr>
            </a:solidFill>
          </a:endParaRPr>
        </a:p>
      </dgm:t>
    </dgm:pt>
    <dgm:pt modelId="{ADBC83FA-6BDE-4816-8065-8894A80A1B61}" type="parTrans" cxnId="{BF82A23B-4EF3-4FDE-8C4F-4ABF94B97D58}">
      <dgm:prSet/>
      <dgm:spPr/>
      <dgm:t>
        <a:bodyPr/>
        <a:lstStyle/>
        <a:p>
          <a:endParaRPr lang="ru-RU"/>
        </a:p>
      </dgm:t>
    </dgm:pt>
    <dgm:pt modelId="{25C18CA8-B2AC-4C00-B5ED-28BF25BC61FD}" type="sibTrans" cxnId="{BF82A23B-4EF3-4FDE-8C4F-4ABF94B97D58}">
      <dgm:prSet/>
      <dgm:spPr/>
      <dgm:t>
        <a:bodyPr/>
        <a:lstStyle/>
        <a:p>
          <a:endParaRPr lang="ru-RU"/>
        </a:p>
      </dgm:t>
    </dgm:pt>
    <dgm:pt modelId="{79C0FC6C-E89F-4276-AB5C-7DE8D81075B4}" type="pres">
      <dgm:prSet presAssocID="{9269CC71-8BC9-4902-9561-2091374226E6}" presName="Name0" presStyleCnt="0">
        <dgm:presLayoutVars>
          <dgm:dir/>
          <dgm:animLvl val="lvl"/>
          <dgm:resizeHandles val="exact"/>
        </dgm:presLayoutVars>
      </dgm:prSet>
      <dgm:spPr/>
      <dgm:t>
        <a:bodyPr/>
        <a:lstStyle/>
        <a:p>
          <a:endParaRPr lang="ru-RU"/>
        </a:p>
      </dgm:t>
    </dgm:pt>
    <dgm:pt modelId="{31A04C3E-E248-48AC-BE7A-92044F1E2C3A}" type="pres">
      <dgm:prSet presAssocID="{0C4F3ED3-E2E0-4E06-B031-5236F85AB3E1}" presName="composite" presStyleCnt="0"/>
      <dgm:spPr/>
    </dgm:pt>
    <dgm:pt modelId="{42F785B1-5CDF-40DC-A577-BBD1FB463952}" type="pres">
      <dgm:prSet presAssocID="{0C4F3ED3-E2E0-4E06-B031-5236F85AB3E1}" presName="parTx" presStyleLbl="alignNode1" presStyleIdx="0" presStyleCnt="2">
        <dgm:presLayoutVars>
          <dgm:chMax val="0"/>
          <dgm:chPref val="0"/>
          <dgm:bulletEnabled val="1"/>
        </dgm:presLayoutVars>
      </dgm:prSet>
      <dgm:spPr/>
      <dgm:t>
        <a:bodyPr/>
        <a:lstStyle/>
        <a:p>
          <a:endParaRPr lang="ru-RU"/>
        </a:p>
      </dgm:t>
    </dgm:pt>
    <dgm:pt modelId="{53FBDE97-01EF-4496-B830-864934A3E58E}" type="pres">
      <dgm:prSet presAssocID="{0C4F3ED3-E2E0-4E06-B031-5236F85AB3E1}" presName="desTx" presStyleLbl="alignAccFollowNode1" presStyleIdx="0" presStyleCnt="2">
        <dgm:presLayoutVars>
          <dgm:bulletEnabled val="1"/>
        </dgm:presLayoutVars>
      </dgm:prSet>
      <dgm:spPr/>
      <dgm:t>
        <a:bodyPr/>
        <a:lstStyle/>
        <a:p>
          <a:endParaRPr lang="ru-RU"/>
        </a:p>
      </dgm:t>
    </dgm:pt>
    <dgm:pt modelId="{ECBB2392-26EA-41F6-A9AF-084E5860C9DC}" type="pres">
      <dgm:prSet presAssocID="{A516231C-016A-4E55-BF4B-2BF6F72839F2}" presName="space" presStyleCnt="0"/>
      <dgm:spPr/>
    </dgm:pt>
    <dgm:pt modelId="{AF40D14E-66A6-4B96-8EEB-9BEDF494ACA6}" type="pres">
      <dgm:prSet presAssocID="{344704CA-5E5D-4C85-955C-DBED748A2409}" presName="composite" presStyleCnt="0"/>
      <dgm:spPr/>
    </dgm:pt>
    <dgm:pt modelId="{2067E794-F12D-4B4A-B340-03367CB057E4}" type="pres">
      <dgm:prSet presAssocID="{344704CA-5E5D-4C85-955C-DBED748A2409}" presName="parTx" presStyleLbl="alignNode1" presStyleIdx="1" presStyleCnt="2">
        <dgm:presLayoutVars>
          <dgm:chMax val="0"/>
          <dgm:chPref val="0"/>
          <dgm:bulletEnabled val="1"/>
        </dgm:presLayoutVars>
      </dgm:prSet>
      <dgm:spPr/>
      <dgm:t>
        <a:bodyPr/>
        <a:lstStyle/>
        <a:p>
          <a:endParaRPr lang="ru-RU"/>
        </a:p>
      </dgm:t>
    </dgm:pt>
    <dgm:pt modelId="{720F79C7-F007-48D7-8F55-E6E376289F42}" type="pres">
      <dgm:prSet presAssocID="{344704CA-5E5D-4C85-955C-DBED748A2409}" presName="desTx" presStyleLbl="alignAccFollowNode1" presStyleIdx="1" presStyleCnt="2">
        <dgm:presLayoutVars>
          <dgm:bulletEnabled val="1"/>
        </dgm:presLayoutVars>
      </dgm:prSet>
      <dgm:spPr/>
      <dgm:t>
        <a:bodyPr/>
        <a:lstStyle/>
        <a:p>
          <a:endParaRPr lang="ru-RU"/>
        </a:p>
      </dgm:t>
    </dgm:pt>
  </dgm:ptLst>
  <dgm:cxnLst>
    <dgm:cxn modelId="{9959842D-C53C-408F-8C97-2A6DA2EEAD25}" srcId="{0C4F3ED3-E2E0-4E06-B031-5236F85AB3E1}" destId="{DB5609E2-C332-47B8-9039-F4E1AD7FF982}" srcOrd="0" destOrd="0" parTransId="{81372189-C6C0-48B7-8432-43AD609A11CA}" sibTransId="{0D9AC796-9960-45CD-A5FD-A3962BD932BA}"/>
    <dgm:cxn modelId="{9376B4CB-211E-482E-BED9-C495B8104E8F}" type="presOf" srcId="{A45EC60D-C3F5-4542-9884-EF8FD0EAD012}" destId="{720F79C7-F007-48D7-8F55-E6E376289F42}" srcOrd="0" destOrd="0" presId="urn:microsoft.com/office/officeart/2005/8/layout/hList1"/>
    <dgm:cxn modelId="{4D481018-2EAA-43C4-B9ED-4D7A6987F825}" type="presOf" srcId="{0C4F3ED3-E2E0-4E06-B031-5236F85AB3E1}" destId="{42F785B1-5CDF-40DC-A577-BBD1FB463952}" srcOrd="0" destOrd="0" presId="urn:microsoft.com/office/officeart/2005/8/layout/hList1"/>
    <dgm:cxn modelId="{9E16B97C-6E12-48B9-9709-5D7635D35691}" srcId="{9269CC71-8BC9-4902-9561-2091374226E6}" destId="{0C4F3ED3-E2E0-4E06-B031-5236F85AB3E1}" srcOrd="0" destOrd="0" parTransId="{51C380D8-7D00-4BD0-BB17-37ABB42CFD5E}" sibTransId="{A516231C-016A-4E55-BF4B-2BF6F72839F2}"/>
    <dgm:cxn modelId="{6005D4D9-1B6B-4616-A1EF-A73E82B4475A}" srcId="{9269CC71-8BC9-4902-9561-2091374226E6}" destId="{344704CA-5E5D-4C85-955C-DBED748A2409}" srcOrd="1" destOrd="0" parTransId="{CC59BDD3-3C39-4750-88D3-2B4B402186C5}" sibTransId="{874CCD33-7437-4FCE-B720-FD1CB7671D4B}"/>
    <dgm:cxn modelId="{24C18BF0-AD2F-4408-8904-57D904C66AF6}" type="presOf" srcId="{344704CA-5E5D-4C85-955C-DBED748A2409}" destId="{2067E794-F12D-4B4A-B340-03367CB057E4}" srcOrd="0" destOrd="0" presId="urn:microsoft.com/office/officeart/2005/8/layout/hList1"/>
    <dgm:cxn modelId="{EA385073-A332-46FE-8024-34A2381A140F}" type="presOf" srcId="{DB5609E2-C332-47B8-9039-F4E1AD7FF982}" destId="{53FBDE97-01EF-4496-B830-864934A3E58E}" srcOrd="0" destOrd="0" presId="urn:microsoft.com/office/officeart/2005/8/layout/hList1"/>
    <dgm:cxn modelId="{3A6828B1-6270-428D-B7B7-9323F7813385}" type="presOf" srcId="{9269CC71-8BC9-4902-9561-2091374226E6}" destId="{79C0FC6C-E89F-4276-AB5C-7DE8D81075B4}" srcOrd="0" destOrd="0" presId="urn:microsoft.com/office/officeart/2005/8/layout/hList1"/>
    <dgm:cxn modelId="{BF82A23B-4EF3-4FDE-8C4F-4ABF94B97D58}" srcId="{344704CA-5E5D-4C85-955C-DBED748A2409}" destId="{A45EC60D-C3F5-4542-9884-EF8FD0EAD012}" srcOrd="0" destOrd="0" parTransId="{ADBC83FA-6BDE-4816-8065-8894A80A1B61}" sibTransId="{25C18CA8-B2AC-4C00-B5ED-28BF25BC61FD}"/>
    <dgm:cxn modelId="{D457CF6A-9C08-437B-950F-37A276F9AD2F}" type="presParOf" srcId="{79C0FC6C-E89F-4276-AB5C-7DE8D81075B4}" destId="{31A04C3E-E248-48AC-BE7A-92044F1E2C3A}" srcOrd="0" destOrd="0" presId="urn:microsoft.com/office/officeart/2005/8/layout/hList1"/>
    <dgm:cxn modelId="{902989D6-02E2-4BD2-A66D-649B87844532}" type="presParOf" srcId="{31A04C3E-E248-48AC-BE7A-92044F1E2C3A}" destId="{42F785B1-5CDF-40DC-A577-BBD1FB463952}" srcOrd="0" destOrd="0" presId="urn:microsoft.com/office/officeart/2005/8/layout/hList1"/>
    <dgm:cxn modelId="{EE19E04A-71F8-4CB8-8323-2A8ACC687E65}" type="presParOf" srcId="{31A04C3E-E248-48AC-BE7A-92044F1E2C3A}" destId="{53FBDE97-01EF-4496-B830-864934A3E58E}" srcOrd="1" destOrd="0" presId="urn:microsoft.com/office/officeart/2005/8/layout/hList1"/>
    <dgm:cxn modelId="{9BBA0CBB-4C62-442B-BB6E-7C6DAEAAA296}" type="presParOf" srcId="{79C0FC6C-E89F-4276-AB5C-7DE8D81075B4}" destId="{ECBB2392-26EA-41F6-A9AF-084E5860C9DC}" srcOrd="1" destOrd="0" presId="urn:microsoft.com/office/officeart/2005/8/layout/hList1"/>
    <dgm:cxn modelId="{306E8B4B-020C-4048-8914-C13C1EACBB56}" type="presParOf" srcId="{79C0FC6C-E89F-4276-AB5C-7DE8D81075B4}" destId="{AF40D14E-66A6-4B96-8EEB-9BEDF494ACA6}" srcOrd="2" destOrd="0" presId="urn:microsoft.com/office/officeart/2005/8/layout/hList1"/>
    <dgm:cxn modelId="{1E0D41D7-82BC-40F2-8F6A-278AC353448B}" type="presParOf" srcId="{AF40D14E-66A6-4B96-8EEB-9BEDF494ACA6}" destId="{2067E794-F12D-4B4A-B340-03367CB057E4}" srcOrd="0" destOrd="0" presId="urn:microsoft.com/office/officeart/2005/8/layout/hList1"/>
    <dgm:cxn modelId="{6F74D513-FE5C-43BE-B2FE-EC3FF356B0B9}" type="presParOf" srcId="{AF40D14E-66A6-4B96-8EEB-9BEDF494ACA6}" destId="{720F79C7-F007-48D7-8F55-E6E376289F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50120-2D94-426B-BD32-8977C8482B18}"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ru-RU"/>
        </a:p>
      </dgm:t>
    </dgm:pt>
    <dgm:pt modelId="{C6D6C303-6F6A-4B5B-A471-80E4BE65644E}">
      <dgm:prSet phldrT="[Текст]"/>
      <dgm:spPr/>
      <dgm:t>
        <a:bodyPr/>
        <a:lstStyle/>
        <a:p>
          <a:r>
            <a:rPr lang="en-US" dirty="0" err="1" smtClean="0">
              <a:latin typeface="Times New Roman" pitchFamily="18" charset="0"/>
              <a:cs typeface="Times New Roman" pitchFamily="18" charset="0"/>
              <a:hlinkClick xmlns:r="http://schemas.openxmlformats.org/officeDocument/2006/relationships" r:id="rId1"/>
            </a:rPr>
            <a:t>Crohn’s</a:t>
          </a:r>
          <a:r>
            <a:rPr lang="en-US" dirty="0" smtClean="0">
              <a:latin typeface="Times New Roman" pitchFamily="18" charset="0"/>
              <a:cs typeface="Times New Roman" pitchFamily="18" charset="0"/>
              <a:hlinkClick xmlns:r="http://schemas.openxmlformats.org/officeDocument/2006/relationships" r:id="rId1"/>
            </a:rPr>
            <a:t> disease</a:t>
          </a:r>
          <a:endParaRPr lang="ru-RU" dirty="0"/>
        </a:p>
      </dgm:t>
    </dgm:pt>
    <dgm:pt modelId="{CCD655A0-DFA1-4FBA-AE2F-0C8EA06C4007}" type="parTrans" cxnId="{2FED7224-8930-4722-9880-291DBCC84C7B}">
      <dgm:prSet/>
      <dgm:spPr/>
      <dgm:t>
        <a:bodyPr/>
        <a:lstStyle/>
        <a:p>
          <a:endParaRPr lang="ru-RU"/>
        </a:p>
      </dgm:t>
    </dgm:pt>
    <dgm:pt modelId="{60C6C0A9-A5FC-4600-B3AE-84E5173CAACA}" type="sibTrans" cxnId="{2FED7224-8930-4722-9880-291DBCC84C7B}">
      <dgm:prSet/>
      <dgm:spPr/>
      <dgm:t>
        <a:bodyPr/>
        <a:lstStyle/>
        <a:p>
          <a:endParaRPr lang="ru-RU"/>
        </a:p>
      </dgm:t>
    </dgm:pt>
    <dgm:pt modelId="{982F0CD0-111E-47FB-8455-016916F3F50E}">
      <dgm:prSet phldrT="[Текст]"/>
      <dgm:spPr/>
      <dgm:t>
        <a:bodyPr/>
        <a:lstStyle/>
        <a:p>
          <a:endParaRPr lang="ru-RU" sz="1500" dirty="0"/>
        </a:p>
      </dgm:t>
    </dgm:pt>
    <dgm:pt modelId="{42CF44F1-4610-4D4E-A8FF-13BD216337AF}" type="parTrans" cxnId="{ADBC6C7E-AC3A-4B89-8866-B965B9289716}">
      <dgm:prSet/>
      <dgm:spPr/>
      <dgm:t>
        <a:bodyPr/>
        <a:lstStyle/>
        <a:p>
          <a:endParaRPr lang="ru-RU"/>
        </a:p>
      </dgm:t>
    </dgm:pt>
    <dgm:pt modelId="{D8EFDA37-5863-4A1E-9C6A-6C82D956BFAE}" type="sibTrans" cxnId="{ADBC6C7E-AC3A-4B89-8866-B965B9289716}">
      <dgm:prSet/>
      <dgm:spPr/>
      <dgm:t>
        <a:bodyPr/>
        <a:lstStyle/>
        <a:p>
          <a:endParaRPr lang="ru-RU"/>
        </a:p>
      </dgm:t>
    </dgm:pt>
    <dgm:pt modelId="{E1BCE515-1CAC-4D58-9BAE-FF3DD3C5A346}">
      <dgm:prSet phldrT="[Текст]" custT="1"/>
      <dgm:spPr/>
      <dgm:t>
        <a:bodyPr/>
        <a:lstStyle/>
        <a:p>
          <a:endParaRPr lang="ru-RU" sz="1600" dirty="0">
            <a:solidFill>
              <a:schemeClr val="accent1">
                <a:lumMod val="75000"/>
              </a:schemeClr>
            </a:solidFill>
            <a:latin typeface="Times New Roman" pitchFamily="18" charset="0"/>
            <a:cs typeface="Times New Roman" pitchFamily="18" charset="0"/>
          </a:endParaRPr>
        </a:p>
      </dgm:t>
    </dgm:pt>
    <dgm:pt modelId="{B56AB221-579A-4328-8654-ED323563E181}" type="parTrans" cxnId="{A49A9514-AAA6-4B17-82F7-D8E79198E68C}">
      <dgm:prSet/>
      <dgm:spPr/>
      <dgm:t>
        <a:bodyPr/>
        <a:lstStyle/>
        <a:p>
          <a:endParaRPr lang="ru-RU"/>
        </a:p>
      </dgm:t>
    </dgm:pt>
    <dgm:pt modelId="{02FDBDF1-9001-45B9-9BA5-E11704CCCFFF}" type="sibTrans" cxnId="{A49A9514-AAA6-4B17-82F7-D8E79198E68C}">
      <dgm:prSet/>
      <dgm:spPr/>
      <dgm:t>
        <a:bodyPr/>
        <a:lstStyle/>
        <a:p>
          <a:endParaRPr lang="ru-RU"/>
        </a:p>
      </dgm:t>
    </dgm:pt>
    <dgm:pt modelId="{8017C2BE-AB72-4817-BD9C-1F877DAD0C3A}">
      <dgm:prSet phldrT="[Текст]"/>
      <dgm:spPr/>
      <dgm:t>
        <a:bodyPr/>
        <a:lstStyle/>
        <a:p>
          <a:r>
            <a:rPr lang="en-US" smtClean="0">
              <a:latin typeface="Times New Roman" pitchFamily="18" charset="0"/>
              <a:cs typeface="Times New Roman" pitchFamily="18" charset="0"/>
              <a:hlinkClick xmlns:r="http://schemas.openxmlformats.org/officeDocument/2006/relationships" r:id="rId2"/>
            </a:rPr>
            <a:t>ulcerative colitis</a:t>
          </a:r>
          <a:endParaRPr lang="ru-RU" dirty="0"/>
        </a:p>
      </dgm:t>
    </dgm:pt>
    <dgm:pt modelId="{FF8B7548-1ECB-4D6C-80CE-26C1F87D1923}" type="parTrans" cxnId="{2D45D259-6BE3-4C4C-8EC3-081D4FA6E941}">
      <dgm:prSet/>
      <dgm:spPr/>
      <dgm:t>
        <a:bodyPr/>
        <a:lstStyle/>
        <a:p>
          <a:endParaRPr lang="ru-RU"/>
        </a:p>
      </dgm:t>
    </dgm:pt>
    <dgm:pt modelId="{8E246C0A-6904-4430-94BE-CA8959F7DF03}" type="sibTrans" cxnId="{2D45D259-6BE3-4C4C-8EC3-081D4FA6E941}">
      <dgm:prSet/>
      <dgm:spPr/>
      <dgm:t>
        <a:bodyPr/>
        <a:lstStyle/>
        <a:p>
          <a:endParaRPr lang="ru-RU"/>
        </a:p>
      </dgm:t>
    </dgm:pt>
    <dgm:pt modelId="{8883E58C-7C03-4186-BF91-9677B22A89A4}">
      <dgm:prSet custT="1"/>
      <dgm:spPr/>
      <dgm:t>
        <a:bodyPr/>
        <a:lstStyle/>
        <a:p>
          <a:r>
            <a:rPr lang="en-US" sz="1600" dirty="0" smtClean="0">
              <a:solidFill>
                <a:schemeClr val="accent1">
                  <a:lumMod val="75000"/>
                </a:schemeClr>
              </a:solidFill>
              <a:latin typeface="Times New Roman" pitchFamily="18" charset="0"/>
              <a:cs typeface="Times New Roman" pitchFamily="18" charset="0"/>
            </a:rPr>
            <a:t>can cause inflammation in any part of the digestive tract. However, it mostly affects the tail end of the small intestine. </a:t>
          </a:r>
          <a:endParaRPr lang="ru-RU" sz="1600" dirty="0">
            <a:solidFill>
              <a:schemeClr val="accent1">
                <a:lumMod val="75000"/>
              </a:schemeClr>
            </a:solidFill>
            <a:latin typeface="Times New Roman" pitchFamily="18" charset="0"/>
            <a:cs typeface="Times New Roman" pitchFamily="18" charset="0"/>
          </a:endParaRPr>
        </a:p>
      </dgm:t>
    </dgm:pt>
    <dgm:pt modelId="{625D51C7-40FA-4A1D-BC72-DC2F560335B8}" type="parTrans" cxnId="{0CB4F28C-88C9-4F70-8B31-017E1BB89E60}">
      <dgm:prSet/>
      <dgm:spPr/>
      <dgm:t>
        <a:bodyPr/>
        <a:lstStyle/>
        <a:p>
          <a:endParaRPr lang="ru-RU"/>
        </a:p>
      </dgm:t>
    </dgm:pt>
    <dgm:pt modelId="{0FCD82E1-D84B-4029-8FCE-5D0C4875F1FA}" type="sibTrans" cxnId="{0CB4F28C-88C9-4F70-8B31-017E1BB89E60}">
      <dgm:prSet/>
      <dgm:spPr/>
      <dgm:t>
        <a:bodyPr/>
        <a:lstStyle/>
        <a:p>
          <a:endParaRPr lang="ru-RU"/>
        </a:p>
      </dgm:t>
    </dgm:pt>
    <dgm:pt modelId="{A53D5EF9-9C5F-4138-AB2C-79689C0FFEB1}">
      <dgm:prSet custT="1"/>
      <dgm:spPr/>
      <dgm:t>
        <a:bodyPr/>
        <a:lstStyle/>
        <a:p>
          <a:r>
            <a:rPr lang="en-US" sz="1600" dirty="0" smtClean="0">
              <a:solidFill>
                <a:schemeClr val="accent1">
                  <a:lumMod val="75000"/>
                </a:schemeClr>
              </a:solidFill>
              <a:latin typeface="Times New Roman" pitchFamily="18" charset="0"/>
              <a:cs typeface="Times New Roman" pitchFamily="18" charset="0"/>
            </a:rPr>
            <a:t>involves inflammation of the large intestine</a:t>
          </a:r>
          <a:endParaRPr lang="ru-RU" sz="1500" dirty="0"/>
        </a:p>
      </dgm:t>
    </dgm:pt>
    <dgm:pt modelId="{5C92D77F-2831-4E1D-B4BC-4BAAA9999B52}" type="parTrans" cxnId="{F29AA44D-2215-4264-B6F0-280BCC8B9623}">
      <dgm:prSet/>
      <dgm:spPr/>
      <dgm:t>
        <a:bodyPr/>
        <a:lstStyle/>
        <a:p>
          <a:endParaRPr lang="ru-RU"/>
        </a:p>
      </dgm:t>
    </dgm:pt>
    <dgm:pt modelId="{C31A11A0-3D37-443D-AA79-3CF927F2DF77}" type="sibTrans" cxnId="{F29AA44D-2215-4264-B6F0-280BCC8B9623}">
      <dgm:prSet/>
      <dgm:spPr/>
      <dgm:t>
        <a:bodyPr/>
        <a:lstStyle/>
        <a:p>
          <a:endParaRPr lang="ru-RU"/>
        </a:p>
      </dgm:t>
    </dgm:pt>
    <dgm:pt modelId="{DFEA6398-9D6B-493A-A3E0-F9B2459B4292}">
      <dgm:prSet custT="1"/>
      <dgm:spPr/>
      <dgm:t>
        <a:bodyPr/>
        <a:lstStyle/>
        <a:p>
          <a:endParaRPr lang="ru-RU" sz="1600" dirty="0">
            <a:solidFill>
              <a:schemeClr val="accent1">
                <a:lumMod val="75000"/>
              </a:schemeClr>
            </a:solidFill>
            <a:latin typeface="Times New Roman" pitchFamily="18" charset="0"/>
            <a:cs typeface="Times New Roman" pitchFamily="18" charset="0"/>
          </a:endParaRPr>
        </a:p>
      </dgm:t>
    </dgm:pt>
    <dgm:pt modelId="{493E7C4C-5524-498C-9EF4-56689DAC5827}" type="parTrans" cxnId="{C3443F72-C160-4678-A155-13D3763445CE}">
      <dgm:prSet/>
      <dgm:spPr/>
      <dgm:t>
        <a:bodyPr/>
        <a:lstStyle/>
        <a:p>
          <a:endParaRPr lang="ru-RU"/>
        </a:p>
      </dgm:t>
    </dgm:pt>
    <dgm:pt modelId="{4CFAD721-1F24-4C21-83FF-ED02FB68206A}" type="sibTrans" cxnId="{C3443F72-C160-4678-A155-13D3763445CE}">
      <dgm:prSet/>
      <dgm:spPr/>
      <dgm:t>
        <a:bodyPr/>
        <a:lstStyle/>
        <a:p>
          <a:endParaRPr lang="ru-RU"/>
        </a:p>
      </dgm:t>
    </dgm:pt>
    <dgm:pt modelId="{C79CB2B6-D1C4-4871-88A0-DA7B7076AA8B}">
      <dgm:prSet/>
      <dgm:spPr/>
      <dgm:t>
        <a:bodyPr/>
        <a:lstStyle/>
        <a:p>
          <a:endParaRPr lang="ru-RU" sz="1500" dirty="0"/>
        </a:p>
      </dgm:t>
    </dgm:pt>
    <dgm:pt modelId="{8DC827E6-A2F4-4C39-9769-2FE4CA9A3597}" type="parTrans" cxnId="{E54FE501-387D-43E0-9042-EEDFCB7240C4}">
      <dgm:prSet/>
      <dgm:spPr/>
      <dgm:t>
        <a:bodyPr/>
        <a:lstStyle/>
        <a:p>
          <a:endParaRPr lang="ru-RU"/>
        </a:p>
      </dgm:t>
    </dgm:pt>
    <dgm:pt modelId="{D21CCD9D-EF3B-47DD-9B48-277154E420C5}" type="sibTrans" cxnId="{E54FE501-387D-43E0-9042-EEDFCB7240C4}">
      <dgm:prSet/>
      <dgm:spPr/>
      <dgm:t>
        <a:bodyPr/>
        <a:lstStyle/>
        <a:p>
          <a:endParaRPr lang="ru-RU"/>
        </a:p>
      </dgm:t>
    </dgm:pt>
    <dgm:pt modelId="{44807CC1-42DE-4A96-988B-F2646C052D3F}" type="pres">
      <dgm:prSet presAssocID="{67150120-2D94-426B-BD32-8977C8482B18}" presName="Name0" presStyleCnt="0">
        <dgm:presLayoutVars>
          <dgm:dir/>
          <dgm:animLvl val="lvl"/>
          <dgm:resizeHandles/>
        </dgm:presLayoutVars>
      </dgm:prSet>
      <dgm:spPr/>
      <dgm:t>
        <a:bodyPr/>
        <a:lstStyle/>
        <a:p>
          <a:endParaRPr lang="ru-RU"/>
        </a:p>
      </dgm:t>
    </dgm:pt>
    <dgm:pt modelId="{45462984-BCC1-4629-8553-8393EFBA9281}" type="pres">
      <dgm:prSet presAssocID="{C6D6C303-6F6A-4B5B-A471-80E4BE65644E}" presName="linNode" presStyleCnt="0"/>
      <dgm:spPr/>
    </dgm:pt>
    <dgm:pt modelId="{A2CB9358-B705-49B9-91A3-E01BF8E7606F}" type="pres">
      <dgm:prSet presAssocID="{C6D6C303-6F6A-4B5B-A471-80E4BE65644E}" presName="parentShp" presStyleLbl="node1" presStyleIdx="0" presStyleCnt="2" custLinFactNeighborX="2857" custLinFactNeighborY="-75007">
        <dgm:presLayoutVars>
          <dgm:bulletEnabled val="1"/>
        </dgm:presLayoutVars>
      </dgm:prSet>
      <dgm:spPr/>
      <dgm:t>
        <a:bodyPr/>
        <a:lstStyle/>
        <a:p>
          <a:endParaRPr lang="ru-RU"/>
        </a:p>
      </dgm:t>
    </dgm:pt>
    <dgm:pt modelId="{FB835E16-5721-4D4B-9F23-556AB260B8AE}" type="pres">
      <dgm:prSet presAssocID="{C6D6C303-6F6A-4B5B-A471-80E4BE65644E}" presName="childShp" presStyleLbl="bgAccFollowNode1" presStyleIdx="0" presStyleCnt="2">
        <dgm:presLayoutVars>
          <dgm:bulletEnabled val="1"/>
        </dgm:presLayoutVars>
      </dgm:prSet>
      <dgm:spPr/>
      <dgm:t>
        <a:bodyPr/>
        <a:lstStyle/>
        <a:p>
          <a:endParaRPr lang="ru-RU"/>
        </a:p>
      </dgm:t>
    </dgm:pt>
    <dgm:pt modelId="{16830F8E-C02D-4F68-BA0E-C5C4CCD82E0C}" type="pres">
      <dgm:prSet presAssocID="{60C6C0A9-A5FC-4600-B3AE-84E5173CAACA}" presName="spacing" presStyleCnt="0"/>
      <dgm:spPr/>
    </dgm:pt>
    <dgm:pt modelId="{E55B699A-1D57-4D2D-B216-3A0763B45AA0}" type="pres">
      <dgm:prSet presAssocID="{8017C2BE-AB72-4817-BD9C-1F877DAD0C3A}" presName="linNode" presStyleCnt="0"/>
      <dgm:spPr/>
    </dgm:pt>
    <dgm:pt modelId="{EACF4307-CA72-4AB1-AC37-69C3E1132962}" type="pres">
      <dgm:prSet presAssocID="{8017C2BE-AB72-4817-BD9C-1F877DAD0C3A}" presName="parentShp" presStyleLbl="node1" presStyleIdx="1" presStyleCnt="2">
        <dgm:presLayoutVars>
          <dgm:bulletEnabled val="1"/>
        </dgm:presLayoutVars>
      </dgm:prSet>
      <dgm:spPr/>
      <dgm:t>
        <a:bodyPr/>
        <a:lstStyle/>
        <a:p>
          <a:endParaRPr lang="ru-RU"/>
        </a:p>
      </dgm:t>
    </dgm:pt>
    <dgm:pt modelId="{6E5FAE0C-3445-4F2F-9BBC-5D56666A3489}" type="pres">
      <dgm:prSet presAssocID="{8017C2BE-AB72-4817-BD9C-1F877DAD0C3A}" presName="childShp" presStyleLbl="bgAccFollowNode1" presStyleIdx="1" presStyleCnt="2">
        <dgm:presLayoutVars>
          <dgm:bulletEnabled val="1"/>
        </dgm:presLayoutVars>
      </dgm:prSet>
      <dgm:spPr/>
      <dgm:t>
        <a:bodyPr/>
        <a:lstStyle/>
        <a:p>
          <a:endParaRPr lang="ru-RU"/>
        </a:p>
      </dgm:t>
    </dgm:pt>
  </dgm:ptLst>
  <dgm:cxnLst>
    <dgm:cxn modelId="{18B5D369-3AF3-4378-8FC7-C672E3735E7A}" type="presOf" srcId="{8017C2BE-AB72-4817-BD9C-1F877DAD0C3A}" destId="{EACF4307-CA72-4AB1-AC37-69C3E1132962}" srcOrd="0" destOrd="0" presId="urn:microsoft.com/office/officeart/2005/8/layout/vList6"/>
    <dgm:cxn modelId="{EA92E41A-5A0C-4A57-B4CC-1F112D5C4403}" type="presOf" srcId="{8883E58C-7C03-4186-BF91-9677B22A89A4}" destId="{FB835E16-5721-4D4B-9F23-556AB260B8AE}" srcOrd="0" destOrd="1" presId="urn:microsoft.com/office/officeart/2005/8/layout/vList6"/>
    <dgm:cxn modelId="{E54FE501-387D-43E0-9042-EEDFCB7240C4}" srcId="{8017C2BE-AB72-4817-BD9C-1F877DAD0C3A}" destId="{C79CB2B6-D1C4-4871-88A0-DA7B7076AA8B}" srcOrd="2" destOrd="0" parTransId="{8DC827E6-A2F4-4C39-9769-2FE4CA9A3597}" sibTransId="{D21CCD9D-EF3B-47DD-9B48-277154E420C5}"/>
    <dgm:cxn modelId="{ADBC6C7E-AC3A-4B89-8866-B965B9289716}" srcId="{C6D6C303-6F6A-4B5B-A471-80E4BE65644E}" destId="{982F0CD0-111E-47FB-8455-016916F3F50E}" srcOrd="0" destOrd="0" parTransId="{42CF44F1-4610-4D4E-A8FF-13BD216337AF}" sibTransId="{D8EFDA37-5863-4A1E-9C6A-6C82D956BFAE}"/>
    <dgm:cxn modelId="{93D55B01-1F07-4429-91C1-91B22F8085A7}" type="presOf" srcId="{C6D6C303-6F6A-4B5B-A471-80E4BE65644E}" destId="{A2CB9358-B705-49B9-91A3-E01BF8E7606F}" srcOrd="0" destOrd="0" presId="urn:microsoft.com/office/officeart/2005/8/layout/vList6"/>
    <dgm:cxn modelId="{2D45D259-6BE3-4C4C-8EC3-081D4FA6E941}" srcId="{67150120-2D94-426B-BD32-8977C8482B18}" destId="{8017C2BE-AB72-4817-BD9C-1F877DAD0C3A}" srcOrd="1" destOrd="0" parTransId="{FF8B7548-1ECB-4D6C-80CE-26C1F87D1923}" sibTransId="{8E246C0A-6904-4430-94BE-CA8959F7DF03}"/>
    <dgm:cxn modelId="{A49A9514-AAA6-4B17-82F7-D8E79198E68C}" srcId="{C6D6C303-6F6A-4B5B-A471-80E4BE65644E}" destId="{E1BCE515-1CAC-4D58-9BAE-FF3DD3C5A346}" srcOrd="2" destOrd="0" parTransId="{B56AB221-579A-4328-8654-ED323563E181}" sibTransId="{02FDBDF1-9001-45B9-9BA5-E11704CCCFFF}"/>
    <dgm:cxn modelId="{191A250F-DE91-4772-AE73-29D93D5C9B42}" type="presOf" srcId="{C79CB2B6-D1C4-4871-88A0-DA7B7076AA8B}" destId="{6E5FAE0C-3445-4F2F-9BBC-5D56666A3489}" srcOrd="0" destOrd="2" presId="urn:microsoft.com/office/officeart/2005/8/layout/vList6"/>
    <dgm:cxn modelId="{F0E45753-5290-461D-A31F-EA40ECECF5E1}" type="presOf" srcId="{E1BCE515-1CAC-4D58-9BAE-FF3DD3C5A346}" destId="{FB835E16-5721-4D4B-9F23-556AB260B8AE}" srcOrd="0" destOrd="2" presId="urn:microsoft.com/office/officeart/2005/8/layout/vList6"/>
    <dgm:cxn modelId="{F29AA44D-2215-4264-B6F0-280BCC8B9623}" srcId="{8017C2BE-AB72-4817-BD9C-1F877DAD0C3A}" destId="{A53D5EF9-9C5F-4138-AB2C-79689C0FFEB1}" srcOrd="0" destOrd="0" parTransId="{5C92D77F-2831-4E1D-B4BC-4BAAA9999B52}" sibTransId="{C31A11A0-3D37-443D-AA79-3CF927F2DF77}"/>
    <dgm:cxn modelId="{6E951605-61F6-4E94-97D4-B6D3BC61203F}" type="presOf" srcId="{DFEA6398-9D6B-493A-A3E0-F9B2459B4292}" destId="{6E5FAE0C-3445-4F2F-9BBC-5D56666A3489}" srcOrd="0" destOrd="1" presId="urn:microsoft.com/office/officeart/2005/8/layout/vList6"/>
    <dgm:cxn modelId="{0CB4F28C-88C9-4F70-8B31-017E1BB89E60}" srcId="{C6D6C303-6F6A-4B5B-A471-80E4BE65644E}" destId="{8883E58C-7C03-4186-BF91-9677B22A89A4}" srcOrd="1" destOrd="0" parTransId="{625D51C7-40FA-4A1D-BC72-DC2F560335B8}" sibTransId="{0FCD82E1-D84B-4029-8FCE-5D0C4875F1FA}"/>
    <dgm:cxn modelId="{1E4FB790-0256-46F7-A2DD-63B6D812A079}" type="presOf" srcId="{982F0CD0-111E-47FB-8455-016916F3F50E}" destId="{FB835E16-5721-4D4B-9F23-556AB260B8AE}" srcOrd="0" destOrd="0" presId="urn:microsoft.com/office/officeart/2005/8/layout/vList6"/>
    <dgm:cxn modelId="{79564BA0-0672-4DFC-8CA1-CF41F28589AE}" type="presOf" srcId="{A53D5EF9-9C5F-4138-AB2C-79689C0FFEB1}" destId="{6E5FAE0C-3445-4F2F-9BBC-5D56666A3489}" srcOrd="0" destOrd="0" presId="urn:microsoft.com/office/officeart/2005/8/layout/vList6"/>
    <dgm:cxn modelId="{C3443F72-C160-4678-A155-13D3763445CE}" srcId="{8017C2BE-AB72-4817-BD9C-1F877DAD0C3A}" destId="{DFEA6398-9D6B-493A-A3E0-F9B2459B4292}" srcOrd="1" destOrd="0" parTransId="{493E7C4C-5524-498C-9EF4-56689DAC5827}" sibTransId="{4CFAD721-1F24-4C21-83FF-ED02FB68206A}"/>
    <dgm:cxn modelId="{7A27FB6E-FFB1-4245-9916-2624EA1CC8AD}" type="presOf" srcId="{67150120-2D94-426B-BD32-8977C8482B18}" destId="{44807CC1-42DE-4A96-988B-F2646C052D3F}" srcOrd="0" destOrd="0" presId="urn:microsoft.com/office/officeart/2005/8/layout/vList6"/>
    <dgm:cxn modelId="{2FED7224-8930-4722-9880-291DBCC84C7B}" srcId="{67150120-2D94-426B-BD32-8977C8482B18}" destId="{C6D6C303-6F6A-4B5B-A471-80E4BE65644E}" srcOrd="0" destOrd="0" parTransId="{CCD655A0-DFA1-4FBA-AE2F-0C8EA06C4007}" sibTransId="{60C6C0A9-A5FC-4600-B3AE-84E5173CAACA}"/>
    <dgm:cxn modelId="{EC40B752-BD31-48D3-9AC7-6F01F0AE852A}" type="presParOf" srcId="{44807CC1-42DE-4A96-988B-F2646C052D3F}" destId="{45462984-BCC1-4629-8553-8393EFBA9281}" srcOrd="0" destOrd="0" presId="urn:microsoft.com/office/officeart/2005/8/layout/vList6"/>
    <dgm:cxn modelId="{054D61DC-A248-4DDF-9A5B-A8B0A9A1CF75}" type="presParOf" srcId="{45462984-BCC1-4629-8553-8393EFBA9281}" destId="{A2CB9358-B705-49B9-91A3-E01BF8E7606F}" srcOrd="0" destOrd="0" presId="urn:microsoft.com/office/officeart/2005/8/layout/vList6"/>
    <dgm:cxn modelId="{4D61EB02-FDD5-499C-9E6F-6A76ED4A8FFB}" type="presParOf" srcId="{45462984-BCC1-4629-8553-8393EFBA9281}" destId="{FB835E16-5721-4D4B-9F23-556AB260B8AE}" srcOrd="1" destOrd="0" presId="urn:microsoft.com/office/officeart/2005/8/layout/vList6"/>
    <dgm:cxn modelId="{B6494D4F-BE80-4D94-AF4D-A82F7899FDCB}" type="presParOf" srcId="{44807CC1-42DE-4A96-988B-F2646C052D3F}" destId="{16830F8E-C02D-4F68-BA0E-C5C4CCD82E0C}" srcOrd="1" destOrd="0" presId="urn:microsoft.com/office/officeart/2005/8/layout/vList6"/>
    <dgm:cxn modelId="{60F99FC7-4243-4D28-8CB8-483D1DB985BE}" type="presParOf" srcId="{44807CC1-42DE-4A96-988B-F2646C052D3F}" destId="{E55B699A-1D57-4D2D-B216-3A0763B45AA0}" srcOrd="2" destOrd="0" presId="urn:microsoft.com/office/officeart/2005/8/layout/vList6"/>
    <dgm:cxn modelId="{5F27B148-B7B8-4742-9F29-8413A4F434BC}" type="presParOf" srcId="{E55B699A-1D57-4D2D-B216-3A0763B45AA0}" destId="{EACF4307-CA72-4AB1-AC37-69C3E1132962}" srcOrd="0" destOrd="0" presId="urn:microsoft.com/office/officeart/2005/8/layout/vList6"/>
    <dgm:cxn modelId="{7CE6A1C0-80AF-441B-B116-5D67F72C8361}" type="presParOf" srcId="{E55B699A-1D57-4D2D-B216-3A0763B45AA0}" destId="{6E5FAE0C-3445-4F2F-9BBC-5D56666A348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946EB-D750-4093-8F1D-8C1A244F2877}">
      <dsp:nvSpPr>
        <dsp:cNvPr id="0" name=""/>
        <dsp:cNvSpPr/>
      </dsp:nvSpPr>
      <dsp:spPr>
        <a:xfrm>
          <a:off x="0" y="979289"/>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75D5B9-C3A1-4DE0-89BE-421B0662BBCB}">
      <dsp:nvSpPr>
        <dsp:cNvPr id="0" name=""/>
        <dsp:cNvSpPr/>
      </dsp:nvSpPr>
      <dsp:spPr>
        <a:xfrm>
          <a:off x="181088" y="41389"/>
          <a:ext cx="3992147" cy="10117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100000"/>
            </a:lnSpc>
            <a:spcBef>
              <a:spcPct val="0"/>
            </a:spcBef>
            <a:spcAft>
              <a:spcPct val="35000"/>
            </a:spcAft>
          </a:pPr>
          <a:r>
            <a:rPr lang="en-US" sz="2800" b="1" kern="1200" dirty="0" smtClean="0">
              <a:solidFill>
                <a:schemeClr val="accent2"/>
              </a:solidFill>
              <a:latin typeface="DaunPenh" pitchFamily="2" charset="0"/>
              <a:cs typeface="DaunPenh" pitchFamily="2" charset="0"/>
            </a:rPr>
            <a:t>Anatomic and histological</a:t>
          </a:r>
          <a:br>
            <a:rPr lang="en-US" sz="2800" b="1" kern="1200" dirty="0" smtClean="0">
              <a:solidFill>
                <a:schemeClr val="accent2"/>
              </a:solidFill>
              <a:latin typeface="DaunPenh" pitchFamily="2" charset="0"/>
              <a:cs typeface="DaunPenh" pitchFamily="2" charset="0"/>
            </a:rPr>
          </a:br>
          <a:r>
            <a:rPr lang="en-US" sz="2800" b="1" kern="1200" dirty="0" smtClean="0">
              <a:solidFill>
                <a:schemeClr val="accent2"/>
              </a:solidFill>
              <a:latin typeface="DaunPenh" pitchFamily="2" charset="0"/>
              <a:cs typeface="DaunPenh" pitchFamily="2" charset="0"/>
            </a:rPr>
            <a:t>organization of intestine</a:t>
          </a:r>
          <a:endParaRPr lang="ru-RU" sz="2800" b="1" kern="1200" dirty="0">
            <a:solidFill>
              <a:schemeClr val="accent2"/>
            </a:solidFill>
            <a:latin typeface="Times New Roman" pitchFamily="18" charset="0"/>
            <a:cs typeface="DaunPenh" pitchFamily="2" charset="0"/>
          </a:endParaRPr>
        </a:p>
      </dsp:txBody>
      <dsp:txXfrm>
        <a:off x="230475" y="90776"/>
        <a:ext cx="3893373" cy="912926"/>
      </dsp:txXfrm>
    </dsp:sp>
    <dsp:sp modelId="{F69D788F-5571-4591-9102-BCA4890517E7}">
      <dsp:nvSpPr>
        <dsp:cNvPr id="0" name=""/>
        <dsp:cNvSpPr/>
      </dsp:nvSpPr>
      <dsp:spPr>
        <a:xfrm>
          <a:off x="0" y="1321375"/>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3098C67-DE16-4957-B182-8C19306CA25F}">
      <dsp:nvSpPr>
        <dsp:cNvPr id="0" name=""/>
        <dsp:cNvSpPr/>
      </dsp:nvSpPr>
      <dsp:spPr>
        <a:xfrm>
          <a:off x="198830" y="1132289"/>
          <a:ext cx="3976609" cy="2628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r>
            <a:rPr lang="en-US" sz="2800" b="1" kern="1200" smtClean="0">
              <a:solidFill>
                <a:schemeClr val="accent2"/>
              </a:solidFill>
              <a:latin typeface="DaunPenh" pitchFamily="2" charset="0"/>
              <a:cs typeface="DaunPenh" pitchFamily="2" charset="0"/>
            </a:rPr>
            <a:t>Definition</a:t>
          </a:r>
          <a:endParaRPr lang="ru-RU" sz="2800" b="1" kern="1200" dirty="0">
            <a:solidFill>
              <a:schemeClr val="accent2"/>
            </a:solidFill>
            <a:latin typeface="Times New Roman" pitchFamily="18" charset="0"/>
            <a:cs typeface="DaunPenh" pitchFamily="2" charset="0"/>
          </a:endParaRPr>
        </a:p>
      </dsp:txBody>
      <dsp:txXfrm>
        <a:off x="211663" y="1145122"/>
        <a:ext cx="3950943" cy="237219"/>
      </dsp:txXfrm>
    </dsp:sp>
    <dsp:sp modelId="{FCFB3ED2-E622-4E67-A237-CE9A916F7000}">
      <dsp:nvSpPr>
        <dsp:cNvPr id="0" name=""/>
        <dsp:cNvSpPr/>
      </dsp:nvSpPr>
      <dsp:spPr>
        <a:xfrm>
          <a:off x="0" y="1670639"/>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76AF19-0819-48A8-934A-3AC7FB2F8F33}">
      <dsp:nvSpPr>
        <dsp:cNvPr id="0" name=""/>
        <dsp:cNvSpPr/>
      </dsp:nvSpPr>
      <dsp:spPr>
        <a:xfrm>
          <a:off x="198626" y="1474375"/>
          <a:ext cx="3976424" cy="27006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r>
            <a:rPr lang="en-US" sz="2800" b="1" kern="1200" smtClean="0">
              <a:solidFill>
                <a:schemeClr val="accent2"/>
              </a:solidFill>
              <a:latin typeface="DaunPenh" pitchFamily="2" charset="0"/>
              <a:cs typeface="DaunPenh" pitchFamily="2" charset="0"/>
            </a:rPr>
            <a:t>Etiology</a:t>
          </a:r>
          <a:endParaRPr lang="ru-RU" sz="2800" b="1" kern="1200" dirty="0">
            <a:solidFill>
              <a:schemeClr val="accent2"/>
            </a:solidFill>
            <a:latin typeface="Times New Roman" pitchFamily="18" charset="0"/>
            <a:cs typeface="DaunPenh" pitchFamily="2" charset="0"/>
          </a:endParaRPr>
        </a:p>
      </dsp:txBody>
      <dsp:txXfrm>
        <a:off x="211809" y="1487558"/>
        <a:ext cx="3950058" cy="243697"/>
      </dsp:txXfrm>
    </dsp:sp>
    <dsp:sp modelId="{957A5231-3964-4EDA-9162-787ED7D7BC5D}">
      <dsp:nvSpPr>
        <dsp:cNvPr id="0" name=""/>
        <dsp:cNvSpPr/>
      </dsp:nvSpPr>
      <dsp:spPr>
        <a:xfrm>
          <a:off x="0" y="2023854"/>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E250A9-21E4-48E7-96FA-EE6795186314}">
      <dsp:nvSpPr>
        <dsp:cNvPr id="0" name=""/>
        <dsp:cNvSpPr/>
      </dsp:nvSpPr>
      <dsp:spPr>
        <a:xfrm>
          <a:off x="198830" y="1823639"/>
          <a:ext cx="3976609" cy="2829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l"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dsp:txBody>
      <dsp:txXfrm>
        <a:off x="212645" y="1837454"/>
        <a:ext cx="3948979" cy="255369"/>
      </dsp:txXfrm>
    </dsp:sp>
    <dsp:sp modelId="{C2410EBC-3FA7-4454-BECB-3F17DB9E7537}">
      <dsp:nvSpPr>
        <dsp:cNvPr id="0" name=""/>
        <dsp:cNvSpPr/>
      </dsp:nvSpPr>
      <dsp:spPr>
        <a:xfrm>
          <a:off x="0" y="2392168"/>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B84FAA-780F-47B9-95C1-02E222327D32}">
      <dsp:nvSpPr>
        <dsp:cNvPr id="0" name=""/>
        <dsp:cNvSpPr/>
      </dsp:nvSpPr>
      <dsp:spPr>
        <a:xfrm>
          <a:off x="198830" y="2185838"/>
          <a:ext cx="3976609" cy="2801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dsp:txBody>
      <dsp:txXfrm>
        <a:off x="212505" y="2199513"/>
        <a:ext cx="3949259" cy="252780"/>
      </dsp:txXfrm>
    </dsp:sp>
    <dsp:sp modelId="{CFB64B09-6508-41B4-9501-8607105DAFE7}">
      <dsp:nvSpPr>
        <dsp:cNvPr id="0" name=""/>
        <dsp:cNvSpPr/>
      </dsp:nvSpPr>
      <dsp:spPr>
        <a:xfrm>
          <a:off x="0" y="2790842"/>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EB2C9D-F94A-43CD-A258-3F700857BA20}">
      <dsp:nvSpPr>
        <dsp:cNvPr id="0" name=""/>
        <dsp:cNvSpPr/>
      </dsp:nvSpPr>
      <dsp:spPr>
        <a:xfrm>
          <a:off x="198830" y="2545168"/>
          <a:ext cx="3976609" cy="319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r>
            <a:rPr lang="en-US" sz="2800" b="1" kern="1200" smtClean="0">
              <a:solidFill>
                <a:schemeClr val="accent2"/>
              </a:solidFill>
              <a:latin typeface="DaunPenh" pitchFamily="2" charset="0"/>
              <a:cs typeface="DaunPenh" pitchFamily="2" charset="0"/>
            </a:rPr>
            <a:t>Pathogenesis</a:t>
          </a:r>
          <a:endParaRPr lang="en-US" sz="2800" b="1" kern="1200" dirty="0" smtClean="0">
            <a:solidFill>
              <a:schemeClr val="accent2"/>
            </a:solidFill>
            <a:latin typeface="DaunPenh" pitchFamily="2" charset="0"/>
            <a:cs typeface="DaunPenh" pitchFamily="2" charset="0"/>
          </a:endParaRPr>
        </a:p>
      </dsp:txBody>
      <dsp:txXfrm>
        <a:off x="214425" y="2560763"/>
        <a:ext cx="3945419" cy="288284"/>
      </dsp:txXfrm>
    </dsp:sp>
    <dsp:sp modelId="{6BEE7754-F848-427B-A90C-E668DF6024F4}">
      <dsp:nvSpPr>
        <dsp:cNvPr id="0" name=""/>
        <dsp:cNvSpPr/>
      </dsp:nvSpPr>
      <dsp:spPr>
        <a:xfrm>
          <a:off x="0" y="3166561"/>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252AC9-5BBF-495F-83B4-42E55173E7FA}">
      <dsp:nvSpPr>
        <dsp:cNvPr id="0" name=""/>
        <dsp:cNvSpPr/>
      </dsp:nvSpPr>
      <dsp:spPr>
        <a:xfrm>
          <a:off x="198626" y="2943842"/>
          <a:ext cx="3976424" cy="2965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a:p>
          <a:pPr lvl="0" algn="just" defTabSz="1244600">
            <a:lnSpc>
              <a:spcPct val="90000"/>
            </a:lnSpc>
            <a:spcBef>
              <a:spcPct val="0"/>
            </a:spcBef>
            <a:spcAft>
              <a:spcPct val="35000"/>
            </a:spcAft>
          </a:pPr>
          <a:endParaRPr lang="en-US" sz="2800" b="1" kern="1200" dirty="0" smtClean="0">
            <a:solidFill>
              <a:schemeClr val="accent2"/>
            </a:solidFill>
            <a:latin typeface="DaunPenh" pitchFamily="2" charset="0"/>
            <a:cs typeface="DaunPenh" pitchFamily="2" charset="0"/>
          </a:endParaRPr>
        </a:p>
      </dsp:txBody>
      <dsp:txXfrm>
        <a:off x="213101" y="2958317"/>
        <a:ext cx="3947474" cy="267568"/>
      </dsp:txXfrm>
    </dsp:sp>
    <dsp:sp modelId="{74E3026B-B7B9-42E6-8D95-3A91342F19C2}">
      <dsp:nvSpPr>
        <dsp:cNvPr id="0" name=""/>
        <dsp:cNvSpPr/>
      </dsp:nvSpPr>
      <dsp:spPr>
        <a:xfrm>
          <a:off x="0" y="3498853"/>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15BFA9-5331-4DA0-BD1B-E99965EFC47D}">
      <dsp:nvSpPr>
        <dsp:cNvPr id="0" name=""/>
        <dsp:cNvSpPr/>
      </dsp:nvSpPr>
      <dsp:spPr>
        <a:xfrm>
          <a:off x="198830" y="3319561"/>
          <a:ext cx="3976609" cy="25309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r>
            <a:rPr lang="en-US" sz="2800" b="1" kern="1200" dirty="0" smtClean="0">
              <a:solidFill>
                <a:schemeClr val="accent2"/>
              </a:solidFill>
              <a:latin typeface="DaunPenh" pitchFamily="2" charset="0"/>
              <a:cs typeface="DaunPenh" pitchFamily="2" charset="0"/>
            </a:rPr>
            <a:t>Treatment</a:t>
          </a:r>
        </a:p>
      </dsp:txBody>
      <dsp:txXfrm>
        <a:off x="211185" y="3331916"/>
        <a:ext cx="3951899" cy="228382"/>
      </dsp:txXfrm>
    </dsp:sp>
    <dsp:sp modelId="{F4702208-65DB-45C7-BDCD-B9CDF12BE663}">
      <dsp:nvSpPr>
        <dsp:cNvPr id="0" name=""/>
        <dsp:cNvSpPr/>
      </dsp:nvSpPr>
      <dsp:spPr>
        <a:xfrm>
          <a:off x="0" y="3819609"/>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A6F066-093A-493B-B115-CB0975098C3D}">
      <dsp:nvSpPr>
        <dsp:cNvPr id="0" name=""/>
        <dsp:cNvSpPr/>
      </dsp:nvSpPr>
      <dsp:spPr>
        <a:xfrm>
          <a:off x="198830" y="3651853"/>
          <a:ext cx="3976609" cy="24155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just" defTabSz="1244600">
            <a:lnSpc>
              <a:spcPct val="90000"/>
            </a:lnSpc>
            <a:spcBef>
              <a:spcPct val="0"/>
            </a:spcBef>
            <a:spcAft>
              <a:spcPct val="35000"/>
            </a:spcAft>
          </a:pPr>
          <a:r>
            <a:rPr lang="en-US" sz="2800" b="1" kern="1200" dirty="0" smtClean="0">
              <a:solidFill>
                <a:schemeClr val="accent2"/>
              </a:solidFill>
              <a:latin typeface="DaunPenh" pitchFamily="2" charset="0"/>
              <a:cs typeface="DaunPenh" pitchFamily="2" charset="0"/>
            </a:rPr>
            <a:t>Prevention</a:t>
          </a:r>
        </a:p>
      </dsp:txBody>
      <dsp:txXfrm>
        <a:off x="210622" y="3663645"/>
        <a:ext cx="3953025" cy="217972"/>
      </dsp:txXfrm>
    </dsp:sp>
    <dsp:sp modelId="{D4C5F013-190F-463D-B8CB-670467DD8562}">
      <dsp:nvSpPr>
        <dsp:cNvPr id="0" name=""/>
        <dsp:cNvSpPr/>
      </dsp:nvSpPr>
      <dsp:spPr>
        <a:xfrm>
          <a:off x="0" y="4225098"/>
          <a:ext cx="4176464" cy="12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16BC9B-F2F2-4CAD-A0E0-8F6A2B7D4322}">
      <dsp:nvSpPr>
        <dsp:cNvPr id="0" name=""/>
        <dsp:cNvSpPr/>
      </dsp:nvSpPr>
      <dsp:spPr>
        <a:xfrm>
          <a:off x="198830" y="3972609"/>
          <a:ext cx="3976609" cy="3262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502" tIns="0" rIns="110502" bIns="0" numCol="1" spcCol="1270" anchor="ctr" anchorCtr="0">
          <a:noAutofit/>
        </a:bodyPr>
        <a:lstStyle/>
        <a:p>
          <a:pPr lvl="0" algn="l" defTabSz="1244600">
            <a:lnSpc>
              <a:spcPct val="90000"/>
            </a:lnSpc>
            <a:spcBef>
              <a:spcPct val="0"/>
            </a:spcBef>
            <a:spcAft>
              <a:spcPct val="35000"/>
            </a:spcAft>
          </a:pPr>
          <a:r>
            <a:rPr lang="en-US" sz="2800" b="1" kern="1200" smtClean="0">
              <a:solidFill>
                <a:schemeClr val="accent2"/>
              </a:solidFill>
              <a:latin typeface="DaunPenh" pitchFamily="2" charset="0"/>
              <a:cs typeface="DaunPenh" pitchFamily="2" charset="0"/>
            </a:rPr>
            <a:t>Prognosis</a:t>
          </a:r>
          <a:endParaRPr lang="en-US" sz="2800" b="1" kern="1200" dirty="0" smtClean="0">
            <a:solidFill>
              <a:schemeClr val="accent2"/>
            </a:solidFill>
            <a:latin typeface="DaunPenh" pitchFamily="2" charset="0"/>
            <a:cs typeface="DaunPenh" pitchFamily="2" charset="0"/>
          </a:endParaRPr>
        </a:p>
      </dsp:txBody>
      <dsp:txXfrm>
        <a:off x="214758" y="3988537"/>
        <a:ext cx="3944753" cy="29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4F7FDCC-C9B9-476B-B3A7-D7A3EDB60D42}" type="slidenum">
              <a:rPr lang="en-GB" altLang="en-US"/>
              <a:pPr>
                <a:defRPr/>
              </a:pPr>
              <a:t>‹#›</a:t>
            </a:fld>
            <a:endParaRPr lang="en-GB" altLang="en-US"/>
          </a:p>
        </p:txBody>
      </p:sp>
    </p:spTree>
    <p:extLst>
      <p:ext uri="{BB962C8B-B14F-4D97-AF65-F5344CB8AC3E}">
        <p14:creationId xmlns:p14="http://schemas.microsoft.com/office/powerpoint/2010/main" val="2574110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2C1D4E-B805-440B-A5EE-93739E609D1E}" type="slidenum">
              <a:rPr lang="en-GB" altLang="en-US"/>
              <a:pPr>
                <a:spcBef>
                  <a:spcPct val="0"/>
                </a:spcBef>
              </a:pPr>
              <a:t>1</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16495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FB4E5-CFB4-42F5-AC28-BE602074A486}" type="slidenum">
              <a:rPr lang="en-GB" altLang="en-US"/>
              <a:pPr>
                <a:spcBef>
                  <a:spcPct val="0"/>
                </a:spcBef>
              </a:pPr>
              <a:t>2</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2682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FB4E5-CFB4-42F5-AC28-BE602074A486}" type="slidenum">
              <a:rPr lang="en-GB" altLang="en-US"/>
              <a:pPr>
                <a:spcBef>
                  <a:spcPct val="0"/>
                </a:spcBef>
              </a:pPr>
              <a:t>3</a:t>
            </a:fld>
            <a:endParaRPr lang="en-GB"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2682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17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4F7FDCC-C9B9-476B-B3A7-D7A3EDB60D42}" type="slidenum">
              <a:rPr lang="en-GB" altLang="en-US" smtClean="0"/>
              <a:pPr>
                <a:defRPr/>
              </a:pPr>
              <a:t>30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Rectangle 4"/>
          <p:cNvSpPr/>
          <p:nvPr userDrawn="1"/>
        </p:nvSpPr>
        <p:spPr>
          <a:xfrm>
            <a:off x="0" y="4365625"/>
            <a:ext cx="914400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Rectangle 5"/>
          <p:cNvSpPr/>
          <p:nvPr userDrawn="1"/>
        </p:nvSpPr>
        <p:spPr>
          <a:xfrm>
            <a:off x="1192213" y="0"/>
            <a:ext cx="1296987"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userDrawn="1"/>
        </p:nvSpPr>
        <p:spPr>
          <a:xfrm>
            <a:off x="1192213" y="5445125"/>
            <a:ext cx="1296987" cy="141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userDrawn="1"/>
        </p:nvSpPr>
        <p:spPr>
          <a:xfrm>
            <a:off x="1192213" y="1196975"/>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p:cNvSpPr/>
          <p:nvPr userDrawn="1"/>
        </p:nvSpPr>
        <p:spPr>
          <a:xfrm>
            <a:off x="1192213" y="1916113"/>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9"/>
          <p:cNvSpPr/>
          <p:nvPr userDrawn="1"/>
        </p:nvSpPr>
        <p:spPr>
          <a:xfrm>
            <a:off x="1192213" y="2205038"/>
            <a:ext cx="1296987"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p:cNvSpPr/>
          <p:nvPr userDrawn="1"/>
        </p:nvSpPr>
        <p:spPr>
          <a:xfrm>
            <a:off x="1192213" y="2276475"/>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p:cNvSpPr/>
          <p:nvPr userDrawn="1"/>
        </p:nvSpPr>
        <p:spPr>
          <a:xfrm>
            <a:off x="1192213" y="23495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ectangle 12"/>
          <p:cNvSpPr/>
          <p:nvPr userDrawn="1"/>
        </p:nvSpPr>
        <p:spPr>
          <a:xfrm>
            <a:off x="1192213" y="25019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ectangle 13"/>
          <p:cNvSpPr/>
          <p:nvPr userDrawn="1"/>
        </p:nvSpPr>
        <p:spPr>
          <a:xfrm>
            <a:off x="1192213" y="2636838"/>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p:cNvSpPr/>
          <p:nvPr userDrawn="1"/>
        </p:nvSpPr>
        <p:spPr>
          <a:xfrm>
            <a:off x="1192213" y="2852738"/>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ectangle 15"/>
          <p:cNvSpPr/>
          <p:nvPr userDrawn="1"/>
        </p:nvSpPr>
        <p:spPr>
          <a:xfrm>
            <a:off x="1192213" y="3141663"/>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ectangle 16"/>
          <p:cNvSpPr/>
          <p:nvPr userDrawn="1"/>
        </p:nvSpPr>
        <p:spPr>
          <a:xfrm>
            <a:off x="1192213" y="3213100"/>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ectangle 17"/>
          <p:cNvSpPr/>
          <p:nvPr userDrawn="1"/>
        </p:nvSpPr>
        <p:spPr>
          <a:xfrm>
            <a:off x="1192213" y="35099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ectangle 18"/>
          <p:cNvSpPr/>
          <p:nvPr userDrawn="1"/>
        </p:nvSpPr>
        <p:spPr>
          <a:xfrm>
            <a:off x="1192213" y="3644900"/>
            <a:ext cx="129698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ectangle 19"/>
          <p:cNvSpPr/>
          <p:nvPr userDrawn="1"/>
        </p:nvSpPr>
        <p:spPr>
          <a:xfrm>
            <a:off x="1192213" y="42211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ectangle 20"/>
          <p:cNvSpPr/>
          <p:nvPr userDrawn="1"/>
        </p:nvSpPr>
        <p:spPr>
          <a:xfrm>
            <a:off x="1192213" y="417671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ectangle 21"/>
          <p:cNvSpPr/>
          <p:nvPr userDrawn="1"/>
        </p:nvSpPr>
        <p:spPr>
          <a:xfrm>
            <a:off x="1192213" y="40052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userDrawn="1"/>
        </p:nvSpPr>
        <p:spPr>
          <a:xfrm>
            <a:off x="1192213" y="38608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userDrawn="1"/>
        </p:nvSpPr>
        <p:spPr>
          <a:xfrm>
            <a:off x="1192213" y="239395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Rectangle 24"/>
          <p:cNvSpPr/>
          <p:nvPr userDrawn="1"/>
        </p:nvSpPr>
        <p:spPr>
          <a:xfrm>
            <a:off x="1192213" y="2060575"/>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Rectangle 25"/>
          <p:cNvSpPr/>
          <p:nvPr userDrawn="1"/>
        </p:nvSpPr>
        <p:spPr>
          <a:xfrm>
            <a:off x="1192213" y="155733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Rectangle 26"/>
          <p:cNvSpPr/>
          <p:nvPr userDrawn="1"/>
        </p:nvSpPr>
        <p:spPr>
          <a:xfrm>
            <a:off x="1192213" y="33559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Rectangle 27"/>
          <p:cNvSpPr/>
          <p:nvPr userDrawn="1"/>
        </p:nvSpPr>
        <p:spPr>
          <a:xfrm>
            <a:off x="1192213" y="37242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9" name="Rectangle 28"/>
          <p:cNvSpPr/>
          <p:nvPr userDrawn="1"/>
        </p:nvSpPr>
        <p:spPr>
          <a:xfrm>
            <a:off x="1192213" y="160972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ectangle 29"/>
          <p:cNvSpPr/>
          <p:nvPr userDrawn="1"/>
        </p:nvSpPr>
        <p:spPr>
          <a:xfrm>
            <a:off x="1192213" y="175418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95" name="Rectangle 3"/>
          <p:cNvSpPr>
            <a:spLocks noGrp="1" noChangeArrowheads="1"/>
          </p:cNvSpPr>
          <p:nvPr>
            <p:ph type="ctrTitle"/>
          </p:nvPr>
        </p:nvSpPr>
        <p:spPr>
          <a:xfrm>
            <a:off x="2484438" y="4581525"/>
            <a:ext cx="6475412" cy="603250"/>
          </a:xfrm>
        </p:spPr>
        <p:txBody>
          <a:bodyPr/>
          <a:lstStyle>
            <a:lvl1pPr algn="r">
              <a:defRPr sz="3200">
                <a:solidFill>
                  <a:srgbClr val="003366"/>
                </a:solidFill>
              </a:defRPr>
            </a:lvl1pPr>
          </a:lstStyle>
          <a:p>
            <a:pPr lvl="0"/>
            <a:r>
              <a:rPr lang="en-US" noProof="0" smtClean="0"/>
              <a:t>Click to edit Master title style</a:t>
            </a:r>
          </a:p>
        </p:txBody>
      </p:sp>
      <p:sp>
        <p:nvSpPr>
          <p:cNvPr id="8196" name="Rectangle 4"/>
          <p:cNvSpPr>
            <a:spLocks noGrp="1" noChangeArrowheads="1"/>
          </p:cNvSpPr>
          <p:nvPr>
            <p:ph type="subTitle" idx="1"/>
          </p:nvPr>
        </p:nvSpPr>
        <p:spPr>
          <a:xfrm>
            <a:off x="2555875" y="5457825"/>
            <a:ext cx="6400800" cy="288925"/>
          </a:xfrm>
          <a:extLst>
            <a:ext uri="{909E8E84-426E-40DD-AFC4-6F175D3DCCD1}">
              <a14:hiddenFill xmlns:a14="http://schemas.microsoft.com/office/drawing/2010/main">
                <a:solidFill>
                  <a:schemeClr val="bg1"/>
                </a:solidFill>
              </a14:hiddenFill>
            </a:ext>
          </a:extLst>
        </p:spPr>
        <p:txBody>
          <a:bodyPr/>
          <a:lstStyle>
            <a:lvl1pPr marL="0" indent="0" algn="r">
              <a:buFont typeface="Wingdings" pitchFamily="2" charset="2"/>
              <a:buNone/>
              <a:defRPr sz="2400" b="1"/>
            </a:lvl1pPr>
          </a:lstStyle>
          <a:p>
            <a:pPr lvl="0"/>
            <a:r>
              <a:rPr lang="en-US" noProof="0" smtClean="0"/>
              <a:t>Click to edit Master subtitle style</a:t>
            </a:r>
          </a:p>
        </p:txBody>
      </p:sp>
      <p:sp>
        <p:nvSpPr>
          <p:cNvPr id="31" name="Rectangle 5"/>
          <p:cNvSpPr>
            <a:spLocks noGrp="1" noChangeArrowheads="1"/>
          </p:cNvSpPr>
          <p:nvPr>
            <p:ph type="dt" sz="half" idx="10"/>
          </p:nvPr>
        </p:nvSpPr>
        <p:spPr/>
        <p:txBody>
          <a:bodyPr/>
          <a:lstStyle>
            <a:lvl1pPr>
              <a:defRPr/>
            </a:lvl1pPr>
          </a:lstStyle>
          <a:p>
            <a:pPr>
              <a:defRPr/>
            </a:pPr>
            <a:endParaRPr lang="en-US"/>
          </a:p>
        </p:txBody>
      </p:sp>
      <p:sp>
        <p:nvSpPr>
          <p:cNvPr id="32" name="Rectangle 6"/>
          <p:cNvSpPr>
            <a:spLocks noGrp="1" noChangeArrowheads="1"/>
          </p:cNvSpPr>
          <p:nvPr>
            <p:ph type="ftr" sz="quarter" idx="11"/>
          </p:nvPr>
        </p:nvSpPr>
        <p:spPr/>
        <p:txBody>
          <a:bodyPr/>
          <a:lstStyle>
            <a:lvl1pPr>
              <a:defRPr/>
            </a:lvl1pPr>
          </a:lstStyle>
          <a:p>
            <a:pPr>
              <a:defRPr/>
            </a:pPr>
            <a:endParaRPr lang="en-US"/>
          </a:p>
        </p:txBody>
      </p:sp>
      <p:sp>
        <p:nvSpPr>
          <p:cNvPr id="33" name="Rectangle 7"/>
          <p:cNvSpPr>
            <a:spLocks noGrp="1" noChangeArrowheads="1"/>
          </p:cNvSpPr>
          <p:nvPr>
            <p:ph type="sldNum" sz="quarter" idx="12"/>
          </p:nvPr>
        </p:nvSpPr>
        <p:spPr/>
        <p:txBody>
          <a:bodyPr/>
          <a:lstStyle>
            <a:lvl1pPr>
              <a:defRPr smtClean="0"/>
            </a:lvl1pPr>
          </a:lstStyle>
          <a:p>
            <a:pPr>
              <a:defRPr/>
            </a:pPr>
            <a:fld id="{114094FE-BC88-47A3-B4D6-6507AC043C45}" type="slidenum">
              <a:rPr lang="en-US" altLang="en-US"/>
              <a:pPr>
                <a:defRPr/>
              </a:pPr>
              <a:t>‹#›</a:t>
            </a:fld>
            <a:endParaRPr lang="en-US" altLang="en-US"/>
          </a:p>
        </p:txBody>
      </p:sp>
    </p:spTree>
    <p:extLst>
      <p:ext uri="{BB962C8B-B14F-4D97-AF65-F5344CB8AC3E}">
        <p14:creationId xmlns:p14="http://schemas.microsoft.com/office/powerpoint/2010/main" val="299729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87854-1B99-4880-A340-0CDDE84FFE4A}" type="slidenum">
              <a:rPr lang="en-US" altLang="en-US"/>
              <a:pPr>
                <a:defRPr/>
              </a:pPr>
              <a:t>‹#›</a:t>
            </a:fld>
            <a:endParaRPr lang="en-US" altLang="en-US"/>
          </a:p>
        </p:txBody>
      </p:sp>
    </p:spTree>
    <p:extLst>
      <p:ext uri="{BB962C8B-B14F-4D97-AF65-F5344CB8AC3E}">
        <p14:creationId xmlns:p14="http://schemas.microsoft.com/office/powerpoint/2010/main" val="209159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8113"/>
            <a:ext cx="2171700"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38113"/>
            <a:ext cx="6362700"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6A1B1-B678-4276-A4E1-9907833E29CD}" type="slidenum">
              <a:rPr lang="en-US" altLang="en-US"/>
              <a:pPr>
                <a:defRPr/>
              </a:pPr>
              <a:t>‹#›</a:t>
            </a:fld>
            <a:endParaRPr lang="en-US" altLang="en-US"/>
          </a:p>
        </p:txBody>
      </p:sp>
    </p:spTree>
    <p:extLst>
      <p:ext uri="{BB962C8B-B14F-4D97-AF65-F5344CB8AC3E}">
        <p14:creationId xmlns:p14="http://schemas.microsoft.com/office/powerpoint/2010/main" val="209782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138113"/>
            <a:ext cx="6300788" cy="9271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403350" y="1600200"/>
            <a:ext cx="728345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F8C83-4992-4537-8726-39EF23C18AB6}" type="slidenum">
              <a:rPr lang="en-US" altLang="en-US"/>
              <a:pPr>
                <a:defRPr/>
              </a:pPr>
              <a:t>‹#›</a:t>
            </a:fld>
            <a:endParaRPr lang="en-US" altLang="en-US"/>
          </a:p>
        </p:txBody>
      </p:sp>
    </p:spTree>
    <p:extLst>
      <p:ext uri="{BB962C8B-B14F-4D97-AF65-F5344CB8AC3E}">
        <p14:creationId xmlns:p14="http://schemas.microsoft.com/office/powerpoint/2010/main" val="4788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D78B9-8BA3-4FA4-9D1D-A0C3F3DB2468}" type="slidenum">
              <a:rPr lang="en-US" altLang="en-US"/>
              <a:pPr>
                <a:defRPr/>
              </a:pPr>
              <a:t>‹#›</a:t>
            </a:fld>
            <a:endParaRPr lang="en-US" altLang="en-US"/>
          </a:p>
        </p:txBody>
      </p:sp>
    </p:spTree>
    <p:extLst>
      <p:ext uri="{BB962C8B-B14F-4D97-AF65-F5344CB8AC3E}">
        <p14:creationId xmlns:p14="http://schemas.microsoft.com/office/powerpoint/2010/main" val="115223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479BB-B14A-41B2-A21B-229AE341CD27}" type="slidenum">
              <a:rPr lang="en-US" altLang="en-US"/>
              <a:pPr>
                <a:defRPr/>
              </a:pPr>
              <a:t>‹#›</a:t>
            </a:fld>
            <a:endParaRPr lang="en-US" altLang="en-US"/>
          </a:p>
        </p:txBody>
      </p:sp>
    </p:spTree>
    <p:extLst>
      <p:ext uri="{BB962C8B-B14F-4D97-AF65-F5344CB8AC3E}">
        <p14:creationId xmlns:p14="http://schemas.microsoft.com/office/powerpoint/2010/main" val="8715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21275" y="1600200"/>
            <a:ext cx="35655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278278-6E2E-41CE-A29D-9988837CA645}" type="slidenum">
              <a:rPr lang="en-US" altLang="en-US"/>
              <a:pPr>
                <a:defRPr/>
              </a:pPr>
              <a:t>‹#›</a:t>
            </a:fld>
            <a:endParaRPr lang="en-US" altLang="en-US"/>
          </a:p>
        </p:txBody>
      </p:sp>
    </p:spTree>
    <p:extLst>
      <p:ext uri="{BB962C8B-B14F-4D97-AF65-F5344CB8AC3E}">
        <p14:creationId xmlns:p14="http://schemas.microsoft.com/office/powerpoint/2010/main" val="208845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A7067E-4A50-407E-808F-739E0008313F}" type="slidenum">
              <a:rPr lang="en-US" altLang="en-US"/>
              <a:pPr>
                <a:defRPr/>
              </a:pPr>
              <a:t>‹#›</a:t>
            </a:fld>
            <a:endParaRPr lang="en-US" altLang="en-US"/>
          </a:p>
        </p:txBody>
      </p:sp>
    </p:spTree>
    <p:extLst>
      <p:ext uri="{BB962C8B-B14F-4D97-AF65-F5344CB8AC3E}">
        <p14:creationId xmlns:p14="http://schemas.microsoft.com/office/powerpoint/2010/main" val="114616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8C700A-D626-4B4A-BC7B-5CCFB0DC7E39}" type="slidenum">
              <a:rPr lang="en-US" altLang="en-US"/>
              <a:pPr>
                <a:defRPr/>
              </a:pPr>
              <a:t>‹#›</a:t>
            </a:fld>
            <a:endParaRPr lang="en-US" altLang="en-US"/>
          </a:p>
        </p:txBody>
      </p:sp>
    </p:spTree>
    <p:extLst>
      <p:ext uri="{BB962C8B-B14F-4D97-AF65-F5344CB8AC3E}">
        <p14:creationId xmlns:p14="http://schemas.microsoft.com/office/powerpoint/2010/main" val="130298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5D16AF-21D3-4C8D-A16F-4BF35631131F}" type="slidenum">
              <a:rPr lang="en-US" altLang="en-US"/>
              <a:pPr>
                <a:defRPr/>
              </a:pPr>
              <a:t>‹#›</a:t>
            </a:fld>
            <a:endParaRPr lang="en-US" altLang="en-US"/>
          </a:p>
        </p:txBody>
      </p:sp>
    </p:spTree>
    <p:extLst>
      <p:ext uri="{BB962C8B-B14F-4D97-AF65-F5344CB8AC3E}">
        <p14:creationId xmlns:p14="http://schemas.microsoft.com/office/powerpoint/2010/main" val="55178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DAF7B-5A64-4A7F-AB90-84D49DDDB06B}" type="slidenum">
              <a:rPr lang="en-US" altLang="en-US"/>
              <a:pPr>
                <a:defRPr/>
              </a:pPr>
              <a:t>‹#›</a:t>
            </a:fld>
            <a:endParaRPr lang="en-US" altLang="en-US"/>
          </a:p>
        </p:txBody>
      </p:sp>
    </p:spTree>
    <p:extLst>
      <p:ext uri="{BB962C8B-B14F-4D97-AF65-F5344CB8AC3E}">
        <p14:creationId xmlns:p14="http://schemas.microsoft.com/office/powerpoint/2010/main" val="280970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5D7A38-22E4-40A5-A474-78F9F1F1DD19}" type="slidenum">
              <a:rPr lang="en-US" altLang="en-US"/>
              <a:pPr>
                <a:defRPr/>
              </a:pPr>
              <a:t>‹#›</a:t>
            </a:fld>
            <a:endParaRPr lang="en-US" altLang="en-US"/>
          </a:p>
        </p:txBody>
      </p:sp>
    </p:spTree>
    <p:extLst>
      <p:ext uri="{BB962C8B-B14F-4D97-AF65-F5344CB8AC3E}">
        <p14:creationId xmlns:p14="http://schemas.microsoft.com/office/powerpoint/2010/main" val="27689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0"/>
            <a:ext cx="2195513"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Rectangle 7"/>
          <p:cNvSpPr/>
          <p:nvPr userDrawn="1"/>
        </p:nvSpPr>
        <p:spPr>
          <a:xfrm>
            <a:off x="179388" y="0"/>
            <a:ext cx="1296987" cy="1052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Rectangle 8"/>
          <p:cNvSpPr/>
          <p:nvPr userDrawn="1"/>
        </p:nvSpPr>
        <p:spPr>
          <a:xfrm>
            <a:off x="179388" y="5445125"/>
            <a:ext cx="1296987" cy="141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Rectangle 9"/>
          <p:cNvSpPr/>
          <p:nvPr userDrawn="1"/>
        </p:nvSpPr>
        <p:spPr>
          <a:xfrm>
            <a:off x="179388" y="1196975"/>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Rectangle 10"/>
          <p:cNvSpPr/>
          <p:nvPr userDrawn="1"/>
        </p:nvSpPr>
        <p:spPr>
          <a:xfrm>
            <a:off x="179388" y="1916113"/>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Rectangle 11"/>
          <p:cNvSpPr/>
          <p:nvPr userDrawn="1"/>
        </p:nvSpPr>
        <p:spPr>
          <a:xfrm>
            <a:off x="179388" y="2205038"/>
            <a:ext cx="1296987"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Rectangle 12"/>
          <p:cNvSpPr/>
          <p:nvPr userDrawn="1"/>
        </p:nvSpPr>
        <p:spPr>
          <a:xfrm>
            <a:off x="179388" y="2276475"/>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Rectangle 13"/>
          <p:cNvSpPr/>
          <p:nvPr userDrawn="1"/>
        </p:nvSpPr>
        <p:spPr>
          <a:xfrm>
            <a:off x="179388" y="23495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Rectangle 14"/>
          <p:cNvSpPr/>
          <p:nvPr userDrawn="1"/>
        </p:nvSpPr>
        <p:spPr>
          <a:xfrm>
            <a:off x="179388" y="25019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Rectangle 15"/>
          <p:cNvSpPr/>
          <p:nvPr userDrawn="1"/>
        </p:nvSpPr>
        <p:spPr>
          <a:xfrm>
            <a:off x="179388" y="2636838"/>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Rectangle 16"/>
          <p:cNvSpPr/>
          <p:nvPr userDrawn="1"/>
        </p:nvSpPr>
        <p:spPr>
          <a:xfrm>
            <a:off x="179388" y="2852738"/>
            <a:ext cx="12969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Rectangle 17"/>
          <p:cNvSpPr/>
          <p:nvPr userDrawn="1"/>
        </p:nvSpPr>
        <p:spPr>
          <a:xfrm>
            <a:off x="179388" y="3141663"/>
            <a:ext cx="129698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ectangle 18"/>
          <p:cNvSpPr/>
          <p:nvPr userDrawn="1"/>
        </p:nvSpPr>
        <p:spPr>
          <a:xfrm>
            <a:off x="179388" y="3213100"/>
            <a:ext cx="1296987"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ectangle 19"/>
          <p:cNvSpPr/>
          <p:nvPr userDrawn="1"/>
        </p:nvSpPr>
        <p:spPr>
          <a:xfrm>
            <a:off x="179388" y="35099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ectangle 20"/>
          <p:cNvSpPr/>
          <p:nvPr userDrawn="1"/>
        </p:nvSpPr>
        <p:spPr>
          <a:xfrm>
            <a:off x="179388" y="3644900"/>
            <a:ext cx="129698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ectangle 21"/>
          <p:cNvSpPr/>
          <p:nvPr userDrawn="1"/>
        </p:nvSpPr>
        <p:spPr>
          <a:xfrm>
            <a:off x="179388" y="42211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ectangle 22"/>
          <p:cNvSpPr/>
          <p:nvPr userDrawn="1"/>
        </p:nvSpPr>
        <p:spPr>
          <a:xfrm>
            <a:off x="179388" y="417671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userDrawn="1"/>
        </p:nvSpPr>
        <p:spPr>
          <a:xfrm>
            <a:off x="179388" y="4005263"/>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5" name="Rectangle 24"/>
          <p:cNvSpPr/>
          <p:nvPr userDrawn="1"/>
        </p:nvSpPr>
        <p:spPr>
          <a:xfrm>
            <a:off x="179388" y="386080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Rectangle 25"/>
          <p:cNvSpPr/>
          <p:nvPr userDrawn="1"/>
        </p:nvSpPr>
        <p:spPr>
          <a:xfrm>
            <a:off x="179388" y="2393950"/>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7" name="Rectangle 26"/>
          <p:cNvSpPr/>
          <p:nvPr userDrawn="1"/>
        </p:nvSpPr>
        <p:spPr>
          <a:xfrm>
            <a:off x="179388" y="2060575"/>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 name="Rectangle 27"/>
          <p:cNvSpPr/>
          <p:nvPr userDrawn="1"/>
        </p:nvSpPr>
        <p:spPr>
          <a:xfrm>
            <a:off x="179388" y="155733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Rectangle 28"/>
          <p:cNvSpPr/>
          <p:nvPr userDrawn="1"/>
        </p:nvSpPr>
        <p:spPr>
          <a:xfrm>
            <a:off x="179388" y="33559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 name="Rectangle 29"/>
          <p:cNvSpPr/>
          <p:nvPr userDrawn="1"/>
        </p:nvSpPr>
        <p:spPr>
          <a:xfrm>
            <a:off x="179388" y="372427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1" name="Rectangle 30"/>
          <p:cNvSpPr/>
          <p:nvPr userDrawn="1"/>
        </p:nvSpPr>
        <p:spPr>
          <a:xfrm>
            <a:off x="179388" y="1609725"/>
            <a:ext cx="1296987"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2" name="Rectangle 31"/>
          <p:cNvSpPr/>
          <p:nvPr userDrawn="1"/>
        </p:nvSpPr>
        <p:spPr>
          <a:xfrm>
            <a:off x="179388" y="1754188"/>
            <a:ext cx="12969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52" name="Rectangle 2"/>
          <p:cNvSpPr>
            <a:spLocks noGrp="1" noChangeArrowheads="1"/>
          </p:cNvSpPr>
          <p:nvPr>
            <p:ph type="title"/>
          </p:nvPr>
        </p:nvSpPr>
        <p:spPr bwMode="auto">
          <a:xfrm>
            <a:off x="0" y="138113"/>
            <a:ext cx="630078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53" name="Rectangle 3"/>
          <p:cNvSpPr>
            <a:spLocks noGrp="1" noChangeArrowheads="1"/>
          </p:cNvSpPr>
          <p:nvPr>
            <p:ph type="body" idx="1"/>
          </p:nvPr>
        </p:nvSpPr>
        <p:spPr bwMode="auto">
          <a:xfrm>
            <a:off x="1403350" y="1600200"/>
            <a:ext cx="72834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65F89D5-1EBA-4693-B962-F5AE221518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4pPr>
      <a:lvl5pPr marL="2057400" indent="-228600" algn="l" rtl="0" eaLnBrk="0" fontAlgn="base" hangingPunct="0">
        <a:spcBef>
          <a:spcPct val="20000"/>
        </a:spcBef>
        <a:spcAft>
          <a:spcPct val="0"/>
        </a:spcAft>
        <a:buClr>
          <a:schemeClr val="folHlink"/>
        </a:buClr>
        <a:buFont typeface="Arial" panose="020B0604020202020204" pitchFamily="34" charset="0"/>
        <a:buChar char="»"/>
        <a:defRPr sz="2800">
          <a:solidFill>
            <a:schemeClr val="tx1"/>
          </a:solidFill>
          <a:latin typeface="+mn-lt"/>
        </a:defRPr>
      </a:lvl5pPr>
      <a:lvl6pPr marL="2514600" indent="-228600" algn="l" rtl="0" fontAlgn="base">
        <a:spcBef>
          <a:spcPct val="20000"/>
        </a:spcBef>
        <a:spcAft>
          <a:spcPct val="0"/>
        </a:spcAft>
        <a:buClr>
          <a:schemeClr val="folHlink"/>
        </a:buClr>
        <a:buFont typeface="Arial" charset="0"/>
        <a:buChar char="»"/>
        <a:defRPr sz="2800">
          <a:solidFill>
            <a:schemeClr val="tx1"/>
          </a:solidFill>
          <a:latin typeface="+mn-lt"/>
        </a:defRPr>
      </a:lvl6pPr>
      <a:lvl7pPr marL="2971800" indent="-228600" algn="l" rtl="0" fontAlgn="base">
        <a:spcBef>
          <a:spcPct val="20000"/>
        </a:spcBef>
        <a:spcAft>
          <a:spcPct val="0"/>
        </a:spcAft>
        <a:buClr>
          <a:schemeClr val="folHlink"/>
        </a:buClr>
        <a:buFont typeface="Arial" charset="0"/>
        <a:buChar char="»"/>
        <a:defRPr sz="2800">
          <a:solidFill>
            <a:schemeClr val="tx1"/>
          </a:solidFill>
          <a:latin typeface="+mn-lt"/>
        </a:defRPr>
      </a:lvl7pPr>
      <a:lvl8pPr marL="3429000" indent="-228600" algn="l" rtl="0" fontAlgn="base">
        <a:spcBef>
          <a:spcPct val="20000"/>
        </a:spcBef>
        <a:spcAft>
          <a:spcPct val="0"/>
        </a:spcAft>
        <a:buClr>
          <a:schemeClr val="folHlink"/>
        </a:buClr>
        <a:buFont typeface="Arial" charset="0"/>
        <a:buChar char="»"/>
        <a:defRPr sz="2800">
          <a:solidFill>
            <a:schemeClr val="tx1"/>
          </a:solidFill>
          <a:latin typeface="+mn-lt"/>
        </a:defRPr>
      </a:lvl8pPr>
      <a:lvl9pPr marL="3886200" indent="-228600" algn="l" rtl="0" fontAlgn="base">
        <a:spcBef>
          <a:spcPct val="20000"/>
        </a:spcBef>
        <a:spcAft>
          <a:spcPct val="0"/>
        </a:spcAft>
        <a:buClr>
          <a:schemeClr val="folHlink"/>
        </a:buClr>
        <a:buFont typeface="Arial" charset="0"/>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419872" y="548680"/>
            <a:ext cx="4536504"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DaunPenh" pitchFamily="2" charset="0"/>
                <a:cs typeface="DaunPenh" pitchFamily="2" charset="0"/>
              </a:rPr>
              <a:t>Canine IBD</a:t>
            </a:r>
          </a:p>
        </p:txBody>
      </p:sp>
      <p:sp>
        <p:nvSpPr>
          <p:cNvPr id="10" name="Прямоугольник 9"/>
          <p:cNvSpPr/>
          <p:nvPr/>
        </p:nvSpPr>
        <p:spPr>
          <a:xfrm>
            <a:off x="5652120" y="6165304"/>
            <a:ext cx="331236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DaunPenh" pitchFamily="2" charset="0"/>
            </a:endParaRPr>
          </a:p>
        </p:txBody>
      </p:sp>
      <p:pic>
        <p:nvPicPr>
          <p:cNvPr id="58370" name="Picture 2" descr="https://pp.userapi.com/c635104/v635104848/34033/G2KTc-ldI2k.jpg"/>
          <p:cNvPicPr>
            <a:picLocks noChangeAspect="1" noChangeArrowheads="1"/>
          </p:cNvPicPr>
          <p:nvPr/>
        </p:nvPicPr>
        <p:blipFill>
          <a:blip r:embed="rId3" cstate="print"/>
          <a:srcRect/>
          <a:stretch>
            <a:fillRect/>
          </a:stretch>
        </p:blipFill>
        <p:spPr bwMode="auto">
          <a:xfrm>
            <a:off x="3779912" y="1340768"/>
            <a:ext cx="3811621" cy="47583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644008" y="0"/>
            <a:ext cx="2088232" cy="8367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The large intestine</a:t>
            </a:r>
            <a:endParaRPr lang="ru-RU" sz="2400" b="1" dirty="0">
              <a:solidFill>
                <a:schemeClr val="accent2"/>
              </a:solidFill>
              <a:cs typeface="DaunPenh" pitchFamily="2" charset="0"/>
            </a:endParaRPr>
          </a:p>
        </p:txBody>
      </p:sp>
      <p:sp>
        <p:nvSpPr>
          <p:cNvPr id="7" name="Прямоугольник 6"/>
          <p:cNvSpPr/>
          <p:nvPr/>
        </p:nvSpPr>
        <p:spPr>
          <a:xfrm>
            <a:off x="2555776" y="1052736"/>
            <a:ext cx="172819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a:t>
            </a:r>
            <a:r>
              <a:rPr lang="en-US" sz="2800" b="1" dirty="0" err="1" smtClean="0">
                <a:solidFill>
                  <a:schemeClr val="accent2"/>
                </a:solidFill>
                <a:latin typeface="DaunPenh" pitchFamily="2" charset="0"/>
                <a:cs typeface="DaunPenh" pitchFamily="2" charset="0"/>
              </a:rPr>
              <a:t>cecum</a:t>
            </a:r>
            <a:endParaRPr lang="ru-RU" sz="2800" b="1" dirty="0">
              <a:solidFill>
                <a:schemeClr val="accent2"/>
              </a:solidFill>
              <a:cs typeface="DaunPenh" pitchFamily="2" charset="0"/>
            </a:endParaRPr>
          </a:p>
        </p:txBody>
      </p:sp>
      <p:sp>
        <p:nvSpPr>
          <p:cNvPr id="8" name="Прямоугольник 7"/>
          <p:cNvSpPr/>
          <p:nvPr/>
        </p:nvSpPr>
        <p:spPr>
          <a:xfrm>
            <a:off x="4788024" y="1052736"/>
            <a:ext cx="1800200"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colon</a:t>
            </a:r>
            <a:endParaRPr lang="ru-RU" sz="2800" b="1" dirty="0">
              <a:cs typeface="DaunPenh" pitchFamily="2" charset="0"/>
            </a:endParaRPr>
          </a:p>
        </p:txBody>
      </p:sp>
      <p:sp>
        <p:nvSpPr>
          <p:cNvPr id="9" name="Прямоугольник 8"/>
          <p:cNvSpPr/>
          <p:nvPr/>
        </p:nvSpPr>
        <p:spPr>
          <a:xfrm>
            <a:off x="7164288" y="1052736"/>
            <a:ext cx="1656184"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0" name="TextBox 9"/>
          <p:cNvSpPr txBox="1"/>
          <p:nvPr/>
        </p:nvSpPr>
        <p:spPr>
          <a:xfrm>
            <a:off x="7452320" y="1124744"/>
            <a:ext cx="1141659" cy="461665"/>
          </a:xfrm>
          <a:prstGeom prst="rect">
            <a:avLst/>
          </a:prstGeom>
          <a:noFill/>
        </p:spPr>
        <p:txBody>
          <a:bodyPr wrap="none" rtlCol="0">
            <a:spAutoFit/>
          </a:bodyPr>
          <a:lstStyle/>
          <a:p>
            <a:r>
              <a:rPr lang="en-US" sz="2400" b="1" dirty="0" smtClean="0">
                <a:solidFill>
                  <a:schemeClr val="accent2"/>
                </a:solidFill>
                <a:latin typeface="DaunPenh" pitchFamily="2" charset="0"/>
                <a:cs typeface="DaunPenh" pitchFamily="2" charset="0"/>
              </a:rPr>
              <a:t>the rectum</a:t>
            </a:r>
            <a:endParaRPr lang="ru-RU" sz="2400" b="1" dirty="0">
              <a:cs typeface="DaunPenh" pitchFamily="2" charset="0"/>
            </a:endParaRPr>
          </a:p>
        </p:txBody>
      </p:sp>
      <p:cxnSp>
        <p:nvCxnSpPr>
          <p:cNvPr id="14" name="Прямая со стрелкой 13"/>
          <p:cNvCxnSpPr>
            <a:stCxn id="4" idx="2"/>
            <a:endCxn id="7" idx="0"/>
          </p:cNvCxnSpPr>
          <p:nvPr/>
        </p:nvCxnSpPr>
        <p:spPr>
          <a:xfrm flipH="1">
            <a:off x="3419872" y="418356"/>
            <a:ext cx="1224136"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a:stCxn id="4" idx="4"/>
            <a:endCxn id="8" idx="0"/>
          </p:cNvCxnSpPr>
          <p:nvPr/>
        </p:nvCxnSpPr>
        <p:spPr>
          <a:xfrm>
            <a:off x="5688124" y="836712"/>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a:stCxn id="4" idx="6"/>
            <a:endCxn id="9" idx="0"/>
          </p:cNvCxnSpPr>
          <p:nvPr/>
        </p:nvCxnSpPr>
        <p:spPr>
          <a:xfrm>
            <a:off x="6732240" y="418356"/>
            <a:ext cx="1260140"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Овал 18"/>
          <p:cNvSpPr/>
          <p:nvPr/>
        </p:nvSpPr>
        <p:spPr>
          <a:xfrm>
            <a:off x="2339752" y="1700808"/>
            <a:ext cx="2232248" cy="158417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TextBox 19"/>
          <p:cNvSpPr txBox="1"/>
          <p:nvPr/>
        </p:nvSpPr>
        <p:spPr>
          <a:xfrm>
            <a:off x="2699792" y="1772816"/>
            <a:ext cx="1512167" cy="1631216"/>
          </a:xfrm>
          <a:prstGeom prst="rect">
            <a:avLst/>
          </a:prstGeom>
          <a:noFill/>
        </p:spPr>
        <p:txBody>
          <a:bodyPr wrap="square" rtlCol="0">
            <a:spAutoFit/>
          </a:bodyPr>
          <a:lstStyle/>
          <a:p>
            <a:pPr algn="just"/>
            <a:r>
              <a:rPr lang="en-US" sz="2000" b="1" dirty="0" smtClean="0">
                <a:solidFill>
                  <a:schemeClr val="accent2"/>
                </a:solidFill>
                <a:latin typeface="DaunPenh" pitchFamily="2" charset="0"/>
                <a:cs typeface="DaunPenh" pitchFamily="2" charset="0"/>
              </a:rPr>
              <a:t>is a small, finger-like projection near the junction with the small intestine. </a:t>
            </a:r>
            <a:endParaRPr lang="ru-RU" sz="2000" b="1" dirty="0">
              <a:solidFill>
                <a:schemeClr val="accent2"/>
              </a:solidFill>
              <a:cs typeface="DaunPenh" pitchFamily="2" charset="0"/>
            </a:endParaRPr>
          </a:p>
        </p:txBody>
      </p:sp>
      <p:sp>
        <p:nvSpPr>
          <p:cNvPr id="21" name="Овал 20"/>
          <p:cNvSpPr/>
          <p:nvPr/>
        </p:nvSpPr>
        <p:spPr>
          <a:xfrm>
            <a:off x="4572000" y="2060848"/>
            <a:ext cx="2304256"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is the longest portion of the large intestine</a:t>
            </a:r>
            <a:endParaRPr lang="ru-RU" sz="2400" b="1" dirty="0">
              <a:solidFill>
                <a:schemeClr val="accent2"/>
              </a:solidFill>
              <a:cs typeface="DaunPenh" pitchFamily="2" charset="0"/>
            </a:endParaRPr>
          </a:p>
        </p:txBody>
      </p:sp>
      <p:sp>
        <p:nvSpPr>
          <p:cNvPr id="23" name="Овал 22"/>
          <p:cNvSpPr/>
          <p:nvPr/>
        </p:nvSpPr>
        <p:spPr>
          <a:xfrm>
            <a:off x="6948264" y="1700808"/>
            <a:ext cx="2088232"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4" name="TextBox 23"/>
          <p:cNvSpPr txBox="1"/>
          <p:nvPr/>
        </p:nvSpPr>
        <p:spPr>
          <a:xfrm>
            <a:off x="7236296" y="1844824"/>
            <a:ext cx="1692696" cy="1477328"/>
          </a:xfrm>
          <a:prstGeom prst="rect">
            <a:avLst/>
          </a:prstGeom>
          <a:noFill/>
        </p:spPr>
        <p:txBody>
          <a:bodyPr wrap="square" rtlCol="0">
            <a:spAutoFit/>
          </a:bodyPr>
          <a:lstStyle/>
          <a:p>
            <a:pPr algn="just"/>
            <a:r>
              <a:rPr lang="en-US" b="1" dirty="0" smtClean="0">
                <a:solidFill>
                  <a:schemeClr val="accent2"/>
                </a:solidFill>
                <a:latin typeface="DaunPenh" pitchFamily="2" charset="0"/>
                <a:cs typeface="DaunPenh" pitchFamily="2" charset="0"/>
              </a:rPr>
              <a:t>The colon terminates just inside the anus to the final portion of the large intestine called the rectum. </a:t>
            </a:r>
            <a:endParaRPr lang="ru-RU" b="1" dirty="0">
              <a:solidFill>
                <a:schemeClr val="accent2"/>
              </a:solidFill>
              <a:cs typeface="DaunPenh" pitchFamily="2" charset="0"/>
            </a:endParaRPr>
          </a:p>
        </p:txBody>
      </p:sp>
      <p:cxnSp>
        <p:nvCxnSpPr>
          <p:cNvPr id="29" name="Прямая соединительная линия 28"/>
          <p:cNvCxnSpPr>
            <a:stCxn id="7" idx="2"/>
            <a:endCxn id="19" idx="0"/>
          </p:cNvCxnSpPr>
          <p:nvPr/>
        </p:nvCxnSpPr>
        <p:spPr>
          <a:xfrm>
            <a:off x="3419872" y="1556792"/>
            <a:ext cx="360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8" idx="2"/>
            <a:endCxn id="21" idx="0"/>
          </p:cNvCxnSpPr>
          <p:nvPr/>
        </p:nvCxnSpPr>
        <p:spPr>
          <a:xfrm>
            <a:off x="5688124" y="1556792"/>
            <a:ext cx="3600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9" idx="2"/>
            <a:endCxn id="23" idx="0"/>
          </p:cNvCxnSpPr>
          <p:nvPr/>
        </p:nvCxnSpPr>
        <p:spPr>
          <a:xfrm>
            <a:off x="7992380" y="1556792"/>
            <a:ext cx="0" cy="144016"/>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 descr="https://pp.userapi.com/c834404/v834404880/4d00c/45fXD48s2xQ.jpg"/>
          <p:cNvPicPr>
            <a:picLocks noChangeAspect="1" noChangeArrowheads="1"/>
          </p:cNvPicPr>
          <p:nvPr/>
        </p:nvPicPr>
        <p:blipFill>
          <a:blip r:embed="rId2" cstate="print"/>
          <a:srcRect/>
          <a:stretch>
            <a:fillRect/>
          </a:stretch>
        </p:blipFill>
        <p:spPr bwMode="auto">
          <a:xfrm>
            <a:off x="2627784" y="3501008"/>
            <a:ext cx="2381250" cy="2638426"/>
          </a:xfrm>
          <a:prstGeom prst="rect">
            <a:avLst/>
          </a:prstGeom>
          <a:noFill/>
        </p:spPr>
      </p:pic>
      <p:pic>
        <p:nvPicPr>
          <p:cNvPr id="34" name="Picture 4" descr="https://pp.userapi.com/c841137/v841137880/48ef4/eh25s_ZqdHI.jpg"/>
          <p:cNvPicPr>
            <a:picLocks noChangeAspect="1" noChangeArrowheads="1"/>
          </p:cNvPicPr>
          <p:nvPr/>
        </p:nvPicPr>
        <p:blipFill>
          <a:blip r:embed="rId3" cstate="print"/>
          <a:srcRect/>
          <a:stretch>
            <a:fillRect/>
          </a:stretch>
        </p:blipFill>
        <p:spPr bwMode="auto">
          <a:xfrm>
            <a:off x="5020791" y="3356992"/>
            <a:ext cx="4123209" cy="35010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987824" y="1556792"/>
            <a:ext cx="5328592" cy="3895725"/>
          </a:xfrm>
          <a:prstGeom prst="rect">
            <a:avLst/>
          </a:prstGeom>
          <a:noFill/>
          <a:ln w="9525">
            <a:noFill/>
            <a:miter lim="800000"/>
            <a:headEnd/>
            <a:tailEnd/>
          </a:ln>
        </p:spPr>
      </p:pic>
      <p:sp>
        <p:nvSpPr>
          <p:cNvPr id="6" name="Прямоугольник 5"/>
          <p:cNvSpPr/>
          <p:nvPr/>
        </p:nvSpPr>
        <p:spPr>
          <a:xfrm>
            <a:off x="2699792" y="1268760"/>
            <a:ext cx="6444208" cy="307777"/>
          </a:xfrm>
          <a:prstGeom prst="rect">
            <a:avLst/>
          </a:prstGeom>
        </p:spPr>
        <p:txBody>
          <a:bodyPr wrap="square">
            <a:spAutoFit/>
          </a:bodyPr>
          <a:lstStyle/>
          <a:p>
            <a:pPr algn="just"/>
            <a:r>
              <a:rPr lang="en-US" sz="1400" b="1" dirty="0" smtClean="0">
                <a:solidFill>
                  <a:schemeClr val="bg2"/>
                </a:solidFill>
                <a:latin typeface="Times New Roman" pitchFamily="18" charset="0"/>
                <a:cs typeface="Times New Roman" pitchFamily="18" charset="0"/>
              </a:rPr>
              <a:t>Esophagus </a:t>
            </a:r>
            <a:r>
              <a:rPr lang="kk-KZ" sz="1400" b="1" dirty="0" smtClean="0">
                <a:solidFill>
                  <a:schemeClr val="bg2"/>
                </a:solidFill>
                <a:latin typeface="Times New Roman" pitchFamily="18" charset="0"/>
                <a:cs typeface="Times New Roman" pitchFamily="18" charset="0"/>
              </a:rPr>
              <a:t>         </a:t>
            </a:r>
            <a:r>
              <a:rPr lang="en-US" sz="1400" b="1" dirty="0" smtClean="0">
                <a:solidFill>
                  <a:schemeClr val="bg2"/>
                </a:solidFill>
                <a:latin typeface="Times New Roman" pitchFamily="18" charset="0"/>
                <a:cs typeface="Times New Roman" pitchFamily="18" charset="0"/>
              </a:rPr>
              <a:t>Stomach </a:t>
            </a:r>
            <a:r>
              <a:rPr lang="kk-KZ" sz="1400" b="1" dirty="0" smtClean="0">
                <a:solidFill>
                  <a:schemeClr val="bg2"/>
                </a:solidFill>
                <a:latin typeface="Times New Roman" pitchFamily="18" charset="0"/>
                <a:cs typeface="Times New Roman" pitchFamily="18" charset="0"/>
              </a:rPr>
              <a:t>     </a:t>
            </a:r>
            <a:r>
              <a:rPr lang="en-US" sz="1400" b="1" dirty="0" err="1" smtClean="0">
                <a:solidFill>
                  <a:schemeClr val="bg2"/>
                </a:solidFill>
                <a:latin typeface="Times New Roman" pitchFamily="18" charset="0"/>
                <a:cs typeface="Times New Roman" pitchFamily="18" charset="0"/>
              </a:rPr>
              <a:t>Duedenum</a:t>
            </a:r>
            <a:r>
              <a:rPr lang="en-US" sz="1400" b="1" dirty="0" smtClean="0">
                <a:solidFill>
                  <a:schemeClr val="bg2"/>
                </a:solidFill>
                <a:latin typeface="Times New Roman" pitchFamily="18" charset="0"/>
                <a:cs typeface="Times New Roman" pitchFamily="18" charset="0"/>
              </a:rPr>
              <a:t> </a:t>
            </a:r>
            <a:r>
              <a:rPr lang="kk-KZ" sz="1400" b="1" dirty="0" smtClean="0">
                <a:solidFill>
                  <a:schemeClr val="bg2"/>
                </a:solidFill>
                <a:latin typeface="Times New Roman" pitchFamily="18" charset="0"/>
                <a:cs typeface="Times New Roman" pitchFamily="18" charset="0"/>
              </a:rPr>
              <a:t>         </a:t>
            </a:r>
            <a:r>
              <a:rPr lang="en-US" sz="1400" b="1" dirty="0" smtClean="0">
                <a:solidFill>
                  <a:schemeClr val="bg2"/>
                </a:solidFill>
                <a:latin typeface="Times New Roman" pitchFamily="18" charset="0"/>
                <a:cs typeface="Times New Roman" pitchFamily="18" charset="0"/>
              </a:rPr>
              <a:t>Jejunum </a:t>
            </a:r>
            <a:r>
              <a:rPr lang="kk-KZ" sz="1400" b="1" dirty="0" smtClean="0">
                <a:solidFill>
                  <a:schemeClr val="bg2"/>
                </a:solidFill>
                <a:latin typeface="Times New Roman" pitchFamily="18" charset="0"/>
                <a:cs typeface="Times New Roman" pitchFamily="18" charset="0"/>
              </a:rPr>
              <a:t>           </a:t>
            </a:r>
            <a:r>
              <a:rPr lang="en-US" sz="1400" b="1" dirty="0" smtClean="0">
                <a:solidFill>
                  <a:schemeClr val="bg2"/>
                </a:solidFill>
                <a:latin typeface="Times New Roman" pitchFamily="18" charset="0"/>
                <a:cs typeface="Times New Roman" pitchFamily="18" charset="0"/>
              </a:rPr>
              <a:t>Ileum </a:t>
            </a:r>
            <a:r>
              <a:rPr lang="kk-KZ" sz="1400" b="1" dirty="0" smtClean="0">
                <a:solidFill>
                  <a:schemeClr val="bg2"/>
                </a:solidFill>
                <a:latin typeface="Times New Roman" pitchFamily="18" charset="0"/>
                <a:cs typeface="Times New Roman" pitchFamily="18" charset="0"/>
              </a:rPr>
              <a:t>       </a:t>
            </a:r>
            <a:r>
              <a:rPr lang="en-US" sz="1400" b="1" dirty="0" smtClean="0">
                <a:solidFill>
                  <a:schemeClr val="bg2"/>
                </a:solidFill>
                <a:latin typeface="Times New Roman" pitchFamily="18" charset="0"/>
                <a:cs typeface="Times New Roman" pitchFamily="18" charset="0"/>
              </a:rPr>
              <a:t>Colon</a:t>
            </a:r>
            <a:endParaRPr lang="ru-RU" sz="1400" dirty="0">
              <a:solidFill>
                <a:schemeClr val="bg2"/>
              </a:solidFill>
              <a:latin typeface="Times New Roman" pitchFamily="18" charset="0"/>
              <a:cs typeface="Times New Roman" pitchFamily="18" charset="0"/>
            </a:endParaRPr>
          </a:p>
        </p:txBody>
      </p:sp>
      <p:cxnSp>
        <p:nvCxnSpPr>
          <p:cNvPr id="8" name="Прямая соединительная линия 7"/>
          <p:cNvCxnSpPr>
            <a:stCxn id="10" idx="2"/>
          </p:cNvCxnSpPr>
          <p:nvPr/>
        </p:nvCxnSpPr>
        <p:spPr>
          <a:xfrm>
            <a:off x="2942006" y="1905799"/>
            <a:ext cx="477866" cy="73111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99792" y="1628800"/>
            <a:ext cx="484428" cy="276999"/>
          </a:xfrm>
          <a:prstGeom prst="rect">
            <a:avLst/>
          </a:prstGeom>
          <a:noFill/>
        </p:spPr>
        <p:txBody>
          <a:bodyPr wrap="none" rtlCol="0">
            <a:spAutoFit/>
          </a:bodyPr>
          <a:lstStyle/>
          <a:p>
            <a:r>
              <a:rPr lang="en-US" sz="1200" dirty="0" smtClean="0">
                <a:solidFill>
                  <a:schemeClr val="bg2"/>
                </a:solidFill>
                <a:latin typeface="Times New Roman" pitchFamily="18" charset="0"/>
                <a:cs typeface="Times New Roman" pitchFamily="18" charset="0"/>
              </a:rPr>
              <a:t>Fold</a:t>
            </a:r>
            <a:endParaRPr lang="ru-RU" sz="1200" dirty="0">
              <a:solidFill>
                <a:schemeClr val="bg2"/>
              </a:solidFill>
              <a:latin typeface="Times New Roman" pitchFamily="18" charset="0"/>
              <a:cs typeface="Times New Roman" pitchFamily="18" charset="0"/>
            </a:endParaRPr>
          </a:p>
        </p:txBody>
      </p:sp>
      <p:cxnSp>
        <p:nvCxnSpPr>
          <p:cNvPr id="13" name="Прямая соединительная линия 12"/>
          <p:cNvCxnSpPr/>
          <p:nvPr/>
        </p:nvCxnSpPr>
        <p:spPr>
          <a:xfrm>
            <a:off x="3995936" y="1916832"/>
            <a:ext cx="432048"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7904" y="1700808"/>
            <a:ext cx="433132" cy="276999"/>
          </a:xfrm>
          <a:prstGeom prst="rect">
            <a:avLst/>
          </a:prstGeom>
          <a:noFill/>
        </p:spPr>
        <p:txBody>
          <a:bodyPr wrap="none" rtlCol="0">
            <a:spAutoFit/>
          </a:bodyPr>
          <a:lstStyle/>
          <a:p>
            <a:r>
              <a:rPr lang="en-US" sz="1200" dirty="0" smtClean="0">
                <a:solidFill>
                  <a:schemeClr val="bg2"/>
                </a:solidFill>
                <a:latin typeface="Times New Roman" pitchFamily="18" charset="0"/>
                <a:cs typeface="Times New Roman" pitchFamily="18" charset="0"/>
              </a:rPr>
              <a:t>  Pit</a:t>
            </a:r>
            <a:endParaRPr lang="ru-RU" sz="1200" dirty="0">
              <a:solidFill>
                <a:schemeClr val="bg2"/>
              </a:solidFill>
              <a:latin typeface="Times New Roman" pitchFamily="18" charset="0"/>
              <a:cs typeface="Times New Roman" pitchFamily="18" charset="0"/>
            </a:endParaRPr>
          </a:p>
        </p:txBody>
      </p:sp>
      <p:cxnSp>
        <p:nvCxnSpPr>
          <p:cNvPr id="17" name="Прямая соединительная линия 16"/>
          <p:cNvCxnSpPr>
            <a:stCxn id="20" idx="2"/>
          </p:cNvCxnSpPr>
          <p:nvPr/>
        </p:nvCxnSpPr>
        <p:spPr>
          <a:xfrm>
            <a:off x="4369535" y="1905799"/>
            <a:ext cx="346481" cy="299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20" idx="2"/>
          </p:cNvCxnSpPr>
          <p:nvPr/>
        </p:nvCxnSpPr>
        <p:spPr>
          <a:xfrm>
            <a:off x="4369535" y="1905799"/>
            <a:ext cx="490497" cy="155049"/>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39952" y="1628800"/>
            <a:ext cx="459165" cy="276999"/>
          </a:xfrm>
          <a:prstGeom prst="rect">
            <a:avLst/>
          </a:prstGeom>
          <a:noFill/>
        </p:spPr>
        <p:txBody>
          <a:bodyPr wrap="none" rtlCol="0">
            <a:spAutoFit/>
          </a:bodyPr>
          <a:lstStyle/>
          <a:p>
            <a:r>
              <a:rPr lang="en-US" sz="1200" dirty="0" err="1" smtClean="0">
                <a:solidFill>
                  <a:schemeClr val="bg2"/>
                </a:solidFill>
                <a:latin typeface="Times New Roman" pitchFamily="18" charset="0"/>
                <a:cs typeface="Times New Roman" pitchFamily="18" charset="0"/>
              </a:rPr>
              <a:t>Villi</a:t>
            </a:r>
            <a:endParaRPr lang="ru-RU" sz="1200" dirty="0">
              <a:solidFill>
                <a:schemeClr val="bg2"/>
              </a:solidFill>
              <a:latin typeface="Times New Roman" pitchFamily="18" charset="0"/>
              <a:cs typeface="Times New Roman" pitchFamily="18" charset="0"/>
            </a:endParaRPr>
          </a:p>
        </p:txBody>
      </p:sp>
      <p:cxnSp>
        <p:nvCxnSpPr>
          <p:cNvPr id="22" name="Прямая соединительная линия 21"/>
          <p:cNvCxnSpPr/>
          <p:nvPr/>
        </p:nvCxnSpPr>
        <p:spPr>
          <a:xfrm flipV="1">
            <a:off x="7740352" y="2060848"/>
            <a:ext cx="432048"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84368" y="1844824"/>
            <a:ext cx="1096775" cy="276999"/>
          </a:xfrm>
          <a:prstGeom prst="rect">
            <a:avLst/>
          </a:prstGeom>
          <a:noFill/>
        </p:spPr>
        <p:txBody>
          <a:bodyPr wrap="none" rtlCol="0">
            <a:spAutoFit/>
          </a:bodyPr>
          <a:lstStyle/>
          <a:p>
            <a:r>
              <a:rPr lang="en-US" sz="1200" dirty="0" smtClean="0">
                <a:solidFill>
                  <a:schemeClr val="bg2"/>
                </a:solidFill>
                <a:latin typeface="Times New Roman" pitchFamily="18" charset="0"/>
                <a:cs typeface="Times New Roman" pitchFamily="18" charset="0"/>
              </a:rPr>
              <a:t>Gland opening</a:t>
            </a:r>
            <a:endParaRPr lang="ru-RU" sz="1200" dirty="0">
              <a:solidFill>
                <a:schemeClr val="bg2"/>
              </a:solidFill>
              <a:latin typeface="Times New Roman" pitchFamily="18" charset="0"/>
              <a:cs typeface="Times New Roman" pitchFamily="18" charset="0"/>
            </a:endParaRPr>
          </a:p>
        </p:txBody>
      </p:sp>
      <p:cxnSp>
        <p:nvCxnSpPr>
          <p:cNvPr id="25" name="Прямая соединительная линия 24"/>
          <p:cNvCxnSpPr/>
          <p:nvPr/>
        </p:nvCxnSpPr>
        <p:spPr>
          <a:xfrm flipV="1">
            <a:off x="8028384" y="2276872"/>
            <a:ext cx="36004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71645" y="2060848"/>
            <a:ext cx="872355" cy="276999"/>
          </a:xfrm>
          <a:prstGeom prst="rect">
            <a:avLst/>
          </a:prstGeom>
          <a:noFill/>
        </p:spPr>
        <p:txBody>
          <a:bodyPr wrap="none" rtlCol="0">
            <a:spAutoFit/>
          </a:bodyPr>
          <a:lstStyle/>
          <a:p>
            <a:r>
              <a:rPr lang="en-US" sz="1200" dirty="0" smtClean="0">
                <a:solidFill>
                  <a:schemeClr val="bg2"/>
                </a:solidFill>
                <a:latin typeface="Times New Roman" pitchFamily="18" charset="0"/>
                <a:cs typeface="Times New Roman" pitchFamily="18" charset="0"/>
              </a:rPr>
              <a:t>Epithelium</a:t>
            </a:r>
            <a:endParaRPr lang="ru-RU" sz="1200" dirty="0">
              <a:solidFill>
                <a:schemeClr val="bg2"/>
              </a:solidFill>
              <a:latin typeface="Times New Roman" pitchFamily="18" charset="0"/>
              <a:cs typeface="Times New Roman" pitchFamily="18" charset="0"/>
            </a:endParaRPr>
          </a:p>
        </p:txBody>
      </p:sp>
      <p:cxnSp>
        <p:nvCxnSpPr>
          <p:cNvPr id="31" name="Прямая соединительная линия 30"/>
          <p:cNvCxnSpPr/>
          <p:nvPr/>
        </p:nvCxnSpPr>
        <p:spPr>
          <a:xfrm>
            <a:off x="8244408" y="2852936"/>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16416" y="2564904"/>
            <a:ext cx="696024" cy="461665"/>
          </a:xfrm>
          <a:prstGeom prst="rect">
            <a:avLst/>
          </a:prstGeom>
          <a:noFill/>
        </p:spPr>
        <p:txBody>
          <a:bodyPr wrap="none" rtlCol="0">
            <a:spAutoFit/>
          </a:bodyPr>
          <a:lstStyle/>
          <a:p>
            <a:r>
              <a:rPr lang="en-US" sz="1200" dirty="0" smtClean="0">
                <a:solidFill>
                  <a:schemeClr val="bg2"/>
                </a:solidFill>
                <a:latin typeface="Times New Roman" pitchFamily="18" charset="0"/>
                <a:cs typeface="Times New Roman" pitchFamily="18" charset="0"/>
              </a:rPr>
              <a:t> Lamina</a:t>
            </a:r>
          </a:p>
          <a:p>
            <a:r>
              <a:rPr lang="en-US" sz="1200" dirty="0" smtClean="0">
                <a:solidFill>
                  <a:schemeClr val="bg2"/>
                </a:solidFill>
                <a:latin typeface="Times New Roman" pitchFamily="18" charset="0"/>
                <a:cs typeface="Times New Roman" pitchFamily="18" charset="0"/>
              </a:rPr>
              <a:t> </a:t>
            </a:r>
            <a:r>
              <a:rPr lang="en-US" sz="1200" dirty="0" err="1" smtClean="0">
                <a:solidFill>
                  <a:schemeClr val="bg2"/>
                </a:solidFill>
                <a:latin typeface="Times New Roman" pitchFamily="18" charset="0"/>
                <a:cs typeface="Times New Roman" pitchFamily="18" charset="0"/>
              </a:rPr>
              <a:t>propria</a:t>
            </a:r>
            <a:endParaRPr lang="ru-RU" sz="1200" dirty="0">
              <a:solidFill>
                <a:schemeClr val="bg2"/>
              </a:solidFill>
              <a:latin typeface="Times New Roman" pitchFamily="18" charset="0"/>
              <a:cs typeface="Times New Roman" pitchFamily="18" charset="0"/>
            </a:endParaRPr>
          </a:p>
        </p:txBody>
      </p:sp>
      <p:cxnSp>
        <p:nvCxnSpPr>
          <p:cNvPr id="34" name="Прямая соединительная линия 33"/>
          <p:cNvCxnSpPr/>
          <p:nvPr/>
        </p:nvCxnSpPr>
        <p:spPr>
          <a:xfrm>
            <a:off x="8172400" y="350100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44408" y="3284984"/>
            <a:ext cx="899592" cy="461665"/>
          </a:xfrm>
          <a:prstGeom prst="rect">
            <a:avLst/>
          </a:prstGeom>
          <a:noFill/>
        </p:spPr>
        <p:txBody>
          <a:bodyPr wrap="square" rtlCol="0">
            <a:spAutoFit/>
          </a:bodyPr>
          <a:lstStyle/>
          <a:p>
            <a:r>
              <a:rPr lang="en-US" sz="1200" dirty="0" err="1" smtClean="0">
                <a:solidFill>
                  <a:schemeClr val="bg2"/>
                </a:solidFill>
                <a:latin typeface="Times New Roman" pitchFamily="18" charset="0"/>
                <a:cs typeface="Times New Roman" pitchFamily="18" charset="0"/>
              </a:rPr>
              <a:t>Muscularis</a:t>
            </a:r>
            <a:r>
              <a:rPr lang="en-US" sz="1200" dirty="0" smtClean="0">
                <a:solidFill>
                  <a:schemeClr val="bg2"/>
                </a:solidFill>
                <a:latin typeface="Times New Roman" pitchFamily="18" charset="0"/>
                <a:cs typeface="Times New Roman" pitchFamily="18" charset="0"/>
              </a:rPr>
              <a:t> </a:t>
            </a:r>
          </a:p>
          <a:p>
            <a:r>
              <a:rPr lang="en-US" sz="1200" dirty="0" err="1" smtClean="0">
                <a:solidFill>
                  <a:schemeClr val="bg2"/>
                </a:solidFill>
                <a:latin typeface="Times New Roman" pitchFamily="18" charset="0"/>
                <a:cs typeface="Times New Roman" pitchFamily="18" charset="0"/>
              </a:rPr>
              <a:t>mucosae</a:t>
            </a:r>
            <a:endParaRPr lang="ru-RU" sz="1200" dirty="0">
              <a:solidFill>
                <a:schemeClr val="bg2"/>
              </a:solidFill>
              <a:latin typeface="Times New Roman" pitchFamily="18" charset="0"/>
              <a:cs typeface="Times New Roman" pitchFamily="18" charset="0"/>
            </a:endParaRPr>
          </a:p>
        </p:txBody>
      </p:sp>
      <p:sp>
        <p:nvSpPr>
          <p:cNvPr id="38" name="TextBox 37"/>
          <p:cNvSpPr txBox="1"/>
          <p:nvPr/>
        </p:nvSpPr>
        <p:spPr>
          <a:xfrm>
            <a:off x="8316416" y="3789040"/>
            <a:ext cx="827584" cy="646331"/>
          </a:xfrm>
          <a:prstGeom prst="rect">
            <a:avLst/>
          </a:prstGeom>
          <a:noFill/>
        </p:spPr>
        <p:txBody>
          <a:bodyPr wrap="square" rtlCol="0">
            <a:spAutoFit/>
          </a:bodyPr>
          <a:lstStyle/>
          <a:p>
            <a:r>
              <a:rPr lang="en-US" sz="1200" dirty="0" smtClean="0">
                <a:solidFill>
                  <a:schemeClr val="accent6"/>
                </a:solidFill>
                <a:latin typeface="Times New Roman" pitchFamily="18" charset="0"/>
                <a:cs typeface="Times New Roman" pitchFamily="18" charset="0"/>
              </a:rPr>
              <a:t>Circular</a:t>
            </a:r>
          </a:p>
          <a:p>
            <a:r>
              <a:rPr lang="en-US" sz="1200" dirty="0" smtClean="0">
                <a:solidFill>
                  <a:schemeClr val="accent6"/>
                </a:solidFill>
                <a:latin typeface="Times New Roman" pitchFamily="18" charset="0"/>
                <a:cs typeface="Times New Roman" pitchFamily="18" charset="0"/>
              </a:rPr>
              <a:t>muscle layer</a:t>
            </a:r>
            <a:endParaRPr lang="ru-RU" sz="1200" dirty="0">
              <a:solidFill>
                <a:schemeClr val="accent6"/>
              </a:solidFill>
              <a:latin typeface="Times New Roman" pitchFamily="18" charset="0"/>
              <a:cs typeface="Times New Roman" pitchFamily="18" charset="0"/>
            </a:endParaRPr>
          </a:p>
        </p:txBody>
      </p:sp>
      <p:cxnSp>
        <p:nvCxnSpPr>
          <p:cNvPr id="40" name="Прямая соединительная линия 39"/>
          <p:cNvCxnSpPr/>
          <p:nvPr/>
        </p:nvCxnSpPr>
        <p:spPr>
          <a:xfrm>
            <a:off x="8172400" y="4509120"/>
            <a:ext cx="288032"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161039" y="4725144"/>
            <a:ext cx="982961" cy="461665"/>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Longitudinal</a:t>
            </a:r>
          </a:p>
          <a:p>
            <a:r>
              <a:rPr lang="en-US" sz="1200" dirty="0" smtClean="0">
                <a:solidFill>
                  <a:schemeClr val="accent6"/>
                </a:solidFill>
                <a:latin typeface="Times New Roman" pitchFamily="18" charset="0"/>
                <a:cs typeface="Times New Roman" pitchFamily="18" charset="0"/>
              </a:rPr>
              <a:t>muscle layer</a:t>
            </a:r>
            <a:endParaRPr lang="ru-RU" sz="1200" dirty="0">
              <a:solidFill>
                <a:schemeClr val="accent6"/>
              </a:solidFill>
              <a:latin typeface="Times New Roman" pitchFamily="18" charset="0"/>
              <a:cs typeface="Times New Roman" pitchFamily="18" charset="0"/>
            </a:endParaRPr>
          </a:p>
        </p:txBody>
      </p:sp>
      <p:cxnSp>
        <p:nvCxnSpPr>
          <p:cNvPr id="43" name="Прямая соединительная линия 42"/>
          <p:cNvCxnSpPr/>
          <p:nvPr/>
        </p:nvCxnSpPr>
        <p:spPr>
          <a:xfrm>
            <a:off x="7884368" y="5229200"/>
            <a:ext cx="432048"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72400" y="5517232"/>
            <a:ext cx="837089" cy="276999"/>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Adventitia</a:t>
            </a:r>
            <a:endParaRPr lang="ru-RU" sz="1200" dirty="0">
              <a:solidFill>
                <a:schemeClr val="accent6"/>
              </a:solidFill>
              <a:latin typeface="Times New Roman" pitchFamily="18" charset="0"/>
              <a:cs typeface="Times New Roman" pitchFamily="18" charset="0"/>
            </a:endParaRPr>
          </a:p>
        </p:txBody>
      </p:sp>
      <p:cxnSp>
        <p:nvCxnSpPr>
          <p:cNvPr id="49" name="Прямая соединительная линия 48"/>
          <p:cNvCxnSpPr/>
          <p:nvPr/>
        </p:nvCxnSpPr>
        <p:spPr>
          <a:xfrm>
            <a:off x="7884368" y="5373216"/>
            <a:ext cx="36004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100392" y="5733256"/>
            <a:ext cx="595035" cy="276999"/>
          </a:xfrm>
          <a:prstGeom prst="rect">
            <a:avLst/>
          </a:prstGeom>
          <a:noFill/>
        </p:spPr>
        <p:txBody>
          <a:bodyPr wrap="none" rtlCol="0">
            <a:spAutoFit/>
          </a:bodyPr>
          <a:lstStyle/>
          <a:p>
            <a:r>
              <a:rPr lang="en-US" sz="1200" dirty="0" err="1" smtClean="0">
                <a:solidFill>
                  <a:schemeClr val="accent6"/>
                </a:solidFill>
                <a:latin typeface="Times New Roman" pitchFamily="18" charset="0"/>
                <a:cs typeface="Times New Roman" pitchFamily="18" charset="0"/>
              </a:rPr>
              <a:t>Serosa</a:t>
            </a:r>
            <a:endParaRPr lang="ru-RU" sz="1200" dirty="0">
              <a:solidFill>
                <a:schemeClr val="accent6"/>
              </a:solidFill>
              <a:latin typeface="Times New Roman" pitchFamily="18" charset="0"/>
              <a:cs typeface="Times New Roman" pitchFamily="18" charset="0"/>
            </a:endParaRPr>
          </a:p>
        </p:txBody>
      </p:sp>
      <p:cxnSp>
        <p:nvCxnSpPr>
          <p:cNvPr id="52" name="Прямая соединительная линия 51"/>
          <p:cNvCxnSpPr/>
          <p:nvPr/>
        </p:nvCxnSpPr>
        <p:spPr>
          <a:xfrm>
            <a:off x="6732240" y="4077072"/>
            <a:ext cx="7200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804248" y="5445224"/>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04248" y="5229200"/>
            <a:ext cx="643574" cy="461665"/>
          </a:xfrm>
          <a:prstGeom prst="rect">
            <a:avLst/>
          </a:prstGeom>
          <a:noFill/>
        </p:spPr>
        <p:txBody>
          <a:bodyPr wrap="none" rtlCol="0">
            <a:spAutoFit/>
          </a:bodyPr>
          <a:lstStyle/>
          <a:p>
            <a:r>
              <a:rPr lang="en-US" sz="1200" dirty="0" err="1" smtClean="0">
                <a:solidFill>
                  <a:schemeClr val="accent6"/>
                </a:solidFill>
                <a:latin typeface="Times New Roman" pitchFamily="18" charset="0"/>
                <a:cs typeface="Times New Roman" pitchFamily="18" charset="0"/>
              </a:rPr>
              <a:t>Peyer’s</a:t>
            </a:r>
            <a:endParaRPr lang="en-US" sz="1200" dirty="0" smtClean="0">
              <a:solidFill>
                <a:schemeClr val="accent6"/>
              </a:solidFill>
              <a:latin typeface="Times New Roman" pitchFamily="18" charset="0"/>
              <a:cs typeface="Times New Roman" pitchFamily="18" charset="0"/>
            </a:endParaRPr>
          </a:p>
          <a:p>
            <a:r>
              <a:rPr lang="en-US" sz="1200" dirty="0" smtClean="0">
                <a:solidFill>
                  <a:schemeClr val="accent6"/>
                </a:solidFill>
                <a:latin typeface="Times New Roman" pitchFamily="18" charset="0"/>
                <a:cs typeface="Times New Roman" pitchFamily="18" charset="0"/>
              </a:rPr>
              <a:t>patch</a:t>
            </a:r>
            <a:endParaRPr lang="ru-RU" sz="1200" dirty="0">
              <a:solidFill>
                <a:schemeClr val="accent6"/>
              </a:solidFill>
              <a:latin typeface="Times New Roman" pitchFamily="18" charset="0"/>
              <a:cs typeface="Times New Roman" pitchFamily="18" charset="0"/>
            </a:endParaRPr>
          </a:p>
        </p:txBody>
      </p:sp>
      <p:cxnSp>
        <p:nvCxnSpPr>
          <p:cNvPr id="57" name="Прямая соединительная линия 56"/>
          <p:cNvCxnSpPr/>
          <p:nvPr/>
        </p:nvCxnSpPr>
        <p:spPr>
          <a:xfrm>
            <a:off x="6156176" y="3140968"/>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6156176" y="6093296"/>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300192" y="5877272"/>
            <a:ext cx="906272" cy="461665"/>
          </a:xfrm>
          <a:prstGeom prst="rect">
            <a:avLst/>
          </a:prstGeom>
          <a:noFill/>
        </p:spPr>
        <p:txBody>
          <a:bodyPr wrap="square" rtlCol="0">
            <a:spAutoFit/>
          </a:bodyPr>
          <a:lstStyle/>
          <a:p>
            <a:r>
              <a:rPr lang="en-US" sz="1200" dirty="0" smtClean="0">
                <a:solidFill>
                  <a:schemeClr val="accent6"/>
                </a:solidFill>
                <a:latin typeface="Times New Roman" pitchFamily="18" charset="0"/>
                <a:cs typeface="Times New Roman" pitchFamily="18" charset="0"/>
              </a:rPr>
              <a:t>    Crypt of</a:t>
            </a:r>
          </a:p>
          <a:p>
            <a:r>
              <a:rPr lang="en-US" sz="1200" dirty="0" err="1" smtClean="0">
                <a:solidFill>
                  <a:schemeClr val="accent6"/>
                </a:solidFill>
                <a:latin typeface="Times New Roman" pitchFamily="18" charset="0"/>
                <a:cs typeface="Times New Roman" pitchFamily="18" charset="0"/>
              </a:rPr>
              <a:t>Lieberkühn</a:t>
            </a:r>
            <a:endParaRPr lang="ru-RU" sz="1200" dirty="0">
              <a:solidFill>
                <a:schemeClr val="accent6"/>
              </a:solidFill>
              <a:latin typeface="Times New Roman" pitchFamily="18" charset="0"/>
              <a:cs typeface="Times New Roman" pitchFamily="18" charset="0"/>
            </a:endParaRPr>
          </a:p>
        </p:txBody>
      </p:sp>
      <p:cxnSp>
        <p:nvCxnSpPr>
          <p:cNvPr id="65" name="Прямая соединительная линия 64"/>
          <p:cNvCxnSpPr/>
          <p:nvPr/>
        </p:nvCxnSpPr>
        <p:spPr>
          <a:xfrm>
            <a:off x="5292080" y="479715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292080" y="5373216"/>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292080" y="5157192"/>
            <a:ext cx="829073" cy="646331"/>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Pancreatic</a:t>
            </a:r>
          </a:p>
          <a:p>
            <a:r>
              <a:rPr lang="en-US" sz="1200" dirty="0" smtClean="0">
                <a:solidFill>
                  <a:schemeClr val="accent6"/>
                </a:solidFill>
                <a:latin typeface="Times New Roman" pitchFamily="18" charset="0"/>
                <a:cs typeface="Times New Roman" pitchFamily="18" charset="0"/>
              </a:rPr>
              <a:t>and bile</a:t>
            </a:r>
          </a:p>
          <a:p>
            <a:r>
              <a:rPr lang="en-US" sz="1200" dirty="0" smtClean="0">
                <a:solidFill>
                  <a:schemeClr val="accent6"/>
                </a:solidFill>
                <a:latin typeface="Times New Roman" pitchFamily="18" charset="0"/>
                <a:cs typeface="Times New Roman" pitchFamily="18" charset="0"/>
              </a:rPr>
              <a:t>duct</a:t>
            </a:r>
            <a:endParaRPr lang="ru-RU" sz="1200" dirty="0">
              <a:solidFill>
                <a:schemeClr val="accent6"/>
              </a:solidFill>
              <a:latin typeface="Times New Roman" pitchFamily="18" charset="0"/>
              <a:cs typeface="Times New Roman" pitchFamily="18" charset="0"/>
            </a:endParaRPr>
          </a:p>
        </p:txBody>
      </p:sp>
      <p:cxnSp>
        <p:nvCxnSpPr>
          <p:cNvPr id="70" name="Прямая соединительная линия 69"/>
          <p:cNvCxnSpPr/>
          <p:nvPr/>
        </p:nvCxnSpPr>
        <p:spPr>
          <a:xfrm flipH="1">
            <a:off x="4860032" y="3789040"/>
            <a:ext cx="72008"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4860032" y="6093296"/>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004048" y="5949280"/>
            <a:ext cx="797462" cy="461665"/>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Brunner’s</a:t>
            </a:r>
          </a:p>
          <a:p>
            <a:r>
              <a:rPr lang="en-US" sz="1200" dirty="0" smtClean="0">
                <a:solidFill>
                  <a:schemeClr val="accent6"/>
                </a:solidFill>
                <a:latin typeface="Times New Roman" pitchFamily="18" charset="0"/>
                <a:cs typeface="Times New Roman" pitchFamily="18" charset="0"/>
              </a:rPr>
              <a:t>glands</a:t>
            </a:r>
            <a:endParaRPr lang="ru-RU" sz="1200" dirty="0">
              <a:solidFill>
                <a:schemeClr val="accent6"/>
              </a:solidFill>
              <a:latin typeface="Times New Roman" pitchFamily="18" charset="0"/>
              <a:cs typeface="Times New Roman" pitchFamily="18" charset="0"/>
            </a:endParaRPr>
          </a:p>
        </p:txBody>
      </p:sp>
      <p:cxnSp>
        <p:nvCxnSpPr>
          <p:cNvPr id="75" name="Прямая соединительная линия 74"/>
          <p:cNvCxnSpPr/>
          <p:nvPr/>
        </p:nvCxnSpPr>
        <p:spPr>
          <a:xfrm>
            <a:off x="4572000" y="458112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4283968" y="6525344"/>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75856" y="6237312"/>
            <a:ext cx="1327158" cy="461665"/>
          </a:xfrm>
          <a:prstGeom prst="rect">
            <a:avLst/>
          </a:prstGeom>
          <a:noFill/>
        </p:spPr>
        <p:txBody>
          <a:bodyPr wrap="none" rtlCol="0">
            <a:spAutoFit/>
          </a:bodyPr>
          <a:lstStyle/>
          <a:p>
            <a:r>
              <a:rPr lang="en-US" sz="1200" dirty="0" err="1" smtClean="0">
                <a:solidFill>
                  <a:schemeClr val="accent6"/>
                </a:solidFill>
                <a:latin typeface="Times New Roman" pitchFamily="18" charset="0"/>
                <a:cs typeface="Times New Roman" pitchFamily="18" charset="0"/>
              </a:rPr>
              <a:t>Auerbach’s</a:t>
            </a:r>
            <a:r>
              <a:rPr lang="en-US" sz="1200" dirty="0" smtClean="0">
                <a:solidFill>
                  <a:schemeClr val="accent6"/>
                </a:solidFill>
                <a:latin typeface="Times New Roman" pitchFamily="18" charset="0"/>
                <a:cs typeface="Times New Roman" pitchFamily="18" charset="0"/>
              </a:rPr>
              <a:t> plexus</a:t>
            </a:r>
          </a:p>
          <a:p>
            <a:r>
              <a:rPr lang="en-US" sz="1200" dirty="0" smtClean="0">
                <a:solidFill>
                  <a:schemeClr val="accent6"/>
                </a:solidFill>
                <a:latin typeface="Times New Roman" pitchFamily="18" charset="0"/>
                <a:cs typeface="Times New Roman" pitchFamily="18" charset="0"/>
              </a:rPr>
              <a:t>(</a:t>
            </a:r>
            <a:r>
              <a:rPr lang="en-US" sz="1200" dirty="0" err="1" smtClean="0">
                <a:solidFill>
                  <a:schemeClr val="accent6"/>
                </a:solidFill>
                <a:latin typeface="Times New Roman" pitchFamily="18" charset="0"/>
                <a:cs typeface="Times New Roman" pitchFamily="18" charset="0"/>
              </a:rPr>
              <a:t>myenteric</a:t>
            </a:r>
            <a:r>
              <a:rPr lang="en-US" sz="1200" dirty="0" smtClean="0">
                <a:solidFill>
                  <a:schemeClr val="accent6"/>
                </a:solidFill>
                <a:latin typeface="Times New Roman" pitchFamily="18" charset="0"/>
                <a:cs typeface="Times New Roman" pitchFamily="18" charset="0"/>
              </a:rPr>
              <a:t>)</a:t>
            </a:r>
            <a:endParaRPr lang="ru-RU" sz="1200" dirty="0">
              <a:solidFill>
                <a:schemeClr val="accent6"/>
              </a:solidFill>
              <a:latin typeface="Times New Roman" pitchFamily="18" charset="0"/>
              <a:cs typeface="Times New Roman" pitchFamily="18" charset="0"/>
            </a:endParaRPr>
          </a:p>
        </p:txBody>
      </p:sp>
      <p:cxnSp>
        <p:nvCxnSpPr>
          <p:cNvPr id="81" name="Прямая соединительная линия 80"/>
          <p:cNvCxnSpPr/>
          <p:nvPr/>
        </p:nvCxnSpPr>
        <p:spPr>
          <a:xfrm>
            <a:off x="4067944" y="4365104"/>
            <a:ext cx="144016"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4139952" y="6021288"/>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2915816" y="5805264"/>
            <a:ext cx="1297599" cy="461665"/>
          </a:xfrm>
          <a:prstGeom prst="rect">
            <a:avLst/>
          </a:prstGeom>
          <a:noFill/>
        </p:spPr>
        <p:txBody>
          <a:bodyPr wrap="none" rtlCol="0">
            <a:spAutoFit/>
          </a:bodyPr>
          <a:lstStyle/>
          <a:p>
            <a:r>
              <a:rPr lang="en-US" sz="1200" dirty="0" err="1" smtClean="0">
                <a:solidFill>
                  <a:schemeClr val="accent6"/>
                </a:solidFill>
                <a:latin typeface="Times New Roman" pitchFamily="18" charset="0"/>
                <a:cs typeface="Times New Roman" pitchFamily="18" charset="0"/>
              </a:rPr>
              <a:t>Meissner’s</a:t>
            </a:r>
            <a:r>
              <a:rPr lang="en-US" sz="1200" dirty="0" smtClean="0">
                <a:solidFill>
                  <a:schemeClr val="accent6"/>
                </a:solidFill>
                <a:latin typeface="Times New Roman" pitchFamily="18" charset="0"/>
                <a:cs typeface="Times New Roman" pitchFamily="18" charset="0"/>
              </a:rPr>
              <a:t> plexus</a:t>
            </a:r>
          </a:p>
          <a:p>
            <a:r>
              <a:rPr lang="en-US" sz="1200" dirty="0" smtClean="0">
                <a:solidFill>
                  <a:schemeClr val="accent6"/>
                </a:solidFill>
                <a:latin typeface="Times New Roman" pitchFamily="18" charset="0"/>
                <a:cs typeface="Times New Roman" pitchFamily="18" charset="0"/>
              </a:rPr>
              <a:t>(</a:t>
            </a:r>
            <a:r>
              <a:rPr lang="en-US" sz="1200" dirty="0" err="1" smtClean="0">
                <a:solidFill>
                  <a:schemeClr val="accent6"/>
                </a:solidFill>
                <a:latin typeface="Times New Roman" pitchFamily="18" charset="0"/>
                <a:cs typeface="Times New Roman" pitchFamily="18" charset="0"/>
              </a:rPr>
              <a:t>submucosal</a:t>
            </a:r>
            <a:r>
              <a:rPr lang="en-US" sz="1200" dirty="0" smtClean="0">
                <a:solidFill>
                  <a:schemeClr val="accent6"/>
                </a:solidFill>
                <a:latin typeface="Times New Roman" pitchFamily="18" charset="0"/>
                <a:cs typeface="Times New Roman" pitchFamily="18" charset="0"/>
              </a:rPr>
              <a:t>)</a:t>
            </a:r>
            <a:endParaRPr lang="ru-RU" sz="1200" dirty="0">
              <a:solidFill>
                <a:schemeClr val="accent6"/>
              </a:solidFill>
              <a:latin typeface="Times New Roman" pitchFamily="18" charset="0"/>
              <a:cs typeface="Times New Roman" pitchFamily="18" charset="0"/>
            </a:endParaRPr>
          </a:p>
        </p:txBody>
      </p:sp>
      <p:cxnSp>
        <p:nvCxnSpPr>
          <p:cNvPr id="88" name="Прямая соединительная линия 87"/>
          <p:cNvCxnSpPr/>
          <p:nvPr/>
        </p:nvCxnSpPr>
        <p:spPr>
          <a:xfrm>
            <a:off x="3995936" y="3429000"/>
            <a:ext cx="0" cy="18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3995936" y="544522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419872" y="5301208"/>
            <a:ext cx="784189" cy="461665"/>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    Gastric</a:t>
            </a:r>
          </a:p>
          <a:p>
            <a:r>
              <a:rPr lang="en-US" sz="1200" dirty="0" smtClean="0">
                <a:solidFill>
                  <a:schemeClr val="accent6"/>
                </a:solidFill>
                <a:latin typeface="Times New Roman" pitchFamily="18" charset="0"/>
                <a:cs typeface="Times New Roman" pitchFamily="18" charset="0"/>
              </a:rPr>
              <a:t>      gland</a:t>
            </a:r>
            <a:endParaRPr lang="ru-RU" sz="1200" dirty="0">
              <a:solidFill>
                <a:schemeClr val="accent6"/>
              </a:solidFill>
              <a:latin typeface="Times New Roman" pitchFamily="18" charset="0"/>
              <a:cs typeface="Times New Roman" pitchFamily="18" charset="0"/>
            </a:endParaRPr>
          </a:p>
        </p:txBody>
      </p:sp>
      <p:cxnSp>
        <p:nvCxnSpPr>
          <p:cNvPr id="96" name="Прямая соединительная линия 95"/>
          <p:cNvCxnSpPr/>
          <p:nvPr/>
        </p:nvCxnSpPr>
        <p:spPr>
          <a:xfrm>
            <a:off x="3203848" y="4149080"/>
            <a:ext cx="0"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131840" y="5445224"/>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195736" y="5301208"/>
            <a:ext cx="1293944" cy="461665"/>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 Esophageal</a:t>
            </a:r>
          </a:p>
          <a:p>
            <a:r>
              <a:rPr lang="en-US" sz="1200" dirty="0" err="1" smtClean="0">
                <a:solidFill>
                  <a:schemeClr val="accent6"/>
                </a:solidFill>
                <a:latin typeface="Times New Roman" pitchFamily="18" charset="0"/>
                <a:cs typeface="Times New Roman" pitchFamily="18" charset="0"/>
              </a:rPr>
              <a:t>submucosal</a:t>
            </a:r>
            <a:r>
              <a:rPr lang="en-US" sz="1200" dirty="0" smtClean="0">
                <a:solidFill>
                  <a:schemeClr val="accent6"/>
                </a:solidFill>
                <a:latin typeface="Times New Roman" pitchFamily="18" charset="0"/>
                <a:cs typeface="Times New Roman" pitchFamily="18" charset="0"/>
              </a:rPr>
              <a:t> gland</a:t>
            </a:r>
            <a:endParaRPr lang="ru-RU" sz="1200" dirty="0">
              <a:solidFill>
                <a:schemeClr val="accent6"/>
              </a:solidFill>
              <a:latin typeface="Times New Roman" pitchFamily="18" charset="0"/>
              <a:cs typeface="Times New Roman" pitchFamily="18" charset="0"/>
            </a:endParaRPr>
          </a:p>
        </p:txBody>
      </p:sp>
      <p:cxnSp>
        <p:nvCxnSpPr>
          <p:cNvPr id="101" name="Прямая соединительная линия 100"/>
          <p:cNvCxnSpPr/>
          <p:nvPr/>
        </p:nvCxnSpPr>
        <p:spPr>
          <a:xfrm>
            <a:off x="2843808" y="494116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p:nvPr/>
        </p:nvCxnSpPr>
        <p:spPr>
          <a:xfrm>
            <a:off x="2843808" y="51571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2843808" y="494116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flipH="1">
            <a:off x="2843808" y="4869160"/>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a:off x="2843808" y="429309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2843808" y="357301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2843808" y="42210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a:off x="2843808" y="357301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Прямая соединительная линия 121"/>
          <p:cNvCxnSpPr/>
          <p:nvPr/>
        </p:nvCxnSpPr>
        <p:spPr>
          <a:xfrm>
            <a:off x="2843808" y="429309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p:cNvCxnSpPr/>
          <p:nvPr/>
        </p:nvCxnSpPr>
        <p:spPr>
          <a:xfrm flipH="1">
            <a:off x="2843808" y="2924944"/>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a:off x="2843808" y="292494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a:endCxn id="2" idx="1"/>
          </p:cNvCxnSpPr>
          <p:nvPr/>
        </p:nvCxnSpPr>
        <p:spPr>
          <a:xfrm>
            <a:off x="2843808" y="3501008"/>
            <a:ext cx="144016" cy="3647"/>
          </a:xfrm>
          <a:prstGeom prst="line">
            <a:avLst/>
          </a:prstGeom>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2195736" y="3140968"/>
            <a:ext cx="671979" cy="276999"/>
          </a:xfrm>
          <a:prstGeom prst="rect">
            <a:avLst/>
          </a:prstGeom>
          <a:noFill/>
        </p:spPr>
        <p:txBody>
          <a:bodyPr wrap="none" rtlCol="0">
            <a:spAutoFit/>
          </a:bodyPr>
          <a:lstStyle/>
          <a:p>
            <a:r>
              <a:rPr lang="en-US" sz="1200" dirty="0" smtClean="0">
                <a:solidFill>
                  <a:schemeClr val="accent6"/>
                </a:solidFill>
                <a:latin typeface="Times New Roman" pitchFamily="18" charset="0"/>
                <a:cs typeface="Times New Roman" pitchFamily="18" charset="0"/>
              </a:rPr>
              <a:t>Mucosa</a:t>
            </a:r>
            <a:endParaRPr lang="ru-RU" sz="1200" dirty="0">
              <a:solidFill>
                <a:schemeClr val="accent6"/>
              </a:solidFill>
              <a:latin typeface="Times New Roman" pitchFamily="18" charset="0"/>
              <a:cs typeface="Times New Roman" pitchFamily="18" charset="0"/>
            </a:endParaRPr>
          </a:p>
        </p:txBody>
      </p:sp>
      <p:sp>
        <p:nvSpPr>
          <p:cNvPr id="131" name="TextBox 130"/>
          <p:cNvSpPr txBox="1"/>
          <p:nvPr/>
        </p:nvSpPr>
        <p:spPr>
          <a:xfrm>
            <a:off x="2123728" y="3717032"/>
            <a:ext cx="894797" cy="276999"/>
          </a:xfrm>
          <a:prstGeom prst="rect">
            <a:avLst/>
          </a:prstGeom>
          <a:noFill/>
        </p:spPr>
        <p:txBody>
          <a:bodyPr wrap="none" rtlCol="0">
            <a:spAutoFit/>
          </a:bodyPr>
          <a:lstStyle/>
          <a:p>
            <a:r>
              <a:rPr lang="en-US" sz="1200" dirty="0" err="1" smtClean="0">
                <a:solidFill>
                  <a:schemeClr val="accent6"/>
                </a:solidFill>
                <a:latin typeface="Times New Roman" pitchFamily="18" charset="0"/>
                <a:cs typeface="Times New Roman" pitchFamily="18" charset="0"/>
              </a:rPr>
              <a:t>Submucosa</a:t>
            </a:r>
            <a:endParaRPr lang="ru-RU" sz="1200" dirty="0">
              <a:solidFill>
                <a:schemeClr val="accent6"/>
              </a:solidFill>
              <a:latin typeface="Times New Roman" pitchFamily="18" charset="0"/>
              <a:cs typeface="Times New Roman" pitchFamily="18" charset="0"/>
            </a:endParaRPr>
          </a:p>
        </p:txBody>
      </p:sp>
      <p:sp>
        <p:nvSpPr>
          <p:cNvPr id="132" name="TextBox 131"/>
          <p:cNvSpPr txBox="1"/>
          <p:nvPr/>
        </p:nvSpPr>
        <p:spPr>
          <a:xfrm>
            <a:off x="2123728" y="4365104"/>
            <a:ext cx="864096" cy="276999"/>
          </a:xfrm>
          <a:prstGeom prst="rect">
            <a:avLst/>
          </a:prstGeom>
          <a:noFill/>
        </p:spPr>
        <p:txBody>
          <a:bodyPr wrap="square" rtlCol="0">
            <a:spAutoFit/>
          </a:bodyPr>
          <a:lstStyle/>
          <a:p>
            <a:r>
              <a:rPr lang="en-US" sz="1200" dirty="0" err="1" smtClean="0">
                <a:solidFill>
                  <a:schemeClr val="accent6"/>
                </a:solidFill>
                <a:latin typeface="Times New Roman" pitchFamily="18" charset="0"/>
                <a:cs typeface="Times New Roman" pitchFamily="18" charset="0"/>
              </a:rPr>
              <a:t>Muscularis</a:t>
            </a:r>
            <a:endParaRPr lang="ru-RU" sz="1200" dirty="0">
              <a:solidFill>
                <a:schemeClr val="accent6"/>
              </a:solidFill>
              <a:latin typeface="Times New Roman" pitchFamily="18" charset="0"/>
              <a:cs typeface="Times New Roman" pitchFamily="18" charset="0"/>
            </a:endParaRPr>
          </a:p>
        </p:txBody>
      </p:sp>
      <p:sp>
        <p:nvSpPr>
          <p:cNvPr id="133" name="TextBox 132"/>
          <p:cNvSpPr txBox="1"/>
          <p:nvPr/>
        </p:nvSpPr>
        <p:spPr>
          <a:xfrm>
            <a:off x="2123728" y="4869160"/>
            <a:ext cx="936104" cy="276999"/>
          </a:xfrm>
          <a:prstGeom prst="rect">
            <a:avLst/>
          </a:prstGeom>
          <a:noFill/>
        </p:spPr>
        <p:txBody>
          <a:bodyPr wrap="square" rtlCol="0">
            <a:spAutoFit/>
          </a:bodyPr>
          <a:lstStyle/>
          <a:p>
            <a:r>
              <a:rPr lang="en-US" sz="1200" dirty="0" smtClean="0">
                <a:solidFill>
                  <a:schemeClr val="accent6"/>
                </a:solidFill>
                <a:latin typeface="Times New Roman" pitchFamily="18" charset="0"/>
                <a:cs typeface="Times New Roman" pitchFamily="18" charset="0"/>
              </a:rPr>
              <a:t>Adventitia</a:t>
            </a:r>
            <a:endParaRPr lang="ru-RU" sz="1200" dirty="0">
              <a:solidFill>
                <a:schemeClr val="accent6"/>
              </a:solidFill>
              <a:latin typeface="Times New Roman" pitchFamily="18" charset="0"/>
              <a:cs typeface="Times New Roman" pitchFamily="18" charset="0"/>
            </a:endParaRPr>
          </a:p>
        </p:txBody>
      </p:sp>
      <p:cxnSp>
        <p:nvCxnSpPr>
          <p:cNvPr id="141" name="Прямая соединительная линия 140"/>
          <p:cNvCxnSpPr/>
          <p:nvPr/>
        </p:nvCxnSpPr>
        <p:spPr>
          <a:xfrm>
            <a:off x="8244408" y="40770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027" name="Rectangle 3"/>
          <p:cNvSpPr>
            <a:spLocks noChangeArrowheads="1"/>
          </p:cNvSpPr>
          <p:nvPr/>
        </p:nvSpPr>
        <p:spPr bwMode="auto">
          <a:xfrm>
            <a:off x="2195736" y="332656"/>
            <a:ext cx="69482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The intestines might be thought of as a tube within the body cavity</a:t>
            </a:r>
            <a:r>
              <a:rPr lang="en-US" sz="1400" dirty="0" smtClean="0">
                <a:solidFill>
                  <a:schemeClr val="accent6"/>
                </a:solidFill>
                <a:latin typeface="Times New Roman" pitchFamily="18" charset="0"/>
                <a:cs typeface="Times New Roman" pitchFamily="18" charset="0"/>
              </a:rPr>
              <a:t> </a:t>
            </a: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that carries material (</a:t>
            </a:r>
            <a:r>
              <a:rPr kumimoji="0" lang="en-US" sz="1400" b="0" i="0" u="none" strike="noStrike" cap="none" normalizeH="0" baseline="0" dirty="0" err="1" smtClean="0">
                <a:ln>
                  <a:noFill/>
                </a:ln>
                <a:solidFill>
                  <a:schemeClr val="accent6"/>
                </a:solidFill>
                <a:effectLst/>
                <a:latin typeface="Times New Roman" pitchFamily="18" charset="0"/>
                <a:ea typeface="Calibri" pitchFamily="34" charset="0"/>
                <a:cs typeface="Times New Roman" pitchFamily="18" charset="0"/>
              </a:rPr>
              <a:t>ingesta</a:t>
            </a: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err="1" smtClean="0">
                <a:ln>
                  <a:noFill/>
                </a:ln>
                <a:solidFill>
                  <a:schemeClr val="accent6"/>
                </a:solidFill>
                <a:effectLst/>
                <a:latin typeface="Times New Roman" pitchFamily="18" charset="0"/>
                <a:ea typeface="Calibri" pitchFamily="34" charset="0"/>
                <a:cs typeface="Times New Roman" pitchFamily="18" charset="0"/>
              </a:rPr>
              <a:t>digesta</a:t>
            </a: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 through the body. </a:t>
            </a:r>
            <a:b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br>
            <a:r>
              <a:rPr kumimoji="0" lang="ru-RU" sz="1400" b="0" i="0" u="none" strike="noStrike" cap="none" normalizeH="0" baseline="0" dirty="0" err="1" smtClean="0">
                <a:ln>
                  <a:noFill/>
                </a:ln>
                <a:solidFill>
                  <a:schemeClr val="accent6"/>
                </a:solidFill>
                <a:effectLst/>
                <a:latin typeface="Times New Roman" pitchFamily="18" charset="0"/>
                <a:ea typeface="Calibri" pitchFamily="34" charset="0"/>
                <a:cs typeface="Times New Roman" pitchFamily="18" charset="0"/>
              </a:rPr>
              <a:t>The</a:t>
            </a:r>
            <a:r>
              <a:rPr kumimoji="0" lang="ru-RU"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accent6"/>
                </a:solidFill>
                <a:effectLst/>
                <a:latin typeface="Times New Roman" pitchFamily="18" charset="0"/>
                <a:ea typeface="Calibri" pitchFamily="34" charset="0"/>
                <a:cs typeface="Times New Roman" pitchFamily="18" charset="0"/>
              </a:rPr>
              <a:t>overall</a:t>
            </a:r>
            <a:r>
              <a:rPr lang="en-US" sz="1400" dirty="0" smtClean="0">
                <a:solidFill>
                  <a:schemeClr val="accent6"/>
                </a:solidFill>
                <a:latin typeface="Times New Roman" pitchFamily="18" charset="0"/>
                <a:cs typeface="Times New Roman" pitchFamily="18" charset="0"/>
              </a:rPr>
              <a:t> </a:t>
            </a: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anatomic and </a:t>
            </a:r>
            <a:r>
              <a:rPr kumimoji="0" lang="en-US" sz="1400" b="0" i="0" u="none" strike="noStrike" cap="none" normalizeH="0" baseline="0" dirty="0" err="1" smtClean="0">
                <a:ln>
                  <a:noFill/>
                </a:ln>
                <a:solidFill>
                  <a:schemeClr val="accent6"/>
                </a:solidFill>
                <a:effectLst/>
                <a:latin typeface="Times New Roman" pitchFamily="18" charset="0"/>
                <a:ea typeface="Calibri" pitchFamily="34" charset="0"/>
                <a:cs typeface="Times New Roman" pitchFamily="18" charset="0"/>
              </a:rPr>
              <a:t>histologic</a:t>
            </a:r>
            <a:r>
              <a:rPr kumimoji="0" lang="en-US" sz="1400" b="0"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 organization of this digestive tube.</a:t>
            </a:r>
          </a:p>
        </p:txBody>
      </p:sp>
      <p:sp>
        <p:nvSpPr>
          <p:cNvPr id="69" name="TextBox 68"/>
          <p:cNvSpPr txBox="1"/>
          <p:nvPr/>
        </p:nvSpPr>
        <p:spPr>
          <a:xfrm>
            <a:off x="2432739" y="6550223"/>
            <a:ext cx="6711261" cy="307777"/>
          </a:xfrm>
          <a:prstGeom prst="rect">
            <a:avLst/>
          </a:prstGeom>
          <a:noFill/>
        </p:spPr>
        <p:txBody>
          <a:bodyPr wrap="none" rtlCol="0">
            <a:spAutoFit/>
          </a:bodyPr>
          <a:lstStyle/>
          <a:p>
            <a:r>
              <a:rPr lang="en-US" sz="1400" b="1" dirty="0" smtClean="0">
                <a:solidFill>
                  <a:schemeClr val="accent6">
                    <a:lumMod val="50000"/>
                  </a:schemeClr>
                </a:solidFill>
                <a:latin typeface="Times New Roman" pitchFamily="18" charset="0"/>
                <a:cs typeface="Times New Roman" pitchFamily="18" charset="0"/>
              </a:rPr>
              <a:t>Anatomic and </a:t>
            </a:r>
            <a:r>
              <a:rPr lang="en-US" sz="1400" b="1" dirty="0" err="1" smtClean="0">
                <a:solidFill>
                  <a:schemeClr val="accent6">
                    <a:lumMod val="50000"/>
                  </a:schemeClr>
                </a:solidFill>
                <a:latin typeface="Times New Roman" pitchFamily="18" charset="0"/>
                <a:cs typeface="Times New Roman" pitchFamily="18" charset="0"/>
              </a:rPr>
              <a:t>Histologic</a:t>
            </a:r>
            <a:r>
              <a:rPr lang="en-US" sz="1400" b="1" dirty="0" smtClean="0">
                <a:solidFill>
                  <a:schemeClr val="accent6">
                    <a:lumMod val="50000"/>
                  </a:schemeClr>
                </a:solidFill>
                <a:latin typeface="Times New Roman" pitchFamily="18" charset="0"/>
                <a:cs typeface="Times New Roman" pitchFamily="18" charset="0"/>
              </a:rPr>
              <a:t> Organization of the Digestive Tube. A, Entire digestive tube.</a:t>
            </a:r>
            <a:endParaRPr lang="ru-RU" sz="1400" dirty="0">
              <a:solidFill>
                <a:schemeClr val="accent6">
                  <a:lumMod val="50000"/>
                </a:schemeClr>
              </a:solidFill>
              <a:latin typeface="Times New Roman" pitchFamily="18" charset="0"/>
              <a:cs typeface="Times New Roman" pitchFamily="18" charset="0"/>
            </a:endParaRPr>
          </a:p>
        </p:txBody>
      </p:sp>
      <p:sp>
        <p:nvSpPr>
          <p:cNvPr id="71" name="Прямоугольник 70"/>
          <p:cNvSpPr/>
          <p:nvPr/>
        </p:nvSpPr>
        <p:spPr>
          <a:xfrm>
            <a:off x="2267744" y="44624"/>
            <a:ext cx="6876256" cy="3326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DaunPenh" pitchFamily="2" charset="0"/>
                <a:cs typeface="DaunPenh" pitchFamily="2" charset="0"/>
              </a:rPr>
              <a:t>Histologic</a:t>
            </a:r>
            <a:r>
              <a:rPr lang="en-US" sz="2400" b="1" dirty="0" smtClean="0">
                <a:solidFill>
                  <a:schemeClr val="accent6">
                    <a:lumMod val="50000"/>
                  </a:schemeClr>
                </a:solidFill>
                <a:latin typeface="DaunPenh" pitchFamily="2" charset="0"/>
                <a:cs typeface="DaunPenh" pitchFamily="2" charset="0"/>
              </a:rPr>
              <a:t> Organization of the Digestive Tube</a:t>
            </a:r>
            <a:endParaRPr lang="ru-RU" sz="2400" dirty="0">
              <a:solidFill>
                <a:schemeClr val="accent2"/>
              </a:solidFill>
              <a:latin typeface="Times New Roman" pitchFamily="18" charset="0"/>
              <a:cs typeface="DaunPenh"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67744" y="3429000"/>
            <a:ext cx="6606480" cy="646331"/>
          </a:xfrm>
          <a:prstGeom prst="rect">
            <a:avLst/>
          </a:prstGeom>
        </p:spPr>
        <p:txBody>
          <a:bodyPr wrap="square">
            <a:spAutoFit/>
          </a:bodyPr>
          <a:lstStyle/>
          <a:p>
            <a:pPr algn="just"/>
            <a:r>
              <a:rPr lang="en-US" b="1" dirty="0" smtClean="0">
                <a:solidFill>
                  <a:schemeClr val="accent6">
                    <a:lumMod val="50000"/>
                  </a:schemeClr>
                </a:solidFill>
                <a:latin typeface="DaunPenh" pitchFamily="2" charset="0"/>
                <a:cs typeface="DaunPenh" pitchFamily="2" charset="0"/>
              </a:rPr>
              <a:t>Anatomic and </a:t>
            </a:r>
            <a:r>
              <a:rPr lang="en-US" b="1" dirty="0" err="1" smtClean="0">
                <a:solidFill>
                  <a:schemeClr val="accent6">
                    <a:lumMod val="50000"/>
                  </a:schemeClr>
                </a:solidFill>
                <a:latin typeface="DaunPenh" pitchFamily="2" charset="0"/>
                <a:cs typeface="DaunPenh" pitchFamily="2" charset="0"/>
              </a:rPr>
              <a:t>Histologic</a:t>
            </a:r>
            <a:r>
              <a:rPr lang="en-US" b="1" dirty="0" smtClean="0">
                <a:solidFill>
                  <a:schemeClr val="accent6">
                    <a:lumMod val="50000"/>
                  </a:schemeClr>
                </a:solidFill>
                <a:latin typeface="DaunPenh" pitchFamily="2" charset="0"/>
                <a:cs typeface="DaunPenh" pitchFamily="2" charset="0"/>
              </a:rPr>
              <a:t> Organization of the Digestive Tube. B, Higher magnification of the jejunum and ileum.</a:t>
            </a:r>
            <a:endParaRPr lang="ru-RU" b="1" dirty="0">
              <a:solidFill>
                <a:schemeClr val="accent6">
                  <a:lumMod val="50000"/>
                </a:schemeClr>
              </a:solidFill>
              <a:latin typeface="Times New Roman" pitchFamily="18" charset="0"/>
              <a:cs typeface="DaunPenh" pitchFamily="2" charset="0"/>
            </a:endParaRPr>
          </a:p>
        </p:txBody>
      </p:sp>
      <p:sp>
        <p:nvSpPr>
          <p:cNvPr id="8" name="Прямоугольник 7"/>
          <p:cNvSpPr/>
          <p:nvPr/>
        </p:nvSpPr>
        <p:spPr>
          <a:xfrm>
            <a:off x="2483768" y="4005064"/>
            <a:ext cx="6408712" cy="1015663"/>
          </a:xfrm>
          <a:prstGeom prst="rect">
            <a:avLst/>
          </a:prstGeom>
        </p:spPr>
        <p:txBody>
          <a:bodyPr wrap="square">
            <a:spAutoFit/>
          </a:bodyPr>
          <a:lstStyle/>
          <a:p>
            <a:pPr algn="just"/>
            <a:r>
              <a:rPr lang="en-US" sz="2000" b="1" dirty="0" smtClean="0">
                <a:solidFill>
                  <a:schemeClr val="accent2"/>
                </a:solidFill>
                <a:latin typeface="DaunPenh" pitchFamily="2" charset="0"/>
                <a:cs typeface="DaunPenh" pitchFamily="2" charset="0"/>
              </a:rPr>
              <a:t>Herbivores have longer intestines than carnivores or omnivores and need a fermentation vat, either the rumen or </a:t>
            </a:r>
            <a:r>
              <a:rPr lang="en-US" sz="2000" b="1" dirty="0" err="1" smtClean="0">
                <a:solidFill>
                  <a:schemeClr val="accent2"/>
                </a:solidFill>
                <a:latin typeface="DaunPenh" pitchFamily="2" charset="0"/>
                <a:cs typeface="DaunPenh" pitchFamily="2" charset="0"/>
              </a:rPr>
              <a:t>cecum</a:t>
            </a:r>
            <a:r>
              <a:rPr lang="en-US" sz="2000" b="1" dirty="0" smtClean="0">
                <a:solidFill>
                  <a:schemeClr val="accent2"/>
                </a:solidFill>
                <a:latin typeface="DaunPenh" pitchFamily="2" charset="0"/>
                <a:cs typeface="DaunPenh" pitchFamily="2" charset="0"/>
              </a:rPr>
              <a:t>, to digest cellulose. Within the smooth muscle layers and </a:t>
            </a:r>
            <a:r>
              <a:rPr lang="en-US" sz="2000" b="1" dirty="0" err="1" smtClean="0">
                <a:solidFill>
                  <a:schemeClr val="accent2"/>
                </a:solidFill>
                <a:latin typeface="DaunPenh" pitchFamily="2" charset="0"/>
                <a:cs typeface="DaunPenh" pitchFamily="2" charset="0"/>
              </a:rPr>
              <a:t>villi</a:t>
            </a:r>
            <a:r>
              <a:rPr lang="en-US" sz="2000" b="1" dirty="0" smtClean="0">
                <a:solidFill>
                  <a:schemeClr val="accent2"/>
                </a:solidFill>
                <a:latin typeface="DaunPenh" pitchFamily="2" charset="0"/>
                <a:cs typeface="DaunPenh" pitchFamily="2" charset="0"/>
              </a:rPr>
              <a:t> are the neural network of the enteric nervous system. </a:t>
            </a:r>
            <a:endParaRPr lang="ru-RU" sz="2000" b="1" dirty="0">
              <a:solidFill>
                <a:schemeClr val="accent2"/>
              </a:solidFill>
              <a:latin typeface="Times New Roman" pitchFamily="18" charset="0"/>
              <a:cs typeface="DaunPenh"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2771800" y="908720"/>
            <a:ext cx="5038725" cy="2409825"/>
          </a:xfrm>
          <a:prstGeom prst="rect">
            <a:avLst/>
          </a:prstGeom>
          <a:noFill/>
          <a:ln w="9525">
            <a:noFill/>
            <a:miter lim="800000"/>
            <a:headEnd/>
            <a:tailEnd/>
          </a:ln>
        </p:spPr>
      </p:pic>
      <p:sp>
        <p:nvSpPr>
          <p:cNvPr id="5" name="TextBox 4"/>
          <p:cNvSpPr txBox="1"/>
          <p:nvPr/>
        </p:nvSpPr>
        <p:spPr>
          <a:xfrm>
            <a:off x="2699792" y="5373216"/>
            <a:ext cx="2448272" cy="707886"/>
          </a:xfrm>
          <a:prstGeom prst="rect">
            <a:avLst/>
          </a:prstGeom>
          <a:noFill/>
        </p:spPr>
        <p:txBody>
          <a:bodyPr wrap="square" rtlCol="0">
            <a:spAutoFit/>
          </a:bodyPr>
          <a:lstStyle/>
          <a:p>
            <a:r>
              <a:rPr lang="en-US" sz="2000" b="1" i="1" dirty="0" smtClean="0">
                <a:solidFill>
                  <a:schemeClr val="accent2"/>
                </a:solidFill>
                <a:latin typeface="DaunPenh" pitchFamily="2" charset="0"/>
                <a:cs typeface="DaunPenh" pitchFamily="2" charset="0"/>
              </a:rPr>
              <a:t>The intestinal mucosa is composed of three layers:</a:t>
            </a:r>
            <a:endParaRPr lang="ru-RU" sz="2000" dirty="0"/>
          </a:p>
        </p:txBody>
      </p:sp>
      <p:sp>
        <p:nvSpPr>
          <p:cNvPr id="6" name="Прямоугольник 5"/>
          <p:cNvSpPr/>
          <p:nvPr/>
        </p:nvSpPr>
        <p:spPr>
          <a:xfrm>
            <a:off x="5220072" y="4869161"/>
            <a:ext cx="3923928" cy="830997"/>
          </a:xfrm>
          <a:prstGeom prst="rect">
            <a:avLst/>
          </a:prstGeom>
        </p:spPr>
        <p:txBody>
          <a:bodyPr wrap="square">
            <a:spAutoFit/>
          </a:bodyPr>
          <a:lstStyle/>
          <a:p>
            <a:r>
              <a:rPr lang="en-US" sz="2400" b="1" dirty="0" smtClean="0">
                <a:solidFill>
                  <a:schemeClr val="accent2"/>
                </a:solidFill>
                <a:latin typeface="DaunPenh" pitchFamily="2" charset="0"/>
                <a:cs typeface="DaunPenh" pitchFamily="2" charset="0"/>
              </a:rPr>
              <a:t>1.a </a:t>
            </a:r>
            <a:r>
              <a:rPr lang="en-US" sz="2400" b="1" dirty="0" err="1" smtClean="0">
                <a:solidFill>
                  <a:schemeClr val="accent2"/>
                </a:solidFill>
                <a:latin typeface="DaunPenh" pitchFamily="2" charset="0"/>
                <a:cs typeface="DaunPenh" pitchFamily="2" charset="0"/>
              </a:rPr>
              <a:t>singlecell</a:t>
            </a:r>
            <a:r>
              <a:rPr lang="en-US" sz="2400" b="1" dirty="0" smtClean="0">
                <a:solidFill>
                  <a:schemeClr val="accent2"/>
                </a:solidFill>
                <a:latin typeface="DaunPenh" pitchFamily="2" charset="0"/>
                <a:cs typeface="DaunPenh" pitchFamily="2" charset="0"/>
              </a:rPr>
              <a:t>-thick layer of epithelial cells lining the intestinal lumen, </a:t>
            </a:r>
            <a:endParaRPr lang="ru-RU" sz="2400" dirty="0"/>
          </a:p>
        </p:txBody>
      </p:sp>
      <p:sp>
        <p:nvSpPr>
          <p:cNvPr id="11" name="Прямоугольник 10"/>
          <p:cNvSpPr/>
          <p:nvPr/>
        </p:nvSpPr>
        <p:spPr>
          <a:xfrm>
            <a:off x="5220072" y="5589240"/>
            <a:ext cx="3923928" cy="461665"/>
          </a:xfrm>
          <a:prstGeom prst="rect">
            <a:avLst/>
          </a:prstGeom>
        </p:spPr>
        <p:txBody>
          <a:bodyPr wrap="square">
            <a:spAutoFit/>
          </a:bodyPr>
          <a:lstStyle/>
          <a:p>
            <a:r>
              <a:rPr lang="en-US" sz="2400" b="1" dirty="0" smtClean="0">
                <a:solidFill>
                  <a:schemeClr val="accent2"/>
                </a:solidFill>
                <a:latin typeface="DaunPenh" pitchFamily="2" charset="0"/>
                <a:cs typeface="DaunPenh" pitchFamily="2" charset="0"/>
              </a:rPr>
              <a:t>2.mesenchymal cells of the lamina </a:t>
            </a:r>
            <a:r>
              <a:rPr lang="en-US" sz="2400" b="1" dirty="0" err="1" smtClean="0">
                <a:solidFill>
                  <a:schemeClr val="accent2"/>
                </a:solidFill>
                <a:latin typeface="DaunPenh" pitchFamily="2" charset="0"/>
                <a:cs typeface="DaunPenh" pitchFamily="2" charset="0"/>
              </a:rPr>
              <a:t>propria</a:t>
            </a:r>
            <a:endParaRPr lang="ru-RU" sz="2400" dirty="0"/>
          </a:p>
        </p:txBody>
      </p:sp>
      <p:sp>
        <p:nvSpPr>
          <p:cNvPr id="13" name="TextBox 12"/>
          <p:cNvSpPr txBox="1"/>
          <p:nvPr/>
        </p:nvSpPr>
        <p:spPr>
          <a:xfrm>
            <a:off x="5220072" y="6027003"/>
            <a:ext cx="3923928" cy="830997"/>
          </a:xfrm>
          <a:prstGeom prst="rect">
            <a:avLst/>
          </a:prstGeom>
          <a:noFill/>
        </p:spPr>
        <p:txBody>
          <a:bodyPr wrap="square" rtlCol="0">
            <a:spAutoFit/>
          </a:bodyPr>
          <a:lstStyle/>
          <a:p>
            <a:r>
              <a:rPr lang="en-US" sz="2400" b="1" dirty="0" smtClean="0">
                <a:solidFill>
                  <a:schemeClr val="accent2"/>
                </a:solidFill>
                <a:latin typeface="DaunPenh" pitchFamily="2" charset="0"/>
                <a:cs typeface="DaunPenh" pitchFamily="2" charset="0"/>
              </a:rPr>
              <a:t>3.mesenchymal cells of the lamina </a:t>
            </a:r>
            <a:r>
              <a:rPr lang="en-US" sz="2400" b="1" dirty="0" err="1" smtClean="0">
                <a:solidFill>
                  <a:schemeClr val="accent2"/>
                </a:solidFill>
                <a:latin typeface="DaunPenh" pitchFamily="2" charset="0"/>
                <a:cs typeface="DaunPenh" pitchFamily="2" charset="0"/>
              </a:rPr>
              <a:t>propria</a:t>
            </a:r>
            <a:r>
              <a:rPr lang="en-US" sz="2400" b="1" dirty="0" smtClean="0">
                <a:solidFill>
                  <a:schemeClr val="accent2"/>
                </a:solidFill>
                <a:latin typeface="DaunPenh" pitchFamily="2" charset="0"/>
                <a:cs typeface="DaunPenh" pitchFamily="2" charset="0"/>
              </a:rPr>
              <a:t>, and the </a:t>
            </a:r>
            <a:r>
              <a:rPr lang="en-US" sz="2400" b="1" dirty="0" err="1" smtClean="0">
                <a:solidFill>
                  <a:schemeClr val="accent2"/>
                </a:solidFill>
                <a:latin typeface="DaunPenh" pitchFamily="2" charset="0"/>
                <a:cs typeface="DaunPenh" pitchFamily="2" charset="0"/>
              </a:rPr>
              <a:t>muscularis</a:t>
            </a:r>
            <a:r>
              <a:rPr lang="en-US" sz="2400" b="1" dirty="0" smtClean="0">
                <a:solidFill>
                  <a:schemeClr val="accent2"/>
                </a:solidFill>
                <a:latin typeface="DaunPenh" pitchFamily="2" charset="0"/>
                <a:cs typeface="DaunPenh" pitchFamily="2" charset="0"/>
              </a:rPr>
              <a:t> mucosa.</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s://pp.userapi.com/c639226/v639226844/60b72/N-6KzMoUHgk.jpg"/>
          <p:cNvPicPr>
            <a:picLocks noChangeAspect="1" noChangeArrowheads="1"/>
          </p:cNvPicPr>
          <p:nvPr/>
        </p:nvPicPr>
        <p:blipFill>
          <a:blip r:embed="rId2" cstate="print"/>
          <a:srcRect/>
          <a:stretch>
            <a:fillRect/>
          </a:stretch>
        </p:blipFill>
        <p:spPr bwMode="auto">
          <a:xfrm>
            <a:off x="2555776" y="836712"/>
            <a:ext cx="6288698" cy="4536504"/>
          </a:xfrm>
          <a:prstGeom prst="rect">
            <a:avLst/>
          </a:prstGeom>
          <a:noFill/>
        </p:spPr>
      </p:pic>
      <p:sp>
        <p:nvSpPr>
          <p:cNvPr id="5" name="Прямоугольник 4"/>
          <p:cNvSpPr/>
          <p:nvPr/>
        </p:nvSpPr>
        <p:spPr>
          <a:xfrm>
            <a:off x="2771800" y="836712"/>
            <a:ext cx="5616624"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solidFill>
                  <a:schemeClr val="accent6"/>
                </a:solidFill>
                <a:latin typeface="Times New Roman" pitchFamily="18" charset="0"/>
                <a:cs typeface="Times New Roman" pitchFamily="18" charset="0"/>
              </a:rPr>
              <a:t>            </a:t>
            </a:r>
            <a:r>
              <a:rPr lang="en-US" sz="2400" b="1" dirty="0" smtClean="0">
                <a:solidFill>
                  <a:schemeClr val="accent2"/>
                </a:solidFill>
                <a:latin typeface="DaunPenh" pitchFamily="2" charset="0"/>
                <a:cs typeface="DaunPenh" pitchFamily="2" charset="0"/>
              </a:rPr>
              <a:t>Histology. Small intestine of puppy (dog) </a:t>
            </a:r>
            <a:endParaRPr lang="ru-RU" sz="2400" b="1" dirty="0">
              <a:solidFill>
                <a:schemeClr val="accent2"/>
              </a:solidFill>
              <a:latin typeface="Times New Roman" pitchFamily="18" charset="0"/>
              <a:cs typeface="DaunPenh"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pp.userapi.com/c840525/v840525402/2fc46/-z7NTskyggI.jpg"/>
          <p:cNvPicPr>
            <a:picLocks noChangeAspect="1" noChangeArrowheads="1"/>
          </p:cNvPicPr>
          <p:nvPr/>
        </p:nvPicPr>
        <p:blipFill>
          <a:blip r:embed="rId2" cstate="print"/>
          <a:srcRect/>
          <a:stretch>
            <a:fillRect/>
          </a:stretch>
        </p:blipFill>
        <p:spPr bwMode="auto">
          <a:xfrm>
            <a:off x="2843808" y="260648"/>
            <a:ext cx="5533678" cy="4464496"/>
          </a:xfrm>
          <a:prstGeom prst="rect">
            <a:avLst/>
          </a:prstGeom>
          <a:noFill/>
        </p:spPr>
      </p:pic>
      <p:sp>
        <p:nvSpPr>
          <p:cNvPr id="3" name="TextBox 2"/>
          <p:cNvSpPr txBox="1"/>
          <p:nvPr/>
        </p:nvSpPr>
        <p:spPr>
          <a:xfrm>
            <a:off x="2555776" y="4797152"/>
            <a:ext cx="6480720" cy="1569660"/>
          </a:xfrm>
          <a:prstGeom prst="rect">
            <a:avLst/>
          </a:prstGeom>
          <a:noFill/>
        </p:spPr>
        <p:txBody>
          <a:bodyPr wrap="square" rtlCol="0">
            <a:spAutoFit/>
          </a:bodyPr>
          <a:lstStyle/>
          <a:p>
            <a:pPr algn="just"/>
            <a:r>
              <a:rPr lang="en-US" sz="1200" b="1" dirty="0" smtClean="0">
                <a:solidFill>
                  <a:schemeClr val="accent6"/>
                </a:solidFill>
                <a:latin typeface="Times New Roman" pitchFamily="18" charset="0"/>
                <a:cs typeface="Times New Roman" pitchFamily="18" charset="0"/>
              </a:rPr>
              <a:t>Histopathology of the small intestine.</a:t>
            </a:r>
            <a:r>
              <a:rPr lang="en-US" sz="1200" dirty="0" smtClean="0">
                <a:solidFill>
                  <a:schemeClr val="accent6"/>
                </a:solidFill>
                <a:latin typeface="Times New Roman" pitchFamily="18" charset="0"/>
                <a:cs typeface="Times New Roman" pitchFamily="18" charset="0"/>
              </a:rPr>
              <a:t> H&amp;E-stained tissue sections of duodenum and proximal jejunum from rhesus macaques with idiopathic diarrhea. ( A ) Normal control duodenum from an age-matched rhesus macaque illustrating characteristic morphology of the </a:t>
            </a:r>
            <a:r>
              <a:rPr lang="en-US" sz="1200" dirty="0" err="1" smtClean="0">
                <a:solidFill>
                  <a:schemeClr val="accent6"/>
                </a:solidFill>
                <a:latin typeface="Times New Roman" pitchFamily="18" charset="0"/>
                <a:cs typeface="Times New Roman" pitchFamily="18" charset="0"/>
              </a:rPr>
              <a:t>villi</a:t>
            </a:r>
            <a:r>
              <a:rPr lang="en-US" sz="1200" dirty="0" smtClean="0">
                <a:solidFill>
                  <a:schemeClr val="accent6"/>
                </a:solidFill>
                <a:latin typeface="Times New Roman" pitchFamily="18" charset="0"/>
                <a:cs typeface="Times New Roman" pitchFamily="18" charset="0"/>
              </a:rPr>
              <a:t>. 100 6 magnification. ( B ) </a:t>
            </a:r>
            <a:r>
              <a:rPr lang="en-US" sz="1200" dirty="0" err="1" smtClean="0">
                <a:solidFill>
                  <a:schemeClr val="accent6"/>
                </a:solidFill>
                <a:latin typeface="Times New Roman" pitchFamily="18" charset="0"/>
                <a:cs typeface="Times New Roman" pitchFamily="18" charset="0"/>
              </a:rPr>
              <a:t>Enteropathy</a:t>
            </a:r>
            <a:r>
              <a:rPr lang="en-US" sz="1200" dirty="0" smtClean="0">
                <a:solidFill>
                  <a:schemeClr val="accent6"/>
                </a:solidFill>
                <a:latin typeface="Times New Roman" pitchFamily="18" charset="0"/>
                <a:cs typeface="Times New Roman" pitchFamily="18" charset="0"/>
              </a:rPr>
              <a:t> of duodenum. Diffuse enteritis characterized by shortening of </a:t>
            </a:r>
            <a:r>
              <a:rPr lang="en-US" sz="1200" dirty="0" err="1" smtClean="0">
                <a:solidFill>
                  <a:schemeClr val="accent6"/>
                </a:solidFill>
                <a:latin typeface="Times New Roman" pitchFamily="18" charset="0"/>
                <a:cs typeface="Times New Roman" pitchFamily="18" charset="0"/>
              </a:rPr>
              <a:t>villi</a:t>
            </a:r>
            <a:r>
              <a:rPr lang="en-US" sz="1200" dirty="0" smtClean="0">
                <a:solidFill>
                  <a:schemeClr val="accent6"/>
                </a:solidFill>
                <a:latin typeface="Times New Roman" pitchFamily="18" charset="0"/>
                <a:cs typeface="Times New Roman" pitchFamily="18" charset="0"/>
              </a:rPr>
              <a:t>, severe lymphocytic and </a:t>
            </a:r>
            <a:r>
              <a:rPr lang="en-US" sz="1200" dirty="0" err="1" smtClean="0">
                <a:solidFill>
                  <a:schemeClr val="accent6"/>
                </a:solidFill>
                <a:latin typeface="Times New Roman" pitchFamily="18" charset="0"/>
                <a:cs typeface="Times New Roman" pitchFamily="18" charset="0"/>
              </a:rPr>
              <a:t>plasmacytic</a:t>
            </a:r>
            <a:r>
              <a:rPr lang="en-US" sz="1200" dirty="0" smtClean="0">
                <a:solidFill>
                  <a:schemeClr val="accent6"/>
                </a:solidFill>
                <a:latin typeface="Times New Roman" pitchFamily="18" charset="0"/>
                <a:cs typeface="Times New Roman" pitchFamily="18" charset="0"/>
              </a:rPr>
              <a:t> infiltration of the lamina </a:t>
            </a:r>
            <a:r>
              <a:rPr lang="en-US" sz="1200" dirty="0" err="1" smtClean="0">
                <a:solidFill>
                  <a:schemeClr val="accent6"/>
                </a:solidFill>
                <a:latin typeface="Times New Roman" pitchFamily="18" charset="0"/>
                <a:cs typeface="Times New Roman" pitchFamily="18" charset="0"/>
              </a:rPr>
              <a:t>propria</a:t>
            </a:r>
            <a:r>
              <a:rPr lang="en-US" sz="1200" dirty="0" smtClean="0">
                <a:solidFill>
                  <a:schemeClr val="accent6"/>
                </a:solidFill>
                <a:latin typeface="Times New Roman" pitchFamily="18" charset="0"/>
                <a:cs typeface="Times New Roman" pitchFamily="18" charset="0"/>
              </a:rPr>
              <a:t>, and vacuolar degeneration of the epithelium. 100 6 magnification. ( C ) Normal control jejunum from an age-matched rhesus macaque. 100 6 magnification. ( D ) </a:t>
            </a:r>
            <a:r>
              <a:rPr lang="en-US" sz="1200" dirty="0" err="1" smtClean="0">
                <a:solidFill>
                  <a:schemeClr val="accent6"/>
                </a:solidFill>
                <a:latin typeface="Times New Roman" pitchFamily="18" charset="0"/>
                <a:cs typeface="Times New Roman" pitchFamily="18" charset="0"/>
              </a:rPr>
              <a:t>Enteropathy</a:t>
            </a:r>
            <a:r>
              <a:rPr lang="en-US" sz="1200" dirty="0" smtClean="0">
                <a:solidFill>
                  <a:schemeClr val="accent6"/>
                </a:solidFill>
                <a:latin typeface="Times New Roman" pitchFamily="18" charset="0"/>
                <a:cs typeface="Times New Roman" pitchFamily="18" charset="0"/>
              </a:rPr>
              <a:t> of jejunum. The mucosa appears flat with marked blunting of </a:t>
            </a:r>
            <a:r>
              <a:rPr lang="en-US" sz="1200" dirty="0" err="1" smtClean="0">
                <a:solidFill>
                  <a:schemeClr val="accent6"/>
                </a:solidFill>
                <a:latin typeface="Times New Roman" pitchFamily="18" charset="0"/>
                <a:cs typeface="Times New Roman" pitchFamily="18" charset="0"/>
              </a:rPr>
              <a:t>villi</a:t>
            </a:r>
            <a:r>
              <a:rPr lang="en-US" sz="1200" dirty="0" smtClean="0">
                <a:solidFill>
                  <a:schemeClr val="accent6"/>
                </a:solidFill>
                <a:latin typeface="Times New Roman" pitchFamily="18" charset="0"/>
                <a:cs typeface="Times New Roman" pitchFamily="18" charset="0"/>
              </a:rPr>
              <a:t> and dense infiltration of lamina </a:t>
            </a:r>
            <a:r>
              <a:rPr lang="en-US" sz="1200" dirty="0" err="1" smtClean="0">
                <a:solidFill>
                  <a:schemeClr val="accent6"/>
                </a:solidFill>
                <a:latin typeface="Times New Roman" pitchFamily="18" charset="0"/>
                <a:cs typeface="Times New Roman" pitchFamily="18" charset="0"/>
              </a:rPr>
              <a:t>propria</a:t>
            </a:r>
            <a:r>
              <a:rPr lang="en-US" sz="1200" dirty="0" smtClean="0">
                <a:solidFill>
                  <a:schemeClr val="accent6"/>
                </a:solidFill>
                <a:latin typeface="Times New Roman" pitchFamily="18" charset="0"/>
                <a:cs typeface="Times New Roman" pitchFamily="18" charset="0"/>
              </a:rPr>
              <a:t> by mononuclear cells.</a:t>
            </a:r>
            <a:endParaRPr lang="ru-RU" sz="12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160" y="908720"/>
            <a:ext cx="2916832" cy="3416320"/>
          </a:xfrm>
          <a:prstGeom prst="rect">
            <a:avLst/>
          </a:prstGeom>
          <a:noFill/>
        </p:spPr>
        <p:txBody>
          <a:bodyPr wrap="square" rtlCol="0">
            <a:spAutoFit/>
          </a:bodyPr>
          <a:lstStyle/>
          <a:p>
            <a:pPr algn="just"/>
            <a:r>
              <a:rPr lang="en-US" sz="1200" dirty="0" smtClean="0">
                <a:solidFill>
                  <a:schemeClr val="accent6"/>
                </a:solidFill>
                <a:latin typeface="Times New Roman" pitchFamily="18" charset="0"/>
                <a:cs typeface="Times New Roman" pitchFamily="18" charset="0"/>
              </a:rPr>
              <a:t>By the action of enzymes, resident flora, and</a:t>
            </a:r>
            <a:r>
              <a:rPr lang="kk-KZ" sz="1200"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added secretions from the liver and pancreas, </a:t>
            </a:r>
            <a:r>
              <a:rPr lang="en-US" sz="1200" dirty="0" err="1" smtClean="0">
                <a:solidFill>
                  <a:schemeClr val="accent6"/>
                </a:solidFill>
                <a:latin typeface="Times New Roman" pitchFamily="18" charset="0"/>
                <a:cs typeface="Times New Roman" pitchFamily="18" charset="0"/>
              </a:rPr>
              <a:t>ingesta</a:t>
            </a:r>
            <a:r>
              <a:rPr lang="en-US" sz="1200" dirty="0" smtClean="0">
                <a:solidFill>
                  <a:schemeClr val="accent6"/>
                </a:solidFill>
                <a:latin typeface="Times New Roman" pitchFamily="18" charset="0"/>
                <a:cs typeface="Times New Roman" pitchFamily="18" charset="0"/>
              </a:rPr>
              <a:t> are broken</a:t>
            </a:r>
            <a:r>
              <a:rPr lang="kk-KZ" sz="1200"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down, nutrients are absorbed into the body, and waste products are</a:t>
            </a:r>
            <a:r>
              <a:rPr lang="kk-KZ" sz="1200"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excreted. To perform these functions the intestine needs a very large</a:t>
            </a:r>
            <a:r>
              <a:rPr lang="kk-KZ" sz="1200"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surface area, which is accomplished by the following three means:</a:t>
            </a:r>
          </a:p>
          <a:p>
            <a:pPr algn="just"/>
            <a:r>
              <a:rPr lang="en-US" sz="1200" dirty="0" smtClean="0">
                <a:solidFill>
                  <a:schemeClr val="accent6"/>
                </a:solidFill>
                <a:latin typeface="Times New Roman" pitchFamily="18" charset="0"/>
                <a:cs typeface="Times New Roman" pitchFamily="18" charset="0"/>
              </a:rPr>
              <a:t>1. The intestine is coiled in the abdomen.</a:t>
            </a:r>
          </a:p>
          <a:p>
            <a:pPr algn="just"/>
            <a:r>
              <a:rPr lang="en-US" sz="1200" dirty="0" smtClean="0">
                <a:solidFill>
                  <a:schemeClr val="accent6"/>
                </a:solidFill>
                <a:latin typeface="Times New Roman" pitchFamily="18" charset="0"/>
                <a:cs typeface="Times New Roman" pitchFamily="18" charset="0"/>
              </a:rPr>
              <a:t>2. Numerous intestinal folds contain </a:t>
            </a:r>
            <a:r>
              <a:rPr lang="en-US" sz="1200" dirty="0" err="1" smtClean="0">
                <a:solidFill>
                  <a:schemeClr val="accent6"/>
                </a:solidFill>
                <a:latin typeface="Times New Roman" pitchFamily="18" charset="0"/>
                <a:cs typeface="Times New Roman" pitchFamily="18" charset="0"/>
              </a:rPr>
              <a:t>villi</a:t>
            </a:r>
            <a:r>
              <a:rPr lang="en-US" sz="1200" dirty="0" smtClean="0">
                <a:solidFill>
                  <a:schemeClr val="accent6"/>
                </a:solidFill>
                <a:latin typeface="Times New Roman" pitchFamily="18" charset="0"/>
                <a:cs typeface="Times New Roman" pitchFamily="18" charset="0"/>
              </a:rPr>
              <a:t> that notably increase the</a:t>
            </a:r>
          </a:p>
          <a:p>
            <a:pPr algn="just"/>
            <a:r>
              <a:rPr lang="en-US" sz="1200" dirty="0" smtClean="0">
                <a:solidFill>
                  <a:schemeClr val="accent6"/>
                </a:solidFill>
                <a:latin typeface="Times New Roman" pitchFamily="18" charset="0"/>
                <a:cs typeface="Times New Roman" pitchFamily="18" charset="0"/>
              </a:rPr>
              <a:t>number of cells contacting the </a:t>
            </a:r>
            <a:r>
              <a:rPr lang="en-US" sz="1200" dirty="0" err="1" smtClean="0">
                <a:solidFill>
                  <a:schemeClr val="accent6"/>
                </a:solidFill>
                <a:latin typeface="Times New Roman" pitchFamily="18" charset="0"/>
                <a:cs typeface="Times New Roman" pitchFamily="18" charset="0"/>
              </a:rPr>
              <a:t>ingesta</a:t>
            </a:r>
            <a:r>
              <a:rPr lang="en-US" sz="1200" dirty="0" smtClean="0">
                <a:solidFill>
                  <a:schemeClr val="accent6"/>
                </a:solidFill>
                <a:latin typeface="Times New Roman" pitchFamily="18" charset="0"/>
                <a:cs typeface="Times New Roman" pitchFamily="18" charset="0"/>
              </a:rPr>
              <a:t> (Fig. </a:t>
            </a:r>
            <a:r>
              <a:rPr lang="en-US" sz="1200" i="1" dirty="0" smtClean="0">
                <a:solidFill>
                  <a:schemeClr val="accent6"/>
                </a:solidFill>
                <a:latin typeface="Times New Roman" pitchFamily="18" charset="0"/>
                <a:cs typeface="Times New Roman" pitchFamily="18" charset="0"/>
              </a:rPr>
              <a:t>A and B).</a:t>
            </a:r>
          </a:p>
          <a:p>
            <a:pPr algn="just"/>
            <a:r>
              <a:rPr lang="en-US" sz="1200" dirty="0" smtClean="0">
                <a:solidFill>
                  <a:schemeClr val="accent6"/>
                </a:solidFill>
                <a:latin typeface="Times New Roman" pitchFamily="18" charset="0"/>
                <a:cs typeface="Times New Roman" pitchFamily="18" charset="0"/>
              </a:rPr>
              <a:t>3. Each </a:t>
            </a:r>
            <a:r>
              <a:rPr lang="en-US" sz="1200" dirty="0" err="1" smtClean="0">
                <a:solidFill>
                  <a:schemeClr val="accent6"/>
                </a:solidFill>
                <a:latin typeface="Times New Roman" pitchFamily="18" charset="0"/>
                <a:cs typeface="Times New Roman" pitchFamily="18" charset="0"/>
              </a:rPr>
              <a:t>enterocyte</a:t>
            </a:r>
            <a:r>
              <a:rPr lang="en-US" sz="1200" dirty="0" smtClean="0">
                <a:solidFill>
                  <a:schemeClr val="accent6"/>
                </a:solidFill>
                <a:latin typeface="Times New Roman" pitchFamily="18" charset="0"/>
                <a:cs typeface="Times New Roman" pitchFamily="18" charset="0"/>
              </a:rPr>
              <a:t> has a </a:t>
            </a:r>
            <a:r>
              <a:rPr lang="en-US" sz="1200" dirty="0" err="1" smtClean="0">
                <a:solidFill>
                  <a:schemeClr val="accent6"/>
                </a:solidFill>
                <a:latin typeface="Times New Roman" pitchFamily="18" charset="0"/>
                <a:cs typeface="Times New Roman" pitchFamily="18" charset="0"/>
              </a:rPr>
              <a:t>microvillous</a:t>
            </a:r>
            <a:r>
              <a:rPr lang="en-US" sz="1200" dirty="0" smtClean="0">
                <a:solidFill>
                  <a:schemeClr val="accent6"/>
                </a:solidFill>
                <a:latin typeface="Times New Roman" pitchFamily="18" charset="0"/>
                <a:cs typeface="Times New Roman" pitchFamily="18" charset="0"/>
              </a:rPr>
              <a:t> border, further increasing the</a:t>
            </a:r>
          </a:p>
          <a:p>
            <a:pPr algn="just"/>
            <a:r>
              <a:rPr lang="en-US" sz="1200" dirty="0" smtClean="0">
                <a:solidFill>
                  <a:schemeClr val="accent6"/>
                </a:solidFill>
                <a:latin typeface="Times New Roman" pitchFamily="18" charset="0"/>
                <a:cs typeface="Times New Roman" pitchFamily="18" charset="0"/>
              </a:rPr>
              <a:t>surface area available for digestive and absorptive processes (see</a:t>
            </a:r>
          </a:p>
          <a:p>
            <a:pPr algn="just"/>
            <a:r>
              <a:rPr lang="en-US" sz="1200" i="1" dirty="0" smtClean="0">
                <a:solidFill>
                  <a:schemeClr val="accent6"/>
                </a:solidFill>
                <a:latin typeface="Times New Roman" pitchFamily="18" charset="0"/>
                <a:cs typeface="Times New Roman" pitchFamily="18" charset="0"/>
              </a:rPr>
              <a:t>C).</a:t>
            </a:r>
            <a:endParaRPr lang="ru-RU" sz="1200" dirty="0">
              <a:solidFill>
                <a:schemeClr val="accent6"/>
              </a:solidFill>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cstate="print"/>
          <a:srcRect/>
          <a:stretch>
            <a:fillRect/>
          </a:stretch>
        </p:blipFill>
        <p:spPr bwMode="auto">
          <a:xfrm>
            <a:off x="1763688" y="836712"/>
            <a:ext cx="1296144" cy="329565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3059832" y="836712"/>
            <a:ext cx="1543050" cy="3295650"/>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4572000" y="836712"/>
            <a:ext cx="1543050" cy="3295650"/>
          </a:xfrm>
          <a:prstGeom prst="rect">
            <a:avLst/>
          </a:prstGeom>
          <a:noFill/>
          <a:ln w="9525">
            <a:noFill/>
            <a:miter lim="800000"/>
            <a:headEnd/>
            <a:tailEnd/>
          </a:ln>
        </p:spPr>
      </p:pic>
      <p:sp>
        <p:nvSpPr>
          <p:cNvPr id="8" name="Прямоугольник 7"/>
          <p:cNvSpPr/>
          <p:nvPr/>
        </p:nvSpPr>
        <p:spPr>
          <a:xfrm>
            <a:off x="2267744" y="4653136"/>
            <a:ext cx="4320480" cy="1754326"/>
          </a:xfrm>
          <a:prstGeom prst="rect">
            <a:avLst/>
          </a:prstGeom>
        </p:spPr>
        <p:txBody>
          <a:bodyPr wrap="square">
            <a:spAutoFit/>
          </a:bodyPr>
          <a:lstStyle/>
          <a:p>
            <a:pPr algn="just"/>
            <a:r>
              <a:rPr lang="en-US" sz="1200" b="1" dirty="0" smtClean="0">
                <a:solidFill>
                  <a:schemeClr val="accent6"/>
                </a:solidFill>
                <a:latin typeface="Times New Roman" pitchFamily="18" charset="0"/>
                <a:cs typeface="Times New Roman" pitchFamily="18" charset="0"/>
              </a:rPr>
              <a:t>Organization of the Intestine. The digestive and absorptive</a:t>
            </a:r>
            <a:r>
              <a:rPr lang="kk-KZ" sz="1200" b="1"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surfaces of the intestine are markedly increased by the presence of </a:t>
            </a:r>
            <a:r>
              <a:rPr lang="en-US" sz="1200" dirty="0" err="1" smtClean="0">
                <a:solidFill>
                  <a:schemeClr val="accent6"/>
                </a:solidFill>
                <a:latin typeface="Times New Roman" pitchFamily="18" charset="0"/>
                <a:cs typeface="Times New Roman" pitchFamily="18" charset="0"/>
              </a:rPr>
              <a:t>villi</a:t>
            </a:r>
            <a:r>
              <a:rPr lang="en-US" sz="1200" dirty="0" smtClean="0">
                <a:solidFill>
                  <a:schemeClr val="accent6"/>
                </a:solidFill>
                <a:latin typeface="Times New Roman" pitchFamily="18" charset="0"/>
                <a:cs typeface="Times New Roman" pitchFamily="18" charset="0"/>
              </a:rPr>
              <a:t> and</a:t>
            </a:r>
            <a:r>
              <a:rPr lang="kk-KZ" sz="1200" dirty="0" smtClean="0">
                <a:solidFill>
                  <a:schemeClr val="accent6"/>
                </a:solidFill>
                <a:latin typeface="Times New Roman" pitchFamily="18" charset="0"/>
                <a:cs typeface="Times New Roman" pitchFamily="18" charset="0"/>
              </a:rPr>
              <a:t> </a:t>
            </a:r>
            <a:r>
              <a:rPr lang="en-US" sz="1200" dirty="0" err="1" smtClean="0">
                <a:solidFill>
                  <a:schemeClr val="accent6"/>
                </a:solidFill>
                <a:latin typeface="Times New Roman" pitchFamily="18" charset="0"/>
                <a:cs typeface="Times New Roman" pitchFamily="18" charset="0"/>
              </a:rPr>
              <a:t>microvilli</a:t>
            </a:r>
            <a:r>
              <a:rPr lang="en-US" sz="1200" dirty="0" smtClean="0">
                <a:solidFill>
                  <a:schemeClr val="accent6"/>
                </a:solidFill>
                <a:latin typeface="Times New Roman" pitchFamily="18" charset="0"/>
                <a:cs typeface="Times New Roman" pitchFamily="18" charset="0"/>
              </a:rPr>
              <a:t> on the </a:t>
            </a:r>
            <a:r>
              <a:rPr lang="en-US" sz="1200" dirty="0" err="1" smtClean="0">
                <a:solidFill>
                  <a:schemeClr val="accent6"/>
                </a:solidFill>
                <a:latin typeface="Times New Roman" pitchFamily="18" charset="0"/>
                <a:cs typeface="Times New Roman" pitchFamily="18" charset="0"/>
              </a:rPr>
              <a:t>enterocytes</a:t>
            </a:r>
            <a:r>
              <a:rPr lang="en-US" sz="1200" dirty="0" smtClean="0">
                <a:solidFill>
                  <a:schemeClr val="accent6"/>
                </a:solidFill>
                <a:latin typeface="Times New Roman" pitchFamily="18" charset="0"/>
                <a:cs typeface="Times New Roman" pitchFamily="18" charset="0"/>
              </a:rPr>
              <a:t>. </a:t>
            </a:r>
            <a:r>
              <a:rPr lang="en-US" sz="1200" b="1" dirty="0" smtClean="0">
                <a:solidFill>
                  <a:schemeClr val="accent6"/>
                </a:solidFill>
                <a:latin typeface="Times New Roman" pitchFamily="18" charset="0"/>
                <a:cs typeface="Times New Roman" pitchFamily="18" charset="0"/>
              </a:rPr>
              <a:t>A, Intestinal </a:t>
            </a:r>
            <a:r>
              <a:rPr lang="en-US" sz="1200" b="1" dirty="0" err="1" smtClean="0">
                <a:solidFill>
                  <a:schemeClr val="accent6"/>
                </a:solidFill>
                <a:latin typeface="Times New Roman" pitchFamily="18" charset="0"/>
                <a:cs typeface="Times New Roman" pitchFamily="18" charset="0"/>
              </a:rPr>
              <a:t>villi</a:t>
            </a:r>
            <a:r>
              <a:rPr lang="en-US" sz="1200" b="1" dirty="0" smtClean="0">
                <a:solidFill>
                  <a:schemeClr val="accent6"/>
                </a:solidFill>
                <a:latin typeface="Times New Roman" pitchFamily="18" charset="0"/>
                <a:cs typeface="Times New Roman" pitchFamily="18" charset="0"/>
              </a:rPr>
              <a:t>. </a:t>
            </a:r>
            <a:r>
              <a:rPr lang="en-US" sz="1200" b="1" dirty="0" err="1" smtClean="0">
                <a:solidFill>
                  <a:schemeClr val="accent6"/>
                </a:solidFill>
                <a:latin typeface="Times New Roman" pitchFamily="18" charset="0"/>
                <a:cs typeface="Times New Roman" pitchFamily="18" charset="0"/>
              </a:rPr>
              <a:t>Villus</a:t>
            </a:r>
            <a:r>
              <a:rPr lang="en-US" sz="1200" b="1" dirty="0" smtClean="0">
                <a:solidFill>
                  <a:schemeClr val="accent6"/>
                </a:solidFill>
                <a:latin typeface="Times New Roman" pitchFamily="18" charset="0"/>
                <a:cs typeface="Times New Roman" pitchFamily="18" charset="0"/>
              </a:rPr>
              <a:t> epithelial cells are</a:t>
            </a:r>
            <a:r>
              <a:rPr lang="kk-KZ" sz="1200" b="1"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present on a basement membrane (not seen) on a core of lamina </a:t>
            </a:r>
            <a:r>
              <a:rPr lang="en-US" sz="1200" dirty="0" err="1" smtClean="0">
                <a:solidFill>
                  <a:schemeClr val="accent6"/>
                </a:solidFill>
                <a:latin typeface="Times New Roman" pitchFamily="18" charset="0"/>
                <a:cs typeface="Times New Roman" pitchFamily="18" charset="0"/>
              </a:rPr>
              <a:t>propria</a:t>
            </a:r>
            <a:r>
              <a:rPr lang="en-US" sz="1200" dirty="0" smtClean="0">
                <a:solidFill>
                  <a:schemeClr val="accent6"/>
                </a:solidFill>
                <a:latin typeface="Times New Roman" pitchFamily="18" charset="0"/>
                <a:cs typeface="Times New Roman" pitchFamily="18" charset="0"/>
              </a:rPr>
              <a:t>.</a:t>
            </a:r>
          </a:p>
          <a:p>
            <a:pPr algn="just"/>
            <a:r>
              <a:rPr lang="en-US" sz="1200" dirty="0" err="1" smtClean="0">
                <a:solidFill>
                  <a:schemeClr val="accent6"/>
                </a:solidFill>
                <a:latin typeface="Times New Roman" pitchFamily="18" charset="0"/>
                <a:cs typeface="Times New Roman" pitchFamily="18" charset="0"/>
              </a:rPr>
              <a:t>Hematoxylin</a:t>
            </a:r>
            <a:r>
              <a:rPr lang="en-US" sz="1200" dirty="0" smtClean="0">
                <a:solidFill>
                  <a:schemeClr val="accent6"/>
                </a:solidFill>
                <a:latin typeface="Times New Roman" pitchFamily="18" charset="0"/>
                <a:cs typeface="Times New Roman" pitchFamily="18" charset="0"/>
              </a:rPr>
              <a:t> and eosin (H&amp;E) stain. </a:t>
            </a:r>
            <a:r>
              <a:rPr lang="en-US" sz="1200" b="1" dirty="0" smtClean="0">
                <a:solidFill>
                  <a:schemeClr val="accent6"/>
                </a:solidFill>
                <a:latin typeface="Times New Roman" pitchFamily="18" charset="0"/>
                <a:cs typeface="Times New Roman" pitchFamily="18" charset="0"/>
              </a:rPr>
              <a:t>B, Small intestine, intestinal </a:t>
            </a:r>
            <a:r>
              <a:rPr lang="en-US" sz="1200" b="1" dirty="0" err="1" smtClean="0">
                <a:solidFill>
                  <a:schemeClr val="accent6"/>
                </a:solidFill>
                <a:latin typeface="Times New Roman" pitchFamily="18" charset="0"/>
                <a:cs typeface="Times New Roman" pitchFamily="18" charset="0"/>
              </a:rPr>
              <a:t>villi</a:t>
            </a:r>
            <a:r>
              <a:rPr lang="en-US" sz="1200" b="1" dirty="0" smtClean="0">
                <a:solidFill>
                  <a:schemeClr val="accent6"/>
                </a:solidFill>
                <a:latin typeface="Times New Roman" pitchFamily="18" charset="0"/>
                <a:cs typeface="Times New Roman" pitchFamily="18" charset="0"/>
              </a:rPr>
              <a:t>,</a:t>
            </a:r>
            <a:r>
              <a:rPr lang="kk-KZ" sz="1200" b="1" dirty="0" smtClean="0">
                <a:solidFill>
                  <a:schemeClr val="accent6"/>
                </a:solidFill>
                <a:latin typeface="Times New Roman" pitchFamily="18" charset="0"/>
                <a:cs typeface="Times New Roman" pitchFamily="18" charset="0"/>
              </a:rPr>
              <a:t> </a:t>
            </a:r>
            <a:r>
              <a:rPr lang="en-US" sz="1200" dirty="0" smtClean="0">
                <a:solidFill>
                  <a:schemeClr val="accent6"/>
                </a:solidFill>
                <a:latin typeface="Times New Roman" pitchFamily="18" charset="0"/>
                <a:cs typeface="Times New Roman" pitchFamily="18" charset="0"/>
              </a:rPr>
              <a:t>scanning electron microscopy. Carbon sputter coat. </a:t>
            </a:r>
            <a:r>
              <a:rPr lang="en-US" sz="1200" b="1" dirty="0" smtClean="0">
                <a:solidFill>
                  <a:schemeClr val="accent6"/>
                </a:solidFill>
                <a:latin typeface="Times New Roman" pitchFamily="18" charset="0"/>
                <a:cs typeface="Times New Roman" pitchFamily="18" charset="0"/>
              </a:rPr>
              <a:t>C, </a:t>
            </a:r>
            <a:r>
              <a:rPr lang="en-US" sz="1200" b="1" dirty="0" err="1" smtClean="0">
                <a:solidFill>
                  <a:schemeClr val="accent6"/>
                </a:solidFill>
                <a:latin typeface="Times New Roman" pitchFamily="18" charset="0"/>
                <a:cs typeface="Times New Roman" pitchFamily="18" charset="0"/>
              </a:rPr>
              <a:t>Enterocyte</a:t>
            </a:r>
            <a:r>
              <a:rPr lang="en-US" sz="1200" b="1" dirty="0" smtClean="0">
                <a:solidFill>
                  <a:schemeClr val="accent6"/>
                </a:solidFill>
                <a:latin typeface="Times New Roman" pitchFamily="18" charset="0"/>
                <a:cs typeface="Times New Roman" pitchFamily="18" charset="0"/>
              </a:rPr>
              <a:t> </a:t>
            </a:r>
            <a:r>
              <a:rPr lang="en-US" sz="1200" b="1" dirty="0" err="1" smtClean="0">
                <a:solidFill>
                  <a:schemeClr val="accent6"/>
                </a:solidFill>
                <a:latin typeface="Times New Roman" pitchFamily="18" charset="0"/>
                <a:cs typeface="Times New Roman" pitchFamily="18" charset="0"/>
              </a:rPr>
              <a:t>microvilli.</a:t>
            </a:r>
            <a:r>
              <a:rPr lang="en-US" sz="1200" dirty="0" err="1" smtClean="0">
                <a:solidFill>
                  <a:schemeClr val="accent6"/>
                </a:solidFill>
                <a:latin typeface="Times New Roman" pitchFamily="18" charset="0"/>
                <a:cs typeface="Times New Roman" pitchFamily="18" charset="0"/>
              </a:rPr>
              <a:t>Transmission</a:t>
            </a:r>
            <a:r>
              <a:rPr lang="en-US" sz="1200" dirty="0" smtClean="0">
                <a:solidFill>
                  <a:schemeClr val="accent6"/>
                </a:solidFill>
                <a:latin typeface="Times New Roman" pitchFamily="18" charset="0"/>
                <a:cs typeface="Times New Roman" pitchFamily="18" charset="0"/>
              </a:rPr>
              <a:t> electron microscopy (TEM). </a:t>
            </a:r>
            <a:r>
              <a:rPr lang="en-US" sz="1200" dirty="0" err="1" smtClean="0">
                <a:solidFill>
                  <a:schemeClr val="accent6"/>
                </a:solidFill>
                <a:latin typeface="Times New Roman" pitchFamily="18" charset="0"/>
                <a:cs typeface="Times New Roman" pitchFamily="18" charset="0"/>
              </a:rPr>
              <a:t>Uranyl</a:t>
            </a:r>
            <a:r>
              <a:rPr lang="en-US" sz="1200" dirty="0" smtClean="0">
                <a:solidFill>
                  <a:schemeClr val="accent6"/>
                </a:solidFill>
                <a:latin typeface="Times New Roman" pitchFamily="18" charset="0"/>
                <a:cs typeface="Times New Roman" pitchFamily="18" charset="0"/>
              </a:rPr>
              <a:t> acetate and lead </a:t>
            </a:r>
            <a:r>
              <a:rPr lang="en-US" sz="1200" dirty="0" err="1" smtClean="0">
                <a:solidFill>
                  <a:schemeClr val="accent6"/>
                </a:solidFill>
                <a:latin typeface="Times New Roman" pitchFamily="18" charset="0"/>
                <a:cs typeface="Times New Roman" pitchFamily="18" charset="0"/>
              </a:rPr>
              <a:t>citratestain</a:t>
            </a:r>
            <a:r>
              <a:rPr lang="en-US" sz="1200" dirty="0" smtClean="0">
                <a:solidFill>
                  <a:schemeClr val="accent6"/>
                </a:solidFill>
                <a:latin typeface="Times New Roman" pitchFamily="18" charset="0"/>
                <a:cs typeface="Times New Roman" pitchFamily="18" charset="0"/>
              </a:rPr>
              <a:t>. </a:t>
            </a:r>
            <a:endParaRPr lang="ru-RU" sz="1200" dirty="0">
              <a:solidFill>
                <a:schemeClr val="accent6"/>
              </a:solidFill>
              <a:latin typeface="Times New Roman" pitchFamily="18" charset="0"/>
              <a:cs typeface="Times New Roman" pitchFamily="18" charset="0"/>
            </a:endParaRPr>
          </a:p>
        </p:txBody>
      </p:sp>
      <p:sp>
        <p:nvSpPr>
          <p:cNvPr id="9" name="TextBox 8"/>
          <p:cNvSpPr txBox="1"/>
          <p:nvPr/>
        </p:nvSpPr>
        <p:spPr>
          <a:xfrm>
            <a:off x="2411760" y="4221088"/>
            <a:ext cx="338554" cy="369332"/>
          </a:xfrm>
          <a:prstGeom prst="rect">
            <a:avLst/>
          </a:prstGeom>
          <a:noFill/>
        </p:spPr>
        <p:txBody>
          <a:bodyPr wrap="none" rtlCol="0">
            <a:spAutoFit/>
          </a:bodyPr>
          <a:lstStyle/>
          <a:p>
            <a:r>
              <a:rPr lang="en-US" dirty="0" smtClean="0">
                <a:solidFill>
                  <a:schemeClr val="accent6"/>
                </a:solidFill>
              </a:rPr>
              <a:t>A</a:t>
            </a:r>
            <a:endParaRPr lang="ru-RU" dirty="0">
              <a:solidFill>
                <a:schemeClr val="accent6"/>
              </a:solidFill>
            </a:endParaRPr>
          </a:p>
        </p:txBody>
      </p:sp>
      <p:sp>
        <p:nvSpPr>
          <p:cNvPr id="10" name="TextBox 9"/>
          <p:cNvSpPr txBox="1"/>
          <p:nvPr/>
        </p:nvSpPr>
        <p:spPr>
          <a:xfrm>
            <a:off x="3707904" y="4221088"/>
            <a:ext cx="338554" cy="369332"/>
          </a:xfrm>
          <a:prstGeom prst="rect">
            <a:avLst/>
          </a:prstGeom>
          <a:noFill/>
        </p:spPr>
        <p:txBody>
          <a:bodyPr wrap="none" rtlCol="0">
            <a:spAutoFit/>
          </a:bodyPr>
          <a:lstStyle/>
          <a:p>
            <a:r>
              <a:rPr lang="en-US" dirty="0" smtClean="0">
                <a:solidFill>
                  <a:schemeClr val="accent6"/>
                </a:solidFill>
              </a:rPr>
              <a:t>B</a:t>
            </a:r>
            <a:endParaRPr lang="ru-RU" dirty="0">
              <a:solidFill>
                <a:schemeClr val="accent6"/>
              </a:solidFill>
            </a:endParaRPr>
          </a:p>
        </p:txBody>
      </p:sp>
      <p:sp>
        <p:nvSpPr>
          <p:cNvPr id="11" name="TextBox 10"/>
          <p:cNvSpPr txBox="1"/>
          <p:nvPr/>
        </p:nvSpPr>
        <p:spPr>
          <a:xfrm>
            <a:off x="5220072" y="4221088"/>
            <a:ext cx="351378" cy="369332"/>
          </a:xfrm>
          <a:prstGeom prst="rect">
            <a:avLst/>
          </a:prstGeom>
          <a:noFill/>
        </p:spPr>
        <p:txBody>
          <a:bodyPr wrap="square" rtlCol="0">
            <a:spAutoFit/>
          </a:bodyPr>
          <a:lstStyle/>
          <a:p>
            <a:r>
              <a:rPr lang="en-US" dirty="0" smtClean="0">
                <a:solidFill>
                  <a:schemeClr val="accent6"/>
                </a:solidFill>
              </a:rPr>
              <a:t>C</a:t>
            </a:r>
            <a:endParaRPr lang="ru-RU"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644008" y="0"/>
            <a:ext cx="2088232" cy="8367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accent2"/>
                </a:solidFill>
                <a:latin typeface="DaunPenh" pitchFamily="2" charset="0"/>
                <a:cs typeface="DaunPenh" pitchFamily="2" charset="0"/>
              </a:rPr>
              <a:t>Epithelial cells</a:t>
            </a:r>
            <a:endParaRPr lang="ru-RU" sz="2400" b="1" dirty="0">
              <a:solidFill>
                <a:schemeClr val="accent2"/>
              </a:solidFill>
              <a:cs typeface="DaunPenh" pitchFamily="2" charset="0"/>
            </a:endParaRPr>
          </a:p>
        </p:txBody>
      </p:sp>
      <p:sp>
        <p:nvSpPr>
          <p:cNvPr id="7" name="Прямоугольник 6"/>
          <p:cNvSpPr/>
          <p:nvPr/>
        </p:nvSpPr>
        <p:spPr>
          <a:xfrm>
            <a:off x="2555776" y="1052736"/>
            <a:ext cx="1728192"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solidFill>
                  <a:schemeClr val="accent6"/>
                </a:solidFill>
                <a:latin typeface="Times New Roman" pitchFamily="18" charset="0"/>
                <a:cs typeface="Times New Roman" pitchFamily="18" charset="0"/>
              </a:rPr>
              <a:t>enterocytes</a:t>
            </a:r>
            <a:endParaRPr lang="ru-RU" sz="2000" dirty="0">
              <a:solidFill>
                <a:schemeClr val="accent2"/>
              </a:solidFill>
              <a:cs typeface="DaunPenh" pitchFamily="2" charset="0"/>
            </a:endParaRPr>
          </a:p>
        </p:txBody>
      </p:sp>
      <p:sp>
        <p:nvSpPr>
          <p:cNvPr id="8" name="Прямоугольник 7"/>
          <p:cNvSpPr/>
          <p:nvPr/>
        </p:nvSpPr>
        <p:spPr>
          <a:xfrm>
            <a:off x="5220072" y="1052736"/>
            <a:ext cx="1224136"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accent2"/>
                </a:solidFill>
                <a:latin typeface="DaunPenh" pitchFamily="2" charset="0"/>
                <a:cs typeface="DaunPenh" pitchFamily="2" charset="0"/>
              </a:rPr>
              <a:t>goblet cells</a:t>
            </a:r>
            <a:endParaRPr lang="ru-RU" sz="2400" b="1" dirty="0">
              <a:solidFill>
                <a:schemeClr val="accent2"/>
              </a:solidFill>
              <a:cs typeface="DaunPenh" pitchFamily="2" charset="0"/>
            </a:endParaRPr>
          </a:p>
        </p:txBody>
      </p:sp>
      <p:sp>
        <p:nvSpPr>
          <p:cNvPr id="9" name="Прямоугольник 8"/>
          <p:cNvSpPr/>
          <p:nvPr/>
        </p:nvSpPr>
        <p:spPr>
          <a:xfrm>
            <a:off x="7164288" y="1052736"/>
            <a:ext cx="1656184"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10" name="TextBox 9"/>
          <p:cNvSpPr txBox="1"/>
          <p:nvPr/>
        </p:nvSpPr>
        <p:spPr>
          <a:xfrm>
            <a:off x="7452320" y="1124744"/>
            <a:ext cx="1229824" cy="461665"/>
          </a:xfrm>
          <a:prstGeom prst="rect">
            <a:avLst/>
          </a:prstGeom>
          <a:noFill/>
        </p:spPr>
        <p:txBody>
          <a:bodyPr wrap="none" rtlCol="0">
            <a:spAutoFit/>
          </a:bodyPr>
          <a:lstStyle/>
          <a:p>
            <a:r>
              <a:rPr lang="en-US" sz="2400" b="1" dirty="0" err="1" smtClean="0">
                <a:solidFill>
                  <a:schemeClr val="accent6"/>
                </a:solidFill>
                <a:latin typeface="DaunPenh" pitchFamily="2" charset="0"/>
                <a:cs typeface="DaunPenh" pitchFamily="2" charset="0"/>
              </a:rPr>
              <a:t>Paneth</a:t>
            </a:r>
            <a:r>
              <a:rPr lang="en-US" sz="2400" b="1" dirty="0" smtClean="0">
                <a:solidFill>
                  <a:schemeClr val="accent6"/>
                </a:solidFill>
                <a:latin typeface="DaunPenh" pitchFamily="2" charset="0"/>
                <a:cs typeface="DaunPenh" pitchFamily="2" charset="0"/>
              </a:rPr>
              <a:t> cells</a:t>
            </a:r>
            <a:endParaRPr lang="ru-RU" sz="2400" b="1" dirty="0">
              <a:cs typeface="DaunPenh" pitchFamily="2" charset="0"/>
            </a:endParaRPr>
          </a:p>
        </p:txBody>
      </p:sp>
      <p:cxnSp>
        <p:nvCxnSpPr>
          <p:cNvPr id="14" name="Прямая со стрелкой 13"/>
          <p:cNvCxnSpPr>
            <a:stCxn id="4" idx="2"/>
            <a:endCxn id="7" idx="0"/>
          </p:cNvCxnSpPr>
          <p:nvPr/>
        </p:nvCxnSpPr>
        <p:spPr>
          <a:xfrm flipH="1">
            <a:off x="3419872" y="418356"/>
            <a:ext cx="1224136"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a:stCxn id="4" idx="4"/>
            <a:endCxn id="8" idx="0"/>
          </p:cNvCxnSpPr>
          <p:nvPr/>
        </p:nvCxnSpPr>
        <p:spPr>
          <a:xfrm>
            <a:off x="5688124" y="836712"/>
            <a:ext cx="144016"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a:stCxn id="4" idx="6"/>
            <a:endCxn id="9" idx="0"/>
          </p:cNvCxnSpPr>
          <p:nvPr/>
        </p:nvCxnSpPr>
        <p:spPr>
          <a:xfrm>
            <a:off x="6732240" y="418356"/>
            <a:ext cx="1260140"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Овал 18"/>
          <p:cNvSpPr/>
          <p:nvPr/>
        </p:nvSpPr>
        <p:spPr>
          <a:xfrm>
            <a:off x="2411760" y="1700808"/>
            <a:ext cx="2160240" cy="151216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0" name="TextBox 19"/>
          <p:cNvSpPr txBox="1"/>
          <p:nvPr/>
        </p:nvSpPr>
        <p:spPr>
          <a:xfrm>
            <a:off x="2699792" y="1844824"/>
            <a:ext cx="1656183" cy="1200329"/>
          </a:xfrm>
          <a:prstGeom prst="rect">
            <a:avLst/>
          </a:prstGeom>
          <a:noFill/>
        </p:spPr>
        <p:txBody>
          <a:bodyPr wrap="square" rtlCol="0">
            <a:spAutoFit/>
          </a:bodyPr>
          <a:lstStyle/>
          <a:p>
            <a:pPr algn="just"/>
            <a:r>
              <a:rPr lang="en-US" sz="2400" b="1" dirty="0" smtClean="0">
                <a:solidFill>
                  <a:schemeClr val="accent6"/>
                </a:solidFill>
                <a:latin typeface="DaunPenh" pitchFamily="2" charset="0"/>
                <a:cs typeface="DaunPenh" pitchFamily="2" charset="0"/>
              </a:rPr>
              <a:t>undifferentiated or crypt epithelial cells</a:t>
            </a:r>
            <a:endParaRPr lang="ru-RU" sz="2400" b="1" dirty="0">
              <a:solidFill>
                <a:schemeClr val="accent2"/>
              </a:solidFill>
              <a:cs typeface="DaunPenh" pitchFamily="2" charset="0"/>
            </a:endParaRPr>
          </a:p>
        </p:txBody>
      </p:sp>
      <p:sp>
        <p:nvSpPr>
          <p:cNvPr id="21" name="Овал 20"/>
          <p:cNvSpPr/>
          <p:nvPr/>
        </p:nvSpPr>
        <p:spPr>
          <a:xfrm>
            <a:off x="4644008" y="2060848"/>
            <a:ext cx="2304256"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2" name="TextBox 21"/>
          <p:cNvSpPr txBox="1"/>
          <p:nvPr/>
        </p:nvSpPr>
        <p:spPr>
          <a:xfrm>
            <a:off x="4860032" y="2132856"/>
            <a:ext cx="1800200" cy="1200329"/>
          </a:xfrm>
          <a:prstGeom prst="rect">
            <a:avLst/>
          </a:prstGeom>
          <a:noFill/>
        </p:spPr>
        <p:txBody>
          <a:bodyPr wrap="square" rtlCol="0">
            <a:spAutoFit/>
          </a:bodyPr>
          <a:lstStyle/>
          <a:p>
            <a:pPr algn="just"/>
            <a:r>
              <a:rPr lang="en-US" sz="2400" b="1" dirty="0" err="1" smtClean="0">
                <a:solidFill>
                  <a:schemeClr val="accent2"/>
                </a:solidFill>
                <a:latin typeface="DaunPenh" pitchFamily="2" charset="0"/>
                <a:cs typeface="DaunPenh" pitchFamily="2" charset="0"/>
              </a:rPr>
              <a:t>enterochromaffin</a:t>
            </a:r>
            <a:endParaRPr lang="en-US" sz="2400" b="1" dirty="0" smtClean="0">
              <a:solidFill>
                <a:schemeClr val="accent2"/>
              </a:solidFill>
              <a:latin typeface="DaunPenh" pitchFamily="2" charset="0"/>
              <a:cs typeface="DaunPenh" pitchFamily="2" charset="0"/>
            </a:endParaRPr>
          </a:p>
          <a:p>
            <a:pPr algn="just"/>
            <a:r>
              <a:rPr lang="en-US" sz="2400" b="1" dirty="0" smtClean="0">
                <a:solidFill>
                  <a:schemeClr val="accent2"/>
                </a:solidFill>
                <a:latin typeface="DaunPenh" pitchFamily="2" charset="0"/>
                <a:cs typeface="DaunPenh" pitchFamily="2" charset="0"/>
              </a:rPr>
              <a:t>(</a:t>
            </a:r>
            <a:r>
              <a:rPr lang="en-US" sz="2400" b="1" dirty="0" err="1" smtClean="0">
                <a:solidFill>
                  <a:schemeClr val="accent2"/>
                </a:solidFill>
                <a:latin typeface="DaunPenh" pitchFamily="2" charset="0"/>
                <a:cs typeface="DaunPenh" pitchFamily="2" charset="0"/>
              </a:rPr>
              <a:t>neuroendocrine</a:t>
            </a:r>
            <a:r>
              <a:rPr lang="en-US" sz="2400" b="1" dirty="0" smtClean="0">
                <a:solidFill>
                  <a:schemeClr val="accent2"/>
                </a:solidFill>
                <a:latin typeface="DaunPenh" pitchFamily="2" charset="0"/>
                <a:cs typeface="DaunPenh" pitchFamily="2" charset="0"/>
              </a:rPr>
              <a:t>, </a:t>
            </a:r>
            <a:r>
              <a:rPr lang="en-US" sz="2400" b="1" dirty="0" err="1" smtClean="0">
                <a:solidFill>
                  <a:schemeClr val="accent2"/>
                </a:solidFill>
                <a:latin typeface="DaunPenh" pitchFamily="2" charset="0"/>
                <a:cs typeface="DaunPenh" pitchFamily="2" charset="0"/>
              </a:rPr>
              <a:t>argentaffin</a:t>
            </a:r>
            <a:r>
              <a:rPr lang="en-US" sz="2400" b="1" dirty="0" smtClean="0">
                <a:solidFill>
                  <a:schemeClr val="accent2"/>
                </a:solidFill>
                <a:latin typeface="DaunPenh" pitchFamily="2" charset="0"/>
                <a:cs typeface="DaunPenh" pitchFamily="2" charset="0"/>
              </a:rPr>
              <a:t>) cells</a:t>
            </a:r>
            <a:endParaRPr lang="ru-RU" sz="2400" b="1" dirty="0">
              <a:solidFill>
                <a:schemeClr val="accent2"/>
              </a:solidFill>
              <a:cs typeface="DaunPenh" pitchFamily="2" charset="0"/>
            </a:endParaRPr>
          </a:p>
        </p:txBody>
      </p:sp>
      <p:sp>
        <p:nvSpPr>
          <p:cNvPr id="23" name="Овал 22"/>
          <p:cNvSpPr/>
          <p:nvPr/>
        </p:nvSpPr>
        <p:spPr>
          <a:xfrm>
            <a:off x="6948264" y="1700808"/>
            <a:ext cx="2088232" cy="115212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4" name="TextBox 23"/>
          <p:cNvSpPr txBox="1"/>
          <p:nvPr/>
        </p:nvSpPr>
        <p:spPr>
          <a:xfrm>
            <a:off x="7236296" y="1988840"/>
            <a:ext cx="1692696" cy="1200329"/>
          </a:xfrm>
          <a:prstGeom prst="rect">
            <a:avLst/>
          </a:prstGeom>
          <a:noFill/>
        </p:spPr>
        <p:txBody>
          <a:bodyPr wrap="square" rtlCol="0">
            <a:spAutoFit/>
          </a:bodyPr>
          <a:lstStyle/>
          <a:p>
            <a:pPr algn="just"/>
            <a:r>
              <a:rPr lang="en-US" sz="2400" b="1" dirty="0" err="1" smtClean="0">
                <a:solidFill>
                  <a:schemeClr val="accent2"/>
                </a:solidFill>
                <a:latin typeface="DaunPenh" pitchFamily="2" charset="0"/>
                <a:cs typeface="DaunPenh" pitchFamily="2" charset="0"/>
              </a:rPr>
              <a:t>microfold</a:t>
            </a:r>
            <a:r>
              <a:rPr lang="en-US" sz="2400" b="1" dirty="0" smtClean="0">
                <a:solidFill>
                  <a:schemeClr val="accent2"/>
                </a:solidFill>
                <a:latin typeface="DaunPenh" pitchFamily="2" charset="0"/>
                <a:cs typeface="DaunPenh" pitchFamily="2" charset="0"/>
              </a:rPr>
              <a:t> (M) cells</a:t>
            </a:r>
            <a:endParaRPr lang="ru-RU" sz="2400" b="1" dirty="0" smtClean="0">
              <a:solidFill>
                <a:schemeClr val="accent2"/>
              </a:solidFill>
              <a:latin typeface="Times New Roman" pitchFamily="18" charset="0"/>
              <a:cs typeface="DaunPenh" pitchFamily="2" charset="0"/>
            </a:endParaRPr>
          </a:p>
          <a:p>
            <a:pPr algn="just"/>
            <a:endParaRPr lang="ru-RU" sz="2400" b="1" dirty="0">
              <a:solidFill>
                <a:schemeClr val="accent2"/>
              </a:solidFill>
              <a:cs typeface="DaunPenh" pitchFamily="2" charset="0"/>
            </a:endParaRPr>
          </a:p>
        </p:txBody>
      </p:sp>
      <p:cxnSp>
        <p:nvCxnSpPr>
          <p:cNvPr id="33" name="Прямая соединительная линия 32"/>
          <p:cNvCxnSpPr>
            <a:stCxn id="9" idx="2"/>
            <a:endCxn id="23" idx="0"/>
          </p:cNvCxnSpPr>
          <p:nvPr/>
        </p:nvCxnSpPr>
        <p:spPr>
          <a:xfrm>
            <a:off x="7992380" y="155679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4" idx="3"/>
          </p:cNvCxnSpPr>
          <p:nvPr/>
        </p:nvCxnSpPr>
        <p:spPr>
          <a:xfrm flipH="1">
            <a:off x="4211960" y="714178"/>
            <a:ext cx="737863" cy="12026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Прямая со стрелкой 36"/>
          <p:cNvCxnSpPr/>
          <p:nvPr/>
        </p:nvCxnSpPr>
        <p:spPr>
          <a:xfrm flipH="1">
            <a:off x="5004048" y="764704"/>
            <a:ext cx="144016" cy="14401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Прямая со стрелкой 40"/>
          <p:cNvCxnSpPr>
            <a:stCxn id="4" idx="5"/>
            <a:endCxn id="23" idx="1"/>
          </p:cNvCxnSpPr>
          <p:nvPr/>
        </p:nvCxnSpPr>
        <p:spPr>
          <a:xfrm>
            <a:off x="6426425" y="714178"/>
            <a:ext cx="827654" cy="11553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Прямоугольник 41"/>
          <p:cNvSpPr/>
          <p:nvPr/>
        </p:nvSpPr>
        <p:spPr>
          <a:xfrm>
            <a:off x="2483768" y="3717032"/>
            <a:ext cx="6552728" cy="2520280"/>
          </a:xfrm>
          <a:prstGeom prst="rect">
            <a:avLst/>
          </a:prstGeom>
        </p:spPr>
        <p:txBody>
          <a:bodyPr wrap="square">
            <a:spAutoFit/>
          </a:bodyPr>
          <a:lstStyle/>
          <a:p>
            <a:pPr algn="just"/>
            <a:endParaRPr lang="en-US" sz="2000" b="1" dirty="0" smtClean="0">
              <a:solidFill>
                <a:schemeClr val="accent2"/>
              </a:solidFill>
              <a:latin typeface="DaunPenh" pitchFamily="2" charset="0"/>
              <a:cs typeface="DaunPenh" pitchFamily="2" charset="0"/>
            </a:endParaRPr>
          </a:p>
          <a:p>
            <a:pPr algn="just"/>
            <a:endParaRPr lang="en-US" sz="2000" b="1" dirty="0" smtClean="0">
              <a:solidFill>
                <a:schemeClr val="accent2"/>
              </a:solidFill>
              <a:latin typeface="DaunPenh" pitchFamily="2" charset="0"/>
              <a:cs typeface="DaunPenh" pitchFamily="2" charset="0"/>
            </a:endParaRPr>
          </a:p>
          <a:p>
            <a:pPr algn="just"/>
            <a:endParaRPr lang="en-US" sz="2000" b="1" dirty="0" smtClean="0">
              <a:solidFill>
                <a:schemeClr val="accent2"/>
              </a:solidFill>
              <a:latin typeface="DaunPenh" pitchFamily="2" charset="0"/>
              <a:cs typeface="DaunPenh" pitchFamily="2" charset="0"/>
            </a:endParaRPr>
          </a:p>
          <a:p>
            <a:pPr algn="just"/>
            <a:endParaRPr lang="en-US" sz="2000" b="1" dirty="0" smtClean="0">
              <a:solidFill>
                <a:schemeClr val="accent2"/>
              </a:solidFill>
              <a:latin typeface="DaunPenh" pitchFamily="2" charset="0"/>
              <a:cs typeface="DaunPenh" pitchFamily="2" charset="0"/>
            </a:endParaRPr>
          </a:p>
          <a:p>
            <a:pPr algn="just"/>
            <a:r>
              <a:rPr lang="en-US" sz="2400" b="1" dirty="0" smtClean="0">
                <a:solidFill>
                  <a:schemeClr val="accent2"/>
                </a:solidFill>
                <a:latin typeface="DaunPenh" pitchFamily="2" charset="0"/>
                <a:cs typeface="DaunPenh" pitchFamily="2" charset="0"/>
              </a:rPr>
              <a:t>There are six major types of polarized epithelial cells lining the intestine, all of which are produced by progenitor cells in the crypts via notch signaling. </a:t>
            </a:r>
            <a:endParaRPr lang="ru-RU" sz="2400" b="1" dirty="0">
              <a:solidFill>
                <a:schemeClr val="accent2"/>
              </a:solidFill>
              <a:cs typeface="DaunPenh" pitchFamily="2" charset="0"/>
            </a:endParaRPr>
          </a:p>
        </p:txBody>
      </p:sp>
      <p:sp>
        <p:nvSpPr>
          <p:cNvPr id="44" name="Прямоугольник 43"/>
          <p:cNvSpPr/>
          <p:nvPr/>
        </p:nvSpPr>
        <p:spPr>
          <a:xfrm>
            <a:off x="2411760" y="3573016"/>
            <a:ext cx="6408712" cy="1200329"/>
          </a:xfrm>
          <a:prstGeom prst="rect">
            <a:avLst/>
          </a:prstGeom>
        </p:spPr>
        <p:txBody>
          <a:bodyPr wrap="square">
            <a:spAutoFit/>
          </a:bodyPr>
          <a:lstStyle/>
          <a:p>
            <a:r>
              <a:rPr lang="en-US" sz="2400" b="1" dirty="0" smtClean="0">
                <a:solidFill>
                  <a:schemeClr val="accent2"/>
                </a:solidFill>
                <a:latin typeface="DaunPenh" pitchFamily="2" charset="0"/>
                <a:cs typeface="DaunPenh" pitchFamily="2" charset="0"/>
              </a:rPr>
              <a:t>The epithelial cells function as a selectively permeable barrier</a:t>
            </a:r>
            <a:r>
              <a:rPr lang="kk-KZ" sz="2400" b="1" dirty="0" smtClean="0">
                <a:solidFill>
                  <a:schemeClr val="accent2"/>
                </a:solidFill>
                <a:latin typeface="Times New Roman" pitchFamily="18" charset="0"/>
                <a:cs typeface="DaunPenh" pitchFamily="2" charset="0"/>
              </a:rPr>
              <a:t> </a:t>
            </a:r>
            <a:r>
              <a:rPr lang="en-US" sz="2400" b="1" dirty="0" smtClean="0">
                <a:solidFill>
                  <a:schemeClr val="accent2"/>
                </a:solidFill>
                <a:latin typeface="DaunPenh" pitchFamily="2" charset="0"/>
                <a:cs typeface="DaunPenh" pitchFamily="2" charset="0"/>
              </a:rPr>
              <a:t>allowing nutrient, electrolyte, and water absorption, while excluding</a:t>
            </a:r>
            <a:r>
              <a:rPr lang="kk-KZ" sz="2400" b="1" dirty="0" smtClean="0">
                <a:solidFill>
                  <a:schemeClr val="accent2"/>
                </a:solidFill>
                <a:latin typeface="Times New Roman" pitchFamily="18" charset="0"/>
                <a:cs typeface="DaunPenh" pitchFamily="2" charset="0"/>
              </a:rPr>
              <a:t> </a:t>
            </a:r>
            <a:r>
              <a:rPr lang="en-US" sz="2400" b="1" dirty="0" smtClean="0">
                <a:solidFill>
                  <a:schemeClr val="accent2"/>
                </a:solidFill>
                <a:latin typeface="DaunPenh" pitchFamily="2" charset="0"/>
                <a:cs typeface="DaunPenh" pitchFamily="2" charset="0"/>
              </a:rPr>
              <a:t>pathogens, toxins, and other antigens.</a:t>
            </a:r>
            <a:endParaRPr lang="ru-RU" sz="2400" b="1" dirty="0">
              <a:solidFill>
                <a:schemeClr val="accent2"/>
              </a:solidFill>
              <a:cs typeface="DaunPenh"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995936" y="1988840"/>
            <a:ext cx="3816424" cy="4648200"/>
          </a:xfrm>
          <a:prstGeom prst="rect">
            <a:avLst/>
          </a:prstGeom>
          <a:noFill/>
          <a:ln w="9525">
            <a:noFill/>
            <a:miter lim="800000"/>
            <a:headEnd/>
            <a:tailEnd/>
          </a:ln>
        </p:spPr>
      </p:pic>
      <p:sp>
        <p:nvSpPr>
          <p:cNvPr id="6" name="TextBox 5"/>
          <p:cNvSpPr txBox="1"/>
          <p:nvPr/>
        </p:nvSpPr>
        <p:spPr>
          <a:xfrm>
            <a:off x="2447256" y="404664"/>
            <a:ext cx="6696744" cy="1938992"/>
          </a:xfrm>
          <a:prstGeom prst="rect">
            <a:avLst/>
          </a:prstGeom>
          <a:noFill/>
        </p:spPr>
        <p:txBody>
          <a:bodyPr wrap="square" rtlCol="0">
            <a:spAutoFit/>
          </a:bodyPr>
          <a:lstStyle/>
          <a:p>
            <a:pPr algn="just"/>
            <a:r>
              <a:rPr lang="en-US" sz="2400" b="1" dirty="0" smtClean="0">
                <a:solidFill>
                  <a:schemeClr val="accent4">
                    <a:lumMod val="10000"/>
                  </a:schemeClr>
                </a:solidFill>
                <a:latin typeface="DaunPenh" pitchFamily="2" charset="0"/>
                <a:cs typeface="DaunPenh" pitchFamily="2" charset="0"/>
              </a:rPr>
              <a:t>An understanding of</a:t>
            </a:r>
            <a:r>
              <a:rPr lang="kk-KZ" sz="2400" b="1" dirty="0" smtClean="0">
                <a:solidFill>
                  <a:schemeClr val="accent4">
                    <a:lumMod val="10000"/>
                  </a:schemeClr>
                </a:solidFill>
                <a:latin typeface="Times New Roman" pitchFamily="18" charset="0"/>
                <a:cs typeface="DaunPenh" pitchFamily="2" charset="0"/>
              </a:rPr>
              <a:t> </a:t>
            </a:r>
            <a:r>
              <a:rPr lang="en-US" sz="2400" b="1" dirty="0" smtClean="0">
                <a:solidFill>
                  <a:schemeClr val="accent4">
                    <a:lumMod val="10000"/>
                  </a:schemeClr>
                </a:solidFill>
                <a:latin typeface="DaunPenh" pitchFamily="2" charset="0"/>
                <a:cs typeface="DaunPenh" pitchFamily="2" charset="0"/>
              </a:rPr>
              <a:t>these cell types and their functional roles in digestion and absorption</a:t>
            </a:r>
            <a:r>
              <a:rPr lang="kk-KZ" sz="2400" b="1" dirty="0" smtClean="0">
                <a:solidFill>
                  <a:schemeClr val="accent4">
                    <a:lumMod val="10000"/>
                  </a:schemeClr>
                </a:solidFill>
                <a:latin typeface="Times New Roman" pitchFamily="18" charset="0"/>
                <a:cs typeface="DaunPenh" pitchFamily="2" charset="0"/>
              </a:rPr>
              <a:t> </a:t>
            </a:r>
            <a:r>
              <a:rPr lang="en-US" sz="2400" b="1" dirty="0" smtClean="0">
                <a:solidFill>
                  <a:schemeClr val="accent4">
                    <a:lumMod val="10000"/>
                  </a:schemeClr>
                </a:solidFill>
                <a:latin typeface="DaunPenh" pitchFamily="2" charset="0"/>
                <a:cs typeface="DaunPenh" pitchFamily="2" charset="0"/>
              </a:rPr>
              <a:t>is important in understanding the mechanisms of intestinal</a:t>
            </a:r>
            <a:r>
              <a:rPr lang="kk-KZ" sz="2400" b="1" dirty="0" smtClean="0">
                <a:solidFill>
                  <a:schemeClr val="accent4">
                    <a:lumMod val="10000"/>
                  </a:schemeClr>
                </a:solidFill>
                <a:latin typeface="Times New Roman" pitchFamily="18" charset="0"/>
                <a:cs typeface="DaunPenh" pitchFamily="2" charset="0"/>
              </a:rPr>
              <a:t> </a:t>
            </a:r>
            <a:r>
              <a:rPr lang="en-US" sz="2400" b="1" dirty="0" smtClean="0">
                <a:solidFill>
                  <a:schemeClr val="accent4">
                    <a:lumMod val="10000"/>
                  </a:schemeClr>
                </a:solidFill>
                <a:latin typeface="DaunPenh" pitchFamily="2" charset="0"/>
                <a:cs typeface="DaunPenh" pitchFamily="2" charset="0"/>
              </a:rPr>
              <a:t>disease. Similarly, an understanding of the biology of these cell types</a:t>
            </a:r>
            <a:r>
              <a:rPr lang="kk-KZ" sz="2400" b="1" dirty="0" smtClean="0">
                <a:solidFill>
                  <a:schemeClr val="accent4">
                    <a:lumMod val="10000"/>
                  </a:schemeClr>
                </a:solidFill>
                <a:latin typeface="Times New Roman" pitchFamily="18" charset="0"/>
                <a:cs typeface="DaunPenh" pitchFamily="2" charset="0"/>
              </a:rPr>
              <a:t> </a:t>
            </a:r>
            <a:r>
              <a:rPr lang="en-US" sz="2400" b="1" dirty="0" smtClean="0">
                <a:solidFill>
                  <a:schemeClr val="accent4">
                    <a:lumMod val="10000"/>
                  </a:schemeClr>
                </a:solidFill>
                <a:latin typeface="DaunPenh" pitchFamily="2" charset="0"/>
                <a:cs typeface="DaunPenh" pitchFamily="2" charset="0"/>
              </a:rPr>
              <a:t>is important in predicting clinical outcomes and designing therapeutic strategies for treating intestinal disease</a:t>
            </a:r>
            <a:r>
              <a:rPr lang="en-US" sz="2400" dirty="0" smtClean="0">
                <a:solidFill>
                  <a:schemeClr val="accent4">
                    <a:lumMod val="10000"/>
                  </a:schemeClr>
                </a:solidFill>
                <a:latin typeface="DaunPenh" pitchFamily="2" charset="0"/>
                <a:cs typeface="DaunPenh" pitchFamily="2" charset="0"/>
              </a:rPr>
              <a:t>.</a:t>
            </a:r>
            <a:endParaRPr lang="ru-RU" sz="2400" dirty="0">
              <a:solidFill>
                <a:schemeClr val="accent4">
                  <a:lumMod val="10000"/>
                </a:schemeClr>
              </a:solidFill>
              <a:latin typeface="Times New Roman" pitchFamily="18" charset="0"/>
              <a:cs typeface="DaunPenh" pitchFamily="2" charset="0"/>
            </a:endParaRPr>
          </a:p>
        </p:txBody>
      </p:sp>
      <p:sp>
        <p:nvSpPr>
          <p:cNvPr id="7" name="Прямоугольник 6"/>
          <p:cNvSpPr/>
          <p:nvPr/>
        </p:nvSpPr>
        <p:spPr>
          <a:xfrm>
            <a:off x="3563888" y="0"/>
            <a:ext cx="3528392"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bg2"/>
                </a:solidFill>
                <a:latin typeface="Times New Roman" pitchFamily="18" charset="0"/>
                <a:cs typeface="Times New Roman" pitchFamily="18" charset="0"/>
              </a:rPr>
              <a:t>Epithelial cells</a:t>
            </a:r>
            <a:endParaRPr lang="ru-RU"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pp.userapi.com/c841237/v841237402/45089/f4xi1UJXRjQ.jpg"/>
          <p:cNvPicPr>
            <a:picLocks noChangeAspect="1" noChangeArrowheads="1"/>
          </p:cNvPicPr>
          <p:nvPr/>
        </p:nvPicPr>
        <p:blipFill>
          <a:blip r:embed="rId2" cstate="print"/>
          <a:srcRect/>
          <a:stretch>
            <a:fillRect/>
          </a:stretch>
        </p:blipFill>
        <p:spPr bwMode="auto">
          <a:xfrm>
            <a:off x="3707904" y="980728"/>
            <a:ext cx="4026047" cy="2664296"/>
          </a:xfrm>
          <a:prstGeom prst="rect">
            <a:avLst/>
          </a:prstGeom>
          <a:noFill/>
        </p:spPr>
      </p:pic>
      <p:sp>
        <p:nvSpPr>
          <p:cNvPr id="5" name="TextBox 4"/>
          <p:cNvSpPr txBox="1"/>
          <p:nvPr/>
        </p:nvSpPr>
        <p:spPr>
          <a:xfrm>
            <a:off x="3635896" y="3789040"/>
            <a:ext cx="4219425" cy="461665"/>
          </a:xfrm>
          <a:prstGeom prst="rect">
            <a:avLst/>
          </a:prstGeom>
          <a:noFill/>
        </p:spPr>
        <p:txBody>
          <a:bodyPr wrap="none" rtlCol="0">
            <a:spAutoFit/>
          </a:bodyPr>
          <a:lstStyle/>
          <a:p>
            <a:r>
              <a:rPr lang="en-US" sz="2400" b="1" dirty="0" smtClean="0">
                <a:solidFill>
                  <a:schemeClr val="accent6"/>
                </a:solidFill>
                <a:latin typeface="DaunPenh" pitchFamily="2" charset="0"/>
                <a:cs typeface="DaunPenh" pitchFamily="2" charset="0"/>
              </a:rPr>
              <a:t>Goblet cells in the wall of an ileum </a:t>
            </a:r>
            <a:r>
              <a:rPr lang="en-US" sz="2400" b="1" dirty="0" err="1" smtClean="0">
                <a:solidFill>
                  <a:schemeClr val="accent6"/>
                </a:solidFill>
                <a:latin typeface="DaunPenh" pitchFamily="2" charset="0"/>
                <a:cs typeface="DaunPenh" pitchFamily="2" charset="0"/>
              </a:rPr>
              <a:t>villi</a:t>
            </a:r>
            <a:r>
              <a:rPr lang="en-US" sz="2400" b="1" dirty="0" smtClean="0">
                <a:solidFill>
                  <a:schemeClr val="accent6"/>
                </a:solidFill>
                <a:latin typeface="DaunPenh" pitchFamily="2" charset="0"/>
                <a:cs typeface="DaunPenh" pitchFamily="2" charset="0"/>
              </a:rPr>
              <a:t>. Dog</a:t>
            </a:r>
            <a:endParaRPr lang="ru-RU" sz="2400" b="1" dirty="0">
              <a:solidFill>
                <a:schemeClr val="accent6"/>
              </a:solidFill>
              <a:latin typeface="Times New Roman" pitchFamily="18" charset="0"/>
              <a:cs typeface="DaunPenh"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s://pp.userapi.com/c840734/v840734402/340ae/Mm0kOVbrfio.jpg"/>
          <p:cNvPicPr>
            <a:picLocks noChangeAspect="1" noChangeArrowheads="1"/>
          </p:cNvPicPr>
          <p:nvPr/>
        </p:nvPicPr>
        <p:blipFill>
          <a:blip r:embed="rId2" cstate="print"/>
          <a:srcRect/>
          <a:stretch>
            <a:fillRect/>
          </a:stretch>
        </p:blipFill>
        <p:spPr bwMode="auto">
          <a:xfrm>
            <a:off x="3203848" y="188640"/>
            <a:ext cx="4848913" cy="4320480"/>
          </a:xfrm>
          <a:prstGeom prst="rect">
            <a:avLst/>
          </a:prstGeom>
          <a:noFill/>
        </p:spPr>
      </p:pic>
      <p:sp>
        <p:nvSpPr>
          <p:cNvPr id="5" name="TextBox 4"/>
          <p:cNvSpPr txBox="1"/>
          <p:nvPr/>
        </p:nvSpPr>
        <p:spPr>
          <a:xfrm>
            <a:off x="3203848" y="4653136"/>
            <a:ext cx="2023311" cy="461665"/>
          </a:xfrm>
          <a:prstGeom prst="rect">
            <a:avLst/>
          </a:prstGeom>
          <a:noFill/>
        </p:spPr>
        <p:txBody>
          <a:bodyPr wrap="none" rtlCol="0">
            <a:spAutoFit/>
          </a:bodyPr>
          <a:lstStyle/>
          <a:p>
            <a:r>
              <a:rPr lang="en-US" sz="2400" b="1" dirty="0" smtClean="0">
                <a:solidFill>
                  <a:schemeClr val="accent2"/>
                </a:solidFill>
                <a:latin typeface="DaunPenh" pitchFamily="2" charset="0"/>
                <a:cs typeface="DaunPenh" pitchFamily="2" charset="0"/>
              </a:rPr>
              <a:t>Intestinal </a:t>
            </a:r>
            <a:r>
              <a:rPr lang="en-US" sz="2400" b="1" dirty="0" err="1" smtClean="0">
                <a:solidFill>
                  <a:schemeClr val="accent2"/>
                </a:solidFill>
                <a:latin typeface="DaunPenh" pitchFamily="2" charset="0"/>
                <a:cs typeface="DaunPenh" pitchFamily="2" charset="0"/>
              </a:rPr>
              <a:t>villus</a:t>
            </a:r>
            <a:r>
              <a:rPr lang="en-US" sz="2400" b="1" dirty="0" smtClean="0">
                <a:solidFill>
                  <a:schemeClr val="accent2"/>
                </a:solidFill>
                <a:latin typeface="DaunPenh" pitchFamily="2" charset="0"/>
                <a:cs typeface="DaunPenh" pitchFamily="2" charset="0"/>
              </a:rPr>
              <a:t>. Dog</a:t>
            </a:r>
            <a:endParaRPr lang="ru-RU" sz="2400" b="1" dirty="0">
              <a:solidFill>
                <a:schemeClr val="accent2"/>
              </a:solidFill>
              <a:latin typeface="Times New Roman" pitchFamily="18" charset="0"/>
              <a:cs typeface="DaunPenh"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692696"/>
            <a:ext cx="7020272" cy="1231106"/>
          </a:xfrm>
          <a:prstGeom prst="rect">
            <a:avLst/>
          </a:prstGeom>
          <a:noFill/>
        </p:spPr>
        <p:txBody>
          <a:bodyPr wrap="square" rtlCol="0">
            <a:spAutoFit/>
          </a:bodyPr>
          <a:lstStyle/>
          <a:p>
            <a:pPr algn="just"/>
            <a:endParaRPr lang="ru-RU" sz="1400" dirty="0" smtClean="0"/>
          </a:p>
          <a:p>
            <a:pPr algn="just"/>
            <a:endParaRPr lang="en-US" sz="1400" dirty="0" smtClean="0"/>
          </a:p>
          <a:p>
            <a:pPr algn="just"/>
            <a:endParaRPr lang="en-US" sz="1400" dirty="0" smtClean="0"/>
          </a:p>
          <a:p>
            <a:pPr algn="just"/>
            <a:endParaRPr lang="ru-RU" sz="1400" dirty="0" smtClean="0"/>
          </a:p>
          <a:p>
            <a:endParaRPr lang="ru-RU" dirty="0"/>
          </a:p>
        </p:txBody>
      </p:sp>
      <p:sp>
        <p:nvSpPr>
          <p:cNvPr id="6" name="Ромб 5"/>
          <p:cNvSpPr/>
          <p:nvPr/>
        </p:nvSpPr>
        <p:spPr>
          <a:xfrm>
            <a:off x="2267744" y="2492896"/>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851920" y="116632"/>
            <a:ext cx="3672408"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dirty="0" smtClean="0">
                <a:solidFill>
                  <a:schemeClr val="accent2"/>
                </a:solidFill>
                <a:latin typeface="DaunPenh" pitchFamily="2" charset="0"/>
                <a:cs typeface="DaunPenh" pitchFamily="2" charset="0"/>
              </a:rPr>
              <a:t>               Content:</a:t>
            </a:r>
            <a:endParaRPr lang="ru-RU" sz="2800" b="1" dirty="0">
              <a:solidFill>
                <a:schemeClr val="accent2"/>
              </a:solidFill>
              <a:latin typeface="Times New Roman" pitchFamily="18" charset="0"/>
              <a:cs typeface="DaunPenh" pitchFamily="2" charset="0"/>
            </a:endParaRPr>
          </a:p>
        </p:txBody>
      </p:sp>
      <p:sp>
        <p:nvSpPr>
          <p:cNvPr id="10" name="Ромб 9"/>
          <p:cNvSpPr/>
          <p:nvPr/>
        </p:nvSpPr>
        <p:spPr>
          <a:xfrm>
            <a:off x="2267744" y="692696"/>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3" name="Схема 12"/>
          <p:cNvGraphicFramePr/>
          <p:nvPr/>
        </p:nvGraphicFramePr>
        <p:xfrm>
          <a:off x="4427984" y="1196752"/>
          <a:ext cx="417646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549364" y="620688"/>
            <a:ext cx="1462260"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Introduction</a:t>
            </a:r>
            <a:endParaRPr lang="ru-RU" sz="2800" b="1" dirty="0">
              <a:solidFill>
                <a:schemeClr val="accent2"/>
              </a:solidFill>
              <a:latin typeface="Times New Roman" pitchFamily="18" charset="0"/>
              <a:cs typeface="DaunPenh" pitchFamily="2" charset="0"/>
            </a:endParaRPr>
          </a:p>
        </p:txBody>
      </p:sp>
      <p:sp>
        <p:nvSpPr>
          <p:cNvPr id="15" name="TextBox 14"/>
          <p:cNvSpPr txBox="1"/>
          <p:nvPr/>
        </p:nvSpPr>
        <p:spPr>
          <a:xfrm>
            <a:off x="2483768" y="2420888"/>
            <a:ext cx="1426994"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Canine IBD</a:t>
            </a:r>
            <a:endParaRPr lang="ru-RU" sz="2800" b="1" dirty="0">
              <a:solidFill>
                <a:schemeClr val="accent2"/>
              </a:solidFill>
              <a:latin typeface="Times New Roman" pitchFamily="18" charset="0"/>
              <a:cs typeface="DaunPenh" pitchFamily="2" charset="0"/>
            </a:endParaRPr>
          </a:p>
        </p:txBody>
      </p:sp>
      <p:sp>
        <p:nvSpPr>
          <p:cNvPr id="18" name="Ромб 17"/>
          <p:cNvSpPr/>
          <p:nvPr/>
        </p:nvSpPr>
        <p:spPr>
          <a:xfrm>
            <a:off x="2195736" y="5589240"/>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Ромб 18"/>
          <p:cNvSpPr/>
          <p:nvPr/>
        </p:nvSpPr>
        <p:spPr>
          <a:xfrm>
            <a:off x="2195736" y="6237312"/>
            <a:ext cx="216024"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411760" y="5517232"/>
            <a:ext cx="1433406"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Conclusions</a:t>
            </a:r>
            <a:endParaRPr lang="ru-RU" sz="2800" b="1" dirty="0">
              <a:solidFill>
                <a:schemeClr val="accent2"/>
              </a:solidFill>
              <a:latin typeface="Times New Roman" pitchFamily="18" charset="0"/>
              <a:cs typeface="DaunPenh" pitchFamily="2" charset="0"/>
            </a:endParaRPr>
          </a:p>
        </p:txBody>
      </p:sp>
      <p:sp>
        <p:nvSpPr>
          <p:cNvPr id="21" name="TextBox 20"/>
          <p:cNvSpPr txBox="1"/>
          <p:nvPr/>
        </p:nvSpPr>
        <p:spPr>
          <a:xfrm>
            <a:off x="2442217" y="6165304"/>
            <a:ext cx="1261884"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References</a:t>
            </a:r>
            <a:endParaRPr lang="ru-RU" sz="2800" b="1" dirty="0">
              <a:solidFill>
                <a:schemeClr val="accent2"/>
              </a:solidFill>
              <a:latin typeface="Times New Roman" pitchFamily="18" charset="0"/>
              <a:cs typeface="DaunPenh" pitchFamily="2" charset="0"/>
            </a:endParaRPr>
          </a:p>
        </p:txBody>
      </p:sp>
      <p:sp>
        <p:nvSpPr>
          <p:cNvPr id="16" name="TextBox 15"/>
          <p:cNvSpPr txBox="1"/>
          <p:nvPr/>
        </p:nvSpPr>
        <p:spPr>
          <a:xfrm>
            <a:off x="4644008" y="4005064"/>
            <a:ext cx="1178528" cy="523220"/>
          </a:xfrm>
          <a:prstGeom prst="rect">
            <a:avLst/>
          </a:prstGeom>
          <a:noFill/>
        </p:spPr>
        <p:txBody>
          <a:bodyPr wrap="none" rtlCol="0">
            <a:spAutoFit/>
          </a:bodyPr>
          <a:lstStyle/>
          <a:p>
            <a:r>
              <a:rPr lang="en-US" sz="2800" b="1" dirty="0" smtClean="0">
                <a:solidFill>
                  <a:schemeClr val="accent2"/>
                </a:solidFill>
                <a:latin typeface="DaunPenh" pitchFamily="2" charset="0"/>
                <a:cs typeface="DaunPenh" pitchFamily="2" charset="0"/>
              </a:rPr>
              <a:t>Diagnosis</a:t>
            </a:r>
            <a:endParaRPr lang="ru-RU" sz="2800" b="1" dirty="0">
              <a:solidFill>
                <a:schemeClr val="accent2"/>
              </a:solidFill>
              <a:cs typeface="DaunPenh" pitchFamily="2" charset="0"/>
            </a:endParaRPr>
          </a:p>
        </p:txBody>
      </p:sp>
      <p:sp>
        <p:nvSpPr>
          <p:cNvPr id="17" name="TextBox 16"/>
          <p:cNvSpPr txBox="1"/>
          <p:nvPr/>
        </p:nvSpPr>
        <p:spPr>
          <a:xfrm>
            <a:off x="4644008" y="3284984"/>
            <a:ext cx="1800200" cy="523220"/>
          </a:xfrm>
          <a:prstGeom prst="rect">
            <a:avLst/>
          </a:prstGeom>
          <a:noFill/>
        </p:spPr>
        <p:txBody>
          <a:bodyPr wrap="square" rtlCol="0">
            <a:spAutoFit/>
          </a:bodyPr>
          <a:lstStyle/>
          <a:p>
            <a:r>
              <a:rPr lang="en-US" sz="2800" b="1" dirty="0" smtClean="0">
                <a:solidFill>
                  <a:schemeClr val="accent2"/>
                </a:solidFill>
                <a:latin typeface="DaunPenh" pitchFamily="2" charset="0"/>
                <a:cs typeface="DaunPenh" pitchFamily="2" charset="0"/>
              </a:rPr>
              <a:t>Clinical signs</a:t>
            </a:r>
            <a:endParaRPr lang="ru-RU" sz="2800" b="1" dirty="0">
              <a:solidFill>
                <a:schemeClr val="accent2"/>
              </a:solidFill>
              <a:cs typeface="DaunPenh" pitchFamily="2" charset="0"/>
            </a:endParaRPr>
          </a:p>
        </p:txBody>
      </p:sp>
      <p:sp>
        <p:nvSpPr>
          <p:cNvPr id="22" name="TextBox 21"/>
          <p:cNvSpPr txBox="1"/>
          <p:nvPr/>
        </p:nvSpPr>
        <p:spPr>
          <a:xfrm>
            <a:off x="4644008" y="2924944"/>
            <a:ext cx="780983"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Types</a:t>
            </a:r>
            <a:endParaRPr lang="ru-RU" sz="2800" b="1" dirty="0">
              <a:solidFill>
                <a:schemeClr val="accent2"/>
              </a:solidFill>
              <a:cs typeface="DaunPenh"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2267744" y="76470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987824" y="0"/>
            <a:ext cx="5472608"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solidFill>
                  <a:schemeClr val="accent2"/>
                </a:solidFill>
                <a:latin typeface="Times New Roman" pitchFamily="18" charset="0"/>
                <a:cs typeface="Times New Roman" pitchFamily="18" charset="0"/>
              </a:rPr>
              <a:t>                 </a:t>
            </a:r>
            <a:r>
              <a:rPr lang="en-US" sz="2000" b="1" dirty="0" smtClean="0">
                <a:solidFill>
                  <a:schemeClr val="accent2"/>
                </a:solidFill>
                <a:latin typeface="DaunPenh" pitchFamily="2" charset="0"/>
                <a:cs typeface="DaunPenh" pitchFamily="2" charset="0"/>
              </a:rPr>
              <a:t>WHAT IS CANINE IBD?</a:t>
            </a:r>
            <a:endParaRPr lang="ru-RU" sz="2000" b="1" dirty="0">
              <a:solidFill>
                <a:schemeClr val="accent2"/>
              </a:solidFill>
              <a:latin typeface="Times New Roman" pitchFamily="18" charset="0"/>
              <a:cs typeface="DaunPenh" pitchFamily="2" charset="0"/>
            </a:endParaRPr>
          </a:p>
        </p:txBody>
      </p:sp>
      <p:sp>
        <p:nvSpPr>
          <p:cNvPr id="18" name="Стрелка вправо 17"/>
          <p:cNvSpPr/>
          <p:nvPr/>
        </p:nvSpPr>
        <p:spPr>
          <a:xfrm>
            <a:off x="2267744" y="170080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20"/>
          <p:cNvSpPr/>
          <p:nvPr/>
        </p:nvSpPr>
        <p:spPr>
          <a:xfrm>
            <a:off x="2195736" y="256490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2627784" y="2564904"/>
            <a:ext cx="6336704" cy="1200329"/>
          </a:xfrm>
          <a:prstGeom prst="rect">
            <a:avLst/>
          </a:prstGeom>
          <a:noFill/>
        </p:spPr>
        <p:txBody>
          <a:bodyPr wrap="square" rtlCol="0">
            <a:spAutoFit/>
          </a:bodyPr>
          <a:lstStyle/>
          <a:p>
            <a:pPr algn="just"/>
            <a:r>
              <a:rPr lang="en-US" sz="1600" dirty="0" smtClean="0">
                <a:solidFill>
                  <a:schemeClr val="accent6">
                    <a:lumMod val="75000"/>
                  </a:schemeClr>
                </a:solidFill>
                <a:latin typeface="Times New Roman" pitchFamily="18" charset="0"/>
                <a:cs typeface="Times New Roman" pitchFamily="18" charset="0"/>
              </a:rPr>
              <a:t>IBD can affect dogs at any age but is more common in middle-aged and older dogs. </a:t>
            </a:r>
          </a:p>
          <a:p>
            <a:r>
              <a:rPr lang="en-US" sz="2000" dirty="0" smtClean="0">
                <a:solidFill>
                  <a:schemeClr val="accent6">
                    <a:lumMod val="75000"/>
                  </a:schemeClr>
                </a:solidFill>
              </a:rPr>
              <a:t/>
            </a:r>
            <a:br>
              <a:rPr lang="en-US" sz="2000" dirty="0" smtClean="0">
                <a:solidFill>
                  <a:schemeClr val="accent6">
                    <a:lumMod val="75000"/>
                  </a:schemeClr>
                </a:solidFill>
              </a:rPr>
            </a:br>
            <a:endParaRPr lang="ru-RU" sz="2000" dirty="0">
              <a:solidFill>
                <a:schemeClr val="accent6">
                  <a:lumMod val="75000"/>
                </a:schemeClr>
              </a:solidFill>
              <a:latin typeface="Times New Roman" pitchFamily="18" charset="0"/>
              <a:cs typeface="Times New Roman" pitchFamily="18" charset="0"/>
            </a:endParaRPr>
          </a:p>
        </p:txBody>
      </p:sp>
      <p:sp>
        <p:nvSpPr>
          <p:cNvPr id="29" name="TextBox 28"/>
          <p:cNvSpPr txBox="1"/>
          <p:nvPr/>
        </p:nvSpPr>
        <p:spPr>
          <a:xfrm>
            <a:off x="2627784" y="1628800"/>
            <a:ext cx="6372200" cy="830997"/>
          </a:xfrm>
          <a:prstGeom prst="rect">
            <a:avLst/>
          </a:prstGeom>
          <a:noFill/>
        </p:spPr>
        <p:txBody>
          <a:bodyPr wrap="square" rtlCol="0">
            <a:spAutoFit/>
          </a:bodyPr>
          <a:lstStyle/>
          <a:p>
            <a:pPr algn="just"/>
            <a:r>
              <a:rPr lang="en-US" sz="1600" dirty="0" smtClean="0">
                <a:solidFill>
                  <a:schemeClr val="accent6">
                    <a:lumMod val="75000"/>
                  </a:schemeClr>
                </a:solidFill>
                <a:latin typeface="Times New Roman" pitchFamily="18" charset="0"/>
                <a:cs typeface="Times New Roman" pitchFamily="18" charset="0"/>
              </a:rPr>
              <a:t>Inflammatory bowel disease (IBD) occurs when a dog’s stomach and/or intestine becomes home to an unusually high number of inflammatory cells. </a:t>
            </a:r>
            <a:endParaRPr lang="ru-RU" sz="1600" dirty="0">
              <a:solidFill>
                <a:schemeClr val="accent6">
                  <a:lumMod val="75000"/>
                </a:schemeClr>
              </a:solidFill>
              <a:latin typeface="Times New Roman" pitchFamily="18" charset="0"/>
              <a:cs typeface="Times New Roman" pitchFamily="18" charset="0"/>
            </a:endParaRPr>
          </a:p>
        </p:txBody>
      </p:sp>
      <p:pic>
        <p:nvPicPr>
          <p:cNvPr id="34818" name="Picture 2" descr="https://pp.userapi.com/c840223/v840223367/55459/n_shij_W1Ww.jpg"/>
          <p:cNvPicPr>
            <a:picLocks noChangeAspect="1" noChangeArrowheads="1"/>
          </p:cNvPicPr>
          <p:nvPr/>
        </p:nvPicPr>
        <p:blipFill>
          <a:blip r:embed="rId2" cstate="print"/>
          <a:srcRect/>
          <a:stretch>
            <a:fillRect/>
          </a:stretch>
        </p:blipFill>
        <p:spPr bwMode="auto">
          <a:xfrm>
            <a:off x="3491880" y="4221088"/>
            <a:ext cx="4752528" cy="2448272"/>
          </a:xfrm>
          <a:prstGeom prst="rect">
            <a:avLst/>
          </a:prstGeom>
          <a:noFill/>
        </p:spPr>
      </p:pic>
      <p:sp>
        <p:nvSpPr>
          <p:cNvPr id="10" name="Прямоугольник 9"/>
          <p:cNvSpPr/>
          <p:nvPr/>
        </p:nvSpPr>
        <p:spPr>
          <a:xfrm>
            <a:off x="2555776" y="692696"/>
            <a:ext cx="6588224" cy="584775"/>
          </a:xfrm>
          <a:prstGeom prst="rect">
            <a:avLst/>
          </a:prstGeom>
        </p:spPr>
        <p:txBody>
          <a:bodyPr wrap="square">
            <a:spAutoFit/>
          </a:bodyPr>
          <a:lstStyle/>
          <a:p>
            <a:r>
              <a:rPr lang="en-US" sz="1600" dirty="0" smtClean="0">
                <a:solidFill>
                  <a:schemeClr val="accent2"/>
                </a:solidFill>
                <a:latin typeface="Times New Roman" pitchFamily="18" charset="0"/>
                <a:cs typeface="Times New Roman" pitchFamily="18" charset="0"/>
              </a:rPr>
              <a:t>Inflammatory Bowel Disease (IBD) in dogs is a group of idiopathic, chronic gastrointestinal disorders characterized by mucosal inflammation.</a:t>
            </a:r>
            <a:r>
              <a:rPr lang="kk-KZ" sz="1600" dirty="0" smtClean="0">
                <a:solidFill>
                  <a:schemeClr val="accent2"/>
                </a:solidFill>
                <a:latin typeface="Times New Roman" pitchFamily="18" charset="0"/>
                <a:cs typeface="Times New Roman" pitchFamily="18" charset="0"/>
              </a:rPr>
              <a:t> </a:t>
            </a:r>
            <a:endParaRPr lang="ru-RU"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2267744" y="170080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987824" y="116632"/>
            <a:ext cx="547260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t>            </a:t>
            </a:r>
            <a:r>
              <a:rPr lang="en-US" sz="2000" dirty="0" smtClean="0">
                <a:solidFill>
                  <a:schemeClr val="accent6">
                    <a:lumMod val="75000"/>
                  </a:schemeClr>
                </a:solidFill>
                <a:latin typeface="Times New Roman" pitchFamily="18" charset="0"/>
                <a:cs typeface="Times New Roman" pitchFamily="18" charset="0"/>
              </a:rPr>
              <a:t>WHAT CAUSES IBD IN DOGS?</a:t>
            </a:r>
            <a:endParaRPr lang="en-US" sz="2000" dirty="0">
              <a:solidFill>
                <a:schemeClr val="accent6">
                  <a:lumMod val="75000"/>
                </a:schemeClr>
              </a:solidFill>
              <a:latin typeface="Times New Roman" pitchFamily="18" charset="0"/>
              <a:cs typeface="Times New Roman" pitchFamily="18" charset="0"/>
            </a:endParaRPr>
          </a:p>
        </p:txBody>
      </p:sp>
      <p:sp>
        <p:nvSpPr>
          <p:cNvPr id="18" name="Стрелка вправо 17"/>
          <p:cNvSpPr/>
          <p:nvPr/>
        </p:nvSpPr>
        <p:spPr>
          <a:xfrm>
            <a:off x="2267744" y="220486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627784" y="836712"/>
            <a:ext cx="6516216" cy="830997"/>
          </a:xfrm>
          <a:prstGeom prst="rect">
            <a:avLst/>
          </a:prstGeom>
          <a:noFill/>
        </p:spPr>
        <p:txBody>
          <a:bodyPr wrap="square" rtlCol="0">
            <a:spAutoFit/>
          </a:bodyPr>
          <a:lstStyle/>
          <a:p>
            <a:pPr algn="just"/>
            <a:r>
              <a:rPr lang="en-US" sz="1600" dirty="0" smtClean="0">
                <a:solidFill>
                  <a:schemeClr val="accent6">
                    <a:lumMod val="75000"/>
                  </a:schemeClr>
                </a:solidFill>
                <a:latin typeface="Times New Roman" pitchFamily="18" charset="0"/>
                <a:cs typeface="Times New Roman" pitchFamily="18" charset="0"/>
              </a:rPr>
              <a:t>The cause of inflammatory bowel disease is not well understood.</a:t>
            </a:r>
            <a:r>
              <a:rPr lang="en-US" sz="1600" dirty="0" smtClean="0"/>
              <a:t> </a:t>
            </a:r>
            <a:r>
              <a:rPr lang="en-US" sz="1600" dirty="0" smtClean="0">
                <a:solidFill>
                  <a:schemeClr val="accent6">
                    <a:lumMod val="75000"/>
                  </a:schemeClr>
                </a:solidFill>
                <a:latin typeface="Times New Roman" pitchFamily="18" charset="0"/>
                <a:cs typeface="Times New Roman" pitchFamily="18" charset="0"/>
              </a:rPr>
              <a:t>Any number of variables may contribute to the development of IBD in dogs, including:</a:t>
            </a:r>
            <a:endParaRPr lang="ru-RU" sz="1600" dirty="0">
              <a:solidFill>
                <a:schemeClr val="accent6">
                  <a:lumMod val="75000"/>
                </a:schemeClr>
              </a:solidFill>
              <a:latin typeface="Times New Roman" pitchFamily="18" charset="0"/>
              <a:cs typeface="Times New Roman" pitchFamily="18" charset="0"/>
            </a:endParaRPr>
          </a:p>
        </p:txBody>
      </p:sp>
      <p:sp>
        <p:nvSpPr>
          <p:cNvPr id="21" name="Стрелка вправо 20"/>
          <p:cNvSpPr/>
          <p:nvPr/>
        </p:nvSpPr>
        <p:spPr>
          <a:xfrm>
            <a:off x="2267744" y="270892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627784" y="1700808"/>
            <a:ext cx="992579"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Genetics</a:t>
            </a:r>
            <a:endParaRPr lang="ru-RU" dirty="0">
              <a:solidFill>
                <a:schemeClr val="accent6">
                  <a:lumMod val="75000"/>
                </a:schemeClr>
              </a:solidFill>
              <a:latin typeface="Times New Roman" pitchFamily="18" charset="0"/>
              <a:cs typeface="Times New Roman" pitchFamily="18" charset="0"/>
            </a:endParaRPr>
          </a:p>
        </p:txBody>
      </p:sp>
      <p:sp>
        <p:nvSpPr>
          <p:cNvPr id="11" name="TextBox 10"/>
          <p:cNvSpPr txBox="1"/>
          <p:nvPr/>
        </p:nvSpPr>
        <p:spPr>
          <a:xfrm>
            <a:off x="2627784" y="2132856"/>
            <a:ext cx="1043876"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Nutrition</a:t>
            </a:r>
            <a:endParaRPr lang="ru-RU" dirty="0">
              <a:solidFill>
                <a:schemeClr val="accent6">
                  <a:lumMod val="75000"/>
                </a:schemeClr>
              </a:solidFill>
              <a:latin typeface="Times New Roman" pitchFamily="18" charset="0"/>
              <a:cs typeface="Times New Roman" pitchFamily="18" charset="0"/>
            </a:endParaRPr>
          </a:p>
        </p:txBody>
      </p:sp>
      <p:sp>
        <p:nvSpPr>
          <p:cNvPr id="12" name="TextBox 11"/>
          <p:cNvSpPr txBox="1"/>
          <p:nvPr/>
        </p:nvSpPr>
        <p:spPr>
          <a:xfrm>
            <a:off x="2627784" y="2636912"/>
            <a:ext cx="1665841"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Infection agents</a:t>
            </a:r>
            <a:endParaRPr lang="ru-RU" dirty="0">
              <a:solidFill>
                <a:schemeClr val="accent6">
                  <a:lumMod val="75000"/>
                </a:schemeClr>
              </a:solidFill>
              <a:latin typeface="Times New Roman" pitchFamily="18" charset="0"/>
              <a:cs typeface="Times New Roman" pitchFamily="18" charset="0"/>
            </a:endParaRPr>
          </a:p>
        </p:txBody>
      </p:sp>
      <p:sp>
        <p:nvSpPr>
          <p:cNvPr id="13" name="Стрелка вправо 12"/>
          <p:cNvSpPr/>
          <p:nvPr/>
        </p:nvSpPr>
        <p:spPr>
          <a:xfrm>
            <a:off x="2267744" y="314096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2627784" y="3068960"/>
            <a:ext cx="3666388"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Abnormalities of the immune system </a:t>
            </a:r>
            <a:endParaRPr lang="ru-RU" dirty="0">
              <a:solidFill>
                <a:schemeClr val="accent6">
                  <a:lumMod val="75000"/>
                </a:schemeClr>
              </a:solidFill>
              <a:latin typeface="Times New Roman" pitchFamily="18" charset="0"/>
              <a:cs typeface="Times New Roman" pitchFamily="18" charset="0"/>
            </a:endParaRPr>
          </a:p>
        </p:txBody>
      </p:sp>
      <p:pic>
        <p:nvPicPr>
          <p:cNvPr id="43010" name="Picture 2" descr="https://pp.userapi.com/c830408/v830408612/3d7f/ER5JRzFNu3I.jpg"/>
          <p:cNvPicPr>
            <a:picLocks noChangeAspect="1" noChangeArrowheads="1"/>
          </p:cNvPicPr>
          <p:nvPr/>
        </p:nvPicPr>
        <p:blipFill>
          <a:blip r:embed="rId2" cstate="print"/>
          <a:srcRect/>
          <a:stretch>
            <a:fillRect/>
          </a:stretch>
        </p:blipFill>
        <p:spPr bwMode="auto">
          <a:xfrm>
            <a:off x="3275856" y="3501008"/>
            <a:ext cx="4896544" cy="33569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627784" y="1886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084168" y="404664"/>
            <a:ext cx="2592288" cy="677108"/>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The immune system</a:t>
            </a:r>
          </a:p>
          <a:p>
            <a:endParaRPr lang="ru-RU" dirty="0"/>
          </a:p>
        </p:txBody>
      </p:sp>
      <p:pic>
        <p:nvPicPr>
          <p:cNvPr id="4" name="Picture 2" descr="http://2dogcat.ru/wp-content/uploads/2016/06/doberman1.jpg"/>
          <p:cNvPicPr>
            <a:picLocks noChangeAspect="1" noChangeArrowheads="1"/>
          </p:cNvPicPr>
          <p:nvPr/>
        </p:nvPicPr>
        <p:blipFill>
          <a:blip r:embed="rId7" cstate="print"/>
          <a:srcRect/>
          <a:stretch>
            <a:fillRect/>
          </a:stretch>
        </p:blipFill>
        <p:spPr bwMode="auto">
          <a:xfrm>
            <a:off x="3779912" y="4293096"/>
            <a:ext cx="3837761" cy="24208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31840" y="1052736"/>
            <a:ext cx="4853161" cy="3655793"/>
          </a:xfrm>
          <a:prstGeom prst="rect">
            <a:avLst/>
          </a:prstGeom>
          <a:noFill/>
          <a:ln w="9525">
            <a:noFill/>
            <a:miter lim="800000"/>
            <a:headEnd/>
            <a:tailEnd/>
          </a:ln>
        </p:spPr>
      </p:pic>
      <p:sp>
        <p:nvSpPr>
          <p:cNvPr id="6" name="Прямоугольник 5"/>
          <p:cNvSpPr/>
          <p:nvPr/>
        </p:nvSpPr>
        <p:spPr>
          <a:xfrm>
            <a:off x="2483768" y="4653136"/>
            <a:ext cx="6480720"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TextBox 6"/>
          <p:cNvSpPr txBox="1"/>
          <p:nvPr/>
        </p:nvSpPr>
        <p:spPr>
          <a:xfrm>
            <a:off x="2555776" y="4653136"/>
            <a:ext cx="6264696" cy="830997"/>
          </a:xfrm>
          <a:prstGeom prst="rect">
            <a:avLst/>
          </a:prstGeom>
          <a:noFill/>
        </p:spPr>
        <p:txBody>
          <a:bodyPr wrap="square" rtlCol="0">
            <a:spAutoFit/>
          </a:bodyPr>
          <a:lstStyle/>
          <a:p>
            <a:r>
              <a:rPr lang="en-US" sz="1600" b="1" dirty="0" err="1" smtClean="0">
                <a:solidFill>
                  <a:schemeClr val="accent2">
                    <a:lumMod val="75000"/>
                  </a:schemeClr>
                </a:solidFill>
                <a:latin typeface="Times New Roman" pitchFamily="18" charset="0"/>
                <a:cs typeface="Times New Roman" pitchFamily="18" charset="0"/>
              </a:rPr>
              <a:t>Lymphoplasmacytic</a:t>
            </a:r>
            <a:r>
              <a:rPr lang="en-US" sz="1600" b="1" dirty="0" smtClean="0">
                <a:solidFill>
                  <a:schemeClr val="accent2">
                    <a:lumMod val="75000"/>
                  </a:schemeClr>
                </a:solidFill>
                <a:latin typeface="Times New Roman" pitchFamily="18" charset="0"/>
                <a:cs typeface="Times New Roman" pitchFamily="18" charset="0"/>
              </a:rPr>
              <a:t> </a:t>
            </a:r>
            <a:r>
              <a:rPr lang="en-US" sz="1600" b="1" dirty="0" err="1" smtClean="0">
                <a:solidFill>
                  <a:schemeClr val="accent2">
                    <a:lumMod val="75000"/>
                  </a:schemeClr>
                </a:solidFill>
                <a:latin typeface="Times New Roman" pitchFamily="18" charset="0"/>
                <a:cs typeface="Times New Roman" pitchFamily="18" charset="0"/>
              </a:rPr>
              <a:t>Enteropathy</a:t>
            </a:r>
            <a:r>
              <a:rPr lang="en-US" sz="1600" b="1" dirty="0" smtClean="0">
                <a:solidFill>
                  <a:schemeClr val="accent2">
                    <a:lumMod val="75000"/>
                  </a:schemeClr>
                </a:solidFill>
                <a:latin typeface="Times New Roman" pitchFamily="18" charset="0"/>
                <a:cs typeface="Times New Roman" pitchFamily="18" charset="0"/>
              </a:rPr>
              <a:t>, Intestine, Dog. The </a:t>
            </a:r>
            <a:r>
              <a:rPr lang="en-US" sz="1600" dirty="0" smtClean="0">
                <a:solidFill>
                  <a:schemeClr val="accent2">
                    <a:lumMod val="75000"/>
                  </a:schemeClr>
                </a:solidFill>
                <a:latin typeface="Times New Roman" pitchFamily="18" charset="0"/>
                <a:cs typeface="Times New Roman" pitchFamily="18" charset="0"/>
              </a:rPr>
              <a:t>lamina </a:t>
            </a:r>
            <a:r>
              <a:rPr lang="en-US" sz="1600" dirty="0" err="1" smtClean="0">
                <a:solidFill>
                  <a:schemeClr val="accent2">
                    <a:lumMod val="75000"/>
                  </a:schemeClr>
                </a:solidFill>
                <a:latin typeface="Times New Roman" pitchFamily="18" charset="0"/>
                <a:cs typeface="Times New Roman" pitchFamily="18" charset="0"/>
              </a:rPr>
              <a:t>propria</a:t>
            </a:r>
            <a:r>
              <a:rPr lang="en-US" sz="1600" dirty="0" smtClean="0">
                <a:solidFill>
                  <a:schemeClr val="accent2">
                    <a:lumMod val="75000"/>
                  </a:schemeClr>
                </a:solidFill>
                <a:latin typeface="Times New Roman" pitchFamily="18" charset="0"/>
                <a:cs typeface="Times New Roman" pitchFamily="18" charset="0"/>
              </a:rPr>
              <a:t> is widened with lymphocytes and plasma cells. H&amp;E stain.(Courtesy Dr. H. </a:t>
            </a:r>
            <a:r>
              <a:rPr lang="en-US" sz="1600" dirty="0" err="1" smtClean="0">
                <a:solidFill>
                  <a:schemeClr val="accent2">
                    <a:lumMod val="75000"/>
                  </a:schemeClr>
                </a:solidFill>
                <a:latin typeface="Times New Roman" pitchFamily="18" charset="0"/>
                <a:cs typeface="Times New Roman" pitchFamily="18" charset="0"/>
              </a:rPr>
              <a:t>Gelberg</a:t>
            </a:r>
            <a:r>
              <a:rPr lang="en-US" sz="1600" dirty="0" smtClean="0">
                <a:solidFill>
                  <a:schemeClr val="accent2">
                    <a:lumMod val="75000"/>
                  </a:schemeClr>
                </a:solidFill>
                <a:latin typeface="Times New Roman" pitchFamily="18" charset="0"/>
                <a:cs typeface="Times New Roman" pitchFamily="18" charset="0"/>
              </a:rPr>
              <a:t>, College of Veterinary Medicine, Oregon State University.)</a:t>
            </a:r>
            <a:endParaRPr lang="ru-RU" sz="1600" dirty="0">
              <a:solidFill>
                <a:schemeClr val="accent2">
                  <a:lumMod val="75000"/>
                </a:schemeClr>
              </a:solidFill>
              <a:latin typeface="Times New Roman" pitchFamily="18" charset="0"/>
              <a:cs typeface="Times New Roman" pitchFamily="18" charset="0"/>
            </a:endParaRPr>
          </a:p>
        </p:txBody>
      </p:sp>
      <p:sp>
        <p:nvSpPr>
          <p:cNvPr id="8" name="Прямоугольник 7"/>
          <p:cNvSpPr/>
          <p:nvPr/>
        </p:nvSpPr>
        <p:spPr>
          <a:xfrm>
            <a:off x="2375248" y="332656"/>
            <a:ext cx="6768752"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TextBox 8"/>
          <p:cNvSpPr txBox="1"/>
          <p:nvPr/>
        </p:nvSpPr>
        <p:spPr>
          <a:xfrm>
            <a:off x="2267744" y="332656"/>
            <a:ext cx="7184151" cy="646331"/>
          </a:xfrm>
          <a:prstGeom prst="rect">
            <a:avLst/>
          </a:prstGeom>
          <a:noFill/>
        </p:spPr>
        <p:txBody>
          <a:bodyPr wrap="square" rtlCol="0">
            <a:spAutoFit/>
          </a:bodyPr>
          <a:lstStyle/>
          <a:p>
            <a:r>
              <a:rPr lang="en-US" dirty="0" smtClean="0">
                <a:solidFill>
                  <a:schemeClr val="accent2">
                    <a:lumMod val="75000"/>
                  </a:schemeClr>
                </a:solidFill>
                <a:latin typeface="Times New Roman" pitchFamily="18" charset="0"/>
                <a:cs typeface="Times New Roman" pitchFamily="18" charset="0"/>
              </a:rPr>
              <a:t>  In dogs there are increased numbers of both B and T lymphocytes in the </a:t>
            </a:r>
          </a:p>
          <a:p>
            <a:r>
              <a:rPr lang="en-US" dirty="0" smtClean="0">
                <a:solidFill>
                  <a:schemeClr val="accent2">
                    <a:lumMod val="75000"/>
                  </a:schemeClr>
                </a:solidFill>
                <a:latin typeface="Times New Roman" pitchFamily="18" charset="0"/>
                <a:cs typeface="Times New Roman" pitchFamily="18" charset="0"/>
              </a:rPr>
              <a:t>  Lamina </a:t>
            </a:r>
            <a:r>
              <a:rPr lang="en-US" dirty="0" err="1" smtClean="0">
                <a:solidFill>
                  <a:schemeClr val="accent2">
                    <a:lumMod val="75000"/>
                  </a:schemeClr>
                </a:solidFill>
                <a:latin typeface="Times New Roman" pitchFamily="18" charset="0"/>
                <a:cs typeface="Times New Roman" pitchFamily="18" charset="0"/>
              </a:rPr>
              <a:t>propria</a:t>
            </a:r>
            <a:r>
              <a:rPr lang="en-US" dirty="0" smtClean="0">
                <a:solidFill>
                  <a:schemeClr val="accent2">
                    <a:lumMod val="75000"/>
                  </a:schemeClr>
                </a:solidFill>
                <a:latin typeface="Times New Roman" pitchFamily="18" charset="0"/>
                <a:cs typeface="Times New Roman" pitchFamily="18" charset="0"/>
              </a:rPr>
              <a:t> of the small intestine </a:t>
            </a:r>
            <a:endParaRPr lang="ru-RU"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987824" y="116632"/>
            <a:ext cx="547260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chemeClr val="accent6">
                    <a:lumMod val="75000"/>
                  </a:schemeClr>
                </a:solidFill>
                <a:latin typeface="Times New Roman" pitchFamily="18" charset="0"/>
                <a:cs typeface="Times New Roman" pitchFamily="18" charset="0"/>
              </a:rPr>
              <a:t>                        THE TYPES OF IBD</a:t>
            </a:r>
            <a:endParaRPr lang="en-US" sz="2000" dirty="0">
              <a:solidFill>
                <a:schemeClr val="accent6">
                  <a:lumMod val="75000"/>
                </a:schemeClr>
              </a:solidFill>
              <a:latin typeface="Times New Roman" pitchFamily="18" charset="0"/>
              <a:cs typeface="Times New Roman" pitchFamily="18" charset="0"/>
            </a:endParaRPr>
          </a:p>
        </p:txBody>
      </p:sp>
      <p:sp>
        <p:nvSpPr>
          <p:cNvPr id="15" name="Прямоугольник 14"/>
          <p:cNvSpPr/>
          <p:nvPr/>
        </p:nvSpPr>
        <p:spPr>
          <a:xfrm>
            <a:off x="2627784" y="908720"/>
            <a:ext cx="6192688" cy="646331"/>
          </a:xfrm>
          <a:prstGeom prst="rect">
            <a:avLst/>
          </a:prstGeom>
        </p:spPr>
        <p:txBody>
          <a:bodyPr wrap="square">
            <a:spAutoFit/>
          </a:bodyPr>
          <a:lstStyle/>
          <a:p>
            <a:pPr algn="just"/>
            <a:r>
              <a:rPr lang="en-US" dirty="0" smtClean="0">
                <a:solidFill>
                  <a:schemeClr val="accent6">
                    <a:lumMod val="75000"/>
                  </a:schemeClr>
                </a:solidFill>
                <a:latin typeface="Times New Roman" pitchFamily="18" charset="0"/>
                <a:cs typeface="Times New Roman" pitchFamily="18" charset="0"/>
              </a:rPr>
              <a:t>Many diseases are included in this IBD umbrella term. The two most common diseases are </a:t>
            </a:r>
          </a:p>
        </p:txBody>
      </p:sp>
      <p:graphicFrame>
        <p:nvGraphicFramePr>
          <p:cNvPr id="28" name="Схема 27"/>
          <p:cNvGraphicFramePr/>
          <p:nvPr/>
        </p:nvGraphicFramePr>
        <p:xfrm>
          <a:off x="2843808" y="1988840"/>
          <a:ext cx="518457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p.userapi.com/c840323/v840323402/30e7f/YSZ6h3T8DHU.jpg"/>
          <p:cNvPicPr>
            <a:picLocks noChangeAspect="1" noChangeArrowheads="1"/>
          </p:cNvPicPr>
          <p:nvPr/>
        </p:nvPicPr>
        <p:blipFill>
          <a:blip r:embed="rId2" cstate="print"/>
          <a:srcRect/>
          <a:stretch>
            <a:fillRect/>
          </a:stretch>
        </p:blipFill>
        <p:spPr bwMode="auto">
          <a:xfrm>
            <a:off x="2627784" y="404664"/>
            <a:ext cx="2857500" cy="3009901"/>
          </a:xfrm>
          <a:prstGeom prst="rect">
            <a:avLst/>
          </a:prstGeom>
          <a:noFill/>
        </p:spPr>
      </p:pic>
      <p:sp>
        <p:nvSpPr>
          <p:cNvPr id="6" name="TextBox 5"/>
          <p:cNvSpPr txBox="1"/>
          <p:nvPr/>
        </p:nvSpPr>
        <p:spPr>
          <a:xfrm>
            <a:off x="2483768" y="3501008"/>
            <a:ext cx="6282489" cy="369332"/>
          </a:xfrm>
          <a:prstGeom prst="rect">
            <a:avLst/>
          </a:prstGeom>
          <a:noFill/>
        </p:spPr>
        <p:txBody>
          <a:bodyPr wrap="none" rtlCol="0">
            <a:spAutoFit/>
          </a:bodyPr>
          <a:lstStyle/>
          <a:p>
            <a:pPr algn="just"/>
            <a:r>
              <a:rPr lang="en-US" dirty="0" smtClean="0">
                <a:solidFill>
                  <a:schemeClr val="accent6"/>
                </a:solidFill>
                <a:latin typeface="Times New Roman" pitchFamily="18" charset="0"/>
                <a:cs typeface="Times New Roman" pitchFamily="18" charset="0"/>
              </a:rPr>
              <a:t>Endoscopic appearance of inflamed and ulcerated colonic mucosa</a:t>
            </a:r>
            <a:endParaRPr lang="ru-RU" dirty="0">
              <a:solidFill>
                <a:schemeClr val="accent6"/>
              </a:solidFill>
              <a:latin typeface="Times New Roman" pitchFamily="18" charset="0"/>
              <a:cs typeface="Times New Roman" pitchFamily="18" charset="0"/>
            </a:endParaRPr>
          </a:p>
        </p:txBody>
      </p:sp>
      <p:pic>
        <p:nvPicPr>
          <p:cNvPr id="2052" name="Picture 4" descr="https://pp.userapi.com/c834402/v834402402/50b28/HAzIQ6LOcho.jpg"/>
          <p:cNvPicPr>
            <a:picLocks noChangeAspect="1" noChangeArrowheads="1"/>
          </p:cNvPicPr>
          <p:nvPr/>
        </p:nvPicPr>
        <p:blipFill>
          <a:blip r:embed="rId3" cstate="print"/>
          <a:srcRect/>
          <a:stretch>
            <a:fillRect/>
          </a:stretch>
        </p:blipFill>
        <p:spPr bwMode="auto">
          <a:xfrm>
            <a:off x="4440138" y="3833664"/>
            <a:ext cx="4703862" cy="302433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987824" y="116632"/>
            <a:ext cx="547260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chemeClr val="accent6">
                    <a:lumMod val="75000"/>
                  </a:schemeClr>
                </a:solidFill>
                <a:latin typeface="Times New Roman" pitchFamily="18" charset="0"/>
                <a:cs typeface="Times New Roman" pitchFamily="18" charset="0"/>
              </a:rPr>
              <a:t>                        THE TYPES OF IBD</a:t>
            </a:r>
            <a:endParaRPr lang="en-US" sz="2000" dirty="0">
              <a:solidFill>
                <a:schemeClr val="accent6">
                  <a:lumMod val="75000"/>
                </a:schemeClr>
              </a:solidFill>
              <a:latin typeface="Times New Roman" pitchFamily="18" charset="0"/>
              <a:cs typeface="Times New Roman" pitchFamily="18" charset="0"/>
            </a:endParaRPr>
          </a:p>
        </p:txBody>
      </p:sp>
      <p:pic>
        <p:nvPicPr>
          <p:cNvPr id="68610" name="Picture 2" descr="https://pp.userapi.com/c840626/v840626367/30d92/hb-OzIyjXc0.jpg"/>
          <p:cNvPicPr>
            <a:picLocks noChangeAspect="1" noChangeArrowheads="1"/>
          </p:cNvPicPr>
          <p:nvPr/>
        </p:nvPicPr>
        <p:blipFill>
          <a:blip r:embed="rId2" cstate="print"/>
          <a:srcRect/>
          <a:stretch>
            <a:fillRect/>
          </a:stretch>
        </p:blipFill>
        <p:spPr bwMode="auto">
          <a:xfrm>
            <a:off x="2267744" y="1052736"/>
            <a:ext cx="6876256" cy="50254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203848" y="0"/>
            <a:ext cx="424847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smtClean="0"/>
              <a:t>            </a:t>
            </a:r>
            <a:r>
              <a:rPr lang="en-US" sz="2000" b="1" dirty="0" smtClean="0">
                <a:solidFill>
                  <a:schemeClr val="accent6">
                    <a:lumMod val="75000"/>
                  </a:schemeClr>
                </a:solidFill>
                <a:latin typeface="DaunPenh" pitchFamily="2" charset="0"/>
                <a:cs typeface="DaunPenh" pitchFamily="2" charset="0"/>
              </a:rPr>
              <a:t>THE TYPES OF IBD</a:t>
            </a:r>
            <a:endParaRPr lang="en-US" sz="2000" b="1" dirty="0">
              <a:solidFill>
                <a:schemeClr val="accent6">
                  <a:lumMod val="75000"/>
                </a:schemeClr>
              </a:solidFill>
              <a:latin typeface="DaunPenh" pitchFamily="2" charset="0"/>
              <a:cs typeface="DaunPenh" pitchFamily="2" charset="0"/>
            </a:endParaRPr>
          </a:p>
        </p:txBody>
      </p:sp>
      <p:sp>
        <p:nvSpPr>
          <p:cNvPr id="15" name="Прямоугольник 14"/>
          <p:cNvSpPr/>
          <p:nvPr/>
        </p:nvSpPr>
        <p:spPr>
          <a:xfrm>
            <a:off x="2195736" y="404664"/>
            <a:ext cx="6660232" cy="2554545"/>
          </a:xfrm>
          <a:prstGeom prst="rect">
            <a:avLst/>
          </a:prstGeom>
        </p:spPr>
        <p:txBody>
          <a:bodyPr wrap="square">
            <a:spAutoFit/>
          </a:bodyPr>
          <a:lstStyle/>
          <a:p>
            <a:pPr algn="just"/>
            <a:r>
              <a:rPr lang="en-US" sz="2000" dirty="0" smtClean="0">
                <a:solidFill>
                  <a:schemeClr val="accent6">
                    <a:lumMod val="75000"/>
                  </a:schemeClr>
                </a:solidFill>
                <a:latin typeface="DaunPenh" pitchFamily="2" charset="0"/>
                <a:cs typeface="DaunPenh" pitchFamily="2" charset="0"/>
              </a:rPr>
              <a:t>    </a:t>
            </a:r>
            <a:r>
              <a:rPr lang="en-US" sz="2000" b="1" dirty="0" smtClean="0">
                <a:solidFill>
                  <a:schemeClr val="accent6">
                    <a:lumMod val="75000"/>
                  </a:schemeClr>
                </a:solidFill>
                <a:latin typeface="DaunPenh" pitchFamily="2" charset="0"/>
                <a:cs typeface="DaunPenh" pitchFamily="2" charset="0"/>
              </a:rPr>
              <a:t>Inflammatory cells include </a:t>
            </a:r>
            <a:r>
              <a:rPr lang="en-US" sz="2000" b="1" i="1" dirty="0" smtClean="0">
                <a:solidFill>
                  <a:schemeClr val="accent6">
                    <a:lumMod val="75000"/>
                  </a:schemeClr>
                </a:solidFill>
                <a:latin typeface="DaunPenh" pitchFamily="2" charset="0"/>
                <a:cs typeface="DaunPenh" pitchFamily="2" charset="0"/>
              </a:rPr>
              <a:t>lymphocytes</a:t>
            </a:r>
            <a:r>
              <a:rPr lang="en-US" sz="2000" b="1" dirty="0" smtClean="0">
                <a:solidFill>
                  <a:schemeClr val="accent6">
                    <a:lumMod val="75000"/>
                  </a:schemeClr>
                </a:solidFill>
                <a:latin typeface="DaunPenh" pitchFamily="2" charset="0"/>
                <a:cs typeface="DaunPenh" pitchFamily="2" charset="0"/>
              </a:rPr>
              <a:t> and </a:t>
            </a:r>
            <a:r>
              <a:rPr lang="en-US" sz="2000" b="1" dirty="0" err="1" smtClean="0">
                <a:solidFill>
                  <a:schemeClr val="accent6">
                    <a:lumMod val="75000"/>
                  </a:schemeClr>
                </a:solidFill>
                <a:latin typeface="DaunPenh" pitchFamily="2" charset="0"/>
                <a:cs typeface="DaunPenh" pitchFamily="2" charset="0"/>
              </a:rPr>
              <a:t>plasmacytes</a:t>
            </a:r>
            <a:r>
              <a:rPr lang="en-US" sz="2000" b="1" dirty="0" smtClean="0">
                <a:solidFill>
                  <a:schemeClr val="accent6">
                    <a:lumMod val="75000"/>
                  </a:schemeClr>
                </a:solidFill>
                <a:latin typeface="DaunPenh" pitchFamily="2" charset="0"/>
                <a:cs typeface="DaunPenh" pitchFamily="2" charset="0"/>
              </a:rPr>
              <a:t> which are directly responsible for the body's immune response. </a:t>
            </a:r>
            <a:r>
              <a:rPr lang="en-US" sz="2000" b="1" i="1" dirty="0" err="1" smtClean="0">
                <a:solidFill>
                  <a:schemeClr val="accent6">
                    <a:lumMod val="75000"/>
                  </a:schemeClr>
                </a:solidFill>
                <a:latin typeface="DaunPenh" pitchFamily="2" charset="0"/>
                <a:cs typeface="DaunPenh" pitchFamily="2" charset="0"/>
              </a:rPr>
              <a:t>Eosinophils</a:t>
            </a:r>
            <a:r>
              <a:rPr lang="en-US" sz="2000" b="1" dirty="0" smtClean="0">
                <a:solidFill>
                  <a:schemeClr val="accent6">
                    <a:lumMod val="75000"/>
                  </a:schemeClr>
                </a:solidFill>
                <a:latin typeface="DaunPenh" pitchFamily="2" charset="0"/>
                <a:cs typeface="DaunPenh" pitchFamily="2" charset="0"/>
              </a:rPr>
              <a:t> are another cell commonly present in inflammation. Other inflammatory cells called </a:t>
            </a:r>
            <a:r>
              <a:rPr lang="en-US" sz="2000" b="1" dirty="0" err="1" smtClean="0">
                <a:solidFill>
                  <a:schemeClr val="accent6">
                    <a:lumMod val="75000"/>
                  </a:schemeClr>
                </a:solidFill>
                <a:latin typeface="DaunPenh" pitchFamily="2" charset="0"/>
                <a:cs typeface="DaunPenh" pitchFamily="2" charset="0"/>
              </a:rPr>
              <a:t>neutrophils</a:t>
            </a:r>
            <a:r>
              <a:rPr lang="en-US" sz="2000" b="1" dirty="0" smtClean="0">
                <a:solidFill>
                  <a:schemeClr val="accent6">
                    <a:lumMod val="75000"/>
                  </a:schemeClr>
                </a:solidFill>
                <a:latin typeface="DaunPenh" pitchFamily="2" charset="0"/>
                <a:cs typeface="DaunPenh" pitchFamily="2" charset="0"/>
              </a:rPr>
              <a:t> are responsible for the actual destruction of foreign invaders such as bacteria or clean up of damaged </a:t>
            </a:r>
            <a:r>
              <a:rPr lang="en-US" sz="2000" b="1" i="1" dirty="0" smtClean="0">
                <a:solidFill>
                  <a:schemeClr val="accent6">
                    <a:lumMod val="75000"/>
                  </a:schemeClr>
                </a:solidFill>
                <a:latin typeface="DaunPenh" pitchFamily="2" charset="0"/>
                <a:cs typeface="DaunPenh" pitchFamily="2" charset="0"/>
              </a:rPr>
              <a:t>tissue</a:t>
            </a:r>
            <a:r>
              <a:rPr lang="en-US" sz="2000" b="1" dirty="0" smtClean="0">
                <a:solidFill>
                  <a:schemeClr val="accent6">
                    <a:lumMod val="75000"/>
                  </a:schemeClr>
                </a:solidFill>
                <a:latin typeface="DaunPenh" pitchFamily="2" charset="0"/>
                <a:cs typeface="DaunPenh" pitchFamily="2" charset="0"/>
              </a:rPr>
              <a:t>. Finally, in chronic inflammation, normal tissue may be replaced by fibrous (scar-like) tissue.</a:t>
            </a:r>
          </a:p>
          <a:p>
            <a:pPr algn="just"/>
            <a:r>
              <a:rPr lang="en-US" sz="2000" b="1" dirty="0" smtClean="0">
                <a:solidFill>
                  <a:schemeClr val="accent6">
                    <a:lumMod val="75000"/>
                  </a:schemeClr>
                </a:solidFill>
                <a:latin typeface="DaunPenh" pitchFamily="2" charset="0"/>
                <a:cs typeface="DaunPenh" pitchFamily="2" charset="0"/>
              </a:rPr>
              <a:t>The types of cells infiltrating the intestine determine the type of inflammatory bowel disease that is present.</a:t>
            </a:r>
            <a:endParaRPr lang="en-US" sz="2000" b="1" dirty="0">
              <a:solidFill>
                <a:schemeClr val="accent6">
                  <a:lumMod val="75000"/>
                </a:schemeClr>
              </a:solidFill>
              <a:latin typeface="DaunPenh" pitchFamily="2" charset="0"/>
              <a:cs typeface="DaunPenh" pitchFamily="2" charset="0"/>
            </a:endParaRPr>
          </a:p>
        </p:txBody>
      </p:sp>
      <p:pic>
        <p:nvPicPr>
          <p:cNvPr id="1026" name="Picture 2"/>
          <p:cNvPicPr>
            <a:picLocks noChangeAspect="1" noChangeArrowheads="1"/>
          </p:cNvPicPr>
          <p:nvPr/>
        </p:nvPicPr>
        <p:blipFill>
          <a:blip r:embed="rId2" cstate="print"/>
          <a:srcRect/>
          <a:stretch>
            <a:fillRect/>
          </a:stretch>
        </p:blipFill>
        <p:spPr bwMode="auto">
          <a:xfrm>
            <a:off x="3779912" y="2636912"/>
            <a:ext cx="3453358"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трелка вправо 5"/>
          <p:cNvSpPr/>
          <p:nvPr/>
        </p:nvSpPr>
        <p:spPr>
          <a:xfrm>
            <a:off x="2195736" y="90872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2555776" y="764704"/>
            <a:ext cx="5865708" cy="954107"/>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Long-term diarrhea that may contain blood or mucus may be </a:t>
            </a:r>
          </a:p>
          <a:p>
            <a:r>
              <a:rPr lang="en-US" dirty="0" smtClean="0">
                <a:solidFill>
                  <a:schemeClr val="accent6">
                    <a:lumMod val="75000"/>
                  </a:schemeClr>
                </a:solidFill>
                <a:latin typeface="Times New Roman" pitchFamily="18" charset="0"/>
                <a:cs typeface="Times New Roman" pitchFamily="18" charset="0"/>
              </a:rPr>
              <a:t>due to inflammation of the colon.</a:t>
            </a:r>
          </a:p>
          <a:p>
            <a:endParaRPr lang="ru-RU" sz="2000" dirty="0">
              <a:solidFill>
                <a:schemeClr val="bg2"/>
              </a:solidFill>
              <a:latin typeface="Times New Roman" pitchFamily="18" charset="0"/>
              <a:cs typeface="Times New Roman" pitchFamily="18" charset="0"/>
            </a:endParaRPr>
          </a:p>
        </p:txBody>
      </p:sp>
      <p:sp>
        <p:nvSpPr>
          <p:cNvPr id="10" name="Стрелка вправо 9"/>
          <p:cNvSpPr/>
          <p:nvPr/>
        </p:nvSpPr>
        <p:spPr>
          <a:xfrm>
            <a:off x="2195736" y="1412776"/>
            <a:ext cx="360040"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555776" y="1340768"/>
            <a:ext cx="1262653"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Weight loss</a:t>
            </a:r>
            <a:endParaRPr lang="ru-RU" dirty="0">
              <a:solidFill>
                <a:schemeClr val="accent6">
                  <a:lumMod val="75000"/>
                </a:schemeClr>
              </a:solidFill>
              <a:latin typeface="Times New Roman" pitchFamily="18" charset="0"/>
              <a:cs typeface="Times New Roman" pitchFamily="18" charset="0"/>
            </a:endParaRPr>
          </a:p>
        </p:txBody>
      </p:sp>
      <p:sp>
        <p:nvSpPr>
          <p:cNvPr id="12" name="Стрелка вправо 11"/>
          <p:cNvSpPr/>
          <p:nvPr/>
        </p:nvSpPr>
        <p:spPr>
          <a:xfrm>
            <a:off x="2195736" y="177281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555776" y="1700808"/>
            <a:ext cx="877163"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Fatigue</a:t>
            </a:r>
          </a:p>
        </p:txBody>
      </p:sp>
      <p:sp>
        <p:nvSpPr>
          <p:cNvPr id="14" name="Стрелка вправо 13"/>
          <p:cNvSpPr/>
          <p:nvPr/>
        </p:nvSpPr>
        <p:spPr>
          <a:xfrm>
            <a:off x="2195736" y="2132856"/>
            <a:ext cx="360040"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2483768" y="1988840"/>
            <a:ext cx="1351652" cy="400110"/>
          </a:xfrm>
          <a:prstGeom prst="rect">
            <a:avLst/>
          </a:prstGeom>
          <a:noFill/>
        </p:spPr>
        <p:txBody>
          <a:bodyPr wrap="none" rtlCol="0">
            <a:spAutoFit/>
          </a:bodyPr>
          <a:lstStyle/>
          <a:p>
            <a:pPr algn="just"/>
            <a:r>
              <a:rPr lang="en-US" sz="2000" dirty="0" smtClean="0">
                <a:solidFill>
                  <a:schemeClr val="bg2"/>
                </a:solidFill>
                <a:latin typeface="Times New Roman" pitchFamily="18" charset="0"/>
                <a:cs typeface="Times New Roman" pitchFamily="18" charset="0"/>
              </a:rPr>
              <a:t>  </a:t>
            </a:r>
            <a:r>
              <a:rPr lang="en-US" dirty="0" smtClean="0">
                <a:solidFill>
                  <a:schemeClr val="accent6">
                    <a:lumMod val="75000"/>
                  </a:schemeClr>
                </a:solidFill>
                <a:latin typeface="Times New Roman" pitchFamily="18" charset="0"/>
                <a:cs typeface="Times New Roman" pitchFamily="18" charset="0"/>
              </a:rPr>
              <a:t>Depression</a:t>
            </a:r>
            <a:endParaRPr lang="ru-RU" dirty="0">
              <a:solidFill>
                <a:schemeClr val="accent6">
                  <a:lumMod val="75000"/>
                </a:schemeClr>
              </a:solidFill>
              <a:latin typeface="Times New Roman" pitchFamily="18" charset="0"/>
              <a:cs typeface="Times New Roman" pitchFamily="18" charset="0"/>
            </a:endParaRPr>
          </a:p>
        </p:txBody>
      </p:sp>
      <p:sp>
        <p:nvSpPr>
          <p:cNvPr id="16" name="Прямоугольник 15"/>
          <p:cNvSpPr/>
          <p:nvPr/>
        </p:nvSpPr>
        <p:spPr>
          <a:xfrm>
            <a:off x="2987824" y="188640"/>
            <a:ext cx="547260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solidFill>
                  <a:schemeClr val="accent2"/>
                </a:solidFill>
                <a:latin typeface="Times New Roman" pitchFamily="18" charset="0"/>
                <a:cs typeface="Times New Roman" pitchFamily="18" charset="0"/>
              </a:rPr>
              <a:t>                 </a:t>
            </a:r>
            <a:r>
              <a:rPr lang="en-US" sz="2000" b="1" dirty="0" smtClean="0">
                <a:solidFill>
                  <a:schemeClr val="accent2"/>
                </a:solidFill>
                <a:latin typeface="DaunPenh" pitchFamily="2" charset="0"/>
                <a:cs typeface="DaunPenh" pitchFamily="2" charset="0"/>
              </a:rPr>
              <a:t>SYMPTOMS OF CANINE IBD</a:t>
            </a:r>
            <a:endParaRPr lang="ru-RU" sz="2000" b="1" dirty="0">
              <a:solidFill>
                <a:schemeClr val="accent2"/>
              </a:solidFill>
              <a:latin typeface="Times New Roman" pitchFamily="18" charset="0"/>
              <a:cs typeface="DaunPenh" pitchFamily="2" charset="0"/>
            </a:endParaRPr>
          </a:p>
        </p:txBody>
      </p:sp>
      <p:sp>
        <p:nvSpPr>
          <p:cNvPr id="17" name="Стрелка вправо 16"/>
          <p:cNvSpPr/>
          <p:nvPr/>
        </p:nvSpPr>
        <p:spPr>
          <a:xfrm>
            <a:off x="2195736" y="249289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2195736" y="292494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2483768" y="2348880"/>
            <a:ext cx="5724644" cy="677108"/>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 Chronic vomiting  is a common sign if the inflammation is </a:t>
            </a:r>
          </a:p>
          <a:p>
            <a:r>
              <a:rPr lang="en-US" dirty="0" smtClean="0">
                <a:solidFill>
                  <a:schemeClr val="accent6">
                    <a:lumMod val="75000"/>
                  </a:schemeClr>
                </a:solidFill>
                <a:latin typeface="Times New Roman" pitchFamily="18" charset="0"/>
                <a:cs typeface="Times New Roman" pitchFamily="18" charset="0"/>
              </a:rPr>
              <a:t>affecting a dog’s stomach and/or upper intestine</a:t>
            </a:r>
            <a:r>
              <a:rPr lang="en-US" sz="2000" dirty="0" smtClean="0"/>
              <a:t>.</a:t>
            </a:r>
            <a:endParaRPr lang="ru-RU" sz="2000" dirty="0">
              <a:solidFill>
                <a:schemeClr val="bg2"/>
              </a:solidFill>
              <a:latin typeface="Times New Roman" pitchFamily="18" charset="0"/>
              <a:cs typeface="Times New Roman" pitchFamily="18" charset="0"/>
            </a:endParaRPr>
          </a:p>
        </p:txBody>
      </p:sp>
      <p:sp>
        <p:nvSpPr>
          <p:cNvPr id="20" name="TextBox 19"/>
          <p:cNvSpPr txBox="1"/>
          <p:nvPr/>
        </p:nvSpPr>
        <p:spPr>
          <a:xfrm>
            <a:off x="2555776" y="2924944"/>
            <a:ext cx="1665841"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Gas (flatulence)</a:t>
            </a:r>
            <a:endParaRPr lang="ru-RU" dirty="0">
              <a:solidFill>
                <a:schemeClr val="accent6">
                  <a:lumMod val="75000"/>
                </a:schemeClr>
              </a:solidFill>
              <a:latin typeface="Times New Roman" pitchFamily="18" charset="0"/>
              <a:cs typeface="Times New Roman" pitchFamily="18" charset="0"/>
            </a:endParaRPr>
          </a:p>
        </p:txBody>
      </p:sp>
      <p:sp>
        <p:nvSpPr>
          <p:cNvPr id="21" name="Стрелка вправо 20"/>
          <p:cNvSpPr/>
          <p:nvPr/>
        </p:nvSpPr>
        <p:spPr>
          <a:xfrm>
            <a:off x="2195736" y="328498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195736" y="364502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2195736" y="429309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2195736" y="479715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2555776" y="3212976"/>
            <a:ext cx="1678665"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Abdominal pain</a:t>
            </a:r>
            <a:endParaRPr lang="ru-RU" dirty="0">
              <a:solidFill>
                <a:schemeClr val="accent6">
                  <a:lumMod val="75000"/>
                </a:schemeClr>
              </a:solidFill>
              <a:latin typeface="Times New Roman" pitchFamily="18" charset="0"/>
              <a:cs typeface="Times New Roman" pitchFamily="18" charset="0"/>
            </a:endParaRPr>
          </a:p>
        </p:txBody>
      </p:sp>
      <p:sp>
        <p:nvSpPr>
          <p:cNvPr id="26" name="TextBox 25"/>
          <p:cNvSpPr txBox="1"/>
          <p:nvPr/>
        </p:nvSpPr>
        <p:spPr>
          <a:xfrm>
            <a:off x="2483768" y="3573016"/>
            <a:ext cx="2320635" cy="646331"/>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Rumbling and gurgling </a:t>
            </a:r>
          </a:p>
          <a:p>
            <a:r>
              <a:rPr lang="en-US" dirty="0" smtClean="0">
                <a:solidFill>
                  <a:schemeClr val="accent6">
                    <a:lumMod val="75000"/>
                  </a:schemeClr>
                </a:solidFill>
                <a:latin typeface="Times New Roman" pitchFamily="18" charset="0"/>
                <a:cs typeface="Times New Roman" pitchFamily="18" charset="0"/>
              </a:rPr>
              <a:t>abdominal sounds</a:t>
            </a:r>
            <a:endParaRPr lang="ru-RU" dirty="0">
              <a:solidFill>
                <a:schemeClr val="accent6">
                  <a:lumMod val="75000"/>
                </a:schemeClr>
              </a:solidFill>
              <a:latin typeface="Times New Roman" pitchFamily="18" charset="0"/>
              <a:cs typeface="Times New Roman" pitchFamily="18" charset="0"/>
            </a:endParaRPr>
          </a:p>
        </p:txBody>
      </p:sp>
      <p:sp>
        <p:nvSpPr>
          <p:cNvPr id="27" name="TextBox 26"/>
          <p:cNvSpPr txBox="1"/>
          <p:nvPr/>
        </p:nvSpPr>
        <p:spPr>
          <a:xfrm>
            <a:off x="2483768" y="4221088"/>
            <a:ext cx="1710725" cy="646331"/>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Bright red blood</a:t>
            </a:r>
          </a:p>
          <a:p>
            <a:r>
              <a:rPr lang="en-US" dirty="0" smtClean="0">
                <a:solidFill>
                  <a:schemeClr val="accent6">
                    <a:lumMod val="75000"/>
                  </a:schemeClr>
                </a:solidFill>
                <a:latin typeface="Times New Roman" pitchFamily="18" charset="0"/>
                <a:cs typeface="Times New Roman" pitchFamily="18" charset="0"/>
              </a:rPr>
              <a:t> in stool</a:t>
            </a:r>
            <a:endParaRPr lang="ru-RU" dirty="0">
              <a:solidFill>
                <a:schemeClr val="accent6">
                  <a:lumMod val="75000"/>
                </a:schemeClr>
              </a:solidFill>
              <a:latin typeface="Times New Roman" pitchFamily="18" charset="0"/>
              <a:cs typeface="Times New Roman" pitchFamily="18" charset="0"/>
            </a:endParaRPr>
          </a:p>
        </p:txBody>
      </p:sp>
      <p:sp>
        <p:nvSpPr>
          <p:cNvPr id="28" name="TextBox 27"/>
          <p:cNvSpPr txBox="1"/>
          <p:nvPr/>
        </p:nvSpPr>
        <p:spPr>
          <a:xfrm>
            <a:off x="2483768" y="4725144"/>
            <a:ext cx="2005677" cy="369332"/>
          </a:xfrm>
          <a:prstGeom prst="rect">
            <a:avLst/>
          </a:prstGeom>
          <a:noFill/>
        </p:spPr>
        <p:txBody>
          <a:bodyPr wrap="none" rtlCol="0">
            <a:spAutoFit/>
          </a:bodyPr>
          <a:lstStyle/>
          <a:p>
            <a:r>
              <a:rPr lang="en-US" dirty="0" smtClean="0">
                <a:solidFill>
                  <a:schemeClr val="accent6">
                    <a:lumMod val="75000"/>
                  </a:schemeClr>
                </a:solidFill>
                <a:latin typeface="Times New Roman" pitchFamily="18" charset="0"/>
                <a:cs typeface="Times New Roman" pitchFamily="18" charset="0"/>
              </a:rPr>
              <a:t>Distressed coat hair</a:t>
            </a:r>
            <a:endParaRPr lang="ru-RU" dirty="0">
              <a:solidFill>
                <a:schemeClr val="accent6">
                  <a:lumMod val="75000"/>
                </a:schemeClr>
              </a:solidFill>
              <a:latin typeface="Times New Roman" pitchFamily="18" charset="0"/>
              <a:cs typeface="Times New Roman" pitchFamily="18" charset="0"/>
            </a:endParaRPr>
          </a:p>
        </p:txBody>
      </p:sp>
      <p:pic>
        <p:nvPicPr>
          <p:cNvPr id="1026" name="Picture 2" descr="https://pp.userapi.com/c841027/v841027612/50892/o-ex0LuPc6g.jpg"/>
          <p:cNvPicPr>
            <a:picLocks noChangeAspect="1" noChangeArrowheads="1"/>
          </p:cNvPicPr>
          <p:nvPr/>
        </p:nvPicPr>
        <p:blipFill>
          <a:blip r:embed="rId2" cstate="print"/>
          <a:srcRect/>
          <a:stretch>
            <a:fillRect/>
          </a:stretch>
        </p:blipFill>
        <p:spPr bwMode="auto">
          <a:xfrm>
            <a:off x="4355976" y="3861048"/>
            <a:ext cx="4788024" cy="29969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35896" y="0"/>
            <a:ext cx="4176464" cy="4766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latin typeface="Times New Roman" pitchFamily="18" charset="0"/>
                <a:cs typeface="Times New Roman" pitchFamily="18" charset="0"/>
              </a:rPr>
              <a:t>                 </a:t>
            </a:r>
            <a:r>
              <a:rPr lang="en-US" sz="3200" b="1" dirty="0" smtClean="0">
                <a:solidFill>
                  <a:schemeClr val="accent6"/>
                </a:solidFill>
                <a:latin typeface="DaunPenh" pitchFamily="2" charset="0"/>
                <a:cs typeface="DaunPenh" pitchFamily="2" charset="0"/>
              </a:rPr>
              <a:t>Pathogenesis</a:t>
            </a:r>
            <a:endParaRPr lang="ru-RU" sz="3200" b="1" dirty="0">
              <a:solidFill>
                <a:schemeClr val="accent6"/>
              </a:solidFill>
              <a:latin typeface="Times New Roman" pitchFamily="18" charset="0"/>
              <a:cs typeface="DaunPenh" pitchFamily="2" charset="0"/>
            </a:endParaRPr>
          </a:p>
        </p:txBody>
      </p:sp>
      <p:sp>
        <p:nvSpPr>
          <p:cNvPr id="6" name="TextBox 5"/>
          <p:cNvSpPr txBox="1"/>
          <p:nvPr/>
        </p:nvSpPr>
        <p:spPr>
          <a:xfrm>
            <a:off x="2339752" y="548680"/>
            <a:ext cx="6804248" cy="3416320"/>
          </a:xfrm>
          <a:prstGeom prst="rect">
            <a:avLst/>
          </a:prstGeom>
          <a:noFill/>
        </p:spPr>
        <p:txBody>
          <a:bodyPr wrap="square" rtlCol="0">
            <a:spAutoFit/>
          </a:bodyPr>
          <a:lstStyle/>
          <a:p>
            <a:pPr algn="just"/>
            <a:r>
              <a:rPr lang="en-US" sz="2000" dirty="0" smtClean="0">
                <a:solidFill>
                  <a:schemeClr val="accent6"/>
                </a:solidFill>
                <a:latin typeface="DaunPenh" pitchFamily="2" charset="0"/>
                <a:cs typeface="DaunPenh" pitchFamily="2" charset="0"/>
              </a:rPr>
              <a:t>Homeostasis inside the digestive tract is maintained by the equilibrium between the reactions to pathogens and to </a:t>
            </a:r>
            <a:r>
              <a:rPr lang="en-US" sz="2000" dirty="0" err="1" smtClean="0">
                <a:solidFill>
                  <a:schemeClr val="accent6"/>
                </a:solidFill>
                <a:latin typeface="DaunPenh" pitchFamily="2" charset="0"/>
                <a:cs typeface="DaunPenh" pitchFamily="2" charset="0"/>
              </a:rPr>
              <a:t>commensal</a:t>
            </a:r>
            <a:r>
              <a:rPr lang="en-US" sz="2000" dirty="0" smtClean="0">
                <a:solidFill>
                  <a:schemeClr val="accent6"/>
                </a:solidFill>
                <a:latin typeface="DaunPenh" pitchFamily="2" charset="0"/>
                <a:cs typeface="DaunPenh" pitchFamily="2" charset="0"/>
              </a:rPr>
              <a:t> bacteria or other inoffensive luminal antigens (tolerance) that are mediated by different molecules. The presence of mucosal tolerance to harmless antigens is very important, because depending on its absence the subsequent inflammatory response can be exaggerated and even detrimental. Such tolerance is probably based on the fact that the antigen is presented or not, contextually to other danger signals. The difference between tolerance and reaction is also based on pattern recognition receptors (PRRs), which are able to recognize </a:t>
            </a:r>
            <a:r>
              <a:rPr lang="en-US" sz="2000" dirty="0" err="1" smtClean="0">
                <a:solidFill>
                  <a:schemeClr val="accent6"/>
                </a:solidFill>
                <a:latin typeface="DaunPenh" pitchFamily="2" charset="0"/>
                <a:cs typeface="DaunPenh" pitchFamily="2" charset="0"/>
              </a:rPr>
              <a:t>microflora</a:t>
            </a:r>
            <a:r>
              <a:rPr lang="en-US" sz="2000" dirty="0" smtClean="0">
                <a:solidFill>
                  <a:schemeClr val="accent6"/>
                </a:solidFill>
                <a:latin typeface="DaunPenh" pitchFamily="2" charset="0"/>
                <a:cs typeface="DaunPenh" pitchFamily="2" charset="0"/>
              </a:rPr>
              <a:t> according to their pathogen-associated molecular patterns or microbe-associated molecular patterns.</a:t>
            </a:r>
          </a:p>
          <a:p>
            <a:r>
              <a:rPr lang="en-US" dirty="0" smtClean="0"/>
              <a:t/>
            </a:r>
            <a:br>
              <a:rPr lang="en-US" dirty="0" smtClean="0"/>
            </a:br>
            <a:endParaRPr lang="ru-RU" dirty="0"/>
          </a:p>
        </p:txBody>
      </p:sp>
      <p:pic>
        <p:nvPicPr>
          <p:cNvPr id="76802" name="Picture 2" descr="https://pp.userapi.com/c840327/v840327098/312b3/3u3ebDzbd-E.jpg"/>
          <p:cNvPicPr>
            <a:picLocks noChangeAspect="1" noChangeArrowheads="1"/>
          </p:cNvPicPr>
          <p:nvPr/>
        </p:nvPicPr>
        <p:blipFill>
          <a:blip r:embed="rId2" cstate="print"/>
          <a:srcRect/>
          <a:stretch>
            <a:fillRect/>
          </a:stretch>
        </p:blipFill>
        <p:spPr bwMode="auto">
          <a:xfrm>
            <a:off x="2667000" y="3429000"/>
            <a:ext cx="6477000" cy="32442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83768" y="692696"/>
            <a:ext cx="7020272" cy="1231106"/>
          </a:xfrm>
          <a:prstGeom prst="rect">
            <a:avLst/>
          </a:prstGeom>
          <a:noFill/>
        </p:spPr>
        <p:txBody>
          <a:bodyPr wrap="square" rtlCol="0">
            <a:spAutoFit/>
          </a:bodyPr>
          <a:lstStyle/>
          <a:p>
            <a:pPr algn="just"/>
            <a:endParaRPr lang="ru-RU" sz="1400" dirty="0" smtClean="0"/>
          </a:p>
          <a:p>
            <a:pPr algn="just"/>
            <a:endParaRPr lang="en-US" sz="1400" dirty="0" smtClean="0"/>
          </a:p>
          <a:p>
            <a:pPr algn="just"/>
            <a:endParaRPr lang="en-US" sz="1400" dirty="0" smtClean="0"/>
          </a:p>
          <a:p>
            <a:pPr algn="just"/>
            <a:endParaRPr lang="ru-RU" sz="1400" dirty="0" smtClean="0"/>
          </a:p>
          <a:p>
            <a:endParaRPr lang="ru-RU" dirty="0"/>
          </a:p>
        </p:txBody>
      </p:sp>
      <p:sp>
        <p:nvSpPr>
          <p:cNvPr id="9" name="Прямоугольник 8"/>
          <p:cNvSpPr/>
          <p:nvPr/>
        </p:nvSpPr>
        <p:spPr>
          <a:xfrm>
            <a:off x="3707904" y="116632"/>
            <a:ext cx="3672408" cy="404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dirty="0" smtClean="0">
                <a:solidFill>
                  <a:schemeClr val="accent2"/>
                </a:solidFill>
                <a:latin typeface="DaunPenh" pitchFamily="2" charset="0"/>
                <a:cs typeface="DaunPenh" pitchFamily="2" charset="0"/>
              </a:rPr>
              <a:t>      INTRODUCTION</a:t>
            </a:r>
            <a:endParaRPr lang="ru-RU" sz="2800" b="1" dirty="0">
              <a:solidFill>
                <a:schemeClr val="accent2"/>
              </a:solidFill>
              <a:latin typeface="Times New Roman" pitchFamily="18" charset="0"/>
              <a:cs typeface="DaunPenh" pitchFamily="2" charset="0"/>
            </a:endParaRPr>
          </a:p>
        </p:txBody>
      </p:sp>
      <p:sp>
        <p:nvSpPr>
          <p:cNvPr id="16" name="TextBox 15"/>
          <p:cNvSpPr txBox="1"/>
          <p:nvPr/>
        </p:nvSpPr>
        <p:spPr>
          <a:xfrm>
            <a:off x="2519264" y="260648"/>
            <a:ext cx="6624736" cy="2092881"/>
          </a:xfrm>
          <a:prstGeom prst="rect">
            <a:avLst/>
          </a:prstGeom>
          <a:noFill/>
        </p:spPr>
        <p:txBody>
          <a:bodyPr wrap="square" rtlCol="0">
            <a:spAutoFit/>
          </a:bodyPr>
          <a:lstStyle/>
          <a:p>
            <a:pPr algn="just"/>
            <a:r>
              <a:rPr lang="en-US" dirty="0" smtClean="0">
                <a:solidFill>
                  <a:schemeClr val="accent2"/>
                </a:solidFill>
                <a:latin typeface="Times New Roman" pitchFamily="18" charset="0"/>
                <a:cs typeface="Times New Roman" pitchFamily="18" charset="0"/>
              </a:rPr>
              <a:t/>
            </a:r>
            <a:br>
              <a:rPr lang="en-US" dirty="0" smtClean="0">
                <a:solidFill>
                  <a:schemeClr val="accent2"/>
                </a:solidFill>
                <a:latin typeface="Times New Roman" pitchFamily="18" charset="0"/>
                <a:cs typeface="Times New Roman" pitchFamily="18" charset="0"/>
              </a:rPr>
            </a:br>
            <a:r>
              <a:rPr lang="en-US" sz="2800" b="1" dirty="0" smtClean="0">
                <a:solidFill>
                  <a:schemeClr val="accent2"/>
                </a:solidFill>
                <a:latin typeface="DaunPenh" pitchFamily="2" charset="0"/>
                <a:cs typeface="DaunPenh" pitchFamily="2" charset="0"/>
              </a:rPr>
              <a:t>The group of gastrointestinal diseases known as inflammatory bowel disease (IBD) results in the inflammation of the intestines and chronic symptoms related to gastrointestinal system.</a:t>
            </a:r>
            <a:endParaRPr lang="ru-RU" sz="2800" b="1" dirty="0">
              <a:solidFill>
                <a:schemeClr val="accent2"/>
              </a:solidFill>
              <a:cs typeface="DaunPenh" pitchFamily="2" charset="0"/>
            </a:endParaRPr>
          </a:p>
        </p:txBody>
      </p:sp>
      <p:sp>
        <p:nvSpPr>
          <p:cNvPr id="2050" name="AutoShape 2"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petsci.co.uk/wp-content/uploads/2012/01/695922_92580933-660x33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274" name="Picture 2" descr="https://pp.userapi.com/c840127/v840127107/5917c/JEMno2KVCaQ.jpg"/>
          <p:cNvPicPr>
            <a:picLocks noChangeAspect="1" noChangeArrowheads="1"/>
          </p:cNvPicPr>
          <p:nvPr/>
        </p:nvPicPr>
        <p:blipFill>
          <a:blip r:embed="rId3" cstate="print"/>
          <a:srcRect/>
          <a:stretch>
            <a:fillRect/>
          </a:stretch>
        </p:blipFill>
        <p:spPr bwMode="auto">
          <a:xfrm>
            <a:off x="3419872" y="2492896"/>
            <a:ext cx="4767486" cy="399446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5736" y="476672"/>
            <a:ext cx="6616843" cy="1138773"/>
          </a:xfrm>
          <a:prstGeom prst="rect">
            <a:avLst/>
          </a:prstGeom>
          <a:noFill/>
        </p:spPr>
        <p:txBody>
          <a:bodyPr wrap="square" rtlCol="0">
            <a:spAutoFit/>
          </a:bodyPr>
          <a:lstStyle/>
          <a:p>
            <a:pPr algn="just"/>
            <a:r>
              <a:rPr lang="en-US" sz="1600" dirty="0" smtClean="0">
                <a:solidFill>
                  <a:schemeClr val="accent6">
                    <a:lumMod val="75000"/>
                  </a:schemeClr>
                </a:solidFill>
                <a:latin typeface="Times New Roman" pitchFamily="18" charset="0"/>
                <a:cs typeface="Times New Roman" pitchFamily="18" charset="0"/>
              </a:rPr>
              <a:t>Diagnosing IBD begins with a thorough physical examination and tests to rule out other possible causes of the diarrhea and/or vomiting.</a:t>
            </a:r>
          </a:p>
          <a:p>
            <a:pPr algn="just"/>
            <a:r>
              <a:rPr lang="en-US" sz="1600" dirty="0" smtClean="0">
                <a:solidFill>
                  <a:schemeClr val="accent6">
                    <a:lumMod val="75000"/>
                  </a:schemeClr>
                </a:solidFill>
                <a:latin typeface="Times New Roman" pitchFamily="18" charset="0"/>
                <a:cs typeface="Times New Roman" pitchFamily="18" charset="0"/>
              </a:rPr>
              <a:t>These tests may include the following:</a:t>
            </a:r>
          </a:p>
          <a:p>
            <a:endParaRPr lang="ru-RU" sz="2000" dirty="0">
              <a:solidFill>
                <a:schemeClr val="bg2"/>
              </a:solidFill>
              <a:latin typeface="Times New Roman" pitchFamily="18" charset="0"/>
              <a:cs typeface="Times New Roman" pitchFamily="18" charset="0"/>
            </a:endParaRPr>
          </a:p>
        </p:txBody>
      </p:sp>
      <p:sp>
        <p:nvSpPr>
          <p:cNvPr id="10" name="Стрелка вправо 9"/>
          <p:cNvSpPr/>
          <p:nvPr/>
        </p:nvSpPr>
        <p:spPr>
          <a:xfrm>
            <a:off x="2195736" y="1268760"/>
            <a:ext cx="360040"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483768" y="1196752"/>
            <a:ext cx="6365140" cy="861774"/>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Chemistry tests to evaluate kidney, liver, and pancreatic function as well as</a:t>
            </a:r>
          </a:p>
          <a:p>
            <a:r>
              <a:rPr lang="en-US" sz="1600" dirty="0" smtClean="0">
                <a:solidFill>
                  <a:schemeClr val="accent6">
                    <a:lumMod val="75000"/>
                  </a:schemeClr>
                </a:solidFill>
                <a:latin typeface="Times New Roman" pitchFamily="18" charset="0"/>
                <a:cs typeface="Times New Roman" pitchFamily="18" charset="0"/>
              </a:rPr>
              <a:t> sugar levels</a:t>
            </a:r>
          </a:p>
          <a:p>
            <a:endParaRPr lang="ru-RU" dirty="0">
              <a:solidFill>
                <a:schemeClr val="accent6">
                  <a:lumMod val="75000"/>
                </a:schemeClr>
              </a:solidFill>
              <a:latin typeface="Times New Roman" pitchFamily="18" charset="0"/>
              <a:cs typeface="Times New Roman" pitchFamily="18" charset="0"/>
            </a:endParaRPr>
          </a:p>
        </p:txBody>
      </p:sp>
      <p:sp>
        <p:nvSpPr>
          <p:cNvPr id="12" name="Стрелка вправо 11"/>
          <p:cNvSpPr/>
          <p:nvPr/>
        </p:nvSpPr>
        <p:spPr>
          <a:xfrm>
            <a:off x="2195736" y="1844824"/>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483768" y="1700808"/>
            <a:ext cx="6181372" cy="861774"/>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A complete blood count to assess for inflammation, infection, anemia or </a:t>
            </a:r>
          </a:p>
          <a:p>
            <a:r>
              <a:rPr lang="en-US" sz="1600" dirty="0" smtClean="0">
                <a:solidFill>
                  <a:schemeClr val="accent6">
                    <a:lumMod val="75000"/>
                  </a:schemeClr>
                </a:solidFill>
                <a:latin typeface="Times New Roman" pitchFamily="18" charset="0"/>
                <a:cs typeface="Times New Roman" pitchFamily="18" charset="0"/>
              </a:rPr>
              <a:t>other blood-related conditions</a:t>
            </a:r>
          </a:p>
          <a:p>
            <a:endParaRPr lang="en-US" dirty="0" smtClean="0">
              <a:solidFill>
                <a:schemeClr val="accent6">
                  <a:lumMod val="75000"/>
                </a:schemeClr>
              </a:solidFill>
              <a:latin typeface="Times New Roman" pitchFamily="18" charset="0"/>
              <a:cs typeface="Times New Roman" pitchFamily="18" charset="0"/>
            </a:endParaRPr>
          </a:p>
        </p:txBody>
      </p:sp>
      <p:sp>
        <p:nvSpPr>
          <p:cNvPr id="14" name="Стрелка вправо 13"/>
          <p:cNvSpPr/>
          <p:nvPr/>
        </p:nvSpPr>
        <p:spPr>
          <a:xfrm>
            <a:off x="2195736" y="2276872"/>
            <a:ext cx="360040" cy="2880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915816" y="0"/>
            <a:ext cx="547260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solidFill>
                  <a:schemeClr val="accent6">
                    <a:lumMod val="75000"/>
                  </a:schemeClr>
                </a:solidFill>
                <a:latin typeface="Times New Roman" pitchFamily="18" charset="0"/>
                <a:cs typeface="Times New Roman" pitchFamily="18" charset="0"/>
              </a:rPr>
              <a:t>                 HOW IS IBD DIAGNOSED?</a:t>
            </a:r>
            <a:endParaRPr lang="en-US" sz="2000" dirty="0">
              <a:solidFill>
                <a:schemeClr val="accent6">
                  <a:lumMod val="75000"/>
                </a:schemeClr>
              </a:solidFill>
              <a:latin typeface="Times New Roman" pitchFamily="18" charset="0"/>
              <a:cs typeface="Times New Roman" pitchFamily="18" charset="0"/>
            </a:endParaRPr>
          </a:p>
        </p:txBody>
      </p:sp>
      <p:sp>
        <p:nvSpPr>
          <p:cNvPr id="17" name="Стрелка вправо 16"/>
          <p:cNvSpPr/>
          <p:nvPr/>
        </p:nvSpPr>
        <p:spPr>
          <a:xfrm>
            <a:off x="2195736" y="2780928"/>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2483768" y="2708920"/>
            <a:ext cx="6540445" cy="861774"/>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An ultrasound to evaluate the integrity of your dog’s digestive tract and other</a:t>
            </a:r>
            <a:endParaRPr lang="kk-KZ" sz="1600" dirty="0" smtClean="0">
              <a:solidFill>
                <a:schemeClr val="accent6">
                  <a:lumMod val="75000"/>
                </a:schemeClr>
              </a:solidFill>
              <a:latin typeface="Times New Roman" pitchFamily="18" charset="0"/>
              <a:cs typeface="Times New Roman" pitchFamily="18" charset="0"/>
            </a:endParaRPr>
          </a:p>
          <a:p>
            <a:r>
              <a:rPr lang="en-US" sz="1600" dirty="0" smtClean="0">
                <a:solidFill>
                  <a:schemeClr val="accent6">
                    <a:lumMod val="75000"/>
                  </a:schemeClr>
                </a:solidFill>
                <a:latin typeface="Times New Roman" pitchFamily="18" charset="0"/>
                <a:cs typeface="Times New Roman" pitchFamily="18" charset="0"/>
              </a:rPr>
              <a:t> organs</a:t>
            </a:r>
          </a:p>
          <a:p>
            <a:endParaRPr lang="ru-RU" dirty="0">
              <a:solidFill>
                <a:schemeClr val="accent6">
                  <a:lumMod val="75000"/>
                </a:schemeClr>
              </a:solidFill>
              <a:latin typeface="Times New Roman" pitchFamily="18" charset="0"/>
              <a:cs typeface="Times New Roman" pitchFamily="18" charset="0"/>
            </a:endParaRPr>
          </a:p>
        </p:txBody>
      </p:sp>
      <p:sp>
        <p:nvSpPr>
          <p:cNvPr id="21" name="Стрелка вправо 20"/>
          <p:cNvSpPr/>
          <p:nvPr/>
        </p:nvSpPr>
        <p:spPr>
          <a:xfrm>
            <a:off x="2195736" y="335699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195736" y="407707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2195736" y="378904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право 23"/>
          <p:cNvSpPr/>
          <p:nvPr/>
        </p:nvSpPr>
        <p:spPr>
          <a:xfrm>
            <a:off x="2195736" y="443711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2483768" y="2204864"/>
            <a:ext cx="6912768" cy="892552"/>
          </a:xfrm>
          <a:prstGeom prst="rect">
            <a:avLst/>
          </a:prstGeom>
          <a:noFill/>
        </p:spPr>
        <p:txBody>
          <a:bodyPr wrap="square" rtlCol="0">
            <a:spAutoFit/>
          </a:bodyPr>
          <a:lstStyle/>
          <a:p>
            <a:r>
              <a:rPr lang="en-US" sz="1600" dirty="0" smtClean="0">
                <a:solidFill>
                  <a:schemeClr val="accent6">
                    <a:lumMod val="75000"/>
                  </a:schemeClr>
                </a:solidFill>
                <a:latin typeface="Times New Roman" pitchFamily="18" charset="0"/>
                <a:cs typeface="Times New Roman" pitchFamily="18" charset="0"/>
              </a:rPr>
              <a:t>Electrolyte tests to ensure your dog is neither dehydrated nor suffering from an electrolyte imbalance</a:t>
            </a:r>
            <a:r>
              <a:rPr lang="en-US" dirty="0" smtClean="0"/>
              <a:t> </a:t>
            </a:r>
          </a:p>
          <a:p>
            <a:endParaRPr lang="ru-RU" dirty="0"/>
          </a:p>
        </p:txBody>
      </p:sp>
      <p:sp>
        <p:nvSpPr>
          <p:cNvPr id="33" name="TextBox 32"/>
          <p:cNvSpPr txBox="1"/>
          <p:nvPr/>
        </p:nvSpPr>
        <p:spPr>
          <a:xfrm>
            <a:off x="2483768" y="3212976"/>
            <a:ext cx="6905545" cy="861774"/>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X-rays of the abdomen to assess organ size and position and rule out obstruction, </a:t>
            </a:r>
            <a:endParaRPr lang="kk-KZ" sz="1600" dirty="0" smtClean="0">
              <a:solidFill>
                <a:schemeClr val="accent6">
                  <a:lumMod val="75000"/>
                </a:schemeClr>
              </a:solidFill>
              <a:latin typeface="Times New Roman" pitchFamily="18" charset="0"/>
              <a:cs typeface="Times New Roman" pitchFamily="18" charset="0"/>
            </a:endParaRPr>
          </a:p>
          <a:p>
            <a:r>
              <a:rPr lang="en-US" sz="1600" dirty="0" smtClean="0">
                <a:solidFill>
                  <a:schemeClr val="accent6">
                    <a:lumMod val="75000"/>
                  </a:schemeClr>
                </a:solidFill>
                <a:latin typeface="Times New Roman" pitchFamily="18" charset="0"/>
                <a:cs typeface="Times New Roman" pitchFamily="18" charset="0"/>
              </a:rPr>
              <a:t>foreign body, or masses</a:t>
            </a:r>
          </a:p>
          <a:p>
            <a:endParaRPr lang="ru-RU" dirty="0"/>
          </a:p>
        </p:txBody>
      </p:sp>
      <p:sp>
        <p:nvSpPr>
          <p:cNvPr id="35" name="TextBox 34"/>
          <p:cNvSpPr txBox="1"/>
          <p:nvPr/>
        </p:nvSpPr>
        <p:spPr>
          <a:xfrm>
            <a:off x="2483768" y="3789040"/>
            <a:ext cx="5102679" cy="615553"/>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Specific tests to rule out viral infections, such as parvovirus</a:t>
            </a:r>
          </a:p>
          <a:p>
            <a:endParaRPr lang="ru-RU" dirty="0"/>
          </a:p>
        </p:txBody>
      </p:sp>
      <p:sp>
        <p:nvSpPr>
          <p:cNvPr id="36" name="TextBox 35"/>
          <p:cNvSpPr txBox="1"/>
          <p:nvPr/>
        </p:nvSpPr>
        <p:spPr>
          <a:xfrm>
            <a:off x="2483768" y="4077072"/>
            <a:ext cx="4001416" cy="615553"/>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Fecal tests to identify potential fecal parasites </a:t>
            </a:r>
          </a:p>
          <a:p>
            <a:endParaRPr lang="ru-RU" dirty="0"/>
          </a:p>
        </p:txBody>
      </p:sp>
      <p:sp>
        <p:nvSpPr>
          <p:cNvPr id="37" name="TextBox 36"/>
          <p:cNvSpPr txBox="1"/>
          <p:nvPr/>
        </p:nvSpPr>
        <p:spPr>
          <a:xfrm>
            <a:off x="2483768" y="4365104"/>
            <a:ext cx="6803466" cy="615553"/>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Special fecal tests, such as cultures and polymerase chain reaction (PCR) testing</a:t>
            </a:r>
          </a:p>
          <a:p>
            <a:endParaRPr lang="ru-RU" dirty="0"/>
          </a:p>
        </p:txBody>
      </p:sp>
      <p:sp>
        <p:nvSpPr>
          <p:cNvPr id="38" name="Стрелка вправо 37"/>
          <p:cNvSpPr/>
          <p:nvPr/>
        </p:nvSpPr>
        <p:spPr>
          <a:xfrm>
            <a:off x="2195736" y="479715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2504554" y="4653136"/>
            <a:ext cx="6639446" cy="861774"/>
          </a:xfrm>
          <a:prstGeom prst="rect">
            <a:avLst/>
          </a:prstGeom>
          <a:noFill/>
        </p:spPr>
        <p:txBody>
          <a:bodyPr wrap="none" rtlCol="0">
            <a:spAutoFit/>
          </a:bodyPr>
          <a:lstStyle/>
          <a:p>
            <a:r>
              <a:rPr lang="en-US" sz="1600" dirty="0" smtClean="0">
                <a:solidFill>
                  <a:schemeClr val="accent6">
                    <a:lumMod val="75000"/>
                  </a:schemeClr>
                </a:solidFill>
                <a:latin typeface="Times New Roman" pitchFamily="18" charset="0"/>
                <a:cs typeface="Times New Roman" pitchFamily="18" charset="0"/>
              </a:rPr>
              <a:t>Endoscopy or surgery to obtain biopsies of the stomach and small intestine for</a:t>
            </a:r>
            <a:endParaRPr lang="kk-KZ" sz="1600" dirty="0" smtClean="0">
              <a:solidFill>
                <a:schemeClr val="accent6">
                  <a:lumMod val="75000"/>
                </a:schemeClr>
              </a:solidFill>
              <a:latin typeface="Times New Roman" pitchFamily="18" charset="0"/>
              <a:cs typeface="Times New Roman" pitchFamily="18" charset="0"/>
            </a:endParaRPr>
          </a:p>
          <a:p>
            <a:r>
              <a:rPr lang="en-US" sz="1600" dirty="0" smtClean="0">
                <a:solidFill>
                  <a:schemeClr val="accent6">
                    <a:lumMod val="75000"/>
                  </a:schemeClr>
                </a:solidFill>
                <a:latin typeface="Times New Roman" pitchFamily="18" charset="0"/>
                <a:cs typeface="Times New Roman" pitchFamily="18" charset="0"/>
              </a:rPr>
              <a:t> definitive diagnosis</a:t>
            </a:r>
          </a:p>
          <a:p>
            <a:endParaRPr lang="ru-RU" dirty="0"/>
          </a:p>
        </p:txBody>
      </p:sp>
      <p:pic>
        <p:nvPicPr>
          <p:cNvPr id="27650" name="Picture 2" descr="https://pp.userapi.com/c841538/v841538367/4aaf1/8xn841Ub924.jpg"/>
          <p:cNvPicPr>
            <a:picLocks noChangeAspect="1" noChangeArrowheads="1"/>
          </p:cNvPicPr>
          <p:nvPr/>
        </p:nvPicPr>
        <p:blipFill>
          <a:blip r:embed="rId3" cstate="print"/>
          <a:srcRect/>
          <a:stretch>
            <a:fillRect/>
          </a:stretch>
        </p:blipFill>
        <p:spPr bwMode="auto">
          <a:xfrm>
            <a:off x="3771503" y="5157192"/>
            <a:ext cx="5192985" cy="170080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744" y="836712"/>
            <a:ext cx="6552727" cy="3046988"/>
          </a:xfrm>
          <a:prstGeom prst="rect">
            <a:avLst/>
          </a:prstGeom>
          <a:noFill/>
        </p:spPr>
        <p:txBody>
          <a:bodyPr wrap="square" rtlCol="0">
            <a:spAutoFit/>
          </a:bodyPr>
          <a:lstStyle/>
          <a:p>
            <a:pPr algn="just"/>
            <a:r>
              <a:rPr lang="en-US" sz="2000" dirty="0" smtClean="0">
                <a:solidFill>
                  <a:schemeClr val="bg2"/>
                </a:solidFill>
                <a:latin typeface="Times New Roman" pitchFamily="18" charset="0"/>
                <a:cs typeface="Times New Roman" pitchFamily="18" charset="0"/>
              </a:rPr>
              <a:t>      </a:t>
            </a:r>
          </a:p>
          <a:p>
            <a:pPr algn="just"/>
            <a:r>
              <a:rPr lang="en-US" sz="2000" dirty="0" smtClean="0">
                <a:solidFill>
                  <a:schemeClr val="bg2"/>
                </a:solidFill>
                <a:latin typeface="Times New Roman" pitchFamily="18" charset="0"/>
                <a:cs typeface="Times New Roman" pitchFamily="18" charset="0"/>
              </a:rPr>
              <a:t>      </a:t>
            </a:r>
            <a:endParaRPr lang="kk-KZ" sz="2000" dirty="0" smtClean="0">
              <a:solidFill>
                <a:schemeClr val="bg2"/>
              </a:solidFill>
              <a:latin typeface="Times New Roman" pitchFamily="18" charset="0"/>
              <a:cs typeface="Times New Roman" pitchFamily="18" charset="0"/>
            </a:endParaRPr>
          </a:p>
          <a:p>
            <a:pPr algn="just"/>
            <a:endParaRPr lang="en-US" sz="2000" dirty="0" smtClean="0">
              <a:solidFill>
                <a:schemeClr val="bg2"/>
              </a:solidFill>
              <a:latin typeface="Times New Roman" pitchFamily="18" charset="0"/>
              <a:cs typeface="Times New Roman" pitchFamily="18" charset="0"/>
            </a:endParaRPr>
          </a:p>
          <a:p>
            <a:pPr algn="just"/>
            <a:endParaRPr lang="en-US" sz="2000" dirty="0" smtClean="0">
              <a:solidFill>
                <a:schemeClr val="bg2"/>
              </a:solidFill>
              <a:latin typeface="Times New Roman" pitchFamily="18" charset="0"/>
              <a:cs typeface="Times New Roman" pitchFamily="18" charset="0"/>
            </a:endParaRPr>
          </a:p>
          <a:p>
            <a:pPr algn="just"/>
            <a:endParaRPr lang="en-US" sz="1400" dirty="0" smtClean="0"/>
          </a:p>
          <a:p>
            <a:pPr algn="just"/>
            <a:endParaRPr lang="kk-KZ" sz="1400" dirty="0" smtClean="0"/>
          </a:p>
          <a:p>
            <a:pPr algn="just"/>
            <a:endParaRPr lang="kk-KZ" sz="1400" dirty="0" smtClean="0"/>
          </a:p>
          <a:p>
            <a:pPr algn="just"/>
            <a:endParaRPr lang="kk-KZ" sz="1400" dirty="0" smtClean="0"/>
          </a:p>
          <a:p>
            <a:pPr algn="just"/>
            <a:endParaRPr lang="en-US" sz="1400" dirty="0" smtClean="0"/>
          </a:p>
          <a:p>
            <a:pPr algn="just"/>
            <a:endParaRPr lang="en-US" sz="1400" dirty="0" smtClean="0"/>
          </a:p>
          <a:p>
            <a:pPr algn="just"/>
            <a:r>
              <a:rPr lang="en-US" sz="1400" dirty="0" smtClean="0"/>
              <a:t> </a:t>
            </a:r>
            <a:endParaRPr lang="ru-RU" sz="1400" dirty="0" smtClean="0"/>
          </a:p>
          <a:p>
            <a:pPr algn="just"/>
            <a:endParaRPr lang="ru-RU" sz="1400" dirty="0"/>
          </a:p>
        </p:txBody>
      </p:sp>
      <p:sp>
        <p:nvSpPr>
          <p:cNvPr id="16" name="Прямоугольник 15"/>
          <p:cNvSpPr/>
          <p:nvPr/>
        </p:nvSpPr>
        <p:spPr>
          <a:xfrm>
            <a:off x="2987824" y="116632"/>
            <a:ext cx="5472608"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000" dirty="0" smtClean="0">
                <a:solidFill>
                  <a:schemeClr val="accent6">
                    <a:lumMod val="75000"/>
                  </a:schemeClr>
                </a:solidFill>
                <a:latin typeface="Times New Roman" pitchFamily="18" charset="0"/>
                <a:cs typeface="Times New Roman" pitchFamily="18" charset="0"/>
              </a:rPr>
              <a:t>                </a:t>
            </a:r>
            <a:r>
              <a:rPr lang="en-US" sz="2000" b="1" dirty="0" smtClean="0">
                <a:solidFill>
                  <a:schemeClr val="accent6">
                    <a:lumMod val="75000"/>
                  </a:schemeClr>
                </a:solidFill>
                <a:latin typeface="DaunPenh" pitchFamily="2" charset="0"/>
                <a:cs typeface="DaunPenh" pitchFamily="2" charset="0"/>
              </a:rPr>
              <a:t>HOW IS IBD DIAGNOSED?</a:t>
            </a:r>
            <a:endParaRPr lang="en-US" sz="2000" b="1" dirty="0">
              <a:solidFill>
                <a:schemeClr val="accent6">
                  <a:lumMod val="75000"/>
                </a:schemeClr>
              </a:solidFill>
              <a:latin typeface="DaunPenh" pitchFamily="2" charset="0"/>
              <a:cs typeface="DaunPenh" pitchFamily="2" charset="0"/>
            </a:endParaRPr>
          </a:p>
        </p:txBody>
      </p:sp>
      <p:sp>
        <p:nvSpPr>
          <p:cNvPr id="17" name="Прямоугольник 16"/>
          <p:cNvSpPr/>
          <p:nvPr/>
        </p:nvSpPr>
        <p:spPr>
          <a:xfrm>
            <a:off x="2339752" y="764704"/>
            <a:ext cx="6408712" cy="1015663"/>
          </a:xfrm>
          <a:prstGeom prst="rect">
            <a:avLst/>
          </a:prstGeom>
        </p:spPr>
        <p:txBody>
          <a:bodyPr wrap="square">
            <a:spAutoFit/>
          </a:bodyPr>
          <a:lstStyle/>
          <a:p>
            <a:pPr algn="just"/>
            <a:r>
              <a:rPr lang="en-US" sz="2000" dirty="0" smtClean="0">
                <a:solidFill>
                  <a:schemeClr val="accent6">
                    <a:lumMod val="75000"/>
                  </a:schemeClr>
                </a:solidFill>
                <a:latin typeface="DaunPenh" pitchFamily="2" charset="0"/>
                <a:cs typeface="DaunPenh" pitchFamily="2" charset="0"/>
              </a:rPr>
              <a:t>To be called inflammatory bowel disease, the condition must be chronic, infiltrates of inflammatory cells must be present, and other causes of these infiltrates (e.g., cancer, food intolerance, bacterial infections, parasites) have been excluded</a:t>
            </a:r>
            <a:r>
              <a:rPr lang="en-US" sz="1600" dirty="0" smtClean="0">
                <a:solidFill>
                  <a:schemeClr val="accent6">
                    <a:lumMod val="75000"/>
                  </a:schemeClr>
                </a:solidFill>
                <a:latin typeface="Times New Roman" pitchFamily="18" charset="0"/>
                <a:cs typeface="Times New Roman" pitchFamily="18" charset="0"/>
              </a:rPr>
              <a:t>.</a:t>
            </a:r>
            <a:endParaRPr lang="ru-RU" sz="1600" dirty="0">
              <a:solidFill>
                <a:schemeClr val="accent6">
                  <a:lumMod val="75000"/>
                </a:schemeClr>
              </a:solidFill>
              <a:latin typeface="Times New Roman" pitchFamily="18" charset="0"/>
              <a:cs typeface="Times New Roman" pitchFamily="18" charset="0"/>
            </a:endParaRPr>
          </a:p>
        </p:txBody>
      </p:sp>
      <p:sp>
        <p:nvSpPr>
          <p:cNvPr id="18" name="Прямоугольник 17"/>
          <p:cNvSpPr/>
          <p:nvPr/>
        </p:nvSpPr>
        <p:spPr>
          <a:xfrm>
            <a:off x="2286000" y="1700808"/>
            <a:ext cx="6858000" cy="1661993"/>
          </a:xfrm>
          <a:prstGeom prst="rect">
            <a:avLst/>
          </a:prstGeom>
        </p:spPr>
        <p:txBody>
          <a:bodyPr wrap="square">
            <a:spAutoFit/>
          </a:bodyPr>
          <a:lstStyle/>
          <a:p>
            <a:pPr algn="just"/>
            <a:r>
              <a:rPr lang="en-US" sz="2000" dirty="0" smtClean="0">
                <a:solidFill>
                  <a:schemeClr val="accent6">
                    <a:lumMod val="75000"/>
                  </a:schemeClr>
                </a:solidFill>
                <a:latin typeface="DaunPenh" pitchFamily="2" charset="0"/>
                <a:cs typeface="DaunPenh" pitchFamily="2" charset="0"/>
              </a:rPr>
              <a:t>Only definitive way to diagnose inflammatory bowel disease is through a biopsy. This is usually is performed only after other conditions that might be causing the dog’s symptoms, like parasites or organ diseases, are ruled out. The biopsy can reveal the quantity and type of inflammatory cells in the intestinal wall. </a:t>
            </a:r>
            <a:br>
              <a:rPr lang="en-US" sz="2000" dirty="0" smtClean="0">
                <a:solidFill>
                  <a:schemeClr val="accent6">
                    <a:lumMod val="75000"/>
                  </a:schemeClr>
                </a:solidFill>
                <a:latin typeface="DaunPenh" pitchFamily="2" charset="0"/>
                <a:cs typeface="DaunPenh" pitchFamily="2" charset="0"/>
              </a:rPr>
            </a:b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endParaRPr lang="ru-RU" sz="1100" dirty="0">
              <a:latin typeface="Times New Roman" pitchFamily="18" charset="0"/>
              <a:cs typeface="Times New Roman" pitchFamily="18" charset="0"/>
            </a:endParaRPr>
          </a:p>
        </p:txBody>
      </p:sp>
      <p:pic>
        <p:nvPicPr>
          <p:cNvPr id="28674" name="Picture 2" descr="https://pp.userapi.com/c840725/v840725098/31a37/-VLFz86hdq8.jpg"/>
          <p:cNvPicPr>
            <a:picLocks noChangeAspect="1" noChangeArrowheads="1"/>
          </p:cNvPicPr>
          <p:nvPr/>
        </p:nvPicPr>
        <p:blipFill>
          <a:blip r:embed="rId2" cstate="print"/>
          <a:srcRect/>
          <a:stretch>
            <a:fillRect/>
          </a:stretch>
        </p:blipFill>
        <p:spPr bwMode="auto">
          <a:xfrm>
            <a:off x="2771800" y="2996952"/>
            <a:ext cx="5836196" cy="337949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3563888" y="116632"/>
            <a:ext cx="4392488"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Complete blood examination</a:t>
            </a:r>
            <a:endParaRPr lang="ru-RU" sz="2400" b="1" dirty="0">
              <a:solidFill>
                <a:schemeClr val="accent2"/>
              </a:solidFill>
              <a:latin typeface="Times New Roman" pitchFamily="18" charset="0"/>
              <a:cs typeface="DaunPenh" pitchFamily="2" charset="0"/>
            </a:endParaRPr>
          </a:p>
        </p:txBody>
      </p:sp>
      <p:sp>
        <p:nvSpPr>
          <p:cNvPr id="6" name="Овал 5"/>
          <p:cNvSpPr/>
          <p:nvPr/>
        </p:nvSpPr>
        <p:spPr>
          <a:xfrm>
            <a:off x="2627784" y="1556792"/>
            <a:ext cx="6516216" cy="42484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solidFill>
                  <a:schemeClr val="accent6">
                    <a:lumMod val="75000"/>
                  </a:schemeClr>
                </a:solidFill>
                <a:latin typeface="Times New Roman" pitchFamily="18" charset="0"/>
                <a:cs typeface="Times New Roman" pitchFamily="18" charset="0"/>
              </a:rPr>
              <a:t>  </a:t>
            </a:r>
            <a:r>
              <a:rPr lang="en-US" sz="2400" b="1" dirty="0" smtClean="0">
                <a:solidFill>
                  <a:schemeClr val="accent6">
                    <a:lumMod val="75000"/>
                  </a:schemeClr>
                </a:solidFill>
                <a:latin typeface="DaunPenh" pitchFamily="2" charset="0"/>
                <a:cs typeface="DaunPenh" pitchFamily="2" charset="0"/>
              </a:rPr>
              <a:t>The results of these routine laboratory tests are often normal. In some patients, anemia and abnormally high number of white blood cells (as in infections) may be present. In dogs with IBD, abnormally levels of proteins and liver enzymes may also be found.</a:t>
            </a:r>
            <a:endParaRPr lang="ru-RU" sz="2400" b="1" dirty="0">
              <a:solidFill>
                <a:schemeClr val="accent6">
                  <a:lumMod val="75000"/>
                </a:schemeClr>
              </a:solidFill>
              <a:latin typeface="Times New Roman" pitchFamily="18" charset="0"/>
              <a:cs typeface="DaunPenh" pitchFamily="2" charset="0"/>
            </a:endParaRPr>
          </a:p>
        </p:txBody>
      </p:sp>
      <p:cxnSp>
        <p:nvCxnSpPr>
          <p:cNvPr id="8" name="Скругленная соединительная линия 7"/>
          <p:cNvCxnSpPr>
            <a:stCxn id="5" idx="4"/>
          </p:cNvCxnSpPr>
          <p:nvPr/>
        </p:nvCxnSpPr>
        <p:spPr>
          <a:xfrm rot="5400000">
            <a:off x="5058054" y="854714"/>
            <a:ext cx="936104" cy="46805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267744" y="188640"/>
            <a:ext cx="5400600" cy="57606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Radiography(X-rays) and Ultrasound</a:t>
            </a:r>
            <a:endParaRPr lang="ru-RU" sz="2400" b="1" dirty="0">
              <a:solidFill>
                <a:schemeClr val="accent2"/>
              </a:solidFill>
              <a:latin typeface="Times New Roman" pitchFamily="18" charset="0"/>
              <a:cs typeface="DaunPenh" pitchFamily="2" charset="0"/>
            </a:endParaRPr>
          </a:p>
        </p:txBody>
      </p:sp>
      <p:sp>
        <p:nvSpPr>
          <p:cNvPr id="9" name="Овал 8"/>
          <p:cNvSpPr/>
          <p:nvPr/>
        </p:nvSpPr>
        <p:spPr>
          <a:xfrm>
            <a:off x="3779912" y="1196752"/>
            <a:ext cx="5364088" cy="19442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solidFill>
                  <a:schemeClr val="accent2"/>
                </a:solidFill>
                <a:latin typeface="DaunPenh" pitchFamily="2" charset="0"/>
                <a:cs typeface="DaunPenh" pitchFamily="2" charset="0"/>
              </a:rPr>
              <a:t>There is no consistent radiological finding in dogs with inflammatory bowel disease. The intestines may appear thickened and there may be more gas than normal in the intestines, but these signs can occur in many conditions.</a:t>
            </a:r>
            <a:endParaRPr lang="ru-RU" sz="2000" b="1" dirty="0">
              <a:solidFill>
                <a:schemeClr val="accent2"/>
              </a:solidFill>
              <a:latin typeface="Times New Roman" pitchFamily="18" charset="0"/>
              <a:cs typeface="DaunPenh" pitchFamily="2" charset="0"/>
            </a:endParaRPr>
          </a:p>
        </p:txBody>
      </p:sp>
      <p:cxnSp>
        <p:nvCxnSpPr>
          <p:cNvPr id="11" name="Скругленная соединительная линия 10"/>
          <p:cNvCxnSpPr>
            <a:stCxn id="5" idx="3"/>
            <a:endCxn id="9" idx="1"/>
          </p:cNvCxnSpPr>
          <p:nvPr/>
        </p:nvCxnSpPr>
        <p:spPr>
          <a:xfrm rot="16200000" flipH="1">
            <a:off x="3411487" y="327497"/>
            <a:ext cx="801135" cy="150682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2267744" y="3140968"/>
            <a:ext cx="6876256" cy="37170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3" name="TextBox 12"/>
          <p:cNvSpPr txBox="1"/>
          <p:nvPr/>
        </p:nvSpPr>
        <p:spPr>
          <a:xfrm>
            <a:off x="2987824" y="3933056"/>
            <a:ext cx="5688632" cy="2585323"/>
          </a:xfrm>
          <a:prstGeom prst="rect">
            <a:avLst/>
          </a:prstGeom>
          <a:noFill/>
        </p:spPr>
        <p:txBody>
          <a:bodyPr wrap="square" rtlCol="0">
            <a:spAutoFit/>
          </a:bodyPr>
          <a:lstStyle/>
          <a:p>
            <a:pPr algn="just"/>
            <a:r>
              <a:rPr lang="en-US" b="1" dirty="0" smtClean="0">
                <a:solidFill>
                  <a:schemeClr val="accent6">
                    <a:lumMod val="75000"/>
                  </a:schemeClr>
                </a:solidFill>
                <a:latin typeface="DaunPenh" pitchFamily="2" charset="0"/>
                <a:cs typeface="DaunPenh" pitchFamily="2" charset="0"/>
              </a:rPr>
              <a:t>Routine X-rays are usually normal in these patients. Barium Contrast Studies for a more detailed evaluation. Barium enhances the visibility of organs. It is usually given orally, followed by a series of X-rays as barium moves downward in gastrointestinal tract. Intestine wall abnormalities, like increased thickness, may be visible through barium contrast studies. Similarly, ultrasound can be of help in determining the changes in the intestine wall. More specific testing to rule if any food allergen may be the cause of this condition is conducted. Taking a small tissue sample from the dog's intestine by surgical means can confirm the diagnosis, too.</a:t>
            </a:r>
            <a:endParaRPr lang="ru-RU" b="1" dirty="0">
              <a:solidFill>
                <a:schemeClr val="accent6">
                  <a:lumMod val="75000"/>
                </a:schemeClr>
              </a:solidFill>
              <a:latin typeface="Times New Roman" pitchFamily="18" charset="0"/>
              <a:cs typeface="DaunPenh" pitchFamily="2" charset="0"/>
            </a:endParaRPr>
          </a:p>
        </p:txBody>
      </p:sp>
      <p:cxnSp>
        <p:nvCxnSpPr>
          <p:cNvPr id="15" name="Shape 14"/>
          <p:cNvCxnSpPr>
            <a:stCxn id="5" idx="2"/>
          </p:cNvCxnSpPr>
          <p:nvPr/>
        </p:nvCxnSpPr>
        <p:spPr>
          <a:xfrm rot="10800000" flipH="1" flipV="1">
            <a:off x="2267744" y="476672"/>
            <a:ext cx="1944216" cy="2808312"/>
          </a:xfrm>
          <a:prstGeom prst="curvedConnector4">
            <a:avLst>
              <a:gd name="adj1" fmla="val 9798"/>
              <a:gd name="adj2" fmla="val 6937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267744" y="188640"/>
            <a:ext cx="5400600" cy="57606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accent6">
                    <a:lumMod val="75000"/>
                  </a:schemeClr>
                </a:solidFill>
                <a:latin typeface="DaunPenh" pitchFamily="2" charset="0"/>
                <a:cs typeface="DaunPenh" pitchFamily="2" charset="0"/>
              </a:rPr>
              <a:t>Biopsy</a:t>
            </a:r>
            <a:endParaRPr lang="ru-RU" sz="2400" dirty="0">
              <a:solidFill>
                <a:schemeClr val="accent6">
                  <a:lumMod val="75000"/>
                </a:schemeClr>
              </a:solidFill>
              <a:latin typeface="Times New Roman" pitchFamily="18" charset="0"/>
              <a:cs typeface="DaunPenh" pitchFamily="2" charset="0"/>
            </a:endParaRPr>
          </a:p>
        </p:txBody>
      </p:sp>
      <p:sp>
        <p:nvSpPr>
          <p:cNvPr id="9" name="Овал 8"/>
          <p:cNvSpPr/>
          <p:nvPr/>
        </p:nvSpPr>
        <p:spPr>
          <a:xfrm>
            <a:off x="2555776" y="692696"/>
            <a:ext cx="6588224" cy="48965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1600" dirty="0" smtClean="0">
              <a:solidFill>
                <a:schemeClr val="accent6">
                  <a:lumMod val="75000"/>
                </a:schemeClr>
              </a:solidFill>
              <a:latin typeface="Times New Roman" pitchFamily="18" charset="0"/>
              <a:cs typeface="Times New Roman" pitchFamily="18" charset="0"/>
            </a:endParaRPr>
          </a:p>
          <a:p>
            <a:pPr algn="just"/>
            <a:endParaRPr lang="en-US" sz="1600" dirty="0" smtClean="0">
              <a:solidFill>
                <a:schemeClr val="accent6">
                  <a:lumMod val="75000"/>
                </a:schemeClr>
              </a:solidFill>
              <a:latin typeface="Times New Roman" pitchFamily="18" charset="0"/>
              <a:cs typeface="Times New Roman" pitchFamily="18" charset="0"/>
            </a:endParaRPr>
          </a:p>
          <a:p>
            <a:pPr algn="just"/>
            <a:r>
              <a:rPr lang="en-US" sz="2000" b="1" dirty="0" smtClean="0">
                <a:solidFill>
                  <a:schemeClr val="accent2"/>
                </a:solidFill>
                <a:latin typeface="DaunPenh" pitchFamily="2" charset="0"/>
                <a:cs typeface="DaunPenh" pitchFamily="2" charset="0"/>
              </a:rPr>
              <a:t>The biopsy can reveal the quantity and type of inflammatory cells in the intestinal wall. </a:t>
            </a:r>
            <a:br>
              <a:rPr lang="en-US" sz="2000" b="1" dirty="0" smtClean="0">
                <a:solidFill>
                  <a:schemeClr val="accent2"/>
                </a:solidFill>
                <a:latin typeface="DaunPenh" pitchFamily="2" charset="0"/>
                <a:cs typeface="DaunPenh" pitchFamily="2" charset="0"/>
              </a:rPr>
            </a:br>
            <a:r>
              <a:rPr lang="en-US" sz="2000" b="1" dirty="0" smtClean="0">
                <a:solidFill>
                  <a:schemeClr val="accent2"/>
                </a:solidFill>
                <a:latin typeface="DaunPenh" pitchFamily="2" charset="0"/>
                <a:cs typeface="DaunPenh" pitchFamily="2" charset="0"/>
              </a:rPr>
              <a:t>The only definitive way to diagnose inflammatory bowel disease is through a biopsy. The biopsy will demonstrate increased numbers of inflammatory cells in the intestinal wall. The types of cells which are present will denote what type of inflammatory bowel disease is present. Biopsies can be obtained through use of an endoscope or exploratory surgery. The intestines may appear normal to the naked eye, but microscopically the changes can be seen. In other cases, the lesions of the gastrointestinal tract are quite      apparent</a:t>
            </a:r>
            <a:r>
              <a:rPr lang="en-US" sz="2400" b="1" dirty="0" smtClean="0">
                <a:solidFill>
                  <a:schemeClr val="accent2"/>
                </a:solidFill>
                <a:latin typeface="DaunPenh" pitchFamily="2" charset="0"/>
                <a:cs typeface="DaunPenh" pitchFamily="2" charset="0"/>
              </a:rPr>
              <a:t>.</a:t>
            </a:r>
          </a:p>
          <a:p>
            <a:r>
              <a:rPr lang="en-US" sz="1600" dirty="0" smtClean="0"/>
              <a:t/>
            </a:r>
            <a:br>
              <a:rPr lang="en-US" sz="1600" dirty="0" smtClean="0"/>
            </a:br>
            <a:endParaRPr lang="ru-RU" sz="1600" dirty="0">
              <a:solidFill>
                <a:schemeClr val="accent6">
                  <a:lumMod val="75000"/>
                </a:schemeClr>
              </a:solidFill>
              <a:latin typeface="Times New Roman" pitchFamily="18" charset="0"/>
              <a:cs typeface="Times New Roman" pitchFamily="18" charset="0"/>
            </a:endParaRPr>
          </a:p>
        </p:txBody>
      </p:sp>
      <p:cxnSp>
        <p:nvCxnSpPr>
          <p:cNvPr id="19" name="Скругленная соединительная линия 18"/>
          <p:cNvCxnSpPr>
            <a:stCxn id="5" idx="3"/>
          </p:cNvCxnSpPr>
          <p:nvPr/>
        </p:nvCxnSpPr>
        <p:spPr>
          <a:xfrm rot="16200000" flipH="1">
            <a:off x="2873041" y="865944"/>
            <a:ext cx="660427" cy="28922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0"/>
            <a:ext cx="5040560"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TextBox 2"/>
          <p:cNvSpPr txBox="1"/>
          <p:nvPr/>
        </p:nvSpPr>
        <p:spPr>
          <a:xfrm>
            <a:off x="4139952" y="0"/>
            <a:ext cx="2141933" cy="677108"/>
          </a:xfrm>
          <a:prstGeom prst="rect">
            <a:avLst/>
          </a:prstGeom>
          <a:noFill/>
        </p:spPr>
        <p:txBody>
          <a:bodyPr wrap="none" rtlCol="0">
            <a:spAutoFit/>
          </a:bodyPr>
          <a:lstStyle/>
          <a:p>
            <a:r>
              <a:rPr lang="en-US" sz="2000" b="1" dirty="0" smtClean="0">
                <a:solidFill>
                  <a:schemeClr val="accent6">
                    <a:lumMod val="75000"/>
                  </a:schemeClr>
                </a:solidFill>
                <a:latin typeface="DaunPenh" pitchFamily="2" charset="0"/>
                <a:cs typeface="DaunPenh" pitchFamily="2" charset="0"/>
              </a:rPr>
              <a:t>HOW IS IBD TREATED?</a:t>
            </a:r>
          </a:p>
          <a:p>
            <a:endParaRPr lang="ru-RU" dirty="0"/>
          </a:p>
        </p:txBody>
      </p:sp>
      <p:sp>
        <p:nvSpPr>
          <p:cNvPr id="6" name="Овал 5"/>
          <p:cNvSpPr/>
          <p:nvPr/>
        </p:nvSpPr>
        <p:spPr>
          <a:xfrm>
            <a:off x="4788024" y="1772816"/>
            <a:ext cx="2448272" cy="12961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There are three main ways to treat IBD:</a:t>
            </a:r>
            <a:endParaRPr lang="ru-RU" sz="2400" b="1" dirty="0">
              <a:solidFill>
                <a:schemeClr val="accent2"/>
              </a:solidFill>
              <a:latin typeface="Times New Roman" pitchFamily="18" charset="0"/>
              <a:cs typeface="DaunPenh" pitchFamily="2" charset="0"/>
            </a:endParaRPr>
          </a:p>
        </p:txBody>
      </p:sp>
      <p:cxnSp>
        <p:nvCxnSpPr>
          <p:cNvPr id="8" name="Shape 7"/>
          <p:cNvCxnSpPr>
            <a:stCxn id="9" idx="3"/>
          </p:cNvCxnSpPr>
          <p:nvPr/>
        </p:nvCxnSpPr>
        <p:spPr>
          <a:xfrm>
            <a:off x="3563888" y="1304764"/>
            <a:ext cx="1728192" cy="61206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2123728" y="548680"/>
            <a:ext cx="1440160"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smtClean="0">
              <a:latin typeface="Times New Roman" pitchFamily="18" charset="0"/>
              <a:cs typeface="Times New Roman" pitchFamily="18" charset="0"/>
            </a:endParaRPr>
          </a:p>
          <a:p>
            <a:pPr algn="ctr"/>
            <a:r>
              <a:rPr lang="en-US" sz="2000" b="1" dirty="0" err="1" smtClean="0">
                <a:solidFill>
                  <a:schemeClr val="accent6">
                    <a:lumMod val="75000"/>
                  </a:schemeClr>
                </a:solidFill>
                <a:latin typeface="DaunPenh" pitchFamily="2" charset="0"/>
                <a:cs typeface="DaunPenh" pitchFamily="2" charset="0"/>
              </a:rPr>
              <a:t>Antibiotics,if</a:t>
            </a:r>
            <a:r>
              <a:rPr lang="en-US" sz="2000" b="1" dirty="0" smtClean="0">
                <a:solidFill>
                  <a:schemeClr val="accent6">
                    <a:lumMod val="75000"/>
                  </a:schemeClr>
                </a:solidFill>
                <a:latin typeface="DaunPenh" pitchFamily="2" charset="0"/>
                <a:cs typeface="DaunPenh" pitchFamily="2" charset="0"/>
              </a:rPr>
              <a:t> a secondary bacterial infection is suspected</a:t>
            </a:r>
          </a:p>
          <a:p>
            <a:pPr algn="ctr"/>
            <a:endParaRPr lang="ru-RU" sz="2000" b="1" dirty="0">
              <a:cs typeface="DaunPenh" pitchFamily="2" charset="0"/>
            </a:endParaRPr>
          </a:p>
        </p:txBody>
      </p:sp>
      <p:sp>
        <p:nvSpPr>
          <p:cNvPr id="11" name="Скругленный прямоугольник 10"/>
          <p:cNvSpPr/>
          <p:nvPr/>
        </p:nvSpPr>
        <p:spPr>
          <a:xfrm>
            <a:off x="6372200" y="548680"/>
            <a:ext cx="2771800"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2" name="TextBox 11"/>
          <p:cNvSpPr txBox="1"/>
          <p:nvPr/>
        </p:nvSpPr>
        <p:spPr>
          <a:xfrm>
            <a:off x="6479704" y="548680"/>
            <a:ext cx="2664296" cy="1477328"/>
          </a:xfrm>
          <a:prstGeom prst="rect">
            <a:avLst/>
          </a:prstGeom>
          <a:noFill/>
        </p:spPr>
        <p:txBody>
          <a:bodyPr wrap="square" rtlCol="0">
            <a:spAutoFit/>
          </a:bodyPr>
          <a:lstStyle/>
          <a:p>
            <a:r>
              <a:rPr lang="en-US" b="1" dirty="0" smtClean="0">
                <a:solidFill>
                  <a:schemeClr val="accent6">
                    <a:lumMod val="75000"/>
                  </a:schemeClr>
                </a:solidFill>
                <a:latin typeface="DaunPenh" pitchFamily="2" charset="0"/>
                <a:cs typeface="DaunPenh" pitchFamily="2" charset="0"/>
              </a:rPr>
              <a:t>Anti-inflammatory medications, such as steroids (prednisone), and other medications to suppress inflammation </a:t>
            </a:r>
          </a:p>
          <a:p>
            <a:endParaRPr lang="ru-RU" dirty="0"/>
          </a:p>
        </p:txBody>
      </p:sp>
      <p:cxnSp>
        <p:nvCxnSpPr>
          <p:cNvPr id="16" name="Shape 15"/>
          <p:cNvCxnSpPr>
            <a:stCxn id="11" idx="1"/>
            <a:endCxn id="6" idx="0"/>
          </p:cNvCxnSpPr>
          <p:nvPr/>
        </p:nvCxnSpPr>
        <p:spPr>
          <a:xfrm rot="10800000" flipV="1">
            <a:off x="6012160" y="1088740"/>
            <a:ext cx="360040" cy="684076"/>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4572000" y="3429000"/>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9" name="TextBox 18"/>
          <p:cNvSpPr txBox="1"/>
          <p:nvPr/>
        </p:nvSpPr>
        <p:spPr>
          <a:xfrm>
            <a:off x="4644008" y="3429000"/>
            <a:ext cx="3096344" cy="1477328"/>
          </a:xfrm>
          <a:prstGeom prst="rect">
            <a:avLst/>
          </a:prstGeom>
          <a:noFill/>
        </p:spPr>
        <p:txBody>
          <a:bodyPr wrap="square" rtlCol="0">
            <a:spAutoFit/>
          </a:bodyPr>
          <a:lstStyle/>
          <a:p>
            <a:r>
              <a:rPr lang="en-US" sz="2400" b="1" dirty="0" smtClean="0">
                <a:solidFill>
                  <a:schemeClr val="accent6">
                    <a:lumMod val="75000"/>
                  </a:schemeClr>
                </a:solidFill>
                <a:latin typeface="DaunPenh" pitchFamily="2" charset="0"/>
                <a:cs typeface="DaunPenh" pitchFamily="2" charset="0"/>
              </a:rPr>
              <a:t>Dietary modification, which may include a prescription diet specific for treating IBD</a:t>
            </a:r>
          </a:p>
          <a:p>
            <a:endParaRPr lang="ru-RU" dirty="0">
              <a:solidFill>
                <a:schemeClr val="accent6">
                  <a:lumMod val="75000"/>
                </a:schemeClr>
              </a:solidFill>
              <a:latin typeface="Times New Roman" pitchFamily="18" charset="0"/>
              <a:cs typeface="Times New Roman" pitchFamily="18" charset="0"/>
            </a:endParaRPr>
          </a:p>
        </p:txBody>
      </p:sp>
      <p:cxnSp>
        <p:nvCxnSpPr>
          <p:cNvPr id="21" name="Прямая со стрелкой 20"/>
          <p:cNvCxnSpPr>
            <a:stCxn id="6" idx="4"/>
          </p:cNvCxnSpPr>
          <p:nvPr/>
        </p:nvCxnSpPr>
        <p:spPr>
          <a:xfrm>
            <a:off x="6012160" y="3068960"/>
            <a:ext cx="0" cy="3600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95736" y="4653136"/>
            <a:ext cx="7056784" cy="584775"/>
          </a:xfrm>
          <a:prstGeom prst="rect">
            <a:avLst/>
          </a:prstGeom>
          <a:noFill/>
        </p:spPr>
        <p:txBody>
          <a:bodyPr wrap="square" rtlCol="0">
            <a:spAutoFit/>
          </a:bodyPr>
          <a:lstStyle/>
          <a:p>
            <a:r>
              <a:rPr lang="en-US" sz="1600" dirty="0" smtClean="0">
                <a:solidFill>
                  <a:schemeClr val="accent6">
                    <a:lumMod val="75000"/>
                  </a:schemeClr>
                </a:solidFill>
                <a:latin typeface="Times New Roman" pitchFamily="18" charset="0"/>
                <a:cs typeface="Times New Roman" pitchFamily="18" charset="0"/>
              </a:rPr>
              <a:t>When treating IBD, it is very important to administer all medications prescribed by your veterinarian, as well as to follow any dietary guidelines he/she suggests.</a:t>
            </a:r>
            <a:endParaRPr lang="ru-RU" sz="1600"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0"/>
            <a:ext cx="367240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TextBox 2"/>
          <p:cNvSpPr txBox="1"/>
          <p:nvPr/>
        </p:nvSpPr>
        <p:spPr>
          <a:xfrm>
            <a:off x="4139952" y="0"/>
            <a:ext cx="1920719" cy="461665"/>
          </a:xfrm>
          <a:prstGeom prst="rect">
            <a:avLst/>
          </a:prstGeom>
          <a:noFill/>
        </p:spPr>
        <p:txBody>
          <a:bodyPr wrap="none" rtlCol="0">
            <a:spAutoFit/>
          </a:bodyPr>
          <a:lstStyle/>
          <a:p>
            <a:r>
              <a:rPr lang="en-US" sz="2000" dirty="0" smtClean="0">
                <a:solidFill>
                  <a:schemeClr val="accent6">
                    <a:lumMod val="75000"/>
                  </a:schemeClr>
                </a:solidFill>
                <a:latin typeface="Times New Roman" pitchFamily="18" charset="0"/>
                <a:cs typeface="Times New Roman" pitchFamily="18" charset="0"/>
              </a:rPr>
              <a:t>      </a:t>
            </a:r>
            <a:r>
              <a:rPr lang="en-US" sz="2400" dirty="0" smtClean="0">
                <a:solidFill>
                  <a:schemeClr val="accent2"/>
                </a:solidFill>
                <a:latin typeface="DaunPenh" pitchFamily="2" charset="0"/>
                <a:cs typeface="DaunPenh" pitchFamily="2" charset="0"/>
              </a:rPr>
              <a:t>PREVENTION</a:t>
            </a:r>
            <a:endParaRPr lang="ru-RU" sz="2400" dirty="0">
              <a:solidFill>
                <a:schemeClr val="accent2"/>
              </a:solidFill>
              <a:latin typeface="Times New Roman" pitchFamily="18" charset="0"/>
              <a:cs typeface="DaunPenh" pitchFamily="2" charset="0"/>
            </a:endParaRPr>
          </a:p>
        </p:txBody>
      </p:sp>
      <p:sp>
        <p:nvSpPr>
          <p:cNvPr id="14" name="Прямоугольник 13"/>
          <p:cNvSpPr/>
          <p:nvPr/>
        </p:nvSpPr>
        <p:spPr>
          <a:xfrm>
            <a:off x="2555776" y="908720"/>
            <a:ext cx="6120680"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5" name="TextBox 14"/>
          <p:cNvSpPr txBox="1"/>
          <p:nvPr/>
        </p:nvSpPr>
        <p:spPr>
          <a:xfrm>
            <a:off x="2555776" y="980728"/>
            <a:ext cx="6048672" cy="1938992"/>
          </a:xfrm>
          <a:prstGeom prst="rect">
            <a:avLst/>
          </a:prstGeom>
          <a:noFill/>
        </p:spPr>
        <p:txBody>
          <a:bodyPr wrap="square" rtlCol="0">
            <a:spAutoFit/>
          </a:bodyPr>
          <a:lstStyle/>
          <a:p>
            <a:pPr algn="just"/>
            <a:r>
              <a:rPr lang="en-US" dirty="0" smtClean="0">
                <a:solidFill>
                  <a:schemeClr val="accent6">
                    <a:lumMod val="75000"/>
                  </a:schemeClr>
                </a:solidFill>
                <a:latin typeface="Times New Roman" pitchFamily="18" charset="0"/>
                <a:cs typeface="Times New Roman" pitchFamily="18" charset="0"/>
              </a:rPr>
              <a:t>       </a:t>
            </a:r>
            <a:r>
              <a:rPr lang="en-US" sz="2400" b="1" dirty="0" smtClean="0">
                <a:solidFill>
                  <a:schemeClr val="accent2"/>
                </a:solidFill>
                <a:latin typeface="DaunPenh" pitchFamily="2" charset="0"/>
                <a:cs typeface="DaunPenh" pitchFamily="2" charset="0"/>
              </a:rPr>
              <a:t>Since the exact cause of IBD is unknown prevention is difficult. However, feeding a good quality diet as recommended by your veterinarian and avoiding exposure to table scraps, garbage, plants and other foreign material is the best way to minimize gastrointestinal disease in your pet.</a:t>
            </a:r>
            <a:endParaRPr lang="ru-RU" sz="2400" b="1" dirty="0">
              <a:solidFill>
                <a:schemeClr val="accent2"/>
              </a:solidFill>
              <a:latin typeface="Times New Roman" pitchFamily="18" charset="0"/>
              <a:cs typeface="DaunPenh" pitchFamily="2" charset="0"/>
            </a:endParaRPr>
          </a:p>
        </p:txBody>
      </p:sp>
      <p:cxnSp>
        <p:nvCxnSpPr>
          <p:cNvPr id="20" name="Shape 19"/>
          <p:cNvCxnSpPr>
            <a:endCxn id="14" idx="0"/>
          </p:cNvCxnSpPr>
          <p:nvPr/>
        </p:nvCxnSpPr>
        <p:spPr>
          <a:xfrm>
            <a:off x="4355976" y="476672"/>
            <a:ext cx="1260140" cy="432048"/>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03848" y="116632"/>
            <a:ext cx="5040560" cy="50405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solidFill>
                  <a:schemeClr val="bg1"/>
                </a:solidFill>
                <a:latin typeface="DaunPenh" pitchFamily="2" charset="0"/>
                <a:cs typeface="DaunPenh" pitchFamily="2" charset="0"/>
              </a:rPr>
              <a:t>CONCLUSIONS</a:t>
            </a:r>
            <a:r>
              <a:rPr lang="en-US" sz="2000" dirty="0" smtClean="0">
                <a:solidFill>
                  <a:schemeClr val="bg1"/>
                </a:solidFill>
                <a:latin typeface="Times New Roman" pitchFamily="18" charset="0"/>
                <a:cs typeface="Times New Roman" pitchFamily="18" charset="0"/>
              </a:rPr>
              <a:t> </a:t>
            </a:r>
            <a:endParaRPr lang="ru-RU" sz="2000" dirty="0">
              <a:solidFill>
                <a:schemeClr val="bg1"/>
              </a:solidFill>
              <a:latin typeface="Times New Roman" pitchFamily="18" charset="0"/>
              <a:cs typeface="Times New Roman" pitchFamily="18" charset="0"/>
            </a:endParaRPr>
          </a:p>
        </p:txBody>
      </p:sp>
      <p:sp>
        <p:nvSpPr>
          <p:cNvPr id="11" name="TextBox 10"/>
          <p:cNvSpPr txBox="1"/>
          <p:nvPr/>
        </p:nvSpPr>
        <p:spPr>
          <a:xfrm>
            <a:off x="2267744" y="764704"/>
            <a:ext cx="6876256" cy="2677656"/>
          </a:xfrm>
          <a:prstGeom prst="rect">
            <a:avLst/>
          </a:prstGeom>
          <a:noFill/>
        </p:spPr>
        <p:txBody>
          <a:bodyPr wrap="square" rtlCol="0">
            <a:spAutoFit/>
          </a:bodyPr>
          <a:lstStyle/>
          <a:p>
            <a:pPr algn="just"/>
            <a:r>
              <a:rPr lang="en-US" sz="2800" b="1" dirty="0" smtClean="0">
                <a:solidFill>
                  <a:schemeClr val="accent4">
                    <a:lumMod val="25000"/>
                  </a:schemeClr>
                </a:solidFill>
                <a:latin typeface="DaunPenh" pitchFamily="2" charset="0"/>
                <a:cs typeface="DaunPenh" pitchFamily="2" charset="0"/>
              </a:rPr>
              <a:t>Canine IBD induced a wide range of changes in metabolic profile, especially for the plasma concentrations of short-chain </a:t>
            </a:r>
            <a:r>
              <a:rPr lang="en-US" sz="2800" b="1" dirty="0" err="1" smtClean="0">
                <a:solidFill>
                  <a:schemeClr val="accent4">
                    <a:lumMod val="25000"/>
                  </a:schemeClr>
                </a:solidFill>
                <a:latin typeface="DaunPenh" pitchFamily="2" charset="0"/>
                <a:cs typeface="DaunPenh" pitchFamily="2" charset="0"/>
              </a:rPr>
              <a:t>acylcarnitines</a:t>
            </a:r>
            <a:r>
              <a:rPr lang="en-US" sz="2800" b="1" dirty="0" smtClean="0">
                <a:solidFill>
                  <a:schemeClr val="accent4">
                    <a:lumMod val="25000"/>
                  </a:schemeClr>
                </a:solidFill>
                <a:latin typeface="DaunPenh" pitchFamily="2" charset="0"/>
                <a:cs typeface="DaunPenh" pitchFamily="2" charset="0"/>
              </a:rPr>
              <a:t> and amino acids, which could have evolved from tissue damage and alteration in host metabolism. In addition, dogs with more severe IBD were </a:t>
            </a:r>
            <a:r>
              <a:rPr lang="en-US" sz="2800" b="1" dirty="0" err="1" smtClean="0">
                <a:solidFill>
                  <a:schemeClr val="accent4">
                    <a:lumMod val="25000"/>
                  </a:schemeClr>
                </a:solidFill>
                <a:latin typeface="DaunPenh" pitchFamily="2" charset="0"/>
                <a:cs typeface="DaunPenh" pitchFamily="2" charset="0"/>
              </a:rPr>
              <a:t>characterised</a:t>
            </a:r>
            <a:r>
              <a:rPr lang="en-US" sz="2800" b="1" dirty="0" smtClean="0">
                <a:solidFill>
                  <a:schemeClr val="accent4">
                    <a:lumMod val="25000"/>
                  </a:schemeClr>
                </a:solidFill>
                <a:latin typeface="DaunPenh" pitchFamily="2" charset="0"/>
                <a:cs typeface="DaunPenh" pitchFamily="2" charset="0"/>
              </a:rPr>
              <a:t> by a decrease in </a:t>
            </a:r>
            <a:r>
              <a:rPr lang="en-US" sz="2800" b="1" dirty="0" err="1" smtClean="0">
                <a:solidFill>
                  <a:schemeClr val="accent4">
                    <a:lumMod val="25000"/>
                  </a:schemeClr>
                </a:solidFill>
                <a:latin typeface="DaunPenh" pitchFamily="2" charset="0"/>
                <a:cs typeface="DaunPenh" pitchFamily="2" charset="0"/>
              </a:rPr>
              <a:t>faecal</a:t>
            </a:r>
            <a:r>
              <a:rPr lang="en-US" sz="2800" b="1" dirty="0" smtClean="0">
                <a:solidFill>
                  <a:schemeClr val="accent4">
                    <a:lumMod val="25000"/>
                  </a:schemeClr>
                </a:solidFill>
                <a:latin typeface="DaunPenh" pitchFamily="2" charset="0"/>
                <a:cs typeface="DaunPenh" pitchFamily="2" charset="0"/>
              </a:rPr>
              <a:t> proportion of Lactobacillus.</a:t>
            </a:r>
            <a:endParaRPr lang="ru-RU" sz="2800" b="1" dirty="0">
              <a:solidFill>
                <a:schemeClr val="accent4">
                  <a:lumMod val="25000"/>
                </a:schemeClr>
              </a:solidFill>
              <a:latin typeface="Times New Roman" pitchFamily="18" charset="0"/>
              <a:cs typeface="DaunPenh" pitchFamily="2" charset="0"/>
            </a:endParaRPr>
          </a:p>
        </p:txBody>
      </p:sp>
      <p:pic>
        <p:nvPicPr>
          <p:cNvPr id="7170" name="Picture 2" descr="https://pp.userapi.com/c830708/v830708999/62db/aYcG8xD1eOk.jpg"/>
          <p:cNvPicPr>
            <a:picLocks noChangeAspect="1" noChangeArrowheads="1"/>
          </p:cNvPicPr>
          <p:nvPr/>
        </p:nvPicPr>
        <p:blipFill>
          <a:blip r:embed="rId2" cstate="print"/>
          <a:srcRect/>
          <a:stretch>
            <a:fillRect/>
          </a:stretch>
        </p:blipFill>
        <p:spPr bwMode="auto">
          <a:xfrm>
            <a:off x="3635896" y="3356992"/>
            <a:ext cx="4210050" cy="316835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39752" y="620688"/>
            <a:ext cx="6804248" cy="4525963"/>
          </a:xfrm>
        </p:spPr>
        <p:txBody>
          <a:bodyPr/>
          <a:lstStyle/>
          <a:p>
            <a:pPr algn="just"/>
            <a:r>
              <a:rPr lang="en-US" sz="2000" dirty="0" smtClean="0">
                <a:solidFill>
                  <a:schemeClr val="accent2"/>
                </a:solidFill>
                <a:latin typeface="Times New Roman" pitchFamily="18" charset="0"/>
                <a:cs typeface="Times New Roman" pitchFamily="18" charset="0"/>
              </a:rPr>
              <a:t>James F. Zachary DVM  PhD-Pathologic Basis of Veterinary Disease Expert Consult, 6e-Mosby (2016)</a:t>
            </a:r>
          </a:p>
          <a:p>
            <a:pPr algn="just"/>
            <a:r>
              <a:rPr lang="en-US" sz="2000" dirty="0" smtClean="0">
                <a:solidFill>
                  <a:schemeClr val="accent2"/>
                </a:solidFill>
                <a:latin typeface="Times New Roman" pitchFamily="18" charset="0"/>
                <a:cs typeface="Times New Roman" pitchFamily="18" charset="0"/>
              </a:rPr>
              <a:t>Pathologic basis of veterinary disease. Fifth edition. James F. Zachary, M. Donald </a:t>
            </a:r>
            <a:r>
              <a:rPr lang="en-US" sz="2000" dirty="0" err="1" smtClean="0">
                <a:solidFill>
                  <a:schemeClr val="accent2"/>
                </a:solidFill>
                <a:latin typeface="Times New Roman" pitchFamily="18" charset="0"/>
                <a:cs typeface="Times New Roman" pitchFamily="18" charset="0"/>
              </a:rPr>
              <a:t>McGavin</a:t>
            </a:r>
            <a:endParaRPr lang="en-US" sz="2000" dirty="0" smtClean="0">
              <a:solidFill>
                <a:schemeClr val="accent2"/>
              </a:solidFill>
              <a:latin typeface="Times New Roman" pitchFamily="18" charset="0"/>
              <a:cs typeface="Times New Roman" pitchFamily="18" charset="0"/>
            </a:endParaRPr>
          </a:p>
          <a:p>
            <a:pPr algn="just"/>
            <a:r>
              <a:rPr lang="en-US" sz="2000" dirty="0" smtClean="0">
                <a:solidFill>
                  <a:schemeClr val="accent2"/>
                </a:solidFill>
                <a:latin typeface="Times New Roman" pitchFamily="18" charset="0"/>
                <a:cs typeface="Times New Roman" pitchFamily="18" charset="0"/>
              </a:rPr>
              <a:t>https://m.petmd.com/dog/conditions/digestive/cdginflammatoryboweldisease</a:t>
            </a:r>
          </a:p>
          <a:p>
            <a:pPr algn="just"/>
            <a:r>
              <a:rPr lang="en-US" sz="2000" dirty="0" smtClean="0">
                <a:solidFill>
                  <a:schemeClr val="accent2"/>
                </a:solidFill>
                <a:latin typeface="Times New Roman" pitchFamily="18" charset="0"/>
                <a:cs typeface="Times New Roman" pitchFamily="18" charset="0"/>
              </a:rPr>
              <a:t>https://ahdc.vet.cornell.edu/docs/equine-influenza.pdf</a:t>
            </a:r>
          </a:p>
        </p:txBody>
      </p:sp>
      <p:sp>
        <p:nvSpPr>
          <p:cNvPr id="5" name="Прямоугольник 4"/>
          <p:cNvSpPr/>
          <p:nvPr/>
        </p:nvSpPr>
        <p:spPr>
          <a:xfrm>
            <a:off x="3779912" y="188640"/>
            <a:ext cx="3384376"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REFERENCES:</a:t>
            </a: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88640"/>
            <a:ext cx="6552728"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for your attention!</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122" name="Picture 2" descr="https://pp.userapi.com/c834302/v834302999/50ef6/rU8wmgwQ3Bo.jpg"/>
          <p:cNvPicPr>
            <a:picLocks noChangeAspect="1" noChangeArrowheads="1"/>
          </p:cNvPicPr>
          <p:nvPr/>
        </p:nvPicPr>
        <p:blipFill>
          <a:blip r:embed="rId2" cstate="print"/>
          <a:srcRect/>
          <a:stretch>
            <a:fillRect/>
          </a:stretch>
        </p:blipFill>
        <p:spPr bwMode="auto">
          <a:xfrm>
            <a:off x="3131840" y="1556792"/>
            <a:ext cx="5146880" cy="41044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99792" y="116632"/>
            <a:ext cx="6336704"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dirty="0" smtClean="0">
                <a:solidFill>
                  <a:schemeClr val="accent2"/>
                </a:solidFill>
                <a:latin typeface="DaunPenh" pitchFamily="2" charset="0"/>
                <a:cs typeface="DaunPenh" pitchFamily="2" charset="0"/>
              </a:rPr>
              <a:t>Anatomic and histological organization of the intestine</a:t>
            </a:r>
            <a:endParaRPr lang="ru-RU" sz="2800" b="1" dirty="0">
              <a:solidFill>
                <a:schemeClr val="accent2"/>
              </a:solidFill>
              <a:latin typeface="Times New Roman" pitchFamily="18" charset="0"/>
              <a:cs typeface="DaunPenh" pitchFamily="2" charset="0"/>
            </a:endParaRPr>
          </a:p>
        </p:txBody>
      </p:sp>
      <p:pic>
        <p:nvPicPr>
          <p:cNvPr id="59396" name="Picture 4" descr="https://pp.userapi.com/c841226/v841226880/4395f/0Dv1voQRLtc.jpg"/>
          <p:cNvPicPr>
            <a:picLocks noChangeAspect="1" noChangeArrowheads="1"/>
          </p:cNvPicPr>
          <p:nvPr/>
        </p:nvPicPr>
        <p:blipFill>
          <a:blip r:embed="rId2" cstate="print"/>
          <a:srcRect/>
          <a:stretch>
            <a:fillRect/>
          </a:stretch>
        </p:blipFill>
        <p:spPr bwMode="auto">
          <a:xfrm>
            <a:off x="2843808" y="4005064"/>
            <a:ext cx="5688632" cy="2736304"/>
          </a:xfrm>
          <a:prstGeom prst="rect">
            <a:avLst/>
          </a:prstGeom>
          <a:noFill/>
        </p:spPr>
      </p:pic>
      <p:sp>
        <p:nvSpPr>
          <p:cNvPr id="7" name="Овал 6"/>
          <p:cNvSpPr/>
          <p:nvPr/>
        </p:nvSpPr>
        <p:spPr>
          <a:xfrm>
            <a:off x="2195736" y="836712"/>
            <a:ext cx="1512168" cy="9361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Intestine</a:t>
            </a:r>
            <a:endParaRPr lang="ru-RU" sz="2800" b="1" dirty="0">
              <a:solidFill>
                <a:schemeClr val="accent2"/>
              </a:solidFill>
              <a:cs typeface="DaunPenh" pitchFamily="2" charset="0"/>
            </a:endParaRPr>
          </a:p>
        </p:txBody>
      </p:sp>
      <p:cxnSp>
        <p:nvCxnSpPr>
          <p:cNvPr id="9" name="Прямая со стрелкой 8"/>
          <p:cNvCxnSpPr>
            <a:stCxn id="7" idx="6"/>
          </p:cNvCxnSpPr>
          <p:nvPr/>
        </p:nvCxnSpPr>
        <p:spPr>
          <a:xfrm>
            <a:off x="3707904" y="1304764"/>
            <a:ext cx="432048" cy="36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4139952" y="908720"/>
            <a:ext cx="1584176"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small intestine</a:t>
            </a:r>
            <a:endParaRPr lang="ru-RU" sz="2800" b="1" dirty="0">
              <a:solidFill>
                <a:schemeClr val="accent2"/>
              </a:solidFill>
              <a:cs typeface="DaunPenh" pitchFamily="2" charset="0"/>
            </a:endParaRPr>
          </a:p>
        </p:txBody>
      </p:sp>
      <p:sp>
        <p:nvSpPr>
          <p:cNvPr id="11" name="Скругленный прямоугольник 10"/>
          <p:cNvSpPr/>
          <p:nvPr/>
        </p:nvSpPr>
        <p:spPr>
          <a:xfrm>
            <a:off x="6191672" y="620688"/>
            <a:ext cx="2952328" cy="34563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solidFill>
                  <a:schemeClr val="accent2"/>
                </a:solidFill>
                <a:latin typeface="DaunPenh" pitchFamily="2" charset="0"/>
                <a:cs typeface="DaunPenh" pitchFamily="2" charset="0"/>
              </a:rPr>
              <a:t>The small intestine is a tube-like structure which extends between the stomach and large intestine. It is the longest portion of the intestinal tract and is about two and a half times the animal's total body length. An animal twenty-four inches long would have about sixty inches of small intestine.</a:t>
            </a:r>
            <a:endParaRPr lang="ru-RU" sz="2000" b="1" dirty="0" smtClean="0">
              <a:solidFill>
                <a:schemeClr val="accent2"/>
              </a:solidFill>
              <a:latin typeface="Times New Roman" pitchFamily="18" charset="0"/>
              <a:cs typeface="DaunPenh" pitchFamily="2" charset="0"/>
            </a:endParaRPr>
          </a:p>
          <a:p>
            <a:pPr algn="ctr"/>
            <a:endParaRPr lang="ru-RU" dirty="0"/>
          </a:p>
        </p:txBody>
      </p:sp>
      <p:cxnSp>
        <p:nvCxnSpPr>
          <p:cNvPr id="13" name="Прямая со стрелкой 12"/>
          <p:cNvCxnSpPr>
            <a:stCxn id="10" idx="3"/>
          </p:cNvCxnSpPr>
          <p:nvPr/>
        </p:nvCxnSpPr>
        <p:spPr>
          <a:xfrm>
            <a:off x="5724128" y="1304764"/>
            <a:ext cx="432048" cy="36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p.userapi.com/c830408/v830408880/8a7c/HnWqMfD2tPk.jpg"/>
          <p:cNvPicPr>
            <a:picLocks noChangeAspect="1" noChangeArrowheads="1"/>
          </p:cNvPicPr>
          <p:nvPr/>
        </p:nvPicPr>
        <p:blipFill>
          <a:blip r:embed="rId2" cstate="print"/>
          <a:srcRect/>
          <a:stretch>
            <a:fillRect/>
          </a:stretch>
        </p:blipFill>
        <p:spPr bwMode="auto">
          <a:xfrm>
            <a:off x="2555776" y="3356992"/>
            <a:ext cx="6119242" cy="3265191"/>
          </a:xfrm>
          <a:prstGeom prst="rect">
            <a:avLst/>
          </a:prstGeom>
          <a:noFill/>
        </p:spPr>
      </p:pic>
      <p:sp>
        <p:nvSpPr>
          <p:cNvPr id="4" name="Овал 3"/>
          <p:cNvSpPr/>
          <p:nvPr/>
        </p:nvSpPr>
        <p:spPr>
          <a:xfrm>
            <a:off x="4644008" y="0"/>
            <a:ext cx="2088232" cy="8367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The small intestine</a:t>
            </a:r>
            <a:endParaRPr lang="ru-RU" sz="2400" b="1" dirty="0">
              <a:solidFill>
                <a:schemeClr val="accent2"/>
              </a:solidFill>
              <a:cs typeface="DaunPenh" pitchFamily="2" charset="0"/>
            </a:endParaRPr>
          </a:p>
        </p:txBody>
      </p:sp>
      <p:sp>
        <p:nvSpPr>
          <p:cNvPr id="7" name="Прямоугольник 6"/>
          <p:cNvSpPr/>
          <p:nvPr/>
        </p:nvSpPr>
        <p:spPr>
          <a:xfrm>
            <a:off x="2555776" y="1052736"/>
            <a:ext cx="172819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duodenum</a:t>
            </a:r>
            <a:endParaRPr lang="ru-RU" sz="2800" b="1" dirty="0">
              <a:solidFill>
                <a:schemeClr val="accent2"/>
              </a:solidFill>
              <a:cs typeface="DaunPenh" pitchFamily="2" charset="0"/>
            </a:endParaRPr>
          </a:p>
        </p:txBody>
      </p:sp>
      <p:sp>
        <p:nvSpPr>
          <p:cNvPr id="8" name="Прямоугольник 7"/>
          <p:cNvSpPr/>
          <p:nvPr/>
        </p:nvSpPr>
        <p:spPr>
          <a:xfrm>
            <a:off x="4788024" y="1052736"/>
            <a:ext cx="1800200"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jejunum</a:t>
            </a:r>
            <a:endParaRPr lang="ru-RU" sz="2800" b="1" dirty="0">
              <a:cs typeface="DaunPenh" pitchFamily="2" charset="0"/>
            </a:endParaRPr>
          </a:p>
        </p:txBody>
      </p:sp>
      <p:sp>
        <p:nvSpPr>
          <p:cNvPr id="9" name="Прямоугольник 8"/>
          <p:cNvSpPr/>
          <p:nvPr/>
        </p:nvSpPr>
        <p:spPr>
          <a:xfrm>
            <a:off x="7164288" y="1052736"/>
            <a:ext cx="1656184"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0" name="TextBox 9"/>
          <p:cNvSpPr txBox="1"/>
          <p:nvPr/>
        </p:nvSpPr>
        <p:spPr>
          <a:xfrm>
            <a:off x="7452320" y="1124744"/>
            <a:ext cx="1050288" cy="369332"/>
          </a:xfrm>
          <a:prstGeom prst="rect">
            <a:avLst/>
          </a:prstGeom>
          <a:noFill/>
        </p:spPr>
        <p:txBody>
          <a:bodyPr wrap="none" rtlCol="0">
            <a:spAutoFit/>
          </a:bodyPr>
          <a:lstStyle/>
          <a:p>
            <a:r>
              <a:rPr lang="en-US" dirty="0" smtClean="0">
                <a:solidFill>
                  <a:schemeClr val="accent2"/>
                </a:solidFill>
                <a:latin typeface="Times New Roman" pitchFamily="18" charset="0"/>
                <a:cs typeface="Times New Roman" pitchFamily="18" charset="0"/>
              </a:rPr>
              <a:t>the ileum</a:t>
            </a:r>
            <a:endParaRPr lang="ru-RU" dirty="0"/>
          </a:p>
        </p:txBody>
      </p:sp>
      <p:cxnSp>
        <p:nvCxnSpPr>
          <p:cNvPr id="14" name="Прямая со стрелкой 13"/>
          <p:cNvCxnSpPr>
            <a:stCxn id="4" idx="2"/>
            <a:endCxn id="7" idx="0"/>
          </p:cNvCxnSpPr>
          <p:nvPr/>
        </p:nvCxnSpPr>
        <p:spPr>
          <a:xfrm flipH="1">
            <a:off x="3419872" y="418356"/>
            <a:ext cx="1224136"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a:stCxn id="4" idx="4"/>
            <a:endCxn id="8" idx="0"/>
          </p:cNvCxnSpPr>
          <p:nvPr/>
        </p:nvCxnSpPr>
        <p:spPr>
          <a:xfrm>
            <a:off x="5688124" y="836712"/>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a:stCxn id="4" idx="6"/>
            <a:endCxn id="9" idx="0"/>
          </p:cNvCxnSpPr>
          <p:nvPr/>
        </p:nvCxnSpPr>
        <p:spPr>
          <a:xfrm>
            <a:off x="6732240" y="418356"/>
            <a:ext cx="1260140" cy="634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Овал 18"/>
          <p:cNvSpPr/>
          <p:nvPr/>
        </p:nvSpPr>
        <p:spPr>
          <a:xfrm>
            <a:off x="2555776" y="1700808"/>
            <a:ext cx="2016224"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0" name="TextBox 19"/>
          <p:cNvSpPr txBox="1"/>
          <p:nvPr/>
        </p:nvSpPr>
        <p:spPr>
          <a:xfrm>
            <a:off x="2843808" y="1772816"/>
            <a:ext cx="1512167" cy="1015663"/>
          </a:xfrm>
          <a:prstGeom prst="rect">
            <a:avLst/>
          </a:prstGeom>
          <a:noFill/>
        </p:spPr>
        <p:txBody>
          <a:bodyPr wrap="square" rtlCol="0">
            <a:spAutoFit/>
          </a:bodyPr>
          <a:lstStyle/>
          <a:p>
            <a:pPr algn="just"/>
            <a:r>
              <a:rPr lang="en-US" sz="2000" b="1" dirty="0" smtClean="0">
                <a:solidFill>
                  <a:schemeClr val="accent2"/>
                </a:solidFill>
                <a:latin typeface="DaunPenh" pitchFamily="2" charset="0"/>
                <a:cs typeface="DaunPenh" pitchFamily="2" charset="0"/>
              </a:rPr>
              <a:t>The first portion, which attaches to the stomach</a:t>
            </a:r>
            <a:endParaRPr lang="ru-RU" sz="2000" b="1" dirty="0">
              <a:solidFill>
                <a:schemeClr val="accent2"/>
              </a:solidFill>
              <a:cs typeface="DaunPenh" pitchFamily="2" charset="0"/>
            </a:endParaRPr>
          </a:p>
        </p:txBody>
      </p:sp>
      <p:sp>
        <p:nvSpPr>
          <p:cNvPr id="21" name="Овал 20"/>
          <p:cNvSpPr/>
          <p:nvPr/>
        </p:nvSpPr>
        <p:spPr>
          <a:xfrm>
            <a:off x="4644008" y="2060848"/>
            <a:ext cx="2304256"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2" name="TextBox 21"/>
          <p:cNvSpPr txBox="1"/>
          <p:nvPr/>
        </p:nvSpPr>
        <p:spPr>
          <a:xfrm>
            <a:off x="5076056" y="2132856"/>
            <a:ext cx="1512168" cy="707886"/>
          </a:xfrm>
          <a:prstGeom prst="rect">
            <a:avLst/>
          </a:prstGeom>
          <a:noFill/>
        </p:spPr>
        <p:txBody>
          <a:bodyPr wrap="square" rtlCol="0">
            <a:spAutoFit/>
          </a:bodyPr>
          <a:lstStyle/>
          <a:p>
            <a:pPr algn="just"/>
            <a:r>
              <a:rPr lang="en-US" sz="2000" b="1" dirty="0" smtClean="0">
                <a:solidFill>
                  <a:schemeClr val="accent2"/>
                </a:solidFill>
                <a:latin typeface="DaunPenh" pitchFamily="2" charset="0"/>
                <a:cs typeface="DaunPenh" pitchFamily="2" charset="0"/>
              </a:rPr>
              <a:t>The middle (and longest) portion</a:t>
            </a:r>
            <a:endParaRPr lang="ru-RU" sz="2000" b="1" dirty="0">
              <a:solidFill>
                <a:schemeClr val="accent2"/>
              </a:solidFill>
              <a:cs typeface="DaunPenh" pitchFamily="2" charset="0"/>
            </a:endParaRPr>
          </a:p>
        </p:txBody>
      </p:sp>
      <p:sp>
        <p:nvSpPr>
          <p:cNvPr id="23" name="Овал 22"/>
          <p:cNvSpPr/>
          <p:nvPr/>
        </p:nvSpPr>
        <p:spPr>
          <a:xfrm>
            <a:off x="6948264" y="1700808"/>
            <a:ext cx="2088232" cy="115212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4" name="TextBox 23"/>
          <p:cNvSpPr txBox="1"/>
          <p:nvPr/>
        </p:nvSpPr>
        <p:spPr>
          <a:xfrm>
            <a:off x="7236296" y="1844824"/>
            <a:ext cx="1692696" cy="1323439"/>
          </a:xfrm>
          <a:prstGeom prst="rect">
            <a:avLst/>
          </a:prstGeom>
          <a:noFill/>
        </p:spPr>
        <p:txBody>
          <a:bodyPr wrap="square" rtlCol="0">
            <a:spAutoFit/>
          </a:bodyPr>
          <a:lstStyle/>
          <a:p>
            <a:pPr algn="just"/>
            <a:r>
              <a:rPr lang="en-US" sz="2000" b="1" dirty="0" smtClean="0">
                <a:solidFill>
                  <a:schemeClr val="accent2"/>
                </a:solidFill>
                <a:latin typeface="DaunPenh" pitchFamily="2" charset="0"/>
                <a:cs typeface="DaunPenh" pitchFamily="2" charset="0"/>
              </a:rPr>
              <a:t>The shortest part which connects to the large intestine.</a:t>
            </a:r>
            <a:endParaRPr lang="ru-RU" sz="2000" b="1" dirty="0" smtClean="0">
              <a:solidFill>
                <a:schemeClr val="accent2"/>
              </a:solidFill>
              <a:latin typeface="Times New Roman" pitchFamily="18" charset="0"/>
              <a:cs typeface="DaunPenh" pitchFamily="2" charset="0"/>
            </a:endParaRPr>
          </a:p>
          <a:p>
            <a:pPr algn="just"/>
            <a:endParaRPr lang="ru-RU" sz="2000" b="1" dirty="0">
              <a:solidFill>
                <a:schemeClr val="accent2"/>
              </a:solidFill>
              <a:cs typeface="DaunPenh" pitchFamily="2" charset="0"/>
            </a:endParaRPr>
          </a:p>
        </p:txBody>
      </p:sp>
      <p:cxnSp>
        <p:nvCxnSpPr>
          <p:cNvPr id="29" name="Прямая соединительная линия 28"/>
          <p:cNvCxnSpPr>
            <a:stCxn id="7" idx="2"/>
            <a:endCxn id="19" idx="0"/>
          </p:cNvCxnSpPr>
          <p:nvPr/>
        </p:nvCxnSpPr>
        <p:spPr>
          <a:xfrm>
            <a:off x="3419872" y="1556792"/>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8" idx="2"/>
            <a:endCxn id="21" idx="0"/>
          </p:cNvCxnSpPr>
          <p:nvPr/>
        </p:nvCxnSpPr>
        <p:spPr>
          <a:xfrm>
            <a:off x="5688124" y="1556792"/>
            <a:ext cx="10801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9" idx="2"/>
            <a:endCxn id="23" idx="0"/>
          </p:cNvCxnSpPr>
          <p:nvPr/>
        </p:nvCxnSpPr>
        <p:spPr>
          <a:xfrm>
            <a:off x="7992380" y="1556792"/>
            <a:ext cx="0" cy="14401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pp.userapi.com/c841634/v841634880/47e69/A8EDm7-t6VQ.jpg"/>
          <p:cNvPicPr>
            <a:picLocks noChangeAspect="1" noChangeArrowheads="1"/>
          </p:cNvPicPr>
          <p:nvPr/>
        </p:nvPicPr>
        <p:blipFill>
          <a:blip r:embed="rId2" cstate="print"/>
          <a:srcRect/>
          <a:stretch>
            <a:fillRect/>
          </a:stretch>
        </p:blipFill>
        <p:spPr bwMode="auto">
          <a:xfrm>
            <a:off x="3347864" y="3861048"/>
            <a:ext cx="3550915" cy="2664296"/>
          </a:xfrm>
          <a:prstGeom prst="rect">
            <a:avLst/>
          </a:prstGeom>
          <a:noFill/>
        </p:spPr>
      </p:pic>
      <p:sp>
        <p:nvSpPr>
          <p:cNvPr id="5" name="Прямоугольник с двумя скругленными противолежащими углами 4"/>
          <p:cNvSpPr/>
          <p:nvPr/>
        </p:nvSpPr>
        <p:spPr>
          <a:xfrm>
            <a:off x="2555776" y="260648"/>
            <a:ext cx="1800200" cy="57606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duodenum</a:t>
            </a:r>
            <a:endParaRPr lang="ru-RU" sz="2800" b="1" dirty="0">
              <a:cs typeface="DaunPenh" pitchFamily="2" charset="0"/>
            </a:endParaRPr>
          </a:p>
        </p:txBody>
      </p:sp>
      <p:cxnSp>
        <p:nvCxnSpPr>
          <p:cNvPr id="7" name="Прямая со стрелкой 6"/>
          <p:cNvCxnSpPr>
            <a:stCxn id="5" idx="0"/>
          </p:cNvCxnSpPr>
          <p:nvPr/>
        </p:nvCxnSpPr>
        <p:spPr>
          <a:xfrm flipV="1">
            <a:off x="4355976" y="332656"/>
            <a:ext cx="720080"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5004048" y="116632"/>
            <a:ext cx="2808312" cy="830997"/>
          </a:xfrm>
          <a:prstGeom prst="rect">
            <a:avLst/>
          </a:prstGeom>
          <a:noFill/>
        </p:spPr>
        <p:txBody>
          <a:bodyPr wrap="square" rtlCol="0">
            <a:spAutoFit/>
          </a:bodyPr>
          <a:lstStyle/>
          <a:p>
            <a:r>
              <a:rPr lang="en-US" b="1" dirty="0" smtClean="0">
                <a:solidFill>
                  <a:schemeClr val="accent2"/>
                </a:solidFill>
              </a:rPr>
              <a:t>1</a:t>
            </a:r>
            <a:r>
              <a:rPr lang="en-US" dirty="0" smtClean="0">
                <a:solidFill>
                  <a:schemeClr val="accent2"/>
                </a:solidFill>
                <a:latin typeface="Times New Roman" pitchFamily="18" charset="0"/>
                <a:cs typeface="Times New Roman" pitchFamily="18" charset="0"/>
              </a:rPr>
              <a:t>. </a:t>
            </a:r>
            <a:r>
              <a:rPr lang="en-US" sz="2400" b="1" dirty="0" smtClean="0">
                <a:solidFill>
                  <a:schemeClr val="accent2"/>
                </a:solidFill>
                <a:latin typeface="DaunPenh" pitchFamily="2" charset="0"/>
                <a:cs typeface="DaunPenh" pitchFamily="2" charset="0"/>
              </a:rPr>
              <a:t>Attaches to the stomach and is relatively short.</a:t>
            </a:r>
            <a:endParaRPr lang="ru-RU" sz="2400" b="1" dirty="0">
              <a:solidFill>
                <a:schemeClr val="accent2"/>
              </a:solidFill>
              <a:cs typeface="DaunPenh" pitchFamily="2" charset="0"/>
            </a:endParaRPr>
          </a:p>
        </p:txBody>
      </p:sp>
      <p:cxnSp>
        <p:nvCxnSpPr>
          <p:cNvPr id="15" name="Прямая со стрелкой 14"/>
          <p:cNvCxnSpPr/>
          <p:nvPr/>
        </p:nvCxnSpPr>
        <p:spPr>
          <a:xfrm flipH="1">
            <a:off x="3203848" y="836712"/>
            <a:ext cx="1152128"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2483768" y="1052736"/>
            <a:ext cx="3733714"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2. It has very important functions</a:t>
            </a:r>
            <a:r>
              <a:rPr lang="en-US" dirty="0" smtClean="0">
                <a:solidFill>
                  <a:schemeClr val="accent2"/>
                </a:solidFill>
                <a:latin typeface="Times New Roman" pitchFamily="18" charset="0"/>
                <a:cs typeface="Times New Roman" pitchFamily="18" charset="0"/>
              </a:rPr>
              <a:t>:</a:t>
            </a:r>
            <a:endParaRPr lang="ru-RU" dirty="0"/>
          </a:p>
        </p:txBody>
      </p:sp>
      <p:sp>
        <p:nvSpPr>
          <p:cNvPr id="19" name="Скругленный прямоугольник 18"/>
          <p:cNvSpPr/>
          <p:nvPr/>
        </p:nvSpPr>
        <p:spPr>
          <a:xfrm>
            <a:off x="5724128" y="1268760"/>
            <a:ext cx="3312368" cy="25202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dirty="0" smtClean="0">
                <a:solidFill>
                  <a:schemeClr val="accent2"/>
                </a:solidFill>
                <a:latin typeface="DaunPenh" pitchFamily="2" charset="0"/>
                <a:cs typeface="DaunPenh" pitchFamily="2" charset="0"/>
              </a:rPr>
              <a:t>The gallbladder and pancreas connect to the duodenum by the bile and pancreatic ducts respectively. Enzymes and other secretions that are important for digestion are produced by the liver and pancreas and pass through these ducts to mix with the food in the duodenum.</a:t>
            </a:r>
            <a:endParaRPr lang="ru-RU" sz="2000" b="1" dirty="0">
              <a:solidFill>
                <a:schemeClr val="accent2"/>
              </a:solidFill>
              <a:latin typeface="Times New Roman" pitchFamily="18" charset="0"/>
              <a:cs typeface="DaunPenh"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2555776" y="260648"/>
            <a:ext cx="1800200" cy="576064"/>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solidFill>
                  <a:schemeClr val="accent2"/>
                </a:solidFill>
                <a:latin typeface="DaunPenh" pitchFamily="2" charset="0"/>
                <a:cs typeface="DaunPenh" pitchFamily="2" charset="0"/>
              </a:rPr>
              <a:t>The jejunum</a:t>
            </a:r>
            <a:endParaRPr lang="ru-RU" sz="2800" b="1" dirty="0">
              <a:solidFill>
                <a:schemeClr val="accent2"/>
              </a:solidFill>
              <a:cs typeface="DaunPenh" pitchFamily="2" charset="0"/>
            </a:endParaRPr>
          </a:p>
        </p:txBody>
      </p:sp>
      <p:cxnSp>
        <p:nvCxnSpPr>
          <p:cNvPr id="7" name="Прямая со стрелкой 6"/>
          <p:cNvCxnSpPr>
            <a:stCxn id="5" idx="0"/>
          </p:cNvCxnSpPr>
          <p:nvPr/>
        </p:nvCxnSpPr>
        <p:spPr>
          <a:xfrm flipV="1">
            <a:off x="4355976" y="332656"/>
            <a:ext cx="720080"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Прямая со стрелкой 14"/>
          <p:cNvCxnSpPr/>
          <p:nvPr/>
        </p:nvCxnSpPr>
        <p:spPr>
          <a:xfrm flipH="1">
            <a:off x="3203848" y="836712"/>
            <a:ext cx="1152128" cy="21602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2887890" y="1124744"/>
            <a:ext cx="856325" cy="523220"/>
          </a:xfrm>
          <a:prstGeom prst="rect">
            <a:avLst/>
          </a:prstGeom>
          <a:noFill/>
        </p:spPr>
        <p:txBody>
          <a:bodyPr wrap="none" rtlCol="0">
            <a:spAutoFit/>
          </a:bodyPr>
          <a:lstStyle/>
          <a:p>
            <a:pPr algn="just"/>
            <a:r>
              <a:rPr lang="en-US" sz="2800" b="1" dirty="0" smtClean="0">
                <a:solidFill>
                  <a:schemeClr val="accent2"/>
                </a:solidFill>
                <a:latin typeface="DaunPenh" pitchFamily="2" charset="0"/>
                <a:cs typeface="DaunPenh" pitchFamily="2" charset="0"/>
              </a:rPr>
              <a:t>2.Villi</a:t>
            </a:r>
            <a:r>
              <a:rPr lang="en-US" dirty="0" smtClean="0">
                <a:solidFill>
                  <a:schemeClr val="accent2"/>
                </a:solidFill>
                <a:latin typeface="Times New Roman" pitchFamily="18" charset="0"/>
                <a:cs typeface="Times New Roman" pitchFamily="18" charset="0"/>
              </a:rPr>
              <a:t>:</a:t>
            </a:r>
            <a:endParaRPr lang="ru-RU" dirty="0"/>
          </a:p>
        </p:txBody>
      </p:sp>
      <p:sp>
        <p:nvSpPr>
          <p:cNvPr id="19" name="Скругленный прямоугольник 18"/>
          <p:cNvSpPr/>
          <p:nvPr/>
        </p:nvSpPr>
        <p:spPr>
          <a:xfrm>
            <a:off x="3707904" y="1124744"/>
            <a:ext cx="3312368"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dirty="0" smtClean="0">
                <a:solidFill>
                  <a:schemeClr val="accent2"/>
                </a:solidFill>
                <a:latin typeface="DaunPenh" pitchFamily="2" charset="0"/>
                <a:cs typeface="DaunPenh" pitchFamily="2" charset="0"/>
              </a:rPr>
              <a:t>protrude inward into the food contents and provide a large surface area to absorb nutrients.</a:t>
            </a:r>
            <a:endParaRPr lang="ru-RU" sz="2400" b="1" dirty="0">
              <a:solidFill>
                <a:schemeClr val="accent2"/>
              </a:solidFill>
              <a:latin typeface="Times New Roman" pitchFamily="18" charset="0"/>
              <a:cs typeface="DaunPenh" pitchFamily="2" charset="0"/>
            </a:endParaRPr>
          </a:p>
        </p:txBody>
      </p:sp>
      <p:sp>
        <p:nvSpPr>
          <p:cNvPr id="9" name="TextBox 8"/>
          <p:cNvSpPr txBox="1"/>
          <p:nvPr/>
        </p:nvSpPr>
        <p:spPr>
          <a:xfrm>
            <a:off x="5148064" y="0"/>
            <a:ext cx="3456384" cy="1200329"/>
          </a:xfrm>
          <a:prstGeom prst="rect">
            <a:avLst/>
          </a:prstGeom>
          <a:noFill/>
        </p:spPr>
        <p:txBody>
          <a:bodyPr wrap="square" rtlCol="0">
            <a:spAutoFit/>
          </a:bodyPr>
          <a:lstStyle/>
          <a:p>
            <a:r>
              <a:rPr lang="en-US" sz="2400" b="1" dirty="0" smtClean="0">
                <a:solidFill>
                  <a:schemeClr val="accent2"/>
                </a:solidFill>
                <a:latin typeface="DaunPenh" pitchFamily="2" charset="0"/>
                <a:cs typeface="DaunPenh" pitchFamily="2" charset="0"/>
              </a:rPr>
              <a:t>1.is the longest area of the small intestine and is rich in small, finger-like projections called </a:t>
            </a:r>
            <a:r>
              <a:rPr lang="en-US" sz="2400" b="1" dirty="0" err="1" smtClean="0">
                <a:solidFill>
                  <a:schemeClr val="accent2"/>
                </a:solidFill>
                <a:latin typeface="DaunPenh" pitchFamily="2" charset="0"/>
                <a:cs typeface="DaunPenh" pitchFamily="2" charset="0"/>
              </a:rPr>
              <a:t>villi</a:t>
            </a:r>
            <a:endParaRPr lang="ru-RU" sz="2400" b="1" dirty="0">
              <a:solidFill>
                <a:schemeClr val="accent2"/>
              </a:solidFill>
              <a:cs typeface="DaunPenh" pitchFamily="2" charset="0"/>
            </a:endParaRPr>
          </a:p>
        </p:txBody>
      </p:sp>
      <p:sp>
        <p:nvSpPr>
          <p:cNvPr id="10" name="Прямоугольник 9"/>
          <p:cNvSpPr/>
          <p:nvPr/>
        </p:nvSpPr>
        <p:spPr>
          <a:xfrm>
            <a:off x="2411760" y="3140968"/>
            <a:ext cx="1800200"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Intestinal contents of the </a:t>
            </a:r>
            <a:r>
              <a:rPr lang="en-US" sz="2400" b="1" i="1" dirty="0" smtClean="0">
                <a:solidFill>
                  <a:schemeClr val="accent2"/>
                </a:solidFill>
                <a:latin typeface="DaunPenh" pitchFamily="2" charset="0"/>
                <a:cs typeface="DaunPenh" pitchFamily="2" charset="0"/>
              </a:rPr>
              <a:t>jejunum </a:t>
            </a:r>
            <a:endParaRPr lang="ru-RU" sz="2400" b="1" i="1" dirty="0">
              <a:cs typeface="DaunPenh" pitchFamily="2" charset="0"/>
            </a:endParaRPr>
          </a:p>
        </p:txBody>
      </p:sp>
      <p:sp>
        <p:nvSpPr>
          <p:cNvPr id="11" name="Стрелка углом 10"/>
          <p:cNvSpPr/>
          <p:nvPr/>
        </p:nvSpPr>
        <p:spPr>
          <a:xfrm>
            <a:off x="4283968" y="3429000"/>
            <a:ext cx="648072" cy="2160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4932040" y="3284984"/>
            <a:ext cx="1944216"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accent2"/>
                </a:solidFill>
                <a:latin typeface="DaunPenh" pitchFamily="2" charset="0"/>
                <a:cs typeface="DaunPenh" pitchFamily="2" charset="0"/>
              </a:rPr>
              <a:t>empty into the </a:t>
            </a:r>
            <a:r>
              <a:rPr lang="en-US" sz="2400" b="1" i="1" dirty="0" smtClean="0">
                <a:solidFill>
                  <a:schemeClr val="accent2"/>
                </a:solidFill>
                <a:latin typeface="DaunPenh" pitchFamily="2" charset="0"/>
                <a:cs typeface="DaunPenh" pitchFamily="2" charset="0"/>
              </a:rPr>
              <a:t>ileum</a:t>
            </a:r>
            <a:endParaRPr lang="ru-RU" sz="2400" b="1" i="1" dirty="0">
              <a:solidFill>
                <a:schemeClr val="accent2"/>
              </a:solidFill>
              <a:cs typeface="DaunPenh" pitchFamily="2" charset="0"/>
            </a:endParaRPr>
          </a:p>
        </p:txBody>
      </p:sp>
      <p:sp>
        <p:nvSpPr>
          <p:cNvPr id="13" name="Стрелка углом 12"/>
          <p:cNvSpPr/>
          <p:nvPr/>
        </p:nvSpPr>
        <p:spPr>
          <a:xfrm>
            <a:off x="6876256" y="3429000"/>
            <a:ext cx="720080" cy="1440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7668344" y="2564904"/>
            <a:ext cx="1475656" cy="1584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7" name="TextBox 16"/>
          <p:cNvSpPr txBox="1"/>
          <p:nvPr/>
        </p:nvSpPr>
        <p:spPr>
          <a:xfrm>
            <a:off x="7596336" y="2708920"/>
            <a:ext cx="1403648" cy="1938992"/>
          </a:xfrm>
          <a:prstGeom prst="rect">
            <a:avLst/>
          </a:prstGeom>
          <a:noFill/>
        </p:spPr>
        <p:txBody>
          <a:bodyPr wrap="square" rtlCol="0">
            <a:spAutoFit/>
          </a:bodyPr>
          <a:lstStyle/>
          <a:p>
            <a:pPr algn="just"/>
            <a:r>
              <a:rPr lang="en-US" sz="2400" b="1" dirty="0" smtClean="0">
                <a:solidFill>
                  <a:schemeClr val="accent2"/>
                </a:solidFill>
                <a:latin typeface="DaunPenh" pitchFamily="2" charset="0"/>
                <a:cs typeface="DaunPenh" pitchFamily="2" charset="0"/>
              </a:rPr>
              <a:t>from there pass into the </a:t>
            </a:r>
            <a:r>
              <a:rPr lang="en-US" sz="2400" b="1" i="1" dirty="0" smtClean="0">
                <a:solidFill>
                  <a:schemeClr val="accent2"/>
                </a:solidFill>
                <a:latin typeface="DaunPenh" pitchFamily="2" charset="0"/>
                <a:cs typeface="DaunPenh" pitchFamily="2" charset="0"/>
              </a:rPr>
              <a:t>large intestine.</a:t>
            </a:r>
            <a:endParaRPr lang="ru-RU" sz="2400" b="1" i="1" dirty="0" smtClean="0">
              <a:solidFill>
                <a:schemeClr val="accent2"/>
              </a:solidFill>
              <a:latin typeface="Times New Roman" pitchFamily="18" charset="0"/>
              <a:cs typeface="DaunPenh" pitchFamily="2" charset="0"/>
            </a:endParaRPr>
          </a:p>
          <a:p>
            <a:pPr algn="just"/>
            <a:endParaRPr lang="ru-RU" sz="2400" b="1" dirty="0">
              <a:solidFill>
                <a:schemeClr val="accent2"/>
              </a:solidFill>
              <a:cs typeface="DaunPenh"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pp.userapi.com/c830209/v830209880/89c4/SzD48Qi91Q4.jpg"/>
          <p:cNvPicPr>
            <a:picLocks noChangeAspect="1" noChangeArrowheads="1"/>
          </p:cNvPicPr>
          <p:nvPr/>
        </p:nvPicPr>
        <p:blipFill>
          <a:blip r:embed="rId2" cstate="print"/>
          <a:srcRect/>
          <a:stretch>
            <a:fillRect/>
          </a:stretch>
        </p:blipFill>
        <p:spPr bwMode="auto">
          <a:xfrm>
            <a:off x="2411760" y="2204864"/>
            <a:ext cx="3771342" cy="2831456"/>
          </a:xfrm>
          <a:prstGeom prst="rect">
            <a:avLst/>
          </a:prstGeom>
          <a:noFill/>
        </p:spPr>
      </p:pic>
      <p:pic>
        <p:nvPicPr>
          <p:cNvPr id="62468" name="Picture 4" descr="https://pp.userapi.com/c824604/v824604880/4dd86/t4ZrWgArT0A.jpg"/>
          <p:cNvPicPr>
            <a:picLocks noChangeAspect="1" noChangeArrowheads="1"/>
          </p:cNvPicPr>
          <p:nvPr/>
        </p:nvPicPr>
        <p:blipFill>
          <a:blip r:embed="rId3" cstate="print"/>
          <a:srcRect/>
          <a:stretch>
            <a:fillRect/>
          </a:stretch>
        </p:blipFill>
        <p:spPr bwMode="auto">
          <a:xfrm>
            <a:off x="6156176" y="1916832"/>
            <a:ext cx="2733675" cy="37673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2195736" y="836712"/>
            <a:ext cx="1512168" cy="9361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Intestine</a:t>
            </a:r>
            <a:endParaRPr lang="ru-RU" sz="2800" b="1" dirty="0">
              <a:solidFill>
                <a:schemeClr val="accent2"/>
              </a:solidFill>
              <a:cs typeface="DaunPenh" pitchFamily="2" charset="0"/>
            </a:endParaRPr>
          </a:p>
        </p:txBody>
      </p:sp>
      <p:cxnSp>
        <p:nvCxnSpPr>
          <p:cNvPr id="9" name="Прямая со стрелкой 8"/>
          <p:cNvCxnSpPr>
            <a:stCxn id="7" idx="6"/>
          </p:cNvCxnSpPr>
          <p:nvPr/>
        </p:nvCxnSpPr>
        <p:spPr>
          <a:xfrm>
            <a:off x="3707904" y="1304764"/>
            <a:ext cx="432048" cy="36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Прямоугольник 9"/>
          <p:cNvSpPr/>
          <p:nvPr/>
        </p:nvSpPr>
        <p:spPr>
          <a:xfrm>
            <a:off x="4139952" y="908720"/>
            <a:ext cx="1584176"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accent2"/>
                </a:solidFill>
                <a:latin typeface="DaunPenh" pitchFamily="2" charset="0"/>
                <a:cs typeface="DaunPenh" pitchFamily="2" charset="0"/>
              </a:rPr>
              <a:t>The large intestine</a:t>
            </a:r>
            <a:endParaRPr lang="ru-RU" sz="2800" b="1" dirty="0">
              <a:solidFill>
                <a:schemeClr val="accent2"/>
              </a:solidFill>
              <a:cs typeface="DaunPenh" pitchFamily="2" charset="0"/>
            </a:endParaRPr>
          </a:p>
        </p:txBody>
      </p:sp>
      <p:sp>
        <p:nvSpPr>
          <p:cNvPr id="11" name="Скругленный прямоугольник 10"/>
          <p:cNvSpPr/>
          <p:nvPr/>
        </p:nvSpPr>
        <p:spPr>
          <a:xfrm>
            <a:off x="6191672" y="476672"/>
            <a:ext cx="2952328" cy="2520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smtClean="0">
                <a:solidFill>
                  <a:schemeClr val="accent2"/>
                </a:solidFill>
                <a:latin typeface="DaunPenh" pitchFamily="2" charset="0"/>
                <a:cs typeface="DaunPenh" pitchFamily="2" charset="0"/>
              </a:rPr>
              <a:t>of the dog basically connects the small intestine to the anus. The large intestine is about sixteen inches in length in a forty-pound dog and is larger in diameter than the small intestine. </a:t>
            </a:r>
            <a:endParaRPr lang="ru-RU" sz="2400" b="1" dirty="0">
              <a:solidFill>
                <a:schemeClr val="accent2"/>
              </a:solidFill>
              <a:cs typeface="DaunPenh" pitchFamily="2" charset="0"/>
            </a:endParaRPr>
          </a:p>
        </p:txBody>
      </p:sp>
      <p:cxnSp>
        <p:nvCxnSpPr>
          <p:cNvPr id="13" name="Прямая со стрелкой 12"/>
          <p:cNvCxnSpPr>
            <a:stCxn id="10" idx="3"/>
          </p:cNvCxnSpPr>
          <p:nvPr/>
        </p:nvCxnSpPr>
        <p:spPr>
          <a:xfrm>
            <a:off x="5724128" y="1304764"/>
            <a:ext cx="432048" cy="36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2987824" y="3140968"/>
            <a:ext cx="2098651" cy="461665"/>
          </a:xfrm>
          <a:prstGeom prst="rect">
            <a:avLst/>
          </a:prstGeom>
          <a:noFill/>
        </p:spPr>
        <p:txBody>
          <a:bodyPr wrap="none" rtlCol="0">
            <a:spAutoFit/>
          </a:bodyPr>
          <a:lstStyle/>
          <a:p>
            <a:pPr algn="just"/>
            <a:r>
              <a:rPr lang="en-US" sz="2400" b="1" dirty="0" smtClean="0">
                <a:solidFill>
                  <a:schemeClr val="accent2"/>
                </a:solidFill>
                <a:latin typeface="DaunPenh" pitchFamily="2" charset="0"/>
                <a:cs typeface="DaunPenh" pitchFamily="2" charset="0"/>
              </a:rPr>
              <a:t>Its primary functions</a:t>
            </a:r>
            <a:r>
              <a:rPr lang="en-US" sz="2400" dirty="0" smtClean="0">
                <a:solidFill>
                  <a:schemeClr val="accent2"/>
                </a:solidFill>
                <a:latin typeface="DaunPenh" pitchFamily="2" charset="0"/>
                <a:cs typeface="DaunPenh" pitchFamily="2" charset="0"/>
              </a:rPr>
              <a:t>:</a:t>
            </a:r>
            <a:endParaRPr lang="ru-RU" sz="2400" dirty="0">
              <a:cs typeface="DaunPenh" pitchFamily="2" charset="0"/>
            </a:endParaRPr>
          </a:p>
        </p:txBody>
      </p:sp>
      <p:sp>
        <p:nvSpPr>
          <p:cNvPr id="16" name="Прямоугольник 15"/>
          <p:cNvSpPr/>
          <p:nvPr/>
        </p:nvSpPr>
        <p:spPr>
          <a:xfrm>
            <a:off x="5148064" y="3140968"/>
            <a:ext cx="3816424"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7" name="TextBox 16"/>
          <p:cNvSpPr txBox="1"/>
          <p:nvPr/>
        </p:nvSpPr>
        <p:spPr>
          <a:xfrm>
            <a:off x="5292080" y="3212976"/>
            <a:ext cx="3384376" cy="1200329"/>
          </a:xfrm>
          <a:prstGeom prst="rect">
            <a:avLst/>
          </a:prstGeom>
          <a:noFill/>
        </p:spPr>
        <p:txBody>
          <a:bodyPr wrap="square" rtlCol="0">
            <a:spAutoFit/>
          </a:bodyPr>
          <a:lstStyle/>
          <a:p>
            <a:pPr algn="just"/>
            <a:r>
              <a:rPr lang="en-US" sz="2400" b="1" dirty="0" smtClean="0">
                <a:solidFill>
                  <a:schemeClr val="accent2"/>
                </a:solidFill>
                <a:latin typeface="DaunPenh" pitchFamily="2" charset="0"/>
                <a:cs typeface="DaunPenh" pitchFamily="2" charset="0"/>
              </a:rPr>
              <a:t>1.is to absorb water from feces as needed, thus keeping the hydration level of the body constant.</a:t>
            </a:r>
            <a:endParaRPr lang="ru-RU" sz="2400" b="1" dirty="0">
              <a:cs typeface="DaunPenh" pitchFamily="2" charset="0"/>
            </a:endParaRPr>
          </a:p>
        </p:txBody>
      </p:sp>
      <p:sp>
        <p:nvSpPr>
          <p:cNvPr id="18" name="Прямоугольник 17"/>
          <p:cNvSpPr/>
          <p:nvPr/>
        </p:nvSpPr>
        <p:spPr>
          <a:xfrm>
            <a:off x="5148064" y="4653136"/>
            <a:ext cx="3816424"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smtClean="0">
                <a:solidFill>
                  <a:schemeClr val="accent2"/>
                </a:solidFill>
                <a:latin typeface="DaunPenh" pitchFamily="2" charset="0"/>
                <a:cs typeface="DaunPenh" pitchFamily="2" charset="0"/>
              </a:rPr>
              <a:t>  2.Its other function is to store fecal matter awaiting passage from the body.</a:t>
            </a:r>
            <a:endParaRPr lang="ru-RU" sz="2400" b="1" dirty="0" smtClean="0">
              <a:solidFill>
                <a:schemeClr val="accent2"/>
              </a:solidFill>
              <a:latin typeface="Times New Roman" pitchFamily="18" charset="0"/>
              <a:cs typeface="DaunPenh" pitchFamily="2" charset="0"/>
            </a:endParaRPr>
          </a:p>
          <a:p>
            <a:pPr algn="ctr"/>
            <a:endParaRPr lang="ru-RU" dirty="0"/>
          </a:p>
        </p:txBody>
      </p:sp>
      <p:pic>
        <p:nvPicPr>
          <p:cNvPr id="19" name="Picture 2" descr="https://pp.userapi.com/c840220/v840220880/52d69/aenpq4TJOP0.jpg"/>
          <p:cNvPicPr>
            <a:picLocks noChangeAspect="1" noChangeArrowheads="1"/>
          </p:cNvPicPr>
          <p:nvPr/>
        </p:nvPicPr>
        <p:blipFill>
          <a:blip r:embed="rId2" cstate="print"/>
          <a:srcRect/>
          <a:stretch>
            <a:fillRect/>
          </a:stretch>
        </p:blipFill>
        <p:spPr bwMode="auto">
          <a:xfrm>
            <a:off x="2123728" y="3933056"/>
            <a:ext cx="2952328" cy="269825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FFFFFF"/>
        </a:dk1>
        <a:lt1>
          <a:srgbClr val="FFFFFF"/>
        </a:lt1>
        <a:dk2>
          <a:srgbClr val="003366"/>
        </a:dk2>
        <a:lt2>
          <a:srgbClr val="808080"/>
        </a:lt2>
        <a:accent1>
          <a:srgbClr val="5D5B72"/>
        </a:accent1>
        <a:accent2>
          <a:srgbClr val="3C3453"/>
        </a:accent2>
        <a:accent3>
          <a:srgbClr val="FFFFFF"/>
        </a:accent3>
        <a:accent4>
          <a:srgbClr val="DADADA"/>
        </a:accent4>
        <a:accent5>
          <a:srgbClr val="B6B5BC"/>
        </a:accent5>
        <a:accent6>
          <a:srgbClr val="352E4A"/>
        </a:accent6>
        <a:hlink>
          <a:srgbClr val="006594"/>
        </a:hlink>
        <a:folHlink>
          <a:srgbClr val="1795BB"/>
        </a:folHlink>
      </a:clrScheme>
      <a:clrMap bg1="lt1" tx1="dk1" bg2="lt2" tx2="dk2" accent1="accent1" accent2="accent2" accent3="accent3" accent4="accent4" accent5="accent5" accent6="accent6" hlink="hlink" folHlink="folHlink"/>
    </a:extraClrScheme>
    <a:extraClrScheme>
      <a:clrScheme name="Custom Design 14">
        <a:dk1>
          <a:srgbClr val="808080"/>
        </a:dk1>
        <a:lt1>
          <a:srgbClr val="FFFFFF"/>
        </a:lt1>
        <a:dk2>
          <a:srgbClr val="035588"/>
        </a:dk2>
        <a:lt2>
          <a:srgbClr val="003366"/>
        </a:lt2>
        <a:accent1>
          <a:srgbClr val="5D5B72"/>
        </a:accent1>
        <a:accent2>
          <a:srgbClr val="3C3453"/>
        </a:accent2>
        <a:accent3>
          <a:srgbClr val="AAB4C3"/>
        </a:accent3>
        <a:accent4>
          <a:srgbClr val="DADADA"/>
        </a:accent4>
        <a:accent5>
          <a:srgbClr val="B6B5BC"/>
        </a:accent5>
        <a:accent6>
          <a:srgbClr val="352E4A"/>
        </a:accent6>
        <a:hlink>
          <a:srgbClr val="006594"/>
        </a:hlink>
        <a:folHlink>
          <a:srgbClr val="1795B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5079</TotalTime>
  <Words>2256</Words>
  <Application>Microsoft Office PowerPoint</Application>
  <PresentationFormat>Pokaz na ekranie (4:3)</PresentationFormat>
  <Paragraphs>269</Paragraphs>
  <Slides>39</Slides>
  <Notes>5</Notes>
  <HiddenSlides>0</HiddenSlides>
  <MMClips>0</MMClips>
  <ScaleCrop>false</ScaleCrop>
  <HeadingPairs>
    <vt:vector size="4" baseType="variant">
      <vt:variant>
        <vt:lpstr>Motyw</vt:lpstr>
      </vt:variant>
      <vt:variant>
        <vt:i4>1</vt:i4>
      </vt:variant>
      <vt:variant>
        <vt:lpstr>Tytuły slajdów</vt:lpstr>
      </vt:variant>
      <vt:variant>
        <vt:i4>39</vt:i4>
      </vt:variant>
    </vt:vector>
  </HeadingPairs>
  <TitlesOfParts>
    <vt:vector size="40" baseType="lpstr">
      <vt:lpstr>Custom Design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1 Template</dc:title>
  <dc:creator>Presentation Magazine</dc:creator>
  <cp:lastModifiedBy>DIG-13</cp:lastModifiedBy>
  <cp:revision>341</cp:revision>
  <dcterms:created xsi:type="dcterms:W3CDTF">2005-02-22T07:02:15Z</dcterms:created>
  <dcterms:modified xsi:type="dcterms:W3CDTF">2021-05-17T09:02:34Z</dcterms:modified>
</cp:coreProperties>
</file>