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66" r:id="rId5"/>
    <p:sldId id="258" r:id="rId6"/>
    <p:sldId id="267" r:id="rId7"/>
    <p:sldId id="259" r:id="rId8"/>
    <p:sldId id="268" r:id="rId9"/>
    <p:sldId id="260" r:id="rId10"/>
    <p:sldId id="270" r:id="rId11"/>
    <p:sldId id="276" r:id="rId12"/>
    <p:sldId id="271" r:id="rId13"/>
    <p:sldId id="277" r:id="rId14"/>
    <p:sldId id="278" r:id="rId15"/>
    <p:sldId id="273" r:id="rId16"/>
    <p:sldId id="275" r:id="rId17"/>
    <p:sldId id="279" r:id="rId18"/>
    <p:sldId id="265"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111" d="100"/>
          <a:sy n="111" d="100"/>
        </p:scale>
        <p:origin x="-3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027BD-5394-4C2B-B044-9BFEB11F0102}" type="doc">
      <dgm:prSet loTypeId="urn:microsoft.com/office/officeart/2005/8/layout/chevron1" loCatId="process" qsTypeId="urn:microsoft.com/office/officeart/2005/8/quickstyle/simple1" qsCatId="simple" csTypeId="urn:microsoft.com/office/officeart/2005/8/colors/colorful2" csCatId="colorful" phldr="1"/>
      <dgm:spPr/>
    </dgm:pt>
    <dgm:pt modelId="{7EE6A0CE-C0D6-4FBC-B37D-FB035CD4E3A8}">
      <dgm:prSet phldrT="[Texto]"/>
      <dgm:spPr/>
      <dgm:t>
        <a:bodyPr/>
        <a:lstStyle/>
        <a:p>
          <a:r>
            <a:rPr lang="es-ES" dirty="0" err="1" smtClean="0"/>
            <a:t>Vomiting</a:t>
          </a:r>
          <a:r>
            <a:rPr lang="es-ES" dirty="0" smtClean="0"/>
            <a:t> and </a:t>
          </a:r>
          <a:r>
            <a:rPr lang="es-ES" dirty="0" err="1" smtClean="0"/>
            <a:t>diarrhoea</a:t>
          </a:r>
          <a:r>
            <a:rPr lang="es-ES" dirty="0" smtClean="0"/>
            <a:t> can cause a </a:t>
          </a:r>
          <a:r>
            <a:rPr lang="es-ES" dirty="0" err="1" smtClean="0"/>
            <a:t>large</a:t>
          </a:r>
          <a:r>
            <a:rPr lang="es-ES" dirty="0" smtClean="0"/>
            <a:t> </a:t>
          </a:r>
          <a:r>
            <a:rPr lang="es-ES" dirty="0" err="1" smtClean="0"/>
            <a:t>loss</a:t>
          </a:r>
          <a:r>
            <a:rPr lang="es-ES" dirty="0" smtClean="0"/>
            <a:t> of GI </a:t>
          </a:r>
          <a:r>
            <a:rPr lang="es-ES" dirty="0" err="1" smtClean="0"/>
            <a:t>protein</a:t>
          </a:r>
          <a:r>
            <a:rPr lang="es-ES" dirty="0" smtClean="0"/>
            <a:t>.</a:t>
          </a:r>
          <a:endParaRPr lang="es-ES" dirty="0"/>
        </a:p>
      </dgm:t>
    </dgm:pt>
    <dgm:pt modelId="{77986627-FBA6-42A8-9F8D-F74D7A0B91D4}" type="parTrans" cxnId="{BDB9D38D-F5EF-4ED3-8FA2-1DB6B02CB2CC}">
      <dgm:prSet/>
      <dgm:spPr/>
      <dgm:t>
        <a:bodyPr/>
        <a:lstStyle/>
        <a:p>
          <a:endParaRPr lang="es-ES"/>
        </a:p>
      </dgm:t>
    </dgm:pt>
    <dgm:pt modelId="{86393113-DB62-400F-A86D-D4EE8D664B16}" type="sibTrans" cxnId="{BDB9D38D-F5EF-4ED3-8FA2-1DB6B02CB2CC}">
      <dgm:prSet/>
      <dgm:spPr/>
      <dgm:t>
        <a:bodyPr/>
        <a:lstStyle/>
        <a:p>
          <a:endParaRPr lang="es-ES"/>
        </a:p>
      </dgm:t>
    </dgm:pt>
    <dgm:pt modelId="{C754B8AB-968C-4DD8-B98F-C9BDA8C3EE37}">
      <dgm:prSet phldrT="[Texto]"/>
      <dgm:spPr/>
      <dgm:t>
        <a:bodyPr/>
        <a:lstStyle/>
        <a:p>
          <a:r>
            <a:rPr lang="es-ES" dirty="0" err="1" smtClean="0"/>
            <a:t>This</a:t>
          </a:r>
          <a:r>
            <a:rPr lang="es-ES" dirty="0" smtClean="0"/>
            <a:t> can lead to a </a:t>
          </a:r>
          <a:r>
            <a:rPr lang="es-ES" dirty="0" err="1" smtClean="0"/>
            <a:t>decrease</a:t>
          </a:r>
          <a:r>
            <a:rPr lang="es-ES" dirty="0" smtClean="0"/>
            <a:t> in plasma </a:t>
          </a:r>
          <a:r>
            <a:rPr lang="es-ES" dirty="0" err="1" smtClean="0"/>
            <a:t>colloid</a:t>
          </a:r>
          <a:r>
            <a:rPr lang="es-ES" dirty="0" smtClean="0"/>
            <a:t> </a:t>
          </a:r>
          <a:r>
            <a:rPr lang="es-ES" dirty="0" err="1" smtClean="0"/>
            <a:t>oncotic</a:t>
          </a:r>
          <a:r>
            <a:rPr lang="es-ES" dirty="0" smtClean="0"/>
            <a:t> </a:t>
          </a:r>
          <a:r>
            <a:rPr lang="es-ES" dirty="0" err="1" smtClean="0"/>
            <a:t>pressure</a:t>
          </a:r>
          <a:r>
            <a:rPr lang="es-ES" dirty="0" smtClean="0"/>
            <a:t> (COP), and </a:t>
          </a:r>
          <a:r>
            <a:rPr lang="es-ES" dirty="0" err="1" smtClean="0"/>
            <a:t>fluif</a:t>
          </a:r>
          <a:r>
            <a:rPr lang="es-ES" dirty="0" smtClean="0"/>
            <a:t> </a:t>
          </a:r>
          <a:r>
            <a:rPr lang="es-ES" dirty="0" err="1" smtClean="0"/>
            <a:t>resuscitation</a:t>
          </a:r>
          <a:r>
            <a:rPr lang="es-ES" dirty="0" smtClean="0"/>
            <a:t> reduces </a:t>
          </a:r>
          <a:r>
            <a:rPr lang="es-ES" dirty="0" err="1" smtClean="0"/>
            <a:t>the</a:t>
          </a:r>
          <a:r>
            <a:rPr lang="es-ES" dirty="0" smtClean="0"/>
            <a:t> COP </a:t>
          </a:r>
          <a:r>
            <a:rPr lang="es-ES" dirty="0" err="1" smtClean="0"/>
            <a:t>even</a:t>
          </a:r>
          <a:r>
            <a:rPr lang="es-ES" dirty="0" smtClean="0"/>
            <a:t> more. </a:t>
          </a:r>
          <a:endParaRPr lang="es-ES" dirty="0"/>
        </a:p>
      </dgm:t>
    </dgm:pt>
    <dgm:pt modelId="{07F9F129-E65E-48AC-A3B9-B4950C07E4A5}" type="parTrans" cxnId="{AD79721A-6685-4E54-9C26-1E216752D0C6}">
      <dgm:prSet/>
      <dgm:spPr/>
      <dgm:t>
        <a:bodyPr/>
        <a:lstStyle/>
        <a:p>
          <a:endParaRPr lang="es-ES"/>
        </a:p>
      </dgm:t>
    </dgm:pt>
    <dgm:pt modelId="{E075816B-9EB1-4B89-AF37-F3D2FCE3DF4E}" type="sibTrans" cxnId="{AD79721A-6685-4E54-9C26-1E216752D0C6}">
      <dgm:prSet/>
      <dgm:spPr/>
      <dgm:t>
        <a:bodyPr/>
        <a:lstStyle/>
        <a:p>
          <a:endParaRPr lang="es-ES"/>
        </a:p>
      </dgm:t>
    </dgm:pt>
    <dgm:pt modelId="{F9B1BE50-677B-45E6-B044-18F2B5A7E96D}">
      <dgm:prSet phldrT="[Texto]"/>
      <dgm:spPr/>
      <dgm:t>
        <a:bodyPr/>
        <a:lstStyle/>
        <a:p>
          <a:r>
            <a:rPr lang="es-ES" dirty="0" err="1" smtClean="0"/>
            <a:t>When</a:t>
          </a:r>
          <a:r>
            <a:rPr lang="es-ES" dirty="0" smtClean="0"/>
            <a:t> </a:t>
          </a:r>
          <a:r>
            <a:rPr lang="es-ES" dirty="0" err="1" smtClean="0"/>
            <a:t>the</a:t>
          </a:r>
          <a:r>
            <a:rPr lang="es-ES" dirty="0" smtClean="0"/>
            <a:t> COP </a:t>
          </a:r>
          <a:r>
            <a:rPr lang="es-ES" dirty="0" err="1" smtClean="0"/>
            <a:t>decreases</a:t>
          </a:r>
          <a:r>
            <a:rPr lang="es-ES" dirty="0" smtClean="0"/>
            <a:t> fluid </a:t>
          </a:r>
          <a:r>
            <a:rPr lang="es-ES" dirty="0" err="1" smtClean="0"/>
            <a:t>leaks</a:t>
          </a:r>
          <a:r>
            <a:rPr lang="es-ES" dirty="0" smtClean="0"/>
            <a:t> </a:t>
          </a:r>
          <a:r>
            <a:rPr lang="es-ES" dirty="0" err="1" smtClean="0"/>
            <a:t>into</a:t>
          </a:r>
          <a:r>
            <a:rPr lang="es-ES" dirty="0" smtClean="0"/>
            <a:t> </a:t>
          </a:r>
          <a:r>
            <a:rPr lang="es-ES" dirty="0" err="1" smtClean="0"/>
            <a:t>the</a:t>
          </a:r>
          <a:r>
            <a:rPr lang="es-ES" dirty="0" smtClean="0"/>
            <a:t> intestinal </a:t>
          </a:r>
          <a:r>
            <a:rPr lang="es-ES" dirty="0" err="1" smtClean="0"/>
            <a:t>space</a:t>
          </a:r>
          <a:r>
            <a:rPr lang="es-ES" dirty="0" smtClean="0"/>
            <a:t> </a:t>
          </a:r>
          <a:r>
            <a:rPr lang="es-ES" dirty="0" err="1" smtClean="0"/>
            <a:t>causing</a:t>
          </a:r>
          <a:r>
            <a:rPr lang="es-ES" dirty="0" smtClean="0"/>
            <a:t> EDEMA.</a:t>
          </a:r>
          <a:endParaRPr lang="es-ES" dirty="0"/>
        </a:p>
      </dgm:t>
    </dgm:pt>
    <dgm:pt modelId="{CB512E0D-0531-41F1-9A7C-979F1D0D4C18}" type="parTrans" cxnId="{D24B8114-C101-46EC-B2CC-B1BFF1C295D9}">
      <dgm:prSet/>
      <dgm:spPr/>
      <dgm:t>
        <a:bodyPr/>
        <a:lstStyle/>
        <a:p>
          <a:endParaRPr lang="es-ES"/>
        </a:p>
      </dgm:t>
    </dgm:pt>
    <dgm:pt modelId="{02D52B59-78B0-401F-A50A-C1F0B6B3CAC4}" type="sibTrans" cxnId="{D24B8114-C101-46EC-B2CC-B1BFF1C295D9}">
      <dgm:prSet/>
      <dgm:spPr/>
      <dgm:t>
        <a:bodyPr/>
        <a:lstStyle/>
        <a:p>
          <a:endParaRPr lang="es-ES"/>
        </a:p>
      </dgm:t>
    </dgm:pt>
    <dgm:pt modelId="{9E4BFD2F-4175-4DF1-AFF2-805DB6280D0C}" type="pres">
      <dgm:prSet presAssocID="{A34027BD-5394-4C2B-B044-9BFEB11F0102}" presName="Name0" presStyleCnt="0">
        <dgm:presLayoutVars>
          <dgm:dir/>
          <dgm:animLvl val="lvl"/>
          <dgm:resizeHandles val="exact"/>
        </dgm:presLayoutVars>
      </dgm:prSet>
      <dgm:spPr/>
    </dgm:pt>
    <dgm:pt modelId="{087C8551-BD7F-45CE-8E42-D6C6B2BB0B6D}" type="pres">
      <dgm:prSet presAssocID="{7EE6A0CE-C0D6-4FBC-B37D-FB035CD4E3A8}" presName="parTxOnly" presStyleLbl="node1" presStyleIdx="0" presStyleCnt="3">
        <dgm:presLayoutVars>
          <dgm:chMax val="0"/>
          <dgm:chPref val="0"/>
          <dgm:bulletEnabled val="1"/>
        </dgm:presLayoutVars>
      </dgm:prSet>
      <dgm:spPr/>
      <dgm:t>
        <a:bodyPr/>
        <a:lstStyle/>
        <a:p>
          <a:endParaRPr lang="es-ES"/>
        </a:p>
      </dgm:t>
    </dgm:pt>
    <dgm:pt modelId="{0D395DD0-C8AE-485C-AE98-58865B1C5F82}" type="pres">
      <dgm:prSet presAssocID="{86393113-DB62-400F-A86D-D4EE8D664B16}" presName="parTxOnlySpace" presStyleCnt="0"/>
      <dgm:spPr/>
    </dgm:pt>
    <dgm:pt modelId="{11A1A53C-646D-4F1F-9664-15FBD8B95CA9}" type="pres">
      <dgm:prSet presAssocID="{C754B8AB-968C-4DD8-B98F-C9BDA8C3EE37}" presName="parTxOnly" presStyleLbl="node1" presStyleIdx="1" presStyleCnt="3">
        <dgm:presLayoutVars>
          <dgm:chMax val="0"/>
          <dgm:chPref val="0"/>
          <dgm:bulletEnabled val="1"/>
        </dgm:presLayoutVars>
      </dgm:prSet>
      <dgm:spPr/>
      <dgm:t>
        <a:bodyPr/>
        <a:lstStyle/>
        <a:p>
          <a:endParaRPr lang="es-ES"/>
        </a:p>
      </dgm:t>
    </dgm:pt>
    <dgm:pt modelId="{880451A0-F82B-4A7E-B2A5-B111A7196FBB}" type="pres">
      <dgm:prSet presAssocID="{E075816B-9EB1-4B89-AF37-F3D2FCE3DF4E}" presName="parTxOnlySpace" presStyleCnt="0"/>
      <dgm:spPr/>
    </dgm:pt>
    <dgm:pt modelId="{CEF70295-12C1-4C5C-B24B-14F24737A1D0}" type="pres">
      <dgm:prSet presAssocID="{F9B1BE50-677B-45E6-B044-18F2B5A7E96D}" presName="parTxOnly" presStyleLbl="node1" presStyleIdx="2" presStyleCnt="3">
        <dgm:presLayoutVars>
          <dgm:chMax val="0"/>
          <dgm:chPref val="0"/>
          <dgm:bulletEnabled val="1"/>
        </dgm:presLayoutVars>
      </dgm:prSet>
      <dgm:spPr/>
      <dgm:t>
        <a:bodyPr/>
        <a:lstStyle/>
        <a:p>
          <a:endParaRPr lang="es-ES"/>
        </a:p>
      </dgm:t>
    </dgm:pt>
  </dgm:ptLst>
  <dgm:cxnLst>
    <dgm:cxn modelId="{0D774254-CC31-4CE8-8B12-76BFAE84A242}" type="presOf" srcId="{A34027BD-5394-4C2B-B044-9BFEB11F0102}" destId="{9E4BFD2F-4175-4DF1-AFF2-805DB6280D0C}" srcOrd="0" destOrd="0" presId="urn:microsoft.com/office/officeart/2005/8/layout/chevron1"/>
    <dgm:cxn modelId="{63FB6433-7FF0-4C33-B3B1-FFFF1C5B5441}" type="presOf" srcId="{C754B8AB-968C-4DD8-B98F-C9BDA8C3EE37}" destId="{11A1A53C-646D-4F1F-9664-15FBD8B95CA9}" srcOrd="0" destOrd="0" presId="urn:microsoft.com/office/officeart/2005/8/layout/chevron1"/>
    <dgm:cxn modelId="{9AC058C3-3C55-4238-AF19-59719B4CE2A8}" type="presOf" srcId="{F9B1BE50-677B-45E6-B044-18F2B5A7E96D}" destId="{CEF70295-12C1-4C5C-B24B-14F24737A1D0}" srcOrd="0" destOrd="0" presId="urn:microsoft.com/office/officeart/2005/8/layout/chevron1"/>
    <dgm:cxn modelId="{BDB9D38D-F5EF-4ED3-8FA2-1DB6B02CB2CC}" srcId="{A34027BD-5394-4C2B-B044-9BFEB11F0102}" destId="{7EE6A0CE-C0D6-4FBC-B37D-FB035CD4E3A8}" srcOrd="0" destOrd="0" parTransId="{77986627-FBA6-42A8-9F8D-F74D7A0B91D4}" sibTransId="{86393113-DB62-400F-A86D-D4EE8D664B16}"/>
    <dgm:cxn modelId="{AD79721A-6685-4E54-9C26-1E216752D0C6}" srcId="{A34027BD-5394-4C2B-B044-9BFEB11F0102}" destId="{C754B8AB-968C-4DD8-B98F-C9BDA8C3EE37}" srcOrd="1" destOrd="0" parTransId="{07F9F129-E65E-48AC-A3B9-B4950C07E4A5}" sibTransId="{E075816B-9EB1-4B89-AF37-F3D2FCE3DF4E}"/>
    <dgm:cxn modelId="{D24B8114-C101-46EC-B2CC-B1BFF1C295D9}" srcId="{A34027BD-5394-4C2B-B044-9BFEB11F0102}" destId="{F9B1BE50-677B-45E6-B044-18F2B5A7E96D}" srcOrd="2" destOrd="0" parTransId="{CB512E0D-0531-41F1-9A7C-979F1D0D4C18}" sibTransId="{02D52B59-78B0-401F-A50A-C1F0B6B3CAC4}"/>
    <dgm:cxn modelId="{C46C5C67-7683-4F75-B246-E659DF2C592F}" type="presOf" srcId="{7EE6A0CE-C0D6-4FBC-B37D-FB035CD4E3A8}" destId="{087C8551-BD7F-45CE-8E42-D6C6B2BB0B6D}" srcOrd="0" destOrd="0" presId="urn:microsoft.com/office/officeart/2005/8/layout/chevron1"/>
    <dgm:cxn modelId="{273E4BFB-64A0-4763-96C3-C0CA205113A2}" type="presParOf" srcId="{9E4BFD2F-4175-4DF1-AFF2-805DB6280D0C}" destId="{087C8551-BD7F-45CE-8E42-D6C6B2BB0B6D}" srcOrd="0" destOrd="0" presId="urn:microsoft.com/office/officeart/2005/8/layout/chevron1"/>
    <dgm:cxn modelId="{D39EF2B8-B2B4-47DF-869F-3BF6443534E8}" type="presParOf" srcId="{9E4BFD2F-4175-4DF1-AFF2-805DB6280D0C}" destId="{0D395DD0-C8AE-485C-AE98-58865B1C5F82}" srcOrd="1" destOrd="0" presId="urn:microsoft.com/office/officeart/2005/8/layout/chevron1"/>
    <dgm:cxn modelId="{DD313121-0E3A-4A1E-8401-B5F82D199F7B}" type="presParOf" srcId="{9E4BFD2F-4175-4DF1-AFF2-805DB6280D0C}" destId="{11A1A53C-646D-4F1F-9664-15FBD8B95CA9}" srcOrd="2" destOrd="0" presId="urn:microsoft.com/office/officeart/2005/8/layout/chevron1"/>
    <dgm:cxn modelId="{C87D0930-54FF-48AE-9CC7-429AD1827030}" type="presParOf" srcId="{9E4BFD2F-4175-4DF1-AFF2-805DB6280D0C}" destId="{880451A0-F82B-4A7E-B2A5-B111A7196FBB}" srcOrd="3" destOrd="0" presId="urn:microsoft.com/office/officeart/2005/8/layout/chevron1"/>
    <dgm:cxn modelId="{E85F27F9-885B-4EF7-9E18-79F6BB4C2449}" type="presParOf" srcId="{9E4BFD2F-4175-4DF1-AFF2-805DB6280D0C}" destId="{CEF70295-12C1-4C5C-B24B-14F24737A1D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C8551-BD7F-45CE-8E42-D6C6B2BB0B6D}">
      <dsp:nvSpPr>
        <dsp:cNvPr id="0" name=""/>
        <dsp:cNvSpPr/>
      </dsp:nvSpPr>
      <dsp:spPr>
        <a:xfrm>
          <a:off x="2718" y="2328298"/>
          <a:ext cx="3311967" cy="132478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err="1" smtClean="0"/>
            <a:t>Vomiting</a:t>
          </a:r>
          <a:r>
            <a:rPr lang="es-ES" sz="1300" kern="1200" dirty="0" smtClean="0"/>
            <a:t> and </a:t>
          </a:r>
          <a:r>
            <a:rPr lang="es-ES" sz="1300" kern="1200" dirty="0" err="1" smtClean="0"/>
            <a:t>diarrhoea</a:t>
          </a:r>
          <a:r>
            <a:rPr lang="es-ES" sz="1300" kern="1200" dirty="0" smtClean="0"/>
            <a:t> can cause a </a:t>
          </a:r>
          <a:r>
            <a:rPr lang="es-ES" sz="1300" kern="1200" dirty="0" err="1" smtClean="0"/>
            <a:t>large</a:t>
          </a:r>
          <a:r>
            <a:rPr lang="es-ES" sz="1300" kern="1200" dirty="0" smtClean="0"/>
            <a:t> </a:t>
          </a:r>
          <a:r>
            <a:rPr lang="es-ES" sz="1300" kern="1200" dirty="0" err="1" smtClean="0"/>
            <a:t>loss</a:t>
          </a:r>
          <a:r>
            <a:rPr lang="es-ES" sz="1300" kern="1200" dirty="0" smtClean="0"/>
            <a:t> of GI </a:t>
          </a:r>
          <a:r>
            <a:rPr lang="es-ES" sz="1300" kern="1200" dirty="0" err="1" smtClean="0"/>
            <a:t>protein</a:t>
          </a:r>
          <a:r>
            <a:rPr lang="es-ES" sz="1300" kern="1200" dirty="0" smtClean="0"/>
            <a:t>.</a:t>
          </a:r>
          <a:endParaRPr lang="es-ES" sz="1300" kern="1200" dirty="0"/>
        </a:p>
      </dsp:txBody>
      <dsp:txXfrm>
        <a:off x="665112" y="2328298"/>
        <a:ext cx="1987180" cy="1324787"/>
      </dsp:txXfrm>
    </dsp:sp>
    <dsp:sp modelId="{11A1A53C-646D-4F1F-9664-15FBD8B95CA9}">
      <dsp:nvSpPr>
        <dsp:cNvPr id="0" name=""/>
        <dsp:cNvSpPr/>
      </dsp:nvSpPr>
      <dsp:spPr>
        <a:xfrm>
          <a:off x="2983489" y="2328298"/>
          <a:ext cx="3311967" cy="1324787"/>
        </a:xfrm>
        <a:prstGeom prst="chevron">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err="1" smtClean="0"/>
            <a:t>This</a:t>
          </a:r>
          <a:r>
            <a:rPr lang="es-ES" sz="1300" kern="1200" dirty="0" smtClean="0"/>
            <a:t> can lead to a </a:t>
          </a:r>
          <a:r>
            <a:rPr lang="es-ES" sz="1300" kern="1200" dirty="0" err="1" smtClean="0"/>
            <a:t>decrease</a:t>
          </a:r>
          <a:r>
            <a:rPr lang="es-ES" sz="1300" kern="1200" dirty="0" smtClean="0"/>
            <a:t> in plasma </a:t>
          </a:r>
          <a:r>
            <a:rPr lang="es-ES" sz="1300" kern="1200" dirty="0" err="1" smtClean="0"/>
            <a:t>colloid</a:t>
          </a:r>
          <a:r>
            <a:rPr lang="es-ES" sz="1300" kern="1200" dirty="0" smtClean="0"/>
            <a:t> </a:t>
          </a:r>
          <a:r>
            <a:rPr lang="es-ES" sz="1300" kern="1200" dirty="0" err="1" smtClean="0"/>
            <a:t>oncotic</a:t>
          </a:r>
          <a:r>
            <a:rPr lang="es-ES" sz="1300" kern="1200" dirty="0" smtClean="0"/>
            <a:t> </a:t>
          </a:r>
          <a:r>
            <a:rPr lang="es-ES" sz="1300" kern="1200" dirty="0" err="1" smtClean="0"/>
            <a:t>pressure</a:t>
          </a:r>
          <a:r>
            <a:rPr lang="es-ES" sz="1300" kern="1200" dirty="0" smtClean="0"/>
            <a:t> (COP), and </a:t>
          </a:r>
          <a:r>
            <a:rPr lang="es-ES" sz="1300" kern="1200" dirty="0" err="1" smtClean="0"/>
            <a:t>fluif</a:t>
          </a:r>
          <a:r>
            <a:rPr lang="es-ES" sz="1300" kern="1200" dirty="0" smtClean="0"/>
            <a:t> </a:t>
          </a:r>
          <a:r>
            <a:rPr lang="es-ES" sz="1300" kern="1200" dirty="0" err="1" smtClean="0"/>
            <a:t>resuscitation</a:t>
          </a:r>
          <a:r>
            <a:rPr lang="es-ES" sz="1300" kern="1200" dirty="0" smtClean="0"/>
            <a:t> reduces </a:t>
          </a:r>
          <a:r>
            <a:rPr lang="es-ES" sz="1300" kern="1200" dirty="0" err="1" smtClean="0"/>
            <a:t>the</a:t>
          </a:r>
          <a:r>
            <a:rPr lang="es-ES" sz="1300" kern="1200" dirty="0" smtClean="0"/>
            <a:t> COP </a:t>
          </a:r>
          <a:r>
            <a:rPr lang="es-ES" sz="1300" kern="1200" dirty="0" err="1" smtClean="0"/>
            <a:t>even</a:t>
          </a:r>
          <a:r>
            <a:rPr lang="es-ES" sz="1300" kern="1200" dirty="0" smtClean="0"/>
            <a:t> more. </a:t>
          </a:r>
          <a:endParaRPr lang="es-ES" sz="1300" kern="1200" dirty="0"/>
        </a:p>
      </dsp:txBody>
      <dsp:txXfrm>
        <a:off x="3645883" y="2328298"/>
        <a:ext cx="1987180" cy="1324787"/>
      </dsp:txXfrm>
    </dsp:sp>
    <dsp:sp modelId="{CEF70295-12C1-4C5C-B24B-14F24737A1D0}">
      <dsp:nvSpPr>
        <dsp:cNvPr id="0" name=""/>
        <dsp:cNvSpPr/>
      </dsp:nvSpPr>
      <dsp:spPr>
        <a:xfrm>
          <a:off x="5964260" y="2328298"/>
          <a:ext cx="3311967" cy="1324787"/>
        </a:xfrm>
        <a:prstGeom prst="chevron">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err="1" smtClean="0"/>
            <a:t>When</a:t>
          </a:r>
          <a:r>
            <a:rPr lang="es-ES" sz="1300" kern="1200" dirty="0" smtClean="0"/>
            <a:t> </a:t>
          </a:r>
          <a:r>
            <a:rPr lang="es-ES" sz="1300" kern="1200" dirty="0" err="1" smtClean="0"/>
            <a:t>the</a:t>
          </a:r>
          <a:r>
            <a:rPr lang="es-ES" sz="1300" kern="1200" dirty="0" smtClean="0"/>
            <a:t> COP </a:t>
          </a:r>
          <a:r>
            <a:rPr lang="es-ES" sz="1300" kern="1200" dirty="0" err="1" smtClean="0"/>
            <a:t>decreases</a:t>
          </a:r>
          <a:r>
            <a:rPr lang="es-ES" sz="1300" kern="1200" dirty="0" smtClean="0"/>
            <a:t> fluid </a:t>
          </a:r>
          <a:r>
            <a:rPr lang="es-ES" sz="1300" kern="1200" dirty="0" err="1" smtClean="0"/>
            <a:t>leaks</a:t>
          </a:r>
          <a:r>
            <a:rPr lang="es-ES" sz="1300" kern="1200" dirty="0" smtClean="0"/>
            <a:t> </a:t>
          </a:r>
          <a:r>
            <a:rPr lang="es-ES" sz="1300" kern="1200" dirty="0" err="1" smtClean="0"/>
            <a:t>into</a:t>
          </a:r>
          <a:r>
            <a:rPr lang="es-ES" sz="1300" kern="1200" dirty="0" smtClean="0"/>
            <a:t> </a:t>
          </a:r>
          <a:r>
            <a:rPr lang="es-ES" sz="1300" kern="1200" dirty="0" err="1" smtClean="0"/>
            <a:t>the</a:t>
          </a:r>
          <a:r>
            <a:rPr lang="es-ES" sz="1300" kern="1200" dirty="0" smtClean="0"/>
            <a:t> intestinal </a:t>
          </a:r>
          <a:r>
            <a:rPr lang="es-ES" sz="1300" kern="1200" dirty="0" err="1" smtClean="0"/>
            <a:t>space</a:t>
          </a:r>
          <a:r>
            <a:rPr lang="es-ES" sz="1300" kern="1200" dirty="0" smtClean="0"/>
            <a:t> </a:t>
          </a:r>
          <a:r>
            <a:rPr lang="es-ES" sz="1300" kern="1200" dirty="0" err="1" smtClean="0"/>
            <a:t>causing</a:t>
          </a:r>
          <a:r>
            <a:rPr lang="es-ES" sz="1300" kern="1200" dirty="0" smtClean="0"/>
            <a:t> EDEMA.</a:t>
          </a:r>
          <a:endParaRPr lang="es-ES" sz="1300" kern="1200" dirty="0"/>
        </a:p>
      </dsp:txBody>
      <dsp:txXfrm>
        <a:off x="6626654" y="2328298"/>
        <a:ext cx="1987180" cy="13247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1D3C6E-A472-43F8-B2FE-BB858B548B81}"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1349E1-AD46-42BF-91EF-4AAEBCD884FD}" type="slidenum">
              <a:rPr lang="es-ES" smtClean="0"/>
              <a:t>‹#›</a:t>
            </a:fld>
            <a:endParaRPr lang="es-ES"/>
          </a:p>
        </p:txBody>
      </p:sp>
    </p:spTree>
    <p:extLst>
      <p:ext uri="{BB962C8B-B14F-4D97-AF65-F5344CB8AC3E}">
        <p14:creationId xmlns:p14="http://schemas.microsoft.com/office/powerpoint/2010/main" val="91086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1D3C6E-A472-43F8-B2FE-BB858B548B81}"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33765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1D3C6E-A472-43F8-B2FE-BB858B548B81}"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151403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1D3C6E-A472-43F8-B2FE-BB858B548B81}"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121427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661D3C6E-A472-43F8-B2FE-BB858B548B81}" type="datetimeFigureOut">
              <a:rPr lang="es-ES" smtClean="0"/>
              <a:t>23/04/2021</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1349E1-AD46-42BF-91EF-4AAEBCD884FD}" type="slidenum">
              <a:rPr lang="es-ES" smtClean="0"/>
              <a:t>‹#›</a:t>
            </a:fld>
            <a:endParaRPr lang="es-ES"/>
          </a:p>
        </p:txBody>
      </p:sp>
    </p:spTree>
    <p:extLst>
      <p:ext uri="{BB962C8B-B14F-4D97-AF65-F5344CB8AC3E}">
        <p14:creationId xmlns:p14="http://schemas.microsoft.com/office/powerpoint/2010/main" val="233328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1D3C6E-A472-43F8-B2FE-BB858B548B81}"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129306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1D3C6E-A472-43F8-B2FE-BB858B548B81}" type="datetimeFigureOut">
              <a:rPr lang="es-ES" smtClean="0"/>
              <a:t>23/04/2021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15795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1D3C6E-A472-43F8-B2FE-BB858B548B81}" type="datetimeFigureOut">
              <a:rPr lang="es-ES" smtClean="0"/>
              <a:t>23/04/2021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302921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3C6E-A472-43F8-B2FE-BB858B548B81}" type="datetimeFigureOut">
              <a:rPr lang="es-ES" smtClean="0"/>
              <a:t>23/04/2021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79455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1D3C6E-A472-43F8-B2FE-BB858B548B81}"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385693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1D3C6E-A472-43F8-B2FE-BB858B548B81}" type="datetimeFigureOut">
              <a:rPr lang="es-ES" smtClean="0"/>
              <a:t>23/04/2021</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1349E1-AD46-42BF-91EF-4AAEBCD884FD}" type="slidenum">
              <a:rPr lang="es-ES" smtClean="0"/>
              <a:t>‹#›</a:t>
            </a:fld>
            <a:endParaRPr lang="es-ES"/>
          </a:p>
        </p:txBody>
      </p:sp>
    </p:spTree>
    <p:extLst>
      <p:ext uri="{BB962C8B-B14F-4D97-AF65-F5344CB8AC3E}">
        <p14:creationId xmlns:p14="http://schemas.microsoft.com/office/powerpoint/2010/main" val="144850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61D3C6E-A472-43F8-B2FE-BB858B548B81}" type="datetimeFigureOut">
              <a:rPr lang="es-ES" smtClean="0"/>
              <a:t>23/04/2021</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1349E1-AD46-42BF-91EF-4AAEBCD884FD}" type="slidenum">
              <a:rPr lang="es-ES" smtClean="0"/>
              <a:t>‹#›</a:t>
            </a:fld>
            <a:endParaRPr lang="es-ES"/>
          </a:p>
        </p:txBody>
      </p:sp>
    </p:spTree>
    <p:extLst>
      <p:ext uri="{BB962C8B-B14F-4D97-AF65-F5344CB8AC3E}">
        <p14:creationId xmlns:p14="http://schemas.microsoft.com/office/powerpoint/2010/main" val="144428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lo.br/scielo.php?script=sci_arttext&amp;pid=S0100-736X2018000100113" TargetMode="External"/><Relationship Id="rId2" Type="http://schemas.openxmlformats.org/officeDocument/2006/relationships/hyperlink" Target="https://www.intechopen.com/books/canine-medicine-recent-topics-and-advanced-research/canine-parvovirus-type-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Brush/>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6921" y="337624"/>
            <a:ext cx="9621598" cy="407963"/>
          </a:xfrm>
        </p:spPr>
        <p:txBody>
          <a:bodyPr>
            <a:normAutofit fontScale="90000"/>
          </a:bodyPr>
          <a:lstStyle/>
          <a:p>
            <a:pPr algn="ctr"/>
            <a:r>
              <a:rPr lang="es-ES" sz="6600" dirty="0" smtClean="0"/>
              <a:t>CANINE PARVOVIRAL ENTERITIS</a:t>
            </a:r>
            <a:endParaRPr lang="es-ES" sz="6600" dirty="0"/>
          </a:p>
        </p:txBody>
      </p:sp>
      <p:sp>
        <p:nvSpPr>
          <p:cNvPr id="6" name="CuadroTexto 5"/>
          <p:cNvSpPr txBox="1"/>
          <p:nvPr/>
        </p:nvSpPr>
        <p:spPr>
          <a:xfrm>
            <a:off x="259517" y="1112608"/>
            <a:ext cx="2442739" cy="584775"/>
          </a:xfrm>
          <a:prstGeom prst="rect">
            <a:avLst/>
          </a:prstGeom>
          <a:noFill/>
        </p:spPr>
        <p:txBody>
          <a:bodyPr wrap="square" rtlCol="0">
            <a:spAutoFit/>
          </a:bodyPr>
          <a:lstStyle/>
          <a:p>
            <a:pPr algn="ctr"/>
            <a:r>
              <a:rPr lang="es-ES" sz="1600" dirty="0" smtClean="0"/>
              <a:t>PATHOMORPHOLOGY </a:t>
            </a:r>
            <a:r>
              <a:rPr lang="es-ES" sz="1600" dirty="0" smtClean="0"/>
              <a:t>III</a:t>
            </a:r>
            <a:endParaRPr lang="es-ES" sz="1600" dirty="0"/>
          </a:p>
        </p:txBody>
      </p:sp>
    </p:spTree>
    <p:extLst>
      <p:ext uri="{BB962C8B-B14F-4D97-AF65-F5344CB8AC3E}">
        <p14:creationId xmlns:p14="http://schemas.microsoft.com/office/powerpoint/2010/main" val="4148386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892" y="211677"/>
            <a:ext cx="10058400" cy="1609344"/>
          </a:xfrm>
        </p:spPr>
        <p:txBody>
          <a:bodyPr/>
          <a:lstStyle/>
          <a:p>
            <a:r>
              <a:rPr lang="es-ES" dirty="0" smtClean="0"/>
              <a:t>PATHOLOGICAL CHANGES</a:t>
            </a:r>
            <a:endParaRPr lang="es-ES" dirty="0"/>
          </a:p>
        </p:txBody>
      </p:sp>
      <p:sp>
        <p:nvSpPr>
          <p:cNvPr id="3" name="Marcador de contenido 2"/>
          <p:cNvSpPr>
            <a:spLocks noGrp="1"/>
          </p:cNvSpPr>
          <p:nvPr>
            <p:ph idx="1"/>
          </p:nvPr>
        </p:nvSpPr>
        <p:spPr>
          <a:xfrm>
            <a:off x="1091821" y="1637732"/>
            <a:ext cx="9580727" cy="4804012"/>
          </a:xfrm>
        </p:spPr>
        <p:txBody>
          <a:bodyPr>
            <a:normAutofit/>
          </a:bodyPr>
          <a:lstStyle/>
          <a:p>
            <a:pPr marL="0" indent="0" algn="just">
              <a:buNone/>
            </a:pPr>
            <a:r>
              <a:rPr lang="en-US" dirty="0" smtClean="0"/>
              <a:t>The </a:t>
            </a:r>
            <a:r>
              <a:rPr lang="en-US" dirty="0"/>
              <a:t>macroscopic lesions of CPV infection are highly variable and relatively non-specific. In the enteric disease, lesions may be distributed segmentally in the gastrointestinal tract. </a:t>
            </a:r>
            <a:endParaRPr lang="en-US" dirty="0" smtClean="0"/>
          </a:p>
          <a:p>
            <a:pPr marL="0" indent="0" algn="just">
              <a:buNone/>
            </a:pPr>
            <a:endParaRPr lang="en-US" dirty="0" smtClean="0"/>
          </a:p>
          <a:p>
            <a:pPr lvl="1" algn="just"/>
            <a:r>
              <a:rPr lang="en-US" dirty="0" smtClean="0"/>
              <a:t>The </a:t>
            </a:r>
            <a:r>
              <a:rPr lang="en-US" dirty="0"/>
              <a:t>lesions usually affect the </a:t>
            </a:r>
            <a:r>
              <a:rPr lang="en-US" u="sng" dirty="0"/>
              <a:t>jejunum and ileum </a:t>
            </a:r>
            <a:r>
              <a:rPr lang="en-US" dirty="0"/>
              <a:t>but not the duodenum and colon</a:t>
            </a:r>
            <a:r>
              <a:rPr lang="en-US" dirty="0" smtClean="0"/>
              <a:t>.</a:t>
            </a:r>
          </a:p>
          <a:p>
            <a:pPr lvl="1" algn="just"/>
            <a:r>
              <a:rPr lang="en-US" dirty="0" smtClean="0"/>
              <a:t>Affected </a:t>
            </a:r>
            <a:r>
              <a:rPr lang="en-US" dirty="0"/>
              <a:t>segments may be somewhat flaccid with </a:t>
            </a:r>
            <a:r>
              <a:rPr lang="en-US" dirty="0" err="1"/>
              <a:t>subserosal</a:t>
            </a:r>
            <a:r>
              <a:rPr lang="en-US" dirty="0"/>
              <a:t> hemorrhage or </a:t>
            </a:r>
            <a:r>
              <a:rPr lang="en-US" dirty="0" smtClean="0"/>
              <a:t>congestion. </a:t>
            </a:r>
          </a:p>
          <a:p>
            <a:pPr lvl="1" algn="just"/>
            <a:r>
              <a:rPr lang="en-US" dirty="0" smtClean="0"/>
              <a:t>The </a:t>
            </a:r>
            <a:r>
              <a:rPr lang="en-US" dirty="0"/>
              <a:t>lumen of the intestine is often empty but may contain variable watery </a:t>
            </a:r>
            <a:r>
              <a:rPr lang="en-US" dirty="0" err="1"/>
              <a:t>ingesta</a:t>
            </a:r>
            <a:r>
              <a:rPr lang="en-US" dirty="0"/>
              <a:t>. </a:t>
            </a:r>
            <a:endParaRPr lang="en-US" dirty="0" smtClean="0"/>
          </a:p>
          <a:p>
            <a:pPr lvl="1" algn="just"/>
            <a:r>
              <a:rPr lang="en-US" dirty="0" smtClean="0"/>
              <a:t>The </a:t>
            </a:r>
            <a:r>
              <a:rPr lang="en-US" dirty="0"/>
              <a:t>mucosal surface is often congested but devoid of exudates. </a:t>
            </a:r>
            <a:endParaRPr lang="en-US" dirty="0" smtClean="0"/>
          </a:p>
          <a:p>
            <a:pPr lvl="1" algn="just"/>
            <a:r>
              <a:rPr lang="en-US" dirty="0" smtClean="0"/>
              <a:t>Mesenteric </a:t>
            </a:r>
            <a:r>
              <a:rPr lang="en-US" dirty="0"/>
              <a:t>lymph nodes are frequently enlarged and edematous. </a:t>
            </a:r>
            <a:endParaRPr lang="en-US" dirty="0" smtClean="0"/>
          </a:p>
          <a:p>
            <a:pPr lvl="1" algn="just"/>
            <a:r>
              <a:rPr lang="en-US" dirty="0" smtClean="0"/>
              <a:t>Multifocal </a:t>
            </a:r>
            <a:r>
              <a:rPr lang="en-US" dirty="0"/>
              <a:t>petechial hemorrhages are often seen within the cortex of a cut section of affected lymph nodes during acute stage of the disease and leucopenia is also common. </a:t>
            </a:r>
            <a:endParaRPr lang="en-US" dirty="0" smtClean="0"/>
          </a:p>
          <a:p>
            <a:pPr lvl="1" algn="just"/>
            <a:r>
              <a:rPr lang="en-US" dirty="0" err="1" smtClean="0"/>
              <a:t>Thymic</a:t>
            </a:r>
            <a:r>
              <a:rPr lang="en-US" dirty="0" smtClean="0"/>
              <a:t> </a:t>
            </a:r>
            <a:r>
              <a:rPr lang="en-US" dirty="0"/>
              <a:t>cortical necrosis and atrophy are common findings in young </a:t>
            </a:r>
            <a:r>
              <a:rPr lang="en-US" dirty="0" smtClean="0"/>
              <a:t>dogs.</a:t>
            </a:r>
          </a:p>
          <a:p>
            <a:endParaRPr lang="es-ES" dirty="0"/>
          </a:p>
        </p:txBody>
      </p:sp>
    </p:spTree>
    <p:extLst>
      <p:ext uri="{BB962C8B-B14F-4D97-AF65-F5344CB8AC3E}">
        <p14:creationId xmlns:p14="http://schemas.microsoft.com/office/powerpoint/2010/main" val="381824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13" y="644574"/>
            <a:ext cx="5694826" cy="3886482"/>
          </a:xfrm>
          <a:prstGeom prst="rect">
            <a:avLst/>
          </a:prstGeom>
        </p:spPr>
      </p:pic>
      <p:sp>
        <p:nvSpPr>
          <p:cNvPr id="3" name="CuadroTexto 2"/>
          <p:cNvSpPr txBox="1"/>
          <p:nvPr/>
        </p:nvSpPr>
        <p:spPr>
          <a:xfrm>
            <a:off x="945439" y="4756813"/>
            <a:ext cx="4980174" cy="1323439"/>
          </a:xfrm>
          <a:prstGeom prst="rect">
            <a:avLst/>
          </a:prstGeom>
          <a:noFill/>
          <a:ln>
            <a:solidFill>
              <a:schemeClr val="accent2">
                <a:lumMod val="60000"/>
                <a:lumOff val="40000"/>
              </a:schemeClr>
            </a:solidFill>
          </a:ln>
        </p:spPr>
        <p:txBody>
          <a:bodyPr wrap="square" rtlCol="0">
            <a:spAutoFit/>
          </a:bodyPr>
          <a:lstStyle/>
          <a:p>
            <a:pPr marL="342900" indent="-342900" algn="just">
              <a:buFont typeface="+mj-lt"/>
              <a:buAutoNum type="alphaUcPeriod"/>
            </a:pPr>
            <a:r>
              <a:rPr lang="es-ES" sz="1600" dirty="0" err="1" smtClean="0"/>
              <a:t>Segmental</a:t>
            </a:r>
            <a:r>
              <a:rPr lang="es-ES" sz="1600" dirty="0" smtClean="0"/>
              <a:t> hiperemia of </a:t>
            </a:r>
            <a:r>
              <a:rPr lang="es-ES" sz="1600" dirty="0" err="1" smtClean="0"/>
              <a:t>jejunum</a:t>
            </a:r>
            <a:r>
              <a:rPr lang="es-ES" sz="1600" dirty="0" smtClean="0"/>
              <a:t>.</a:t>
            </a:r>
          </a:p>
          <a:p>
            <a:pPr marL="342900" indent="-342900" algn="just">
              <a:buFont typeface="+mj-lt"/>
              <a:buAutoNum type="alphaUcPeriod"/>
            </a:pPr>
            <a:r>
              <a:rPr lang="es-ES" sz="1600" dirty="0" err="1" smtClean="0"/>
              <a:t>Diffuse</a:t>
            </a:r>
            <a:r>
              <a:rPr lang="es-ES" sz="1600" dirty="0" smtClean="0"/>
              <a:t> </a:t>
            </a:r>
            <a:r>
              <a:rPr lang="es-ES" sz="1600" dirty="0" err="1" smtClean="0"/>
              <a:t>lesions</a:t>
            </a:r>
            <a:r>
              <a:rPr lang="es-ES" sz="1600" dirty="0" smtClean="0"/>
              <a:t> </a:t>
            </a:r>
            <a:r>
              <a:rPr lang="es-ES" sz="1600" dirty="0" err="1" smtClean="0"/>
              <a:t>covering</a:t>
            </a:r>
            <a:r>
              <a:rPr lang="es-ES" sz="1600" dirty="0" smtClean="0"/>
              <a:t> </a:t>
            </a:r>
            <a:r>
              <a:rPr lang="es-ES" sz="1600" dirty="0" err="1" smtClean="0"/>
              <a:t>all</a:t>
            </a:r>
            <a:r>
              <a:rPr lang="es-ES" sz="1600" dirty="0" smtClean="0"/>
              <a:t> </a:t>
            </a:r>
            <a:r>
              <a:rPr lang="es-ES" sz="1600" dirty="0" err="1" smtClean="0"/>
              <a:t>segments</a:t>
            </a:r>
            <a:r>
              <a:rPr lang="es-ES" sz="1600" dirty="0" smtClean="0"/>
              <a:t> of </a:t>
            </a:r>
            <a:r>
              <a:rPr lang="es-ES" sz="1600" dirty="0" err="1" smtClean="0"/>
              <a:t>the</a:t>
            </a:r>
            <a:r>
              <a:rPr lang="es-ES" sz="1600" dirty="0" smtClean="0"/>
              <a:t> </a:t>
            </a:r>
            <a:r>
              <a:rPr lang="es-ES" sz="1600" dirty="0" err="1" smtClean="0"/>
              <a:t>small</a:t>
            </a:r>
            <a:r>
              <a:rPr lang="es-ES" sz="1600" dirty="0" smtClean="0"/>
              <a:t> </a:t>
            </a:r>
            <a:r>
              <a:rPr lang="es-ES" sz="1600" dirty="0" err="1" smtClean="0"/>
              <a:t>intestine</a:t>
            </a:r>
            <a:r>
              <a:rPr lang="es-ES" sz="1600" dirty="0" smtClean="0"/>
              <a:t>.</a:t>
            </a:r>
          </a:p>
          <a:p>
            <a:pPr marL="342900" indent="-342900" algn="just">
              <a:buFont typeface="+mj-lt"/>
              <a:buAutoNum type="alphaUcPeriod"/>
            </a:pPr>
            <a:r>
              <a:rPr lang="es-ES" sz="1600" dirty="0" err="1" smtClean="0"/>
              <a:t>Yellowish</a:t>
            </a:r>
            <a:r>
              <a:rPr lang="es-ES" sz="1600" dirty="0" smtClean="0"/>
              <a:t> and </a:t>
            </a:r>
            <a:r>
              <a:rPr lang="es-ES" sz="1600" dirty="0" err="1" smtClean="0"/>
              <a:t>translucent</a:t>
            </a:r>
            <a:r>
              <a:rPr lang="es-ES" sz="1600" dirty="0" smtClean="0"/>
              <a:t> intestinal </a:t>
            </a:r>
            <a:r>
              <a:rPr lang="es-ES" sz="1600" dirty="0" err="1" smtClean="0"/>
              <a:t>content</a:t>
            </a:r>
            <a:r>
              <a:rPr lang="es-ES" sz="1600" dirty="0" smtClean="0"/>
              <a:t>.</a:t>
            </a:r>
          </a:p>
          <a:p>
            <a:pPr marL="342900" indent="-342900" algn="just">
              <a:buFont typeface="+mj-lt"/>
              <a:buAutoNum type="alphaUcPeriod"/>
            </a:pPr>
            <a:r>
              <a:rPr lang="es-ES" sz="1600" dirty="0" err="1" smtClean="0"/>
              <a:t>Fibrinous</a:t>
            </a:r>
            <a:r>
              <a:rPr lang="es-ES" sz="1600" dirty="0" smtClean="0"/>
              <a:t> plaques. </a:t>
            </a:r>
            <a:endParaRPr lang="es-ES" sz="1600" dirty="0"/>
          </a:p>
        </p:txBody>
      </p:sp>
      <p:pic>
        <p:nvPicPr>
          <p:cNvPr id="4" name="Imagen 3"/>
          <p:cNvPicPr>
            <a:picLocks noChangeAspect="1"/>
          </p:cNvPicPr>
          <p:nvPr/>
        </p:nvPicPr>
        <p:blipFill rotWithShape="1">
          <a:blip r:embed="rId3"/>
          <a:srcRect l="18337" r="13295" b="27619"/>
          <a:stretch/>
        </p:blipFill>
        <p:spPr>
          <a:xfrm>
            <a:off x="7055892" y="850371"/>
            <a:ext cx="3874558" cy="3680685"/>
          </a:xfrm>
          <a:prstGeom prst="rect">
            <a:avLst/>
          </a:prstGeom>
        </p:spPr>
      </p:pic>
      <p:sp>
        <p:nvSpPr>
          <p:cNvPr id="5" name="CuadroTexto 4"/>
          <p:cNvSpPr txBox="1"/>
          <p:nvPr/>
        </p:nvSpPr>
        <p:spPr>
          <a:xfrm>
            <a:off x="7109780" y="4756813"/>
            <a:ext cx="3766782" cy="830997"/>
          </a:xfrm>
          <a:prstGeom prst="rect">
            <a:avLst/>
          </a:prstGeom>
          <a:noFill/>
          <a:ln>
            <a:solidFill>
              <a:schemeClr val="accent2">
                <a:lumMod val="60000"/>
                <a:lumOff val="40000"/>
              </a:schemeClr>
            </a:solidFill>
          </a:ln>
        </p:spPr>
        <p:txBody>
          <a:bodyPr wrap="square" rtlCol="0">
            <a:spAutoFit/>
          </a:bodyPr>
          <a:lstStyle/>
          <a:p>
            <a:pPr algn="just"/>
            <a:r>
              <a:rPr lang="es-ES" sz="1600" dirty="0" err="1" smtClean="0"/>
              <a:t>Segmental</a:t>
            </a:r>
            <a:r>
              <a:rPr lang="es-ES" sz="1600" dirty="0" smtClean="0"/>
              <a:t> </a:t>
            </a:r>
            <a:r>
              <a:rPr lang="es-ES" sz="1600" dirty="0" err="1" smtClean="0"/>
              <a:t>subserosal</a:t>
            </a:r>
            <a:r>
              <a:rPr lang="es-ES" sz="1600" dirty="0" smtClean="0"/>
              <a:t> </a:t>
            </a:r>
            <a:r>
              <a:rPr lang="es-ES" sz="1600" dirty="0" err="1" smtClean="0"/>
              <a:t>hemorrhage</a:t>
            </a:r>
            <a:r>
              <a:rPr lang="es-ES" sz="1600" dirty="0" smtClean="0"/>
              <a:t> and </a:t>
            </a:r>
            <a:r>
              <a:rPr lang="es-ES" sz="1600" dirty="0" err="1" smtClean="0"/>
              <a:t>mild</a:t>
            </a:r>
            <a:r>
              <a:rPr lang="es-ES" sz="1600" dirty="0" smtClean="0"/>
              <a:t> </a:t>
            </a:r>
            <a:r>
              <a:rPr lang="es-ES" sz="1600" dirty="0" err="1" smtClean="0"/>
              <a:t>fibrinous</a:t>
            </a:r>
            <a:r>
              <a:rPr lang="es-ES" sz="1600" dirty="0" smtClean="0"/>
              <a:t> </a:t>
            </a:r>
            <a:r>
              <a:rPr lang="es-ES" sz="1600" dirty="0" err="1" smtClean="0"/>
              <a:t>exudation</a:t>
            </a:r>
            <a:r>
              <a:rPr lang="es-ES" sz="1600" dirty="0" smtClean="0"/>
              <a:t> </a:t>
            </a:r>
            <a:r>
              <a:rPr lang="es-ES" sz="1600" dirty="0" err="1" smtClean="0"/>
              <a:t>on</a:t>
            </a:r>
            <a:r>
              <a:rPr lang="es-ES" sz="1600" dirty="0" smtClean="0"/>
              <a:t> intestinal serosa in CPV-2.</a:t>
            </a:r>
            <a:endParaRPr lang="es-ES" sz="1600" dirty="0"/>
          </a:p>
        </p:txBody>
      </p:sp>
    </p:spTree>
    <p:extLst>
      <p:ext uri="{BB962C8B-B14F-4D97-AF65-F5344CB8AC3E}">
        <p14:creationId xmlns:p14="http://schemas.microsoft.com/office/powerpoint/2010/main" val="383143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2428" y="225324"/>
            <a:ext cx="10058400" cy="1609344"/>
          </a:xfrm>
        </p:spPr>
        <p:txBody>
          <a:bodyPr/>
          <a:lstStyle/>
          <a:p>
            <a:r>
              <a:rPr lang="es-ES" dirty="0" smtClean="0"/>
              <a:t>HISTOPATHOLOGY</a:t>
            </a:r>
            <a:endParaRPr lang="es-ES" dirty="0"/>
          </a:p>
        </p:txBody>
      </p:sp>
      <p:sp>
        <p:nvSpPr>
          <p:cNvPr id="3" name="Marcador de contenido 2"/>
          <p:cNvSpPr>
            <a:spLocks noGrp="1"/>
          </p:cNvSpPr>
          <p:nvPr>
            <p:ph idx="1"/>
          </p:nvPr>
        </p:nvSpPr>
        <p:spPr>
          <a:xfrm>
            <a:off x="537586" y="1657384"/>
            <a:ext cx="8319811" cy="4989076"/>
          </a:xfrm>
        </p:spPr>
        <p:txBody>
          <a:bodyPr>
            <a:normAutofit fontScale="70000" lnSpcReduction="20000"/>
          </a:bodyPr>
          <a:lstStyle/>
          <a:p>
            <a:pPr marL="0" indent="0" algn="just">
              <a:buNone/>
            </a:pPr>
            <a:r>
              <a:rPr lang="en-US" dirty="0"/>
              <a:t>Microscopic lesions associated with CPV infection are initially confined to areas of proliferating cell population. </a:t>
            </a:r>
            <a:endParaRPr lang="en-US" dirty="0" smtClean="0"/>
          </a:p>
          <a:p>
            <a:pPr algn="just"/>
            <a:r>
              <a:rPr lang="en-US" dirty="0" smtClean="0"/>
              <a:t>In </a:t>
            </a:r>
            <a:r>
              <a:rPr lang="en-US" dirty="0"/>
              <a:t>the enteric form of the disease, the early lesions consist of </a:t>
            </a:r>
            <a:r>
              <a:rPr lang="en-US" b="1" dirty="0"/>
              <a:t>necrosis of the crypt epithelial </a:t>
            </a:r>
            <a:r>
              <a:rPr lang="en-US" b="1" dirty="0" smtClean="0"/>
              <a:t>cells</a:t>
            </a:r>
            <a:r>
              <a:rPr lang="en-US" dirty="0" smtClean="0"/>
              <a:t>. </a:t>
            </a:r>
          </a:p>
          <a:p>
            <a:pPr algn="just"/>
            <a:r>
              <a:rPr lang="en-US" dirty="0" smtClean="0"/>
              <a:t>Crypt </a:t>
            </a:r>
            <a:r>
              <a:rPr lang="en-US" dirty="0" err="1"/>
              <a:t>lumenae</a:t>
            </a:r>
            <a:r>
              <a:rPr lang="en-US" dirty="0"/>
              <a:t> are </a:t>
            </a:r>
            <a:r>
              <a:rPr lang="en-US" dirty="0" smtClean="0"/>
              <a:t>often:</a:t>
            </a:r>
          </a:p>
          <a:p>
            <a:pPr lvl="1" algn="just"/>
            <a:r>
              <a:rPr lang="en-US" dirty="0" smtClean="0"/>
              <a:t>Dilated</a:t>
            </a:r>
          </a:p>
          <a:p>
            <a:pPr lvl="1" algn="just"/>
            <a:r>
              <a:rPr lang="en-US" dirty="0" smtClean="0"/>
              <a:t>lined </a:t>
            </a:r>
            <a:r>
              <a:rPr lang="en-US" dirty="0"/>
              <a:t>by attenuated </a:t>
            </a:r>
            <a:r>
              <a:rPr lang="en-US" dirty="0" smtClean="0"/>
              <a:t>epithelium</a:t>
            </a:r>
          </a:p>
          <a:p>
            <a:pPr lvl="1" algn="just"/>
            <a:r>
              <a:rPr lang="en-US" dirty="0" smtClean="0"/>
              <a:t>filled </a:t>
            </a:r>
            <a:r>
              <a:rPr lang="en-US" dirty="0"/>
              <a:t>with necrotic debris. </a:t>
            </a:r>
            <a:endParaRPr lang="en-US" dirty="0" smtClean="0"/>
          </a:p>
          <a:p>
            <a:pPr algn="just"/>
            <a:r>
              <a:rPr lang="en-US" dirty="0" smtClean="0"/>
              <a:t>There </a:t>
            </a:r>
            <a:r>
              <a:rPr lang="en-US" dirty="0"/>
              <a:t>may be occasional </a:t>
            </a:r>
            <a:r>
              <a:rPr lang="en-US" b="1" dirty="0" err="1"/>
              <a:t>intranuclear</a:t>
            </a:r>
            <a:r>
              <a:rPr lang="en-US" b="1" dirty="0"/>
              <a:t> eosinophilic inclusion bodies </a:t>
            </a:r>
            <a:r>
              <a:rPr lang="en-US" dirty="0"/>
              <a:t>in intact crypt epithelial cells. </a:t>
            </a:r>
            <a:endParaRPr lang="en-US" dirty="0" smtClean="0"/>
          </a:p>
          <a:p>
            <a:pPr algn="just"/>
            <a:r>
              <a:rPr lang="en-US" dirty="0" smtClean="0"/>
              <a:t>The </a:t>
            </a:r>
            <a:r>
              <a:rPr lang="en-US" dirty="0"/>
              <a:t>villi and lamina </a:t>
            </a:r>
            <a:r>
              <a:rPr lang="en-US" dirty="0" err="1"/>
              <a:t>propria</a:t>
            </a:r>
            <a:r>
              <a:rPr lang="en-US" dirty="0"/>
              <a:t> may collapse completely as a result of the </a:t>
            </a:r>
            <a:r>
              <a:rPr lang="en-US" b="1" dirty="0"/>
              <a:t>loss of crypt epithelium </a:t>
            </a:r>
            <a:r>
              <a:rPr lang="en-US" dirty="0"/>
              <a:t>and the </a:t>
            </a:r>
            <a:r>
              <a:rPr lang="en-US" b="1" dirty="0"/>
              <a:t>failure to replace sloughed villous epithelial cells</a:t>
            </a:r>
            <a:r>
              <a:rPr lang="en-US" dirty="0"/>
              <a:t>. These lesions may be extensive or diffuse. </a:t>
            </a:r>
            <a:endParaRPr lang="en-US" dirty="0" smtClean="0"/>
          </a:p>
          <a:p>
            <a:pPr algn="just"/>
            <a:r>
              <a:rPr lang="en-US" b="1" dirty="0" smtClean="0"/>
              <a:t>Loss </a:t>
            </a:r>
            <a:r>
              <a:rPr lang="en-US" b="1" dirty="0"/>
              <a:t>of digestive epithelium </a:t>
            </a:r>
            <a:r>
              <a:rPr lang="en-US" dirty="0"/>
              <a:t>and absorptive surface area presumably results in </a:t>
            </a:r>
            <a:r>
              <a:rPr lang="en-US" dirty="0" err="1"/>
              <a:t>diarrhoea</a:t>
            </a:r>
            <a:r>
              <a:rPr lang="en-US" dirty="0"/>
              <a:t> caused by combined effect of </a:t>
            </a:r>
            <a:r>
              <a:rPr lang="en-US" dirty="0" err="1"/>
              <a:t>maldigestion</a:t>
            </a:r>
            <a:r>
              <a:rPr lang="en-US" dirty="0"/>
              <a:t> and malabsorption</a:t>
            </a:r>
            <a:r>
              <a:rPr lang="en-US" dirty="0" smtClean="0"/>
              <a:t>.</a:t>
            </a:r>
          </a:p>
          <a:p>
            <a:pPr algn="just"/>
            <a:r>
              <a:rPr lang="en-US" b="1" dirty="0" smtClean="0"/>
              <a:t>Necrosis </a:t>
            </a:r>
            <a:r>
              <a:rPr lang="en-US" b="1" dirty="0"/>
              <a:t>and depletion of small lymphocytes </a:t>
            </a:r>
            <a:r>
              <a:rPr lang="en-US" dirty="0"/>
              <a:t>is seen in Peyer’s patches, the germinal centers of </a:t>
            </a:r>
            <a:r>
              <a:rPr lang="en-US" dirty="0" err="1"/>
              <a:t>mesentric</a:t>
            </a:r>
            <a:r>
              <a:rPr lang="en-US" dirty="0"/>
              <a:t> lymph nodes, and in splenic nodules early in the course of </a:t>
            </a:r>
            <a:r>
              <a:rPr lang="en-US" dirty="0" smtClean="0"/>
              <a:t>infection. </a:t>
            </a:r>
          </a:p>
          <a:p>
            <a:pPr algn="just"/>
            <a:r>
              <a:rPr lang="en-US" b="1" dirty="0" smtClean="0"/>
              <a:t>Diffuse </a:t>
            </a:r>
            <a:r>
              <a:rPr lang="en-US" b="1" dirty="0"/>
              <a:t>cortical necrosis of the thymus </a:t>
            </a:r>
            <a:r>
              <a:rPr lang="en-US" dirty="0"/>
              <a:t>occurs in young dogs, with an associated loss in </a:t>
            </a:r>
            <a:r>
              <a:rPr lang="en-US" dirty="0" err="1"/>
              <a:t>thymic</a:t>
            </a:r>
            <a:r>
              <a:rPr lang="en-US" dirty="0"/>
              <a:t> mass</a:t>
            </a:r>
            <a:r>
              <a:rPr lang="en-US" dirty="0" smtClean="0"/>
              <a:t>.</a:t>
            </a:r>
          </a:p>
          <a:p>
            <a:pPr algn="just"/>
            <a:r>
              <a:rPr lang="en-US" dirty="0" smtClean="0"/>
              <a:t> </a:t>
            </a:r>
            <a:r>
              <a:rPr lang="en-US" dirty="0"/>
              <a:t>Later in the disease, there is evidence of </a:t>
            </a:r>
            <a:r>
              <a:rPr lang="en-US" b="1" dirty="0"/>
              <a:t>regenerative lymphoid hyperplasia</a:t>
            </a:r>
            <a:r>
              <a:rPr lang="en-US" dirty="0"/>
              <a:t>.</a:t>
            </a:r>
            <a:endParaRPr lang="es-ES" dirty="0"/>
          </a:p>
        </p:txBody>
      </p:sp>
      <p:sp>
        <p:nvSpPr>
          <p:cNvPr id="4" name="CuadroTexto 3"/>
          <p:cNvSpPr txBox="1"/>
          <p:nvPr/>
        </p:nvSpPr>
        <p:spPr>
          <a:xfrm>
            <a:off x="9103057" y="3279979"/>
            <a:ext cx="2156347" cy="3154710"/>
          </a:xfrm>
          <a:prstGeom prst="rect">
            <a:avLst/>
          </a:prstGeom>
          <a:noFill/>
          <a:ln>
            <a:solidFill>
              <a:schemeClr val="accent2">
                <a:lumMod val="60000"/>
                <a:lumOff val="40000"/>
              </a:schemeClr>
            </a:solidFill>
          </a:ln>
        </p:spPr>
        <p:txBody>
          <a:bodyPr wrap="square" rtlCol="0">
            <a:spAutoFit/>
          </a:bodyPr>
          <a:lstStyle/>
          <a:p>
            <a:pPr lvl="0" algn="just">
              <a:lnSpc>
                <a:spcPct val="90000"/>
              </a:lnSpc>
              <a:spcBef>
                <a:spcPts val="1200"/>
              </a:spcBef>
              <a:buClr>
                <a:srgbClr val="D34817">
                  <a:lumMod val="75000"/>
                </a:srgbClr>
              </a:buClr>
              <a:buSzPct val="85000"/>
            </a:pPr>
            <a:r>
              <a:rPr lang="en-US" sz="1400" dirty="0">
                <a:solidFill>
                  <a:prstClr val="black"/>
                </a:solidFill>
              </a:rPr>
              <a:t>The regeneration of intestinal epithelial cells has been reported even in fatal cases. The remaining intestinal crypts are elongated and lined by hyperplastic epithelium with a high mitotic index. </a:t>
            </a:r>
            <a:endParaRPr lang="en-US" sz="1400" dirty="0" smtClean="0">
              <a:solidFill>
                <a:prstClr val="black"/>
              </a:solidFill>
            </a:endParaRPr>
          </a:p>
          <a:p>
            <a:pPr lvl="0" algn="just">
              <a:lnSpc>
                <a:spcPct val="90000"/>
              </a:lnSpc>
              <a:spcBef>
                <a:spcPts val="1200"/>
              </a:spcBef>
              <a:buClr>
                <a:srgbClr val="D34817">
                  <a:lumMod val="75000"/>
                </a:srgbClr>
              </a:buClr>
              <a:buSzPct val="85000"/>
            </a:pPr>
            <a:r>
              <a:rPr lang="en-US" sz="1400" dirty="0" smtClean="0">
                <a:solidFill>
                  <a:prstClr val="black"/>
                </a:solidFill>
              </a:rPr>
              <a:t>The </a:t>
            </a:r>
            <a:r>
              <a:rPr lang="en-US" sz="1400" dirty="0">
                <a:solidFill>
                  <a:prstClr val="black"/>
                </a:solidFill>
              </a:rPr>
              <a:t>shortened villi are covered by immature epithelial cells and adjacent villi are often fused. </a:t>
            </a:r>
          </a:p>
        </p:txBody>
      </p:sp>
    </p:spTree>
    <p:extLst>
      <p:ext uri="{BB962C8B-B14F-4D97-AF65-F5344CB8AC3E}">
        <p14:creationId xmlns:p14="http://schemas.microsoft.com/office/powerpoint/2010/main" val="466640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866" r="23399" b="24926"/>
          <a:stretch/>
        </p:blipFill>
        <p:spPr>
          <a:xfrm>
            <a:off x="1009935" y="709684"/>
            <a:ext cx="3207224" cy="3830875"/>
          </a:xfrm>
          <a:prstGeom prst="rect">
            <a:avLst/>
          </a:prstGeom>
        </p:spPr>
      </p:pic>
      <p:sp>
        <p:nvSpPr>
          <p:cNvPr id="3" name="CuadroTexto 2"/>
          <p:cNvSpPr txBox="1"/>
          <p:nvPr/>
        </p:nvSpPr>
        <p:spPr>
          <a:xfrm>
            <a:off x="1009935" y="4804012"/>
            <a:ext cx="3957850" cy="1569660"/>
          </a:xfrm>
          <a:prstGeom prst="rect">
            <a:avLst/>
          </a:prstGeom>
          <a:noFill/>
          <a:ln>
            <a:solidFill>
              <a:schemeClr val="accent2">
                <a:lumMod val="60000"/>
                <a:lumOff val="40000"/>
              </a:schemeClr>
            </a:solidFill>
          </a:ln>
        </p:spPr>
        <p:txBody>
          <a:bodyPr wrap="square" rtlCol="0">
            <a:spAutoFit/>
          </a:bodyPr>
          <a:lstStyle/>
          <a:p>
            <a:pPr algn="just"/>
            <a:r>
              <a:rPr lang="es-ES" sz="1600" dirty="0" smtClean="0"/>
              <a:t>CPV-2 </a:t>
            </a:r>
            <a:r>
              <a:rPr lang="es-ES" sz="1600" dirty="0" err="1" smtClean="0"/>
              <a:t>infection</a:t>
            </a:r>
            <a:r>
              <a:rPr lang="es-ES" sz="1600" dirty="0" smtClean="0"/>
              <a:t> in a </a:t>
            </a:r>
            <a:r>
              <a:rPr lang="es-ES" sz="1600" dirty="0" err="1" smtClean="0"/>
              <a:t>dog</a:t>
            </a:r>
            <a:r>
              <a:rPr lang="es-ES" sz="1600" dirty="0" smtClean="0"/>
              <a:t>: </a:t>
            </a:r>
            <a:r>
              <a:rPr lang="es-ES" sz="1600" dirty="0" err="1" smtClean="0"/>
              <a:t>Loss</a:t>
            </a:r>
            <a:r>
              <a:rPr lang="es-ES" sz="1600" dirty="0" smtClean="0"/>
              <a:t> and </a:t>
            </a:r>
            <a:r>
              <a:rPr lang="es-ES" sz="1600" dirty="0" err="1" smtClean="0"/>
              <a:t>dilatation</a:t>
            </a:r>
            <a:r>
              <a:rPr lang="es-ES" sz="1600" dirty="0" smtClean="0"/>
              <a:t> of </a:t>
            </a:r>
            <a:r>
              <a:rPr lang="es-ES" sz="1600" dirty="0" err="1" smtClean="0"/>
              <a:t>crypts</a:t>
            </a:r>
            <a:r>
              <a:rPr lang="es-ES" sz="1600" dirty="0" smtClean="0"/>
              <a:t> of </a:t>
            </a:r>
            <a:r>
              <a:rPr lang="es-ES" sz="1600" dirty="0" err="1" smtClean="0"/>
              <a:t>Lieberkühn</a:t>
            </a:r>
            <a:r>
              <a:rPr lang="es-ES" sz="1600" dirty="0" smtClean="0"/>
              <a:t> and </a:t>
            </a:r>
            <a:r>
              <a:rPr lang="es-ES" sz="1600" dirty="0" err="1" smtClean="0"/>
              <a:t>collapse</a:t>
            </a:r>
            <a:r>
              <a:rPr lang="es-ES" sz="1600" dirty="0" smtClean="0"/>
              <a:t> of </a:t>
            </a:r>
            <a:r>
              <a:rPr lang="es-ES" sz="1600" dirty="0" err="1" smtClean="0"/>
              <a:t>propial</a:t>
            </a:r>
            <a:r>
              <a:rPr lang="es-ES" sz="1600" dirty="0" smtClean="0"/>
              <a:t> </a:t>
            </a:r>
            <a:r>
              <a:rPr lang="es-ES" sz="1600" dirty="0" err="1" smtClean="0"/>
              <a:t>stroma</a:t>
            </a:r>
            <a:r>
              <a:rPr lang="es-ES" sz="1600" dirty="0" smtClean="0"/>
              <a:t> in </a:t>
            </a:r>
            <a:r>
              <a:rPr lang="es-ES" sz="1600" dirty="0" err="1" smtClean="0"/>
              <a:t>small</a:t>
            </a:r>
            <a:r>
              <a:rPr lang="es-ES" sz="1600" dirty="0" smtClean="0"/>
              <a:t> </a:t>
            </a:r>
            <a:r>
              <a:rPr lang="es-ES" sz="1600" dirty="0" err="1" smtClean="0"/>
              <a:t>intestine</a:t>
            </a:r>
            <a:r>
              <a:rPr lang="es-ES" sz="1600" dirty="0" smtClean="0"/>
              <a:t>. </a:t>
            </a:r>
            <a:r>
              <a:rPr lang="es-ES" sz="1600" dirty="0" err="1" smtClean="0"/>
              <a:t>Remnants</a:t>
            </a:r>
            <a:r>
              <a:rPr lang="es-ES" sz="1600" dirty="0" smtClean="0"/>
              <a:t> of </a:t>
            </a:r>
            <a:r>
              <a:rPr lang="es-ES" sz="1600" dirty="0" err="1" smtClean="0"/>
              <a:t>crypt</a:t>
            </a:r>
            <a:r>
              <a:rPr lang="es-ES" sz="1600" dirty="0" smtClean="0"/>
              <a:t> </a:t>
            </a:r>
            <a:r>
              <a:rPr lang="es-ES" sz="1600" dirty="0" err="1" smtClean="0"/>
              <a:t>lining</a:t>
            </a:r>
            <a:r>
              <a:rPr lang="es-ES" sz="1600" dirty="0" smtClean="0"/>
              <a:t> </a:t>
            </a:r>
            <a:r>
              <a:rPr lang="es-ES" sz="1600" dirty="0" err="1" smtClean="0"/>
              <a:t>epithelium</a:t>
            </a:r>
            <a:r>
              <a:rPr lang="es-ES" sz="1600" dirty="0" smtClean="0"/>
              <a:t> </a:t>
            </a:r>
            <a:r>
              <a:rPr lang="es-ES" sz="1600" dirty="0" err="1" smtClean="0"/>
              <a:t>persist</a:t>
            </a:r>
            <a:r>
              <a:rPr lang="es-ES" sz="1600" dirty="0" smtClean="0"/>
              <a:t> Deep in lamina propia. </a:t>
            </a:r>
            <a:endParaRPr lang="es-ES" sz="1600" dirty="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449" y="709684"/>
            <a:ext cx="5449006" cy="3830875"/>
          </a:xfrm>
          <a:prstGeom prst="rect">
            <a:avLst/>
          </a:prstGeom>
        </p:spPr>
      </p:pic>
      <p:sp>
        <p:nvSpPr>
          <p:cNvPr id="6" name="CuadroTexto 5"/>
          <p:cNvSpPr txBox="1"/>
          <p:nvPr/>
        </p:nvSpPr>
        <p:spPr>
          <a:xfrm>
            <a:off x="6366008" y="4804012"/>
            <a:ext cx="4653887" cy="1323439"/>
          </a:xfrm>
          <a:prstGeom prst="rect">
            <a:avLst/>
          </a:prstGeom>
          <a:noFill/>
          <a:ln>
            <a:solidFill>
              <a:schemeClr val="accent2">
                <a:lumMod val="60000"/>
                <a:lumOff val="40000"/>
              </a:schemeClr>
            </a:solidFill>
          </a:ln>
        </p:spPr>
        <p:txBody>
          <a:bodyPr wrap="square" rtlCol="0">
            <a:spAutoFit/>
          </a:bodyPr>
          <a:lstStyle/>
          <a:p>
            <a:pPr marL="342900" indent="-342900" algn="just">
              <a:buFont typeface="+mj-lt"/>
              <a:buAutoNum type="alphaUcPeriod"/>
            </a:pPr>
            <a:r>
              <a:rPr lang="es-ES" sz="1600" dirty="0" err="1" smtClean="0"/>
              <a:t>Serosal</a:t>
            </a:r>
            <a:r>
              <a:rPr lang="es-ES" sz="1600" dirty="0" smtClean="0"/>
              <a:t> </a:t>
            </a:r>
            <a:r>
              <a:rPr lang="es-ES" sz="1600" dirty="0" err="1" smtClean="0"/>
              <a:t>hemorrhage</a:t>
            </a:r>
            <a:r>
              <a:rPr lang="es-ES" sz="1600" dirty="0" smtClean="0"/>
              <a:t>. </a:t>
            </a:r>
          </a:p>
          <a:p>
            <a:pPr marL="342900" indent="-342900" algn="just">
              <a:buFont typeface="+mj-lt"/>
              <a:buAutoNum type="alphaUcPeriod"/>
            </a:pPr>
            <a:r>
              <a:rPr lang="es-ES" sz="1600" dirty="0" err="1" smtClean="0"/>
              <a:t>Mucosal</a:t>
            </a:r>
            <a:r>
              <a:rPr lang="es-ES" sz="1600" dirty="0" smtClean="0"/>
              <a:t> </a:t>
            </a:r>
            <a:r>
              <a:rPr lang="es-ES" sz="1600" dirty="0" err="1" smtClean="0"/>
              <a:t>hemorrhage</a:t>
            </a:r>
            <a:r>
              <a:rPr lang="es-ES" sz="1600" dirty="0" smtClean="0"/>
              <a:t>. </a:t>
            </a:r>
          </a:p>
          <a:p>
            <a:pPr marL="342900" indent="-342900" algn="just">
              <a:buFont typeface="+mj-lt"/>
              <a:buAutoNum type="alphaUcPeriod"/>
            </a:pPr>
            <a:r>
              <a:rPr lang="es-ES" sz="1600" dirty="0" err="1" smtClean="0"/>
              <a:t>Crypt</a:t>
            </a:r>
            <a:r>
              <a:rPr lang="es-ES" sz="1600" dirty="0" smtClean="0"/>
              <a:t> necrosis. </a:t>
            </a:r>
          </a:p>
          <a:p>
            <a:pPr marL="342900" indent="-342900" algn="just">
              <a:buFont typeface="+mj-lt"/>
              <a:buAutoNum type="alphaUcPeriod"/>
            </a:pPr>
            <a:r>
              <a:rPr lang="es-ES" sz="1600" dirty="0" err="1" smtClean="0"/>
              <a:t>Immunohistochemical</a:t>
            </a:r>
            <a:r>
              <a:rPr lang="es-ES" sz="1600" dirty="0" smtClean="0"/>
              <a:t> </a:t>
            </a:r>
            <a:r>
              <a:rPr lang="es-ES" sz="1600" dirty="0" err="1" smtClean="0"/>
              <a:t>staining</a:t>
            </a:r>
            <a:r>
              <a:rPr lang="es-ES" sz="1600" dirty="0" smtClean="0"/>
              <a:t> of parvovirus </a:t>
            </a:r>
            <a:r>
              <a:rPr lang="es-ES" sz="1600" dirty="0" err="1" smtClean="0"/>
              <a:t>antigens</a:t>
            </a:r>
            <a:r>
              <a:rPr lang="es-ES" sz="1600" dirty="0" smtClean="0"/>
              <a:t> in </a:t>
            </a:r>
            <a:r>
              <a:rPr lang="es-ES" sz="1600" dirty="0" err="1" smtClean="0"/>
              <a:t>crypt</a:t>
            </a:r>
            <a:r>
              <a:rPr lang="es-ES" sz="1600" dirty="0" smtClean="0"/>
              <a:t> </a:t>
            </a:r>
            <a:r>
              <a:rPr lang="es-ES" sz="1600" dirty="0" err="1" smtClean="0"/>
              <a:t>epithelium</a:t>
            </a:r>
            <a:r>
              <a:rPr lang="es-ES" sz="1600" dirty="0" smtClean="0"/>
              <a:t>. </a:t>
            </a:r>
            <a:endParaRPr lang="es-ES" sz="1600" dirty="0"/>
          </a:p>
        </p:txBody>
      </p:sp>
    </p:spTree>
    <p:extLst>
      <p:ext uri="{BB962C8B-B14F-4D97-AF65-F5344CB8AC3E}">
        <p14:creationId xmlns:p14="http://schemas.microsoft.com/office/powerpoint/2010/main" val="191615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DIAGNOSIS</a:t>
            </a:r>
            <a:endParaRPr lang="es-ES" dirty="0"/>
          </a:p>
        </p:txBody>
      </p:sp>
      <p:sp>
        <p:nvSpPr>
          <p:cNvPr id="4" name="Marcador de contenido 3"/>
          <p:cNvSpPr>
            <a:spLocks noGrp="1"/>
          </p:cNvSpPr>
          <p:nvPr>
            <p:ph sz="half" idx="2"/>
          </p:nvPr>
        </p:nvSpPr>
        <p:spPr>
          <a:xfrm>
            <a:off x="762772" y="2339334"/>
            <a:ext cx="4860106" cy="3657600"/>
          </a:xfrm>
        </p:spPr>
        <p:txBody>
          <a:bodyPr>
            <a:normAutofit fontScale="85000" lnSpcReduction="20000"/>
          </a:bodyPr>
          <a:lstStyle/>
          <a:p>
            <a:pPr algn="just"/>
            <a:r>
              <a:rPr lang="en-US" dirty="0"/>
              <a:t>A presumptive diagnosis of CPV enteritis can be made based on the clinical signs such as depression, vomiting, </a:t>
            </a:r>
            <a:r>
              <a:rPr lang="en-US" dirty="0" err="1"/>
              <a:t>diarrhoea</a:t>
            </a:r>
            <a:r>
              <a:rPr lang="en-US" dirty="0"/>
              <a:t>, anorexia and fever. </a:t>
            </a:r>
          </a:p>
          <a:p>
            <a:pPr algn="just"/>
            <a:r>
              <a:rPr lang="en-US" dirty="0"/>
              <a:t>The tests should be </a:t>
            </a:r>
            <a:r>
              <a:rPr lang="en-US" dirty="0" smtClean="0"/>
              <a:t>done in any </a:t>
            </a:r>
            <a:r>
              <a:rPr lang="en-US" dirty="0"/>
              <a:t>dog with </a:t>
            </a:r>
            <a:r>
              <a:rPr lang="en-US" dirty="0" err="1"/>
              <a:t>diarrhoea</a:t>
            </a:r>
            <a:r>
              <a:rPr lang="en-US" dirty="0"/>
              <a:t> that is also exhibiting signs of systemic disease: </a:t>
            </a:r>
          </a:p>
          <a:p>
            <a:pPr lvl="1" algn="just"/>
            <a:r>
              <a:rPr lang="en-US" dirty="0" smtClean="0"/>
              <a:t>Lethargy</a:t>
            </a:r>
          </a:p>
          <a:p>
            <a:pPr lvl="1" algn="just"/>
            <a:r>
              <a:rPr lang="en-US" dirty="0" smtClean="0"/>
              <a:t>Vomiting</a:t>
            </a:r>
            <a:endParaRPr lang="en-US" dirty="0"/>
          </a:p>
          <a:p>
            <a:pPr lvl="1" algn="just"/>
            <a:r>
              <a:rPr lang="en-US" dirty="0"/>
              <a:t>Fever</a:t>
            </a:r>
          </a:p>
          <a:p>
            <a:pPr lvl="1" algn="just"/>
            <a:r>
              <a:rPr lang="en-US" dirty="0"/>
              <a:t>loss of appetite</a:t>
            </a:r>
          </a:p>
          <a:p>
            <a:pPr lvl="1" algn="just"/>
            <a:r>
              <a:rPr lang="en-US" dirty="0"/>
              <a:t>dehydration </a:t>
            </a:r>
          </a:p>
          <a:p>
            <a:pPr lvl="1" algn="just"/>
            <a:r>
              <a:rPr lang="en-US" dirty="0"/>
              <a:t>unusually copious, smelly/bloody diarrhea</a:t>
            </a:r>
          </a:p>
          <a:p>
            <a:pPr lvl="1" algn="just"/>
            <a:r>
              <a:rPr lang="en-US" dirty="0"/>
              <a:t>any dog with known exposure to parvovirus within the preceding 14 days of developing </a:t>
            </a:r>
            <a:r>
              <a:rPr lang="en-US" dirty="0" err="1"/>
              <a:t>diarrhoea</a:t>
            </a:r>
            <a:r>
              <a:rPr lang="en-US" dirty="0"/>
              <a:t>.</a:t>
            </a:r>
          </a:p>
          <a:p>
            <a:endParaRPr lang="es-ES" dirty="0"/>
          </a:p>
        </p:txBody>
      </p:sp>
      <p:sp>
        <p:nvSpPr>
          <p:cNvPr id="6" name="Marcador de contenido 5"/>
          <p:cNvSpPr>
            <a:spLocks noGrp="1"/>
          </p:cNvSpPr>
          <p:nvPr>
            <p:ph sz="quarter" idx="4"/>
          </p:nvPr>
        </p:nvSpPr>
        <p:spPr>
          <a:xfrm>
            <a:off x="6576468" y="2339334"/>
            <a:ext cx="4972411" cy="3657600"/>
          </a:xfrm>
          <a:ln>
            <a:solidFill>
              <a:schemeClr val="accent2">
                <a:lumMod val="60000"/>
                <a:lumOff val="40000"/>
              </a:schemeClr>
            </a:solidFill>
          </a:ln>
        </p:spPr>
        <p:txBody>
          <a:bodyPr>
            <a:normAutofit fontScale="32500" lnSpcReduction="20000"/>
          </a:bodyPr>
          <a:lstStyle/>
          <a:p>
            <a:endParaRPr lang="es-ES" dirty="0" smtClean="0"/>
          </a:p>
          <a:p>
            <a:pPr marL="0" indent="0" algn="just">
              <a:buNone/>
            </a:pPr>
            <a:r>
              <a:rPr lang="es-ES" sz="3500" dirty="0" err="1" smtClean="0"/>
              <a:t>The</a:t>
            </a:r>
            <a:r>
              <a:rPr lang="es-ES" sz="3500" dirty="0" smtClean="0"/>
              <a:t> </a:t>
            </a:r>
            <a:r>
              <a:rPr lang="es-ES" sz="3500" dirty="0" err="1"/>
              <a:t>diagnostic</a:t>
            </a:r>
            <a:r>
              <a:rPr lang="es-ES" sz="3500" dirty="0"/>
              <a:t> </a:t>
            </a:r>
            <a:r>
              <a:rPr lang="es-ES" sz="3500" dirty="0" err="1"/>
              <a:t>tests</a:t>
            </a:r>
            <a:r>
              <a:rPr lang="es-ES" sz="3500" dirty="0"/>
              <a:t> </a:t>
            </a:r>
            <a:r>
              <a:rPr lang="es-ES" sz="3500" dirty="0" err="1" smtClean="0"/>
              <a:t>include</a:t>
            </a:r>
            <a:r>
              <a:rPr lang="es-ES" sz="3500" dirty="0" smtClean="0"/>
              <a:t>: </a:t>
            </a:r>
          </a:p>
          <a:p>
            <a:pPr marL="0" indent="0" algn="just">
              <a:buNone/>
            </a:pPr>
            <a:endParaRPr lang="es-ES" sz="3500" dirty="0"/>
          </a:p>
          <a:p>
            <a:pPr lvl="1" algn="just"/>
            <a:r>
              <a:rPr lang="es-ES" sz="3500" dirty="0"/>
              <a:t>HA (</a:t>
            </a:r>
            <a:r>
              <a:rPr lang="es-ES" sz="3500" dirty="0" err="1"/>
              <a:t>Haemagglutination</a:t>
            </a:r>
            <a:r>
              <a:rPr lang="es-ES" sz="3500" dirty="0"/>
              <a:t>) </a:t>
            </a:r>
          </a:p>
          <a:p>
            <a:pPr lvl="1" algn="just"/>
            <a:r>
              <a:rPr lang="es-ES" sz="3500" dirty="0" err="1"/>
              <a:t>Electron</a:t>
            </a:r>
            <a:r>
              <a:rPr lang="es-ES" sz="3500" dirty="0"/>
              <a:t> </a:t>
            </a:r>
            <a:r>
              <a:rPr lang="es-ES" sz="3500" dirty="0" err="1"/>
              <a:t>Microscopy</a:t>
            </a:r>
            <a:r>
              <a:rPr lang="es-ES" sz="3500" dirty="0"/>
              <a:t> (EM) </a:t>
            </a:r>
          </a:p>
          <a:p>
            <a:pPr lvl="1" algn="just"/>
            <a:r>
              <a:rPr lang="es-ES" sz="3500" dirty="0"/>
              <a:t>virus </a:t>
            </a:r>
            <a:r>
              <a:rPr lang="es-ES" sz="3500" dirty="0" err="1"/>
              <a:t>isolation</a:t>
            </a:r>
            <a:r>
              <a:rPr lang="es-ES" sz="3500" dirty="0"/>
              <a:t> </a:t>
            </a:r>
            <a:r>
              <a:rPr lang="es-ES" sz="3500" dirty="0" err="1"/>
              <a:t>using</a:t>
            </a:r>
            <a:r>
              <a:rPr lang="es-ES" sz="3500" dirty="0"/>
              <a:t> in MDCK, CRFK </a:t>
            </a:r>
            <a:r>
              <a:rPr lang="es-ES" sz="3500" dirty="0" err="1"/>
              <a:t>or</a:t>
            </a:r>
            <a:r>
              <a:rPr lang="es-ES" sz="3500" dirty="0"/>
              <a:t> A 72 </a:t>
            </a:r>
            <a:r>
              <a:rPr lang="es-ES" sz="3500" dirty="0" err="1"/>
              <a:t>cell</a:t>
            </a:r>
            <a:r>
              <a:rPr lang="es-ES" sz="3500" dirty="0"/>
              <a:t> line </a:t>
            </a:r>
          </a:p>
          <a:p>
            <a:pPr lvl="1" algn="just"/>
            <a:r>
              <a:rPr lang="es-ES" sz="3500" dirty="0" err="1"/>
              <a:t>Enzyme</a:t>
            </a:r>
            <a:r>
              <a:rPr lang="es-ES" sz="3500" dirty="0"/>
              <a:t> </a:t>
            </a:r>
            <a:r>
              <a:rPr lang="es-ES" sz="3500" dirty="0" err="1"/>
              <a:t>Linked</a:t>
            </a:r>
            <a:r>
              <a:rPr lang="es-ES" sz="3500" dirty="0"/>
              <a:t> </a:t>
            </a:r>
            <a:r>
              <a:rPr lang="es-ES" sz="3500" dirty="0" err="1"/>
              <a:t>Immunosorbent</a:t>
            </a:r>
            <a:r>
              <a:rPr lang="es-ES" sz="3500" dirty="0"/>
              <a:t> </a:t>
            </a:r>
            <a:r>
              <a:rPr lang="es-ES" sz="3500" dirty="0" err="1"/>
              <a:t>Assay</a:t>
            </a:r>
            <a:r>
              <a:rPr lang="es-ES" sz="3500" dirty="0"/>
              <a:t> (ELISA) </a:t>
            </a:r>
          </a:p>
          <a:p>
            <a:pPr lvl="1" algn="just"/>
            <a:r>
              <a:rPr lang="es-ES" sz="3500" dirty="0" err="1"/>
              <a:t>Latex</a:t>
            </a:r>
            <a:r>
              <a:rPr lang="es-ES" sz="3500" dirty="0"/>
              <a:t> </a:t>
            </a:r>
            <a:r>
              <a:rPr lang="es-ES" sz="3500" dirty="0" err="1"/>
              <a:t>Agglutination</a:t>
            </a:r>
            <a:r>
              <a:rPr lang="es-ES" sz="3500" dirty="0"/>
              <a:t> Test (LAT) </a:t>
            </a:r>
          </a:p>
          <a:p>
            <a:pPr lvl="1" algn="just"/>
            <a:r>
              <a:rPr lang="es-ES" sz="3500" dirty="0" err="1"/>
              <a:t>Fluorescent</a:t>
            </a:r>
            <a:r>
              <a:rPr lang="es-ES" sz="3500" dirty="0"/>
              <a:t> </a:t>
            </a:r>
            <a:r>
              <a:rPr lang="es-ES" sz="3500" dirty="0" err="1"/>
              <a:t>Antibody</a:t>
            </a:r>
            <a:r>
              <a:rPr lang="es-ES" sz="3500" dirty="0"/>
              <a:t> Test (FAT)</a:t>
            </a:r>
          </a:p>
          <a:p>
            <a:pPr lvl="1" algn="just"/>
            <a:r>
              <a:rPr lang="es-ES" sz="3500" dirty="0"/>
              <a:t>CIE test</a:t>
            </a:r>
          </a:p>
          <a:p>
            <a:pPr lvl="1" algn="just"/>
            <a:r>
              <a:rPr lang="es-ES" sz="3500" dirty="0"/>
              <a:t>Virus </a:t>
            </a:r>
            <a:r>
              <a:rPr lang="es-ES" sz="3500" dirty="0" err="1"/>
              <a:t>neutralization</a:t>
            </a:r>
            <a:r>
              <a:rPr lang="es-ES" sz="3500" dirty="0"/>
              <a:t> test</a:t>
            </a:r>
          </a:p>
          <a:p>
            <a:pPr lvl="1" algn="just"/>
            <a:r>
              <a:rPr lang="es-ES" sz="3500" dirty="0"/>
              <a:t>PCR and RE </a:t>
            </a:r>
            <a:r>
              <a:rPr lang="es-ES" sz="3500" dirty="0" err="1"/>
              <a:t>digestion</a:t>
            </a:r>
            <a:r>
              <a:rPr lang="es-ES" sz="3500" dirty="0"/>
              <a:t> </a:t>
            </a:r>
          </a:p>
          <a:p>
            <a:pPr lvl="1" algn="just"/>
            <a:r>
              <a:rPr lang="es-ES" sz="3500" dirty="0"/>
              <a:t>Real time PCR </a:t>
            </a:r>
          </a:p>
          <a:p>
            <a:pPr lvl="1" algn="just"/>
            <a:r>
              <a:rPr lang="es-ES" sz="3500" dirty="0" err="1"/>
              <a:t>Loop-mediated</a:t>
            </a:r>
            <a:r>
              <a:rPr lang="es-ES" sz="3500" dirty="0"/>
              <a:t> </a:t>
            </a:r>
            <a:r>
              <a:rPr lang="es-ES" sz="3500" dirty="0" err="1"/>
              <a:t>isothermal</a:t>
            </a:r>
            <a:r>
              <a:rPr lang="es-ES" sz="3500" dirty="0"/>
              <a:t> </a:t>
            </a:r>
            <a:r>
              <a:rPr lang="es-ES" sz="3500" dirty="0" err="1"/>
              <a:t>amplification</a:t>
            </a:r>
            <a:r>
              <a:rPr lang="es-ES" sz="3500" dirty="0"/>
              <a:t> (LAMP), </a:t>
            </a:r>
            <a:r>
              <a:rPr lang="es-ES" sz="3500" dirty="0" err="1"/>
              <a:t>nucleic</a:t>
            </a:r>
            <a:r>
              <a:rPr lang="es-ES" sz="3500" dirty="0"/>
              <a:t> </a:t>
            </a:r>
            <a:r>
              <a:rPr lang="es-ES" sz="3500" dirty="0" err="1"/>
              <a:t>acid</a:t>
            </a:r>
            <a:r>
              <a:rPr lang="es-ES" sz="3500" dirty="0"/>
              <a:t> </a:t>
            </a:r>
            <a:r>
              <a:rPr lang="es-ES" sz="3500" dirty="0" err="1"/>
              <a:t>hybridization</a:t>
            </a:r>
            <a:r>
              <a:rPr lang="es-ES" sz="3500" dirty="0"/>
              <a:t> </a:t>
            </a:r>
            <a:r>
              <a:rPr lang="es-ES" sz="3500" dirty="0" err="1"/>
              <a:t>or</a:t>
            </a:r>
            <a:r>
              <a:rPr lang="es-ES" sz="3500" dirty="0"/>
              <a:t> </a:t>
            </a:r>
            <a:r>
              <a:rPr lang="es-ES" sz="3500" dirty="0" err="1"/>
              <a:t>dot</a:t>
            </a:r>
            <a:r>
              <a:rPr lang="es-ES" sz="3500" dirty="0"/>
              <a:t> </a:t>
            </a:r>
            <a:r>
              <a:rPr lang="es-ES" sz="3500" dirty="0" err="1"/>
              <a:t>blot</a:t>
            </a:r>
            <a:r>
              <a:rPr lang="es-ES" sz="3500" dirty="0"/>
              <a:t>, in situ </a:t>
            </a:r>
            <a:r>
              <a:rPr lang="es-ES" sz="3500" dirty="0" err="1"/>
              <a:t>hybridization</a:t>
            </a:r>
            <a:r>
              <a:rPr lang="es-ES" sz="3500" dirty="0"/>
              <a:t>, </a:t>
            </a:r>
            <a:r>
              <a:rPr lang="es-ES" sz="3500" dirty="0" err="1"/>
              <a:t>nucleic</a:t>
            </a:r>
            <a:r>
              <a:rPr lang="es-ES" sz="3500" dirty="0"/>
              <a:t> </a:t>
            </a:r>
            <a:r>
              <a:rPr lang="es-ES" sz="3500" dirty="0" err="1"/>
              <a:t>acid</a:t>
            </a:r>
            <a:r>
              <a:rPr lang="es-ES" sz="3500" dirty="0"/>
              <a:t> </a:t>
            </a:r>
            <a:r>
              <a:rPr lang="es-ES" sz="3500" dirty="0" err="1"/>
              <a:t>sequencing</a:t>
            </a:r>
            <a:r>
              <a:rPr lang="es-ES" sz="3500" dirty="0"/>
              <a:t> etc.</a:t>
            </a:r>
          </a:p>
          <a:p>
            <a:pPr marL="0" indent="0" algn="just">
              <a:buNone/>
            </a:pPr>
            <a:r>
              <a:rPr lang="es-ES" sz="3500" dirty="0" err="1"/>
              <a:t>They</a:t>
            </a:r>
            <a:r>
              <a:rPr lang="es-ES" sz="3500" dirty="0"/>
              <a:t> </a:t>
            </a:r>
            <a:r>
              <a:rPr lang="es-ES" sz="3500" dirty="0" err="1"/>
              <a:t>have</a:t>
            </a:r>
            <a:r>
              <a:rPr lang="es-ES" sz="3500" dirty="0"/>
              <a:t> </a:t>
            </a:r>
            <a:r>
              <a:rPr lang="es-ES" sz="3500" dirty="0" err="1"/>
              <a:t>varying</a:t>
            </a:r>
            <a:r>
              <a:rPr lang="es-ES" sz="3500" dirty="0"/>
              <a:t> </a:t>
            </a:r>
            <a:r>
              <a:rPr lang="es-ES" sz="3500" dirty="0" err="1"/>
              <a:t>degree</a:t>
            </a:r>
            <a:r>
              <a:rPr lang="es-ES" sz="3500" dirty="0"/>
              <a:t> of </a:t>
            </a:r>
            <a:r>
              <a:rPr lang="es-ES" sz="3500" dirty="0" err="1"/>
              <a:t>sensitivity</a:t>
            </a:r>
            <a:r>
              <a:rPr lang="es-ES" sz="3500" dirty="0"/>
              <a:t> and </a:t>
            </a:r>
            <a:r>
              <a:rPr lang="es-ES" sz="3500" dirty="0" err="1"/>
              <a:t>specificity</a:t>
            </a:r>
            <a:r>
              <a:rPr lang="es-ES" sz="3500" dirty="0"/>
              <a:t> and </a:t>
            </a:r>
            <a:r>
              <a:rPr lang="es-ES" sz="3500" dirty="0" err="1"/>
              <a:t>sometimes</a:t>
            </a:r>
            <a:r>
              <a:rPr lang="es-ES" sz="3500" dirty="0"/>
              <a:t> </a:t>
            </a:r>
            <a:r>
              <a:rPr lang="es-ES" sz="3500" dirty="0" err="1"/>
              <a:t>yielding</a:t>
            </a:r>
            <a:r>
              <a:rPr lang="es-ES" sz="3500" dirty="0"/>
              <a:t> false positive cases.</a:t>
            </a:r>
          </a:p>
          <a:p>
            <a:endParaRPr lang="es-ES" dirty="0"/>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t="14516" r="5260" b="6775"/>
          <a:stretch/>
        </p:blipFill>
        <p:spPr>
          <a:xfrm>
            <a:off x="7195134" y="142345"/>
            <a:ext cx="3933114" cy="1951631"/>
          </a:xfrm>
          <a:prstGeom prst="rect">
            <a:avLst/>
          </a:prstGeom>
        </p:spPr>
      </p:pic>
    </p:spTree>
    <p:extLst>
      <p:ext uri="{BB962C8B-B14F-4D97-AF65-F5344CB8AC3E}">
        <p14:creationId xmlns:p14="http://schemas.microsoft.com/office/powerpoint/2010/main" val="3428394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0666" y="238972"/>
            <a:ext cx="10058400" cy="1609344"/>
          </a:xfrm>
        </p:spPr>
        <p:txBody>
          <a:bodyPr/>
          <a:lstStyle/>
          <a:p>
            <a:r>
              <a:rPr lang="es-ES" dirty="0" smtClean="0"/>
              <a:t>TREATMENT</a:t>
            </a:r>
            <a:endParaRPr lang="es-ES" dirty="0"/>
          </a:p>
        </p:txBody>
      </p:sp>
      <p:sp>
        <p:nvSpPr>
          <p:cNvPr id="6" name="Marcador de contenido 5"/>
          <p:cNvSpPr>
            <a:spLocks noGrp="1"/>
          </p:cNvSpPr>
          <p:nvPr>
            <p:ph idx="1"/>
          </p:nvPr>
        </p:nvSpPr>
        <p:spPr>
          <a:xfrm>
            <a:off x="960666" y="1643600"/>
            <a:ext cx="10476158" cy="2600854"/>
          </a:xfrm>
        </p:spPr>
        <p:txBody>
          <a:bodyPr>
            <a:normAutofit lnSpcReduction="10000"/>
          </a:bodyPr>
          <a:lstStyle/>
          <a:p>
            <a:pPr marL="0" indent="0">
              <a:buNone/>
            </a:pPr>
            <a:r>
              <a:rPr lang="es-ES" dirty="0" smtClean="0"/>
              <a:t>NO SPECIFIC ANTIVIRAL AGENTS ARE APPROVED FOR TREATING CPV-INFECTION. </a:t>
            </a:r>
          </a:p>
          <a:p>
            <a:r>
              <a:rPr lang="es-ES" dirty="0" err="1" smtClean="0"/>
              <a:t>Treatment</a:t>
            </a:r>
            <a:r>
              <a:rPr lang="es-ES" dirty="0" smtClean="0"/>
              <a:t> </a:t>
            </a:r>
            <a:r>
              <a:rPr lang="es-ES" dirty="0"/>
              <a:t>of CPV-2 </a:t>
            </a:r>
            <a:r>
              <a:rPr lang="es-ES" dirty="0" err="1"/>
              <a:t>infection</a:t>
            </a:r>
            <a:r>
              <a:rPr lang="es-ES" dirty="0"/>
              <a:t> </a:t>
            </a:r>
            <a:r>
              <a:rPr lang="es-ES" dirty="0" err="1"/>
              <a:t>mainly</a:t>
            </a:r>
            <a:r>
              <a:rPr lang="es-ES" dirty="0"/>
              <a:t> </a:t>
            </a:r>
            <a:r>
              <a:rPr lang="es-ES" dirty="0" err="1"/>
              <a:t>consists</a:t>
            </a:r>
            <a:r>
              <a:rPr lang="es-ES" dirty="0"/>
              <a:t> of </a:t>
            </a:r>
            <a:r>
              <a:rPr lang="es-ES" dirty="0" err="1"/>
              <a:t>supportive</a:t>
            </a:r>
            <a:r>
              <a:rPr lang="es-ES" dirty="0"/>
              <a:t> </a:t>
            </a:r>
            <a:r>
              <a:rPr lang="es-ES" dirty="0" err="1"/>
              <a:t>care</a:t>
            </a:r>
            <a:r>
              <a:rPr lang="es-ES" dirty="0" smtClean="0"/>
              <a:t>:</a:t>
            </a:r>
          </a:p>
          <a:p>
            <a:pPr lvl="1"/>
            <a:r>
              <a:rPr lang="es-ES" dirty="0" err="1" smtClean="0"/>
              <a:t>The</a:t>
            </a:r>
            <a:r>
              <a:rPr lang="es-ES" dirty="0" smtClean="0"/>
              <a:t> </a:t>
            </a:r>
            <a:r>
              <a:rPr lang="es-ES" dirty="0" err="1"/>
              <a:t>restoration</a:t>
            </a:r>
            <a:r>
              <a:rPr lang="es-ES" dirty="0"/>
              <a:t> of fluid volumen and </a:t>
            </a:r>
            <a:r>
              <a:rPr lang="es-ES" dirty="0" err="1"/>
              <a:t>electrolyte</a:t>
            </a:r>
            <a:r>
              <a:rPr lang="es-ES" dirty="0"/>
              <a:t> balance </a:t>
            </a:r>
            <a:r>
              <a:rPr lang="es-ES" dirty="0" err="1"/>
              <a:t>is</a:t>
            </a:r>
            <a:r>
              <a:rPr lang="es-ES" dirty="0"/>
              <a:t> </a:t>
            </a:r>
            <a:r>
              <a:rPr lang="es-ES" dirty="0" err="1"/>
              <a:t>very</a:t>
            </a:r>
            <a:r>
              <a:rPr lang="es-ES" dirty="0"/>
              <a:t> </a:t>
            </a:r>
            <a:r>
              <a:rPr lang="es-ES" dirty="0" err="1"/>
              <a:t>important</a:t>
            </a:r>
            <a:r>
              <a:rPr lang="es-ES" dirty="0"/>
              <a:t>, </a:t>
            </a:r>
            <a:r>
              <a:rPr lang="es-ES" dirty="0" err="1"/>
              <a:t>especially</a:t>
            </a:r>
            <a:r>
              <a:rPr lang="es-ES" dirty="0"/>
              <a:t> in </a:t>
            </a:r>
            <a:r>
              <a:rPr lang="es-ES" dirty="0" err="1"/>
              <a:t>puppies</a:t>
            </a:r>
            <a:r>
              <a:rPr lang="es-ES" dirty="0"/>
              <a:t> </a:t>
            </a:r>
            <a:r>
              <a:rPr lang="es-ES" dirty="0" err="1"/>
              <a:t>that</a:t>
            </a:r>
            <a:r>
              <a:rPr lang="es-ES" dirty="0"/>
              <a:t> </a:t>
            </a:r>
            <a:r>
              <a:rPr lang="es-ES" dirty="0" err="1"/>
              <a:t>had</a:t>
            </a:r>
            <a:r>
              <a:rPr lang="es-ES" dirty="0"/>
              <a:t> </a:t>
            </a:r>
            <a:r>
              <a:rPr lang="es-ES" dirty="0" err="1"/>
              <a:t>severe</a:t>
            </a:r>
            <a:r>
              <a:rPr lang="es-ES" dirty="0"/>
              <a:t> </a:t>
            </a:r>
            <a:r>
              <a:rPr lang="es-ES" dirty="0" err="1"/>
              <a:t>vomiting</a:t>
            </a:r>
            <a:r>
              <a:rPr lang="es-ES" dirty="0"/>
              <a:t> and </a:t>
            </a:r>
            <a:r>
              <a:rPr lang="es-ES" dirty="0" err="1"/>
              <a:t>diarrhoea</a:t>
            </a:r>
            <a:r>
              <a:rPr lang="es-ES" dirty="0"/>
              <a:t> and </a:t>
            </a:r>
            <a:r>
              <a:rPr lang="es-ES" dirty="0" err="1"/>
              <a:t>that</a:t>
            </a:r>
            <a:r>
              <a:rPr lang="es-ES" dirty="0"/>
              <a:t> </a:t>
            </a:r>
            <a:r>
              <a:rPr lang="es-ES" dirty="0" err="1"/>
              <a:t>present</a:t>
            </a:r>
            <a:r>
              <a:rPr lang="es-ES" dirty="0"/>
              <a:t> in </a:t>
            </a:r>
            <a:r>
              <a:rPr lang="es-ES" dirty="0" err="1"/>
              <a:t>hypovolemic</a:t>
            </a:r>
            <a:r>
              <a:rPr lang="es-ES" dirty="0"/>
              <a:t> shock. </a:t>
            </a:r>
          </a:p>
          <a:p>
            <a:pPr lvl="1"/>
            <a:r>
              <a:rPr lang="es-ES" dirty="0" err="1"/>
              <a:t>The</a:t>
            </a:r>
            <a:r>
              <a:rPr lang="es-ES" dirty="0"/>
              <a:t> </a:t>
            </a:r>
            <a:r>
              <a:rPr lang="es-ES" dirty="0" err="1"/>
              <a:t>largest</a:t>
            </a:r>
            <a:r>
              <a:rPr lang="es-ES" dirty="0"/>
              <a:t> posible </a:t>
            </a:r>
            <a:r>
              <a:rPr lang="es-ES" dirty="0" err="1"/>
              <a:t>intravenous</a:t>
            </a:r>
            <a:r>
              <a:rPr lang="es-ES" dirty="0"/>
              <a:t> </a:t>
            </a:r>
            <a:r>
              <a:rPr lang="es-ES" dirty="0" err="1"/>
              <a:t>carheter</a:t>
            </a:r>
            <a:r>
              <a:rPr lang="es-ES" dirty="0"/>
              <a:t> </a:t>
            </a:r>
            <a:r>
              <a:rPr lang="es-ES" dirty="0" err="1"/>
              <a:t>should</a:t>
            </a:r>
            <a:r>
              <a:rPr lang="es-ES" dirty="0"/>
              <a:t> be placed, IV </a:t>
            </a:r>
            <a:r>
              <a:rPr lang="es-ES" dirty="0" err="1"/>
              <a:t>fluids</a:t>
            </a:r>
            <a:r>
              <a:rPr lang="es-ES" dirty="0"/>
              <a:t> </a:t>
            </a:r>
            <a:r>
              <a:rPr lang="es-ES" dirty="0" err="1"/>
              <a:t>should</a:t>
            </a:r>
            <a:r>
              <a:rPr lang="es-ES" dirty="0"/>
              <a:t> be </a:t>
            </a:r>
            <a:r>
              <a:rPr lang="es-ES" dirty="0" err="1"/>
              <a:t>started</a:t>
            </a:r>
            <a:r>
              <a:rPr lang="es-ES" dirty="0"/>
              <a:t> </a:t>
            </a:r>
            <a:r>
              <a:rPr lang="es-ES" dirty="0" err="1"/>
              <a:t>immediately</a:t>
            </a:r>
            <a:r>
              <a:rPr lang="es-ES" dirty="0"/>
              <a:t>. </a:t>
            </a:r>
          </a:p>
          <a:p>
            <a:pPr lvl="1"/>
            <a:r>
              <a:rPr lang="es-ES" dirty="0"/>
              <a:t>Fluid </a:t>
            </a:r>
            <a:r>
              <a:rPr lang="es-ES" dirty="0" err="1" smtClean="0"/>
              <a:t>deficits</a:t>
            </a:r>
            <a:r>
              <a:rPr lang="es-ES" dirty="0" smtClean="0"/>
              <a:t> </a:t>
            </a:r>
            <a:r>
              <a:rPr lang="es-ES" dirty="0" err="1"/>
              <a:t>may</a:t>
            </a:r>
            <a:r>
              <a:rPr lang="es-ES" dirty="0"/>
              <a:t> be </a:t>
            </a:r>
            <a:r>
              <a:rPr lang="es-ES" dirty="0" err="1"/>
              <a:t>replaced</a:t>
            </a:r>
            <a:r>
              <a:rPr lang="es-ES" dirty="0"/>
              <a:t> in </a:t>
            </a:r>
            <a:r>
              <a:rPr lang="es-ES" dirty="0" err="1"/>
              <a:t>the</a:t>
            </a:r>
            <a:r>
              <a:rPr lang="es-ES" dirty="0"/>
              <a:t> </a:t>
            </a:r>
            <a:r>
              <a:rPr lang="es-ES" dirty="0" err="1"/>
              <a:t>first</a:t>
            </a:r>
            <a:r>
              <a:rPr lang="es-ES" dirty="0"/>
              <a:t> 1 </a:t>
            </a:r>
            <a:r>
              <a:rPr lang="es-ES" dirty="0" err="1"/>
              <a:t>or</a:t>
            </a:r>
            <a:r>
              <a:rPr lang="es-ES" dirty="0"/>
              <a:t> 2 </a:t>
            </a:r>
            <a:r>
              <a:rPr lang="es-ES" dirty="0" err="1"/>
              <a:t>hours</a:t>
            </a:r>
            <a:r>
              <a:rPr lang="es-ES" dirty="0"/>
              <a:t> to </a:t>
            </a:r>
            <a:r>
              <a:rPr lang="es-ES" dirty="0" err="1"/>
              <a:t>help</a:t>
            </a:r>
            <a:r>
              <a:rPr lang="es-ES" dirty="0"/>
              <a:t> </a:t>
            </a:r>
            <a:r>
              <a:rPr lang="es-ES" dirty="0" err="1"/>
              <a:t>prevent</a:t>
            </a:r>
            <a:r>
              <a:rPr lang="es-ES" dirty="0"/>
              <a:t> </a:t>
            </a:r>
            <a:r>
              <a:rPr lang="es-ES" dirty="0" err="1"/>
              <a:t>further</a:t>
            </a:r>
            <a:r>
              <a:rPr lang="es-ES" dirty="0"/>
              <a:t> </a:t>
            </a:r>
            <a:r>
              <a:rPr lang="es-ES" dirty="0" err="1"/>
              <a:t>deterioration</a:t>
            </a:r>
            <a:r>
              <a:rPr lang="es-ES" dirty="0"/>
              <a:t> of </a:t>
            </a:r>
            <a:r>
              <a:rPr lang="es-ES" dirty="0" err="1"/>
              <a:t>the</a:t>
            </a:r>
            <a:r>
              <a:rPr lang="es-ES" dirty="0"/>
              <a:t> </a:t>
            </a:r>
            <a:r>
              <a:rPr lang="es-ES" dirty="0" err="1"/>
              <a:t>patient’s</a:t>
            </a:r>
            <a:r>
              <a:rPr lang="es-ES" dirty="0"/>
              <a:t> </a:t>
            </a:r>
            <a:r>
              <a:rPr lang="es-ES" dirty="0" err="1"/>
              <a:t>condition</a:t>
            </a:r>
            <a:r>
              <a:rPr lang="es-ES" dirty="0"/>
              <a:t> as </a:t>
            </a:r>
            <a:r>
              <a:rPr lang="es-ES" dirty="0" err="1"/>
              <a:t>well</a:t>
            </a:r>
            <a:r>
              <a:rPr lang="es-ES" dirty="0"/>
              <a:t> as </a:t>
            </a:r>
            <a:r>
              <a:rPr lang="es-ES" dirty="0" err="1"/>
              <a:t>death</a:t>
            </a:r>
            <a:r>
              <a:rPr lang="es-ES" dirty="0"/>
              <a:t>. </a:t>
            </a:r>
          </a:p>
          <a:p>
            <a:pPr lvl="1"/>
            <a:r>
              <a:rPr lang="es-ES" dirty="0" err="1"/>
              <a:t>The</a:t>
            </a:r>
            <a:r>
              <a:rPr lang="es-ES" dirty="0"/>
              <a:t> </a:t>
            </a:r>
            <a:r>
              <a:rPr lang="es-ES" dirty="0" err="1"/>
              <a:t>patient’s</a:t>
            </a:r>
            <a:r>
              <a:rPr lang="es-ES" dirty="0"/>
              <a:t> </a:t>
            </a:r>
            <a:r>
              <a:rPr lang="es-ES" dirty="0" err="1"/>
              <a:t>temperature</a:t>
            </a:r>
            <a:r>
              <a:rPr lang="es-ES" dirty="0"/>
              <a:t> </a:t>
            </a:r>
            <a:r>
              <a:rPr lang="es-ES" dirty="0" err="1"/>
              <a:t>should</a:t>
            </a:r>
            <a:r>
              <a:rPr lang="es-ES" dirty="0"/>
              <a:t> be </a:t>
            </a:r>
            <a:r>
              <a:rPr lang="es-ES" dirty="0" err="1"/>
              <a:t>monitored</a:t>
            </a:r>
            <a:r>
              <a:rPr lang="es-ES" dirty="0"/>
              <a:t> </a:t>
            </a:r>
            <a:r>
              <a:rPr lang="es-ES" dirty="0" err="1"/>
              <a:t>closely</a:t>
            </a:r>
            <a:r>
              <a:rPr lang="es-ES" dirty="0"/>
              <a:t> </a:t>
            </a:r>
            <a:r>
              <a:rPr lang="es-ES" dirty="0" err="1"/>
              <a:t>during</a:t>
            </a:r>
            <a:r>
              <a:rPr lang="es-ES" dirty="0"/>
              <a:t> </a:t>
            </a:r>
            <a:r>
              <a:rPr lang="es-ES" dirty="0" err="1"/>
              <a:t>administration</a:t>
            </a:r>
            <a:r>
              <a:rPr lang="es-ES" dirty="0"/>
              <a:t> of a fluid </a:t>
            </a:r>
            <a:r>
              <a:rPr lang="es-ES" dirty="0" err="1"/>
              <a:t>bolus</a:t>
            </a:r>
            <a:r>
              <a:rPr lang="es-ES" dirty="0"/>
              <a:t>. </a:t>
            </a:r>
          </a:p>
          <a:p>
            <a:pPr marL="0" indent="0">
              <a:buNone/>
            </a:pPr>
            <a:endParaRPr lang="es-ES" dirty="0"/>
          </a:p>
          <a:p>
            <a:endParaRPr lang="es-ES" dirty="0"/>
          </a:p>
        </p:txBody>
      </p:sp>
      <p:graphicFrame>
        <p:nvGraphicFramePr>
          <p:cNvPr id="7" name="Diagrama 6"/>
          <p:cNvGraphicFramePr/>
          <p:nvPr>
            <p:extLst>
              <p:ext uri="{D42A27DB-BD31-4B8C-83A1-F6EECF244321}">
                <p14:modId xmlns:p14="http://schemas.microsoft.com/office/powerpoint/2010/main" val="4176813532"/>
              </p:ext>
            </p:extLst>
          </p:nvPr>
        </p:nvGraphicFramePr>
        <p:xfrm>
          <a:off x="1925866" y="2480228"/>
          <a:ext cx="9278946" cy="5981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05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600" y="555482"/>
            <a:ext cx="7837712" cy="5653235"/>
          </a:xfrm>
        </p:spPr>
      </p:pic>
    </p:spTree>
    <p:extLst>
      <p:ext uri="{BB962C8B-B14F-4D97-AF65-F5344CB8AC3E}">
        <p14:creationId xmlns:p14="http://schemas.microsoft.com/office/powerpoint/2010/main" val="196500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PREVENTION</a:t>
            </a:r>
            <a:endParaRPr lang="es-ES" dirty="0"/>
          </a:p>
        </p:txBody>
      </p:sp>
      <p:sp>
        <p:nvSpPr>
          <p:cNvPr id="3" name="Marcador de contenido 2"/>
          <p:cNvSpPr>
            <a:spLocks noGrp="1"/>
          </p:cNvSpPr>
          <p:nvPr>
            <p:ph idx="1"/>
          </p:nvPr>
        </p:nvSpPr>
        <p:spPr>
          <a:xfrm>
            <a:off x="523937" y="2268309"/>
            <a:ext cx="10053078" cy="4224937"/>
          </a:xfrm>
        </p:spPr>
        <p:txBody>
          <a:bodyPr>
            <a:normAutofit fontScale="92500"/>
          </a:bodyPr>
          <a:lstStyle/>
          <a:p>
            <a:pPr marL="0" indent="0" algn="just">
              <a:buNone/>
            </a:pPr>
            <a:r>
              <a:rPr lang="es-ES" dirty="0" err="1"/>
              <a:t>The</a:t>
            </a:r>
            <a:r>
              <a:rPr lang="es-ES" dirty="0"/>
              <a:t> </a:t>
            </a:r>
            <a:r>
              <a:rPr lang="es-ES" dirty="0" err="1"/>
              <a:t>most</a:t>
            </a:r>
            <a:r>
              <a:rPr lang="es-ES" dirty="0"/>
              <a:t> </a:t>
            </a:r>
            <a:r>
              <a:rPr lang="es-ES" dirty="0" err="1"/>
              <a:t>effective</a:t>
            </a:r>
            <a:r>
              <a:rPr lang="es-ES" dirty="0"/>
              <a:t> </a:t>
            </a:r>
            <a:r>
              <a:rPr lang="es-ES" dirty="0" err="1"/>
              <a:t>p</a:t>
            </a:r>
            <a:r>
              <a:rPr lang="es-ES" dirty="0" err="1" smtClean="0"/>
              <a:t>revention</a:t>
            </a:r>
            <a:r>
              <a:rPr lang="es-ES" dirty="0" smtClean="0"/>
              <a:t> </a:t>
            </a:r>
            <a:r>
              <a:rPr lang="es-ES" dirty="0"/>
              <a:t>of CPV-2 </a:t>
            </a:r>
            <a:r>
              <a:rPr lang="es-ES" dirty="0" err="1"/>
              <a:t>infection</a:t>
            </a:r>
            <a:r>
              <a:rPr lang="es-ES" dirty="0"/>
              <a:t> </a:t>
            </a:r>
            <a:r>
              <a:rPr lang="es-ES" dirty="0" err="1"/>
              <a:t>is</a:t>
            </a:r>
            <a:r>
              <a:rPr lang="es-ES" dirty="0"/>
              <a:t> </a:t>
            </a:r>
            <a:r>
              <a:rPr lang="es-ES" u="sng" dirty="0"/>
              <a:t>IMMUNIZATION</a:t>
            </a:r>
            <a:r>
              <a:rPr lang="es-ES" dirty="0"/>
              <a:t>. </a:t>
            </a:r>
          </a:p>
          <a:p>
            <a:pPr algn="just"/>
            <a:r>
              <a:rPr lang="es-ES" dirty="0" err="1"/>
              <a:t>The</a:t>
            </a:r>
            <a:r>
              <a:rPr lang="es-ES" dirty="0"/>
              <a:t> </a:t>
            </a:r>
            <a:r>
              <a:rPr lang="es-ES" dirty="0" err="1"/>
              <a:t>age</a:t>
            </a:r>
            <a:r>
              <a:rPr lang="es-ES" dirty="0"/>
              <a:t> at </a:t>
            </a:r>
            <a:r>
              <a:rPr lang="es-ES" dirty="0" err="1"/>
              <a:t>which</a:t>
            </a:r>
            <a:r>
              <a:rPr lang="es-ES" dirty="0"/>
              <a:t> </a:t>
            </a:r>
            <a:r>
              <a:rPr lang="es-ES" dirty="0" err="1"/>
              <a:t>immunization</a:t>
            </a:r>
            <a:r>
              <a:rPr lang="es-ES" dirty="0"/>
              <a:t> </a:t>
            </a:r>
            <a:r>
              <a:rPr lang="es-ES" dirty="0" err="1"/>
              <a:t>is</a:t>
            </a:r>
            <a:r>
              <a:rPr lang="es-ES" dirty="0"/>
              <a:t> </a:t>
            </a:r>
            <a:r>
              <a:rPr lang="es-ES" dirty="0" err="1"/>
              <a:t>most</a:t>
            </a:r>
            <a:r>
              <a:rPr lang="es-ES" dirty="0"/>
              <a:t> </a:t>
            </a:r>
            <a:r>
              <a:rPr lang="es-ES" dirty="0" err="1"/>
              <a:t>effective</a:t>
            </a:r>
            <a:r>
              <a:rPr lang="es-ES" dirty="0"/>
              <a:t> </a:t>
            </a:r>
            <a:r>
              <a:rPr lang="es-ES" dirty="0" err="1"/>
              <a:t>depends</a:t>
            </a:r>
            <a:r>
              <a:rPr lang="es-ES" dirty="0"/>
              <a:t> </a:t>
            </a:r>
            <a:r>
              <a:rPr lang="es-ES" dirty="0" err="1"/>
              <a:t>on</a:t>
            </a:r>
            <a:r>
              <a:rPr lang="es-ES" dirty="0"/>
              <a:t> </a:t>
            </a:r>
            <a:r>
              <a:rPr lang="es-ES" dirty="0" err="1"/>
              <a:t>several</a:t>
            </a:r>
            <a:r>
              <a:rPr lang="es-ES" dirty="0"/>
              <a:t> </a:t>
            </a:r>
            <a:r>
              <a:rPr lang="es-ES" dirty="0" err="1"/>
              <a:t>factors</a:t>
            </a:r>
            <a:r>
              <a:rPr lang="es-ES" dirty="0"/>
              <a:t>, </a:t>
            </a:r>
            <a:r>
              <a:rPr lang="es-ES" dirty="0" err="1"/>
              <a:t>including</a:t>
            </a:r>
            <a:r>
              <a:rPr lang="es-ES" dirty="0"/>
              <a:t> </a:t>
            </a:r>
            <a:r>
              <a:rPr lang="es-ES" dirty="0" err="1"/>
              <a:t>the</a:t>
            </a:r>
            <a:r>
              <a:rPr lang="es-ES" dirty="0"/>
              <a:t> </a:t>
            </a:r>
            <a:r>
              <a:rPr lang="es-ES" dirty="0" err="1"/>
              <a:t>antibody</a:t>
            </a:r>
            <a:r>
              <a:rPr lang="es-ES" dirty="0"/>
              <a:t> </a:t>
            </a:r>
            <a:r>
              <a:rPr lang="es-ES" dirty="0" err="1"/>
              <a:t>titer</a:t>
            </a:r>
            <a:r>
              <a:rPr lang="es-ES" dirty="0"/>
              <a:t> of </a:t>
            </a:r>
            <a:r>
              <a:rPr lang="es-ES" dirty="0" err="1"/>
              <a:t>the</a:t>
            </a:r>
            <a:r>
              <a:rPr lang="es-ES" dirty="0"/>
              <a:t> </a:t>
            </a:r>
            <a:r>
              <a:rPr lang="es-ES" dirty="0" err="1"/>
              <a:t>bitch</a:t>
            </a:r>
            <a:r>
              <a:rPr lang="es-ES" dirty="0"/>
              <a:t> and </a:t>
            </a:r>
            <a:r>
              <a:rPr lang="es-ES" dirty="0" err="1"/>
              <a:t>the</a:t>
            </a:r>
            <a:r>
              <a:rPr lang="es-ES" dirty="0"/>
              <a:t> </a:t>
            </a:r>
            <a:r>
              <a:rPr lang="es-ES" dirty="0" err="1"/>
              <a:t>immunogenicity</a:t>
            </a:r>
            <a:r>
              <a:rPr lang="es-ES" dirty="0"/>
              <a:t> and </a:t>
            </a:r>
            <a:r>
              <a:rPr lang="es-ES" dirty="0" err="1"/>
              <a:t>antigen</a:t>
            </a:r>
            <a:r>
              <a:rPr lang="es-ES" dirty="0"/>
              <a:t> </a:t>
            </a:r>
            <a:r>
              <a:rPr lang="es-ES" dirty="0" err="1"/>
              <a:t>titer</a:t>
            </a:r>
            <a:r>
              <a:rPr lang="es-ES" dirty="0"/>
              <a:t> of </a:t>
            </a:r>
            <a:r>
              <a:rPr lang="es-ES" dirty="0" err="1"/>
              <a:t>the</a:t>
            </a:r>
            <a:r>
              <a:rPr lang="es-ES" dirty="0"/>
              <a:t> </a:t>
            </a:r>
            <a:r>
              <a:rPr lang="es-ES" dirty="0" err="1"/>
              <a:t>vaccine</a:t>
            </a:r>
            <a:r>
              <a:rPr lang="es-ES" dirty="0"/>
              <a:t>. </a:t>
            </a:r>
          </a:p>
          <a:p>
            <a:pPr algn="just"/>
            <a:r>
              <a:rPr lang="es-ES" dirty="0" err="1"/>
              <a:t>Interference</a:t>
            </a:r>
            <a:r>
              <a:rPr lang="es-ES" dirty="0"/>
              <a:t> </a:t>
            </a:r>
            <a:r>
              <a:rPr lang="es-ES" dirty="0" err="1"/>
              <a:t>by</a:t>
            </a:r>
            <a:r>
              <a:rPr lang="es-ES" dirty="0"/>
              <a:t> maternal </a:t>
            </a:r>
            <a:r>
              <a:rPr lang="es-ES" dirty="0" err="1"/>
              <a:t>antibodies</a:t>
            </a:r>
            <a:r>
              <a:rPr lang="es-ES" dirty="0"/>
              <a:t> </a:t>
            </a:r>
            <a:r>
              <a:rPr lang="es-ES" dirty="0" err="1"/>
              <a:t>is</a:t>
            </a:r>
            <a:r>
              <a:rPr lang="es-ES" dirty="0"/>
              <a:t> </a:t>
            </a:r>
            <a:r>
              <a:rPr lang="es-ES" dirty="0" err="1"/>
              <a:t>the</a:t>
            </a:r>
            <a:r>
              <a:rPr lang="es-ES" dirty="0"/>
              <a:t> </a:t>
            </a:r>
            <a:r>
              <a:rPr lang="es-ES" dirty="0" err="1"/>
              <a:t>main</a:t>
            </a:r>
            <a:r>
              <a:rPr lang="es-ES" dirty="0"/>
              <a:t> </a:t>
            </a:r>
            <a:r>
              <a:rPr lang="es-ES" dirty="0" err="1"/>
              <a:t>reason</a:t>
            </a:r>
            <a:r>
              <a:rPr lang="es-ES" dirty="0"/>
              <a:t> </a:t>
            </a:r>
            <a:r>
              <a:rPr lang="es-ES" dirty="0" err="1"/>
              <a:t>for</a:t>
            </a:r>
            <a:r>
              <a:rPr lang="es-ES" dirty="0"/>
              <a:t> </a:t>
            </a:r>
            <a:r>
              <a:rPr lang="es-ES" dirty="0" err="1"/>
              <a:t>vaccine</a:t>
            </a:r>
            <a:r>
              <a:rPr lang="es-ES" dirty="0"/>
              <a:t> </a:t>
            </a:r>
            <a:r>
              <a:rPr lang="es-ES" dirty="0" err="1"/>
              <a:t>failure</a:t>
            </a:r>
            <a:r>
              <a:rPr lang="es-ES" dirty="0"/>
              <a:t>. </a:t>
            </a:r>
          </a:p>
          <a:p>
            <a:pPr algn="just"/>
            <a:r>
              <a:rPr lang="es-ES" dirty="0" err="1"/>
              <a:t>Puppies</a:t>
            </a:r>
            <a:r>
              <a:rPr lang="es-ES" dirty="0"/>
              <a:t> </a:t>
            </a:r>
            <a:r>
              <a:rPr lang="es-ES" dirty="0" err="1"/>
              <a:t>from</a:t>
            </a:r>
            <a:r>
              <a:rPr lang="es-ES" dirty="0"/>
              <a:t> a </a:t>
            </a:r>
            <a:r>
              <a:rPr lang="es-ES" dirty="0" err="1"/>
              <a:t>bitch</a:t>
            </a:r>
            <a:r>
              <a:rPr lang="es-ES" dirty="0"/>
              <a:t> </a:t>
            </a:r>
            <a:r>
              <a:rPr lang="es-ES" dirty="0" err="1"/>
              <a:t>with</a:t>
            </a:r>
            <a:r>
              <a:rPr lang="es-ES" dirty="0"/>
              <a:t> </a:t>
            </a:r>
            <a:r>
              <a:rPr lang="es-ES" dirty="0" err="1"/>
              <a:t>low</a:t>
            </a:r>
            <a:r>
              <a:rPr lang="es-ES" dirty="0"/>
              <a:t> </a:t>
            </a:r>
            <a:r>
              <a:rPr lang="es-ES" dirty="0" err="1"/>
              <a:t>antibody</a:t>
            </a:r>
            <a:r>
              <a:rPr lang="es-ES" dirty="0"/>
              <a:t> </a:t>
            </a:r>
            <a:r>
              <a:rPr lang="es-ES" dirty="0" err="1"/>
              <a:t>titer</a:t>
            </a:r>
            <a:r>
              <a:rPr lang="es-ES" dirty="0"/>
              <a:t> can be </a:t>
            </a:r>
            <a:r>
              <a:rPr lang="es-ES" dirty="0" err="1"/>
              <a:t>effectively</a:t>
            </a:r>
            <a:r>
              <a:rPr lang="es-ES" dirty="0"/>
              <a:t> </a:t>
            </a:r>
            <a:r>
              <a:rPr lang="es-ES" dirty="0" err="1"/>
              <a:t>immunized</a:t>
            </a:r>
            <a:r>
              <a:rPr lang="es-ES" dirty="0"/>
              <a:t> at 6 </a:t>
            </a:r>
            <a:r>
              <a:rPr lang="es-ES" dirty="0" err="1"/>
              <a:t>weeks</a:t>
            </a:r>
            <a:r>
              <a:rPr lang="es-ES" dirty="0"/>
              <a:t> of </a:t>
            </a:r>
            <a:r>
              <a:rPr lang="es-ES" dirty="0" err="1"/>
              <a:t>age</a:t>
            </a:r>
            <a:r>
              <a:rPr lang="es-ES" dirty="0"/>
              <a:t>, </a:t>
            </a:r>
            <a:r>
              <a:rPr lang="es-ES" dirty="0" err="1"/>
              <a:t>whereas</a:t>
            </a:r>
            <a:r>
              <a:rPr lang="es-ES" dirty="0"/>
              <a:t> </a:t>
            </a:r>
            <a:r>
              <a:rPr lang="es-ES" dirty="0" err="1"/>
              <a:t>vaccination</a:t>
            </a:r>
            <a:r>
              <a:rPr lang="es-ES" dirty="0"/>
              <a:t> of </a:t>
            </a:r>
            <a:r>
              <a:rPr lang="es-ES" dirty="0" err="1"/>
              <a:t>puppies</a:t>
            </a:r>
            <a:r>
              <a:rPr lang="es-ES" dirty="0"/>
              <a:t> </a:t>
            </a:r>
            <a:r>
              <a:rPr lang="es-ES" dirty="0" err="1"/>
              <a:t>from</a:t>
            </a:r>
            <a:r>
              <a:rPr lang="es-ES" dirty="0"/>
              <a:t> a </a:t>
            </a:r>
            <a:r>
              <a:rPr lang="es-ES" dirty="0" err="1"/>
              <a:t>bitch</a:t>
            </a:r>
            <a:r>
              <a:rPr lang="es-ES" dirty="0"/>
              <a:t> </a:t>
            </a:r>
            <a:r>
              <a:rPr lang="es-ES" dirty="0" err="1"/>
              <a:t>with</a:t>
            </a:r>
            <a:r>
              <a:rPr lang="es-ES" dirty="0"/>
              <a:t> a </a:t>
            </a:r>
            <a:r>
              <a:rPr lang="es-ES" dirty="0" err="1"/>
              <a:t>high</a:t>
            </a:r>
            <a:r>
              <a:rPr lang="es-ES" dirty="0"/>
              <a:t> </a:t>
            </a:r>
            <a:r>
              <a:rPr lang="es-ES" dirty="0" err="1"/>
              <a:t>titer</a:t>
            </a:r>
            <a:r>
              <a:rPr lang="es-ES" dirty="0"/>
              <a:t> </a:t>
            </a:r>
            <a:r>
              <a:rPr lang="es-ES" dirty="0" err="1"/>
              <a:t>should</a:t>
            </a:r>
            <a:r>
              <a:rPr lang="es-ES" dirty="0"/>
              <a:t> be </a:t>
            </a:r>
            <a:r>
              <a:rPr lang="es-ES" dirty="0" err="1"/>
              <a:t>delayed</a:t>
            </a:r>
            <a:r>
              <a:rPr lang="es-ES" dirty="0"/>
              <a:t> </a:t>
            </a:r>
            <a:r>
              <a:rPr lang="es-ES" dirty="0" err="1"/>
              <a:t>because</a:t>
            </a:r>
            <a:r>
              <a:rPr lang="es-ES" dirty="0"/>
              <a:t> </a:t>
            </a:r>
            <a:r>
              <a:rPr lang="es-ES" dirty="0" err="1"/>
              <a:t>the</a:t>
            </a:r>
            <a:r>
              <a:rPr lang="es-ES" dirty="0"/>
              <a:t> maternal </a:t>
            </a:r>
            <a:r>
              <a:rPr lang="es-ES" dirty="0" err="1"/>
              <a:t>antibodies</a:t>
            </a:r>
            <a:r>
              <a:rPr lang="es-ES" dirty="0"/>
              <a:t> </a:t>
            </a:r>
            <a:r>
              <a:rPr lang="es-ES" dirty="0" err="1"/>
              <a:t>may</a:t>
            </a:r>
            <a:r>
              <a:rPr lang="es-ES" dirty="0"/>
              <a:t> </a:t>
            </a:r>
            <a:r>
              <a:rPr lang="es-ES" dirty="0" err="1"/>
              <a:t>persist</a:t>
            </a:r>
            <a:r>
              <a:rPr lang="es-ES" dirty="0"/>
              <a:t>. </a:t>
            </a:r>
          </a:p>
          <a:p>
            <a:pPr algn="just"/>
            <a:r>
              <a:rPr lang="es-ES" dirty="0" err="1"/>
              <a:t>If</a:t>
            </a:r>
            <a:r>
              <a:rPr lang="es-ES" dirty="0"/>
              <a:t> </a:t>
            </a:r>
            <a:r>
              <a:rPr lang="es-ES" dirty="0" err="1"/>
              <a:t>the</a:t>
            </a:r>
            <a:r>
              <a:rPr lang="es-ES" dirty="0"/>
              <a:t> </a:t>
            </a:r>
            <a:r>
              <a:rPr lang="es-ES" dirty="0" err="1"/>
              <a:t>immune</a:t>
            </a:r>
            <a:r>
              <a:rPr lang="es-ES" dirty="0"/>
              <a:t> status of </a:t>
            </a:r>
            <a:r>
              <a:rPr lang="es-ES" dirty="0" err="1"/>
              <a:t>the</a:t>
            </a:r>
            <a:r>
              <a:rPr lang="es-ES" dirty="0"/>
              <a:t> </a:t>
            </a:r>
            <a:r>
              <a:rPr lang="es-ES" dirty="0" err="1"/>
              <a:t>puppies</a:t>
            </a:r>
            <a:r>
              <a:rPr lang="es-ES" dirty="0"/>
              <a:t> </a:t>
            </a:r>
            <a:r>
              <a:rPr lang="es-ES" dirty="0" err="1"/>
              <a:t>is</a:t>
            </a:r>
            <a:r>
              <a:rPr lang="es-ES" dirty="0"/>
              <a:t> </a:t>
            </a:r>
            <a:r>
              <a:rPr lang="es-ES" dirty="0" err="1"/>
              <a:t>unknown</a:t>
            </a:r>
            <a:r>
              <a:rPr lang="es-ES" dirty="0"/>
              <a:t>, </a:t>
            </a:r>
            <a:r>
              <a:rPr lang="es-ES" dirty="0" err="1"/>
              <a:t>they</a:t>
            </a:r>
            <a:r>
              <a:rPr lang="es-ES" dirty="0"/>
              <a:t> can be </a:t>
            </a:r>
            <a:r>
              <a:rPr lang="es-ES" dirty="0" err="1"/>
              <a:t>vaccinated</a:t>
            </a:r>
            <a:r>
              <a:rPr lang="es-ES" dirty="0"/>
              <a:t> </a:t>
            </a:r>
            <a:r>
              <a:rPr lang="es-ES" dirty="0" err="1"/>
              <a:t>with</a:t>
            </a:r>
            <a:r>
              <a:rPr lang="es-ES" dirty="0"/>
              <a:t> a </a:t>
            </a:r>
            <a:r>
              <a:rPr lang="es-ES" dirty="0" err="1"/>
              <a:t>high-titer</a:t>
            </a:r>
            <a:r>
              <a:rPr lang="es-ES" dirty="0"/>
              <a:t>, </a:t>
            </a:r>
            <a:r>
              <a:rPr lang="es-ES" dirty="0" err="1"/>
              <a:t>attenuated</a:t>
            </a:r>
            <a:r>
              <a:rPr lang="es-ES" dirty="0"/>
              <a:t> </a:t>
            </a:r>
            <a:r>
              <a:rPr lang="es-ES" dirty="0" err="1"/>
              <a:t>live</a:t>
            </a:r>
            <a:r>
              <a:rPr lang="es-ES" dirty="0"/>
              <a:t> CPV-2 </a:t>
            </a:r>
            <a:r>
              <a:rPr lang="es-ES" dirty="0" err="1"/>
              <a:t>vaccine</a:t>
            </a:r>
            <a:r>
              <a:rPr lang="es-ES" dirty="0"/>
              <a:t> at 6, 9 and 12 </a:t>
            </a:r>
            <a:r>
              <a:rPr lang="es-ES" dirty="0" err="1"/>
              <a:t>weeks</a:t>
            </a:r>
            <a:r>
              <a:rPr lang="es-ES" dirty="0"/>
              <a:t> of </a:t>
            </a:r>
            <a:r>
              <a:rPr lang="es-ES" dirty="0" err="1"/>
              <a:t>age</a:t>
            </a:r>
            <a:r>
              <a:rPr lang="es-ES" dirty="0"/>
              <a:t>, </a:t>
            </a:r>
            <a:r>
              <a:rPr lang="es-ES" dirty="0" err="1"/>
              <a:t>followed</a:t>
            </a:r>
            <a:r>
              <a:rPr lang="es-ES" dirty="0"/>
              <a:t> </a:t>
            </a:r>
            <a:r>
              <a:rPr lang="es-ES" dirty="0" err="1"/>
              <a:t>by</a:t>
            </a:r>
            <a:r>
              <a:rPr lang="es-ES" dirty="0"/>
              <a:t> </a:t>
            </a:r>
            <a:r>
              <a:rPr lang="es-ES" dirty="0" smtClean="0"/>
              <a:t>anual </a:t>
            </a:r>
            <a:r>
              <a:rPr lang="es-ES" dirty="0" err="1" smtClean="0"/>
              <a:t>revaccination</a:t>
            </a:r>
            <a:r>
              <a:rPr lang="es-ES" dirty="0" smtClean="0"/>
              <a:t>.</a:t>
            </a:r>
          </a:p>
          <a:p>
            <a:pPr algn="just"/>
            <a:r>
              <a:rPr lang="es-ES" dirty="0" err="1"/>
              <a:t>Antibody</a:t>
            </a:r>
            <a:r>
              <a:rPr lang="es-ES" dirty="0"/>
              <a:t> </a:t>
            </a:r>
            <a:r>
              <a:rPr lang="es-ES" dirty="0" err="1"/>
              <a:t>titers</a:t>
            </a:r>
            <a:r>
              <a:rPr lang="es-ES" dirty="0"/>
              <a:t> can be </a:t>
            </a:r>
            <a:r>
              <a:rPr lang="es-ES" dirty="0" err="1"/>
              <a:t>checked</a:t>
            </a:r>
            <a:r>
              <a:rPr lang="es-ES" dirty="0"/>
              <a:t> </a:t>
            </a:r>
            <a:r>
              <a:rPr lang="es-ES" dirty="0" err="1"/>
              <a:t>before</a:t>
            </a:r>
            <a:r>
              <a:rPr lang="es-ES" dirty="0"/>
              <a:t> </a:t>
            </a:r>
            <a:r>
              <a:rPr lang="es-ES" dirty="0" err="1"/>
              <a:t>revaccination</a:t>
            </a:r>
            <a:r>
              <a:rPr lang="es-ES" dirty="0"/>
              <a:t>. </a:t>
            </a:r>
            <a:r>
              <a:rPr lang="es-ES" dirty="0" err="1"/>
              <a:t>The</a:t>
            </a:r>
            <a:r>
              <a:rPr lang="es-ES" dirty="0"/>
              <a:t> </a:t>
            </a:r>
            <a:r>
              <a:rPr lang="es-ES" dirty="0" err="1"/>
              <a:t>titer</a:t>
            </a:r>
            <a:r>
              <a:rPr lang="es-ES" dirty="0"/>
              <a:t> </a:t>
            </a:r>
            <a:r>
              <a:rPr lang="es-ES" dirty="0" err="1"/>
              <a:t>level</a:t>
            </a:r>
            <a:r>
              <a:rPr lang="es-ES" dirty="0"/>
              <a:t> </a:t>
            </a:r>
            <a:r>
              <a:rPr lang="es-ES" dirty="0" err="1"/>
              <a:t>verifies</a:t>
            </a:r>
            <a:r>
              <a:rPr lang="es-ES" dirty="0"/>
              <a:t>  </a:t>
            </a:r>
            <a:r>
              <a:rPr lang="es-ES" dirty="0" err="1"/>
              <a:t>immunologic</a:t>
            </a:r>
            <a:r>
              <a:rPr lang="es-ES" dirty="0"/>
              <a:t> response to </a:t>
            </a:r>
            <a:r>
              <a:rPr lang="es-ES" dirty="0" err="1"/>
              <a:t>infection</a:t>
            </a:r>
            <a:r>
              <a:rPr lang="es-ES" dirty="0"/>
              <a:t> </a:t>
            </a:r>
            <a:r>
              <a:rPr lang="es-ES" dirty="0" err="1"/>
              <a:t>but</a:t>
            </a:r>
            <a:r>
              <a:rPr lang="es-ES" dirty="0"/>
              <a:t> </a:t>
            </a:r>
            <a:r>
              <a:rPr lang="es-ES" dirty="0" err="1"/>
              <a:t>does</a:t>
            </a:r>
            <a:r>
              <a:rPr lang="es-ES" dirty="0"/>
              <a:t> </a:t>
            </a:r>
            <a:r>
              <a:rPr lang="es-ES" dirty="0" err="1"/>
              <a:t>not</a:t>
            </a:r>
            <a:r>
              <a:rPr lang="es-ES" dirty="0"/>
              <a:t> </a:t>
            </a:r>
            <a:r>
              <a:rPr lang="es-ES" dirty="0" err="1"/>
              <a:t>guarantee</a:t>
            </a:r>
            <a:r>
              <a:rPr lang="es-ES" dirty="0"/>
              <a:t> </a:t>
            </a:r>
            <a:r>
              <a:rPr lang="es-ES" dirty="0" err="1"/>
              <a:t>protection</a:t>
            </a:r>
            <a:r>
              <a:rPr lang="es-ES" dirty="0"/>
              <a:t> </a:t>
            </a:r>
            <a:r>
              <a:rPr lang="es-ES" dirty="0" err="1"/>
              <a:t>against</a:t>
            </a:r>
            <a:r>
              <a:rPr lang="es-ES" dirty="0"/>
              <a:t> </a:t>
            </a:r>
            <a:r>
              <a:rPr lang="es-ES" dirty="0" err="1"/>
              <a:t>infection</a:t>
            </a:r>
            <a:r>
              <a:rPr lang="es-ES" dirty="0"/>
              <a:t>. </a:t>
            </a:r>
          </a:p>
          <a:p>
            <a:pPr marL="0" indent="0" algn="just">
              <a:buNone/>
            </a:pP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5008" y="504148"/>
            <a:ext cx="3393827" cy="1764161"/>
          </a:xfrm>
          <a:prstGeom prst="rect">
            <a:avLst/>
          </a:prstGeom>
        </p:spPr>
      </p:pic>
    </p:spTree>
    <p:extLst>
      <p:ext uri="{BB962C8B-B14F-4D97-AF65-F5344CB8AC3E}">
        <p14:creationId xmlns:p14="http://schemas.microsoft.com/office/powerpoint/2010/main" val="2369292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BIBLIOGRAPHY</a:t>
            </a:r>
            <a:endParaRPr lang="es-ES" dirty="0"/>
          </a:p>
        </p:txBody>
      </p:sp>
      <p:sp>
        <p:nvSpPr>
          <p:cNvPr id="3" name="Marcador de contenido 2"/>
          <p:cNvSpPr>
            <a:spLocks noGrp="1"/>
          </p:cNvSpPr>
          <p:nvPr>
            <p:ph idx="1"/>
          </p:nvPr>
        </p:nvSpPr>
        <p:spPr>
          <a:xfrm>
            <a:off x="605824" y="2093976"/>
            <a:ext cx="10058400" cy="4050792"/>
          </a:xfrm>
        </p:spPr>
        <p:txBody>
          <a:bodyPr>
            <a:normAutofit fontScale="92500" lnSpcReduction="20000"/>
          </a:bodyPr>
          <a:lstStyle/>
          <a:p>
            <a:r>
              <a:rPr lang="en-US" sz="1900" dirty="0" smtClean="0">
                <a:latin typeface="Calibri" panose="020F0502020204030204" pitchFamily="34" charset="0"/>
                <a:cs typeface="Calibri" panose="020F0502020204030204" pitchFamily="34" charset="0"/>
              </a:rPr>
              <a:t>Canine </a:t>
            </a:r>
            <a:r>
              <a:rPr lang="en-US" sz="1900" dirty="0" err="1">
                <a:latin typeface="Calibri" panose="020F0502020204030204" pitchFamily="34" charset="0"/>
                <a:cs typeface="Calibri" panose="020F0502020204030204" pitchFamily="34" charset="0"/>
              </a:rPr>
              <a:t>parvoviral</a:t>
            </a:r>
            <a:r>
              <a:rPr lang="en-US" sz="1900" dirty="0">
                <a:latin typeface="Calibri" panose="020F0502020204030204" pitchFamily="34" charset="0"/>
                <a:cs typeface="Calibri" panose="020F0502020204030204" pitchFamily="34" charset="0"/>
              </a:rPr>
              <a:t> enteritis: an update on </a:t>
            </a:r>
            <a:r>
              <a:rPr lang="en-US" sz="1900" dirty="0" smtClean="0">
                <a:latin typeface="Calibri" panose="020F0502020204030204" pitchFamily="34" charset="0"/>
                <a:cs typeface="Calibri" panose="020F0502020204030204" pitchFamily="34" charset="0"/>
              </a:rPr>
              <a:t>the clinical </a:t>
            </a:r>
            <a:r>
              <a:rPr lang="en-US" sz="1900" dirty="0">
                <a:latin typeface="Calibri" panose="020F0502020204030204" pitchFamily="34" charset="0"/>
                <a:cs typeface="Calibri" panose="020F0502020204030204" pitchFamily="34" charset="0"/>
              </a:rPr>
              <a:t>diagnosis, treatment, and </a:t>
            </a:r>
            <a:r>
              <a:rPr lang="en-US" sz="1900" dirty="0" smtClean="0">
                <a:latin typeface="Calibri" panose="020F0502020204030204" pitchFamily="34" charset="0"/>
                <a:cs typeface="Calibri" panose="020F0502020204030204" pitchFamily="34" charset="0"/>
              </a:rPr>
              <a:t>prevention. </a:t>
            </a:r>
            <a:r>
              <a:rPr lang="es-ES" sz="1900" dirty="0" err="1">
                <a:latin typeface="Calibri" panose="020F0502020204030204" pitchFamily="34" charset="0"/>
                <a:cs typeface="Calibri" panose="020F0502020204030204" pitchFamily="34" charset="0"/>
              </a:rPr>
              <a:t>Mathios</a:t>
            </a:r>
            <a:r>
              <a:rPr lang="es-ES" sz="1900" dirty="0">
                <a:latin typeface="Calibri" panose="020F0502020204030204" pitchFamily="34" charset="0"/>
                <a:cs typeface="Calibri" panose="020F0502020204030204" pitchFamily="34" charset="0"/>
              </a:rPr>
              <a:t> E </a:t>
            </a:r>
            <a:r>
              <a:rPr lang="es-ES" sz="1900" dirty="0" err="1" smtClean="0">
                <a:latin typeface="Calibri" panose="020F0502020204030204" pitchFamily="34" charset="0"/>
                <a:cs typeface="Calibri" panose="020F0502020204030204" pitchFamily="34" charset="0"/>
              </a:rPr>
              <a:t>Mylonakis</a:t>
            </a:r>
            <a:r>
              <a:rPr lang="es-ES" sz="1900" dirty="0" smtClean="0">
                <a:latin typeface="Calibri" panose="020F0502020204030204" pitchFamily="34" charset="0"/>
                <a:cs typeface="Calibri" panose="020F0502020204030204" pitchFamily="34" charset="0"/>
              </a:rPr>
              <a:t>, Iris </a:t>
            </a:r>
            <a:r>
              <a:rPr lang="es-ES" sz="1900" dirty="0" err="1" smtClean="0">
                <a:latin typeface="Calibri" panose="020F0502020204030204" pitchFamily="34" charset="0"/>
                <a:cs typeface="Calibri" panose="020F0502020204030204" pitchFamily="34" charset="0"/>
              </a:rPr>
              <a:t>Kalli</a:t>
            </a:r>
            <a:r>
              <a:rPr lang="es-ES" sz="1900" dirty="0" smtClean="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Timoleon</a:t>
            </a:r>
            <a:r>
              <a:rPr lang="es-ES" sz="1900" dirty="0" smtClean="0">
                <a:latin typeface="Calibri" panose="020F0502020204030204" pitchFamily="34" charset="0"/>
                <a:cs typeface="Calibri" panose="020F0502020204030204" pitchFamily="34" charset="0"/>
              </a:rPr>
              <a:t> </a:t>
            </a:r>
            <a:r>
              <a:rPr lang="es-ES" sz="1900" dirty="0">
                <a:latin typeface="Calibri" panose="020F0502020204030204" pitchFamily="34" charset="0"/>
                <a:cs typeface="Calibri" panose="020F0502020204030204" pitchFamily="34" charset="0"/>
              </a:rPr>
              <a:t>S </a:t>
            </a:r>
            <a:r>
              <a:rPr lang="es-ES" sz="1900" dirty="0" err="1" smtClean="0">
                <a:latin typeface="Calibri" panose="020F0502020204030204" pitchFamily="34" charset="0"/>
                <a:cs typeface="Calibri" panose="020F0502020204030204" pitchFamily="34" charset="0"/>
              </a:rPr>
              <a:t>Rallis</a:t>
            </a:r>
            <a:r>
              <a:rPr lang="es-ES" sz="1900" dirty="0" smtClean="0">
                <a:latin typeface="Calibri" panose="020F0502020204030204" pitchFamily="34" charset="0"/>
                <a:cs typeface="Calibri" panose="020F0502020204030204" pitchFamily="34" charset="0"/>
              </a:rPr>
              <a:t>. </a:t>
            </a:r>
          </a:p>
          <a:p>
            <a:r>
              <a:rPr lang="en-US" sz="1900" dirty="0">
                <a:latin typeface="Calibri" panose="020F0502020204030204" pitchFamily="34" charset="0"/>
                <a:cs typeface="Calibri" panose="020F0502020204030204" pitchFamily="34" charset="0"/>
              </a:rPr>
              <a:t>Companion Animal Clinic, School </a:t>
            </a:r>
            <a:r>
              <a:rPr lang="en-US" sz="1900" dirty="0" smtClean="0">
                <a:latin typeface="Calibri" panose="020F0502020204030204" pitchFamily="34" charset="0"/>
                <a:cs typeface="Calibri" panose="020F0502020204030204" pitchFamily="34" charset="0"/>
              </a:rPr>
              <a:t>of Veterinary </a:t>
            </a:r>
            <a:r>
              <a:rPr lang="en-US" sz="1900" dirty="0">
                <a:latin typeface="Calibri" panose="020F0502020204030204" pitchFamily="34" charset="0"/>
                <a:cs typeface="Calibri" panose="020F0502020204030204" pitchFamily="34" charset="0"/>
              </a:rPr>
              <a:t>Medicine, Faculty of </a:t>
            </a:r>
            <a:r>
              <a:rPr lang="en-US" sz="1900" dirty="0" smtClean="0">
                <a:latin typeface="Calibri" panose="020F0502020204030204" pitchFamily="34" charset="0"/>
                <a:cs typeface="Calibri" panose="020F0502020204030204" pitchFamily="34" charset="0"/>
              </a:rPr>
              <a:t>Health </a:t>
            </a:r>
            <a:r>
              <a:rPr lang="es-ES" sz="1900" dirty="0" err="1" smtClean="0">
                <a:latin typeface="Calibri" panose="020F0502020204030204" pitchFamily="34" charset="0"/>
                <a:cs typeface="Calibri" panose="020F0502020204030204" pitchFamily="34" charset="0"/>
              </a:rPr>
              <a:t>Sciences</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Aristotle</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University</a:t>
            </a:r>
            <a:r>
              <a:rPr lang="es-ES" sz="1900" dirty="0">
                <a:latin typeface="Calibri" panose="020F0502020204030204" pitchFamily="34" charset="0"/>
                <a:cs typeface="Calibri" panose="020F0502020204030204" pitchFamily="34" charset="0"/>
              </a:rPr>
              <a:t> </a:t>
            </a:r>
            <a:r>
              <a:rPr lang="es-ES" sz="1900" dirty="0" smtClean="0">
                <a:latin typeface="Calibri" panose="020F0502020204030204" pitchFamily="34" charset="0"/>
                <a:cs typeface="Calibri" panose="020F0502020204030204" pitchFamily="34" charset="0"/>
              </a:rPr>
              <a:t>of </a:t>
            </a:r>
            <a:r>
              <a:rPr lang="es-ES" sz="1900" dirty="0" err="1" smtClean="0">
                <a:latin typeface="Calibri" panose="020F0502020204030204" pitchFamily="34" charset="0"/>
                <a:cs typeface="Calibri" panose="020F0502020204030204" pitchFamily="34" charset="0"/>
              </a:rPr>
              <a:t>Thessaloniki</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Thessaloniki</a:t>
            </a:r>
            <a:r>
              <a:rPr lang="es-ES" sz="1900" dirty="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Greece</a:t>
            </a:r>
            <a:r>
              <a:rPr lang="es-ES" sz="1900" dirty="0" smtClean="0">
                <a:latin typeface="Calibri" panose="020F0502020204030204" pitchFamily="34" charset="0"/>
                <a:cs typeface="Calibri" panose="020F0502020204030204" pitchFamily="34" charset="0"/>
              </a:rPr>
              <a:t>. </a:t>
            </a:r>
          </a:p>
          <a:p>
            <a:r>
              <a:rPr lang="en-US" sz="1900" dirty="0" smtClean="0">
                <a:latin typeface="Calibri" panose="020F0502020204030204" pitchFamily="34" charset="0"/>
                <a:cs typeface="Calibri" panose="020F0502020204030204" pitchFamily="34" charset="0"/>
              </a:rPr>
              <a:t>Canine Parvovirus: vetlearn.com </a:t>
            </a:r>
            <a:endParaRPr lang="en-US" sz="1900" dirty="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Epidemiological</a:t>
            </a:r>
            <a:r>
              <a:rPr lang="en-US" sz="1900" dirty="0">
                <a:latin typeface="Calibri" panose="020F0502020204030204" pitchFamily="34" charset="0"/>
                <a:cs typeface="Calibri" panose="020F0502020204030204" pitchFamily="34" charset="0"/>
              </a:rPr>
              <a:t>, clinical and pathological features of </a:t>
            </a:r>
            <a:r>
              <a:rPr lang="en-US" sz="1900" dirty="0" smtClean="0">
                <a:latin typeface="Calibri" panose="020F0502020204030204" pitchFamily="34" charset="0"/>
                <a:cs typeface="Calibri" panose="020F0502020204030204" pitchFamily="34" charset="0"/>
              </a:rPr>
              <a:t>canine parvovirus </a:t>
            </a:r>
            <a:r>
              <a:rPr lang="en-US" sz="1900" dirty="0">
                <a:latin typeface="Calibri" panose="020F0502020204030204" pitchFamily="34" charset="0"/>
                <a:cs typeface="Calibri" panose="020F0502020204030204" pitchFamily="34" charset="0"/>
              </a:rPr>
              <a:t>2c infection in dogs from southern </a:t>
            </a:r>
            <a:r>
              <a:rPr lang="en-US" sz="1900" dirty="0" smtClean="0">
                <a:latin typeface="Calibri" panose="020F0502020204030204" pitchFamily="34" charset="0"/>
                <a:cs typeface="Calibri" panose="020F0502020204030204" pitchFamily="34" charset="0"/>
              </a:rPr>
              <a:t>Brazil- </a:t>
            </a:r>
            <a:r>
              <a:rPr lang="es-ES" sz="1900" dirty="0" smtClean="0">
                <a:latin typeface="Calibri" panose="020F0502020204030204" pitchFamily="34" charset="0"/>
                <a:cs typeface="Calibri" panose="020F0502020204030204" pitchFamily="34" charset="0"/>
              </a:rPr>
              <a:t>Pablo </a:t>
            </a:r>
            <a:r>
              <a:rPr lang="es-ES" sz="1900" dirty="0">
                <a:latin typeface="Calibri" panose="020F0502020204030204" pitchFamily="34" charset="0"/>
                <a:cs typeface="Calibri" panose="020F0502020204030204" pitchFamily="34" charset="0"/>
              </a:rPr>
              <a:t>S.B. de </a:t>
            </a:r>
            <a:r>
              <a:rPr lang="es-ES" sz="1900" dirty="0" smtClean="0">
                <a:latin typeface="Calibri" panose="020F0502020204030204" pitchFamily="34" charset="0"/>
                <a:cs typeface="Calibri" panose="020F0502020204030204" pitchFamily="34" charset="0"/>
              </a:rPr>
              <a:t>Oliveira, </a:t>
            </a:r>
            <a:r>
              <a:rPr lang="es-ES" sz="1900" dirty="0">
                <a:latin typeface="Calibri" panose="020F0502020204030204" pitchFamily="34" charset="0"/>
                <a:cs typeface="Calibri" panose="020F0502020204030204" pitchFamily="34" charset="0"/>
              </a:rPr>
              <a:t>Juliana F. Cargnelutti2, Eduardo K. </a:t>
            </a:r>
            <a:r>
              <a:rPr lang="es-ES" sz="1900" dirty="0" err="1" smtClean="0">
                <a:latin typeface="Calibri" panose="020F0502020204030204" pitchFamily="34" charset="0"/>
                <a:cs typeface="Calibri" panose="020F0502020204030204" pitchFamily="34" charset="0"/>
              </a:rPr>
              <a:t>Masuda</a:t>
            </a:r>
            <a:r>
              <a:rPr lang="es-ES" sz="1900" dirty="0" smtClean="0">
                <a:latin typeface="Calibri" panose="020F0502020204030204" pitchFamily="34" charset="0"/>
                <a:cs typeface="Calibri" panose="020F0502020204030204" pitchFamily="34" charset="0"/>
              </a:rPr>
              <a:t>, </a:t>
            </a:r>
            <a:r>
              <a:rPr lang="es-ES" sz="1900" dirty="0">
                <a:latin typeface="Calibri" panose="020F0502020204030204" pitchFamily="34" charset="0"/>
                <a:cs typeface="Calibri" panose="020F0502020204030204" pitchFamily="34" charset="0"/>
              </a:rPr>
              <a:t>Rafael A. </a:t>
            </a:r>
            <a:r>
              <a:rPr lang="es-ES" sz="1900" dirty="0" err="1" smtClean="0">
                <a:latin typeface="Calibri" panose="020F0502020204030204" pitchFamily="34" charset="0"/>
                <a:cs typeface="Calibri" panose="020F0502020204030204" pitchFamily="34" charset="0"/>
              </a:rPr>
              <a:t>Fighera</a:t>
            </a:r>
            <a:r>
              <a:rPr lang="es-ES" sz="1900" dirty="0" smtClean="0">
                <a:latin typeface="Calibri" panose="020F0502020204030204" pitchFamily="34" charset="0"/>
                <a:cs typeface="Calibri" panose="020F0502020204030204" pitchFamily="34" charset="0"/>
              </a:rPr>
              <a:t>, </a:t>
            </a:r>
            <a:r>
              <a:rPr lang="pt-BR" sz="1900" dirty="0" smtClean="0">
                <a:latin typeface="Calibri" panose="020F0502020204030204" pitchFamily="34" charset="0"/>
                <a:cs typeface="Calibri" panose="020F0502020204030204" pitchFamily="34" charset="0"/>
              </a:rPr>
              <a:t>Glaucia </a:t>
            </a:r>
            <a:r>
              <a:rPr lang="pt-BR" sz="1900" dirty="0">
                <a:latin typeface="Calibri" panose="020F0502020204030204" pitchFamily="34" charset="0"/>
                <a:cs typeface="Calibri" panose="020F0502020204030204" pitchFamily="34" charset="0"/>
              </a:rPr>
              <a:t>D. </a:t>
            </a:r>
            <a:r>
              <a:rPr lang="pt-BR" sz="1900" dirty="0" err="1" smtClean="0">
                <a:latin typeface="Calibri" panose="020F0502020204030204" pitchFamily="34" charset="0"/>
                <a:cs typeface="Calibri" panose="020F0502020204030204" pitchFamily="34" charset="0"/>
              </a:rPr>
              <a:t>Kommers</a:t>
            </a:r>
            <a:r>
              <a:rPr lang="pt-BR" sz="1900" dirty="0" smtClean="0">
                <a:latin typeface="Calibri" panose="020F0502020204030204" pitchFamily="34" charset="0"/>
                <a:cs typeface="Calibri" panose="020F0502020204030204" pitchFamily="34" charset="0"/>
              </a:rPr>
              <a:t>, </a:t>
            </a:r>
            <a:r>
              <a:rPr lang="pt-BR" sz="1900" dirty="0">
                <a:latin typeface="Calibri" panose="020F0502020204030204" pitchFamily="34" charset="0"/>
                <a:cs typeface="Calibri" panose="020F0502020204030204" pitchFamily="34" charset="0"/>
              </a:rPr>
              <a:t>Marcia C. da Silva4, </a:t>
            </a:r>
            <a:r>
              <a:rPr lang="pt-BR" sz="1900" dirty="0" err="1">
                <a:latin typeface="Calibri" panose="020F0502020204030204" pitchFamily="34" charset="0"/>
                <a:cs typeface="Calibri" panose="020F0502020204030204" pitchFamily="34" charset="0"/>
              </a:rPr>
              <a:t>Rudi</a:t>
            </a:r>
            <a:r>
              <a:rPr lang="pt-BR" sz="1900" dirty="0">
                <a:latin typeface="Calibri" panose="020F0502020204030204" pitchFamily="34" charset="0"/>
                <a:cs typeface="Calibri" panose="020F0502020204030204" pitchFamily="34" charset="0"/>
              </a:rPr>
              <a:t> Weiblen2 </a:t>
            </a:r>
            <a:r>
              <a:rPr lang="pt-BR" sz="1900" dirty="0" err="1">
                <a:latin typeface="Calibri" panose="020F0502020204030204" pitchFamily="34" charset="0"/>
                <a:cs typeface="Calibri" panose="020F0502020204030204" pitchFamily="34" charset="0"/>
              </a:rPr>
              <a:t>and</a:t>
            </a:r>
            <a:r>
              <a:rPr lang="pt-BR" sz="1900" dirty="0">
                <a:latin typeface="Calibri" panose="020F0502020204030204" pitchFamily="34" charset="0"/>
                <a:cs typeface="Calibri" panose="020F0502020204030204" pitchFamily="34" charset="0"/>
              </a:rPr>
              <a:t> Eduardo F. </a:t>
            </a:r>
            <a:r>
              <a:rPr lang="pt-BR" sz="1900" dirty="0" smtClean="0">
                <a:latin typeface="Calibri" panose="020F0502020204030204" pitchFamily="34" charset="0"/>
                <a:cs typeface="Calibri" panose="020F0502020204030204" pitchFamily="34" charset="0"/>
              </a:rPr>
              <a:t>Flores. </a:t>
            </a:r>
          </a:p>
          <a:p>
            <a:r>
              <a:rPr lang="es-ES" sz="1900" dirty="0" err="1">
                <a:latin typeface="Calibri" panose="020F0502020204030204" pitchFamily="34" charset="0"/>
                <a:cs typeface="Calibri" panose="020F0502020204030204" pitchFamily="34" charset="0"/>
              </a:rPr>
              <a:t>Canine</a:t>
            </a:r>
            <a:r>
              <a:rPr lang="es-ES" sz="1900" dirty="0">
                <a:latin typeface="Calibri" panose="020F0502020204030204" pitchFamily="34" charset="0"/>
                <a:cs typeface="Calibri" panose="020F0502020204030204" pitchFamily="34" charset="0"/>
              </a:rPr>
              <a:t> Parvovirus: </a:t>
            </a:r>
            <a:r>
              <a:rPr lang="es-ES" sz="1900" dirty="0" err="1">
                <a:latin typeface="Calibri" panose="020F0502020204030204" pitchFamily="34" charset="0"/>
                <a:cs typeface="Calibri" panose="020F0502020204030204" pitchFamily="34" charset="0"/>
              </a:rPr>
              <a:t>Current</a:t>
            </a:r>
            <a:r>
              <a:rPr lang="es-ES" sz="1900" dirty="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Perspective</a:t>
            </a:r>
            <a:r>
              <a:rPr lang="es-ES" sz="1900" dirty="0" smtClean="0">
                <a:latin typeface="Calibri" panose="020F0502020204030204" pitchFamily="34" charset="0"/>
                <a:cs typeface="Calibri" panose="020F0502020204030204" pitchFamily="34" charset="0"/>
              </a:rPr>
              <a:t> S</a:t>
            </a:r>
            <a:r>
              <a:rPr lang="es-ES" sz="1900" dirty="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Nandi</a:t>
            </a:r>
            <a:r>
              <a:rPr lang="es-ES" sz="1900" dirty="0" smtClean="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Manoj</a:t>
            </a:r>
            <a:r>
              <a:rPr lang="es-ES" sz="1900" dirty="0" smtClean="0">
                <a:latin typeface="Calibri" panose="020F0502020204030204" pitchFamily="34" charset="0"/>
                <a:cs typeface="Calibri" panose="020F0502020204030204" pitchFamily="34" charset="0"/>
              </a:rPr>
              <a:t> </a:t>
            </a:r>
            <a:r>
              <a:rPr lang="es-ES" sz="1900" dirty="0" err="1" smtClean="0">
                <a:latin typeface="Calibri" panose="020F0502020204030204" pitchFamily="34" charset="0"/>
                <a:cs typeface="Calibri" panose="020F0502020204030204" pitchFamily="34" charset="0"/>
              </a:rPr>
              <a:t>Kumar</a:t>
            </a:r>
            <a:r>
              <a:rPr lang="es-ES" sz="1900" dirty="0" smtClean="0">
                <a:latin typeface="Calibri" panose="020F0502020204030204" pitchFamily="34" charset="0"/>
                <a:cs typeface="Calibri" panose="020F0502020204030204" pitchFamily="34" charset="0"/>
              </a:rPr>
              <a:t>. </a:t>
            </a:r>
          </a:p>
          <a:p>
            <a:r>
              <a:rPr lang="es-ES" sz="1900" dirty="0" err="1">
                <a:latin typeface="Calibri" panose="020F0502020204030204" pitchFamily="34" charset="0"/>
                <a:cs typeface="Calibri" panose="020F0502020204030204" pitchFamily="34" charset="0"/>
              </a:rPr>
              <a:t>Vaccination</a:t>
            </a:r>
            <a:r>
              <a:rPr lang="es-ES" sz="1900" dirty="0">
                <a:latin typeface="Calibri" panose="020F0502020204030204" pitchFamily="34" charset="0"/>
                <a:cs typeface="Calibri" panose="020F0502020204030204" pitchFamily="34" charset="0"/>
              </a:rPr>
              <a:t> of </a:t>
            </a:r>
            <a:r>
              <a:rPr lang="es-ES" sz="1900" dirty="0" err="1">
                <a:latin typeface="Calibri" panose="020F0502020204030204" pitchFamily="34" charset="0"/>
                <a:cs typeface="Calibri" panose="020F0502020204030204" pitchFamily="34" charset="0"/>
              </a:rPr>
              <a:t>dogs</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with</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canine</a:t>
            </a:r>
            <a:r>
              <a:rPr lang="es-ES" sz="1900" dirty="0">
                <a:latin typeface="Calibri" panose="020F0502020204030204" pitchFamily="34" charset="0"/>
                <a:cs typeface="Calibri" panose="020F0502020204030204" pitchFamily="34" charset="0"/>
              </a:rPr>
              <a:t> parvovirus </a:t>
            </a:r>
            <a:r>
              <a:rPr lang="es-ES" sz="1900" dirty="0" err="1">
                <a:latin typeface="Calibri" panose="020F0502020204030204" pitchFamily="34" charset="0"/>
                <a:cs typeface="Calibri" panose="020F0502020204030204" pitchFamily="34" charset="0"/>
              </a:rPr>
              <a:t>type</a:t>
            </a:r>
            <a:r>
              <a:rPr lang="es-ES" sz="1900" dirty="0">
                <a:latin typeface="Calibri" panose="020F0502020204030204" pitchFamily="34" charset="0"/>
                <a:cs typeface="Calibri" panose="020F0502020204030204" pitchFamily="34" charset="0"/>
              </a:rPr>
              <a:t> 2b (CPV-2b) induces </a:t>
            </a:r>
            <a:r>
              <a:rPr lang="es-ES" sz="1900" dirty="0" err="1">
                <a:latin typeface="Calibri" panose="020F0502020204030204" pitchFamily="34" charset="0"/>
                <a:cs typeface="Calibri" panose="020F0502020204030204" pitchFamily="34" charset="0"/>
              </a:rPr>
              <a:t>neutralising</a:t>
            </a:r>
            <a:r>
              <a:rPr lang="es-ES" sz="1900" dirty="0">
                <a:latin typeface="Calibri" panose="020F0502020204030204" pitchFamily="34" charset="0"/>
                <a:cs typeface="Calibri" panose="020F0502020204030204" pitchFamily="34" charset="0"/>
              </a:rPr>
              <a:t> </a:t>
            </a:r>
            <a:r>
              <a:rPr lang="es-ES" sz="1900" dirty="0" err="1">
                <a:latin typeface="Calibri" panose="020F0502020204030204" pitchFamily="34" charset="0"/>
                <a:cs typeface="Calibri" panose="020F0502020204030204" pitchFamily="34" charset="0"/>
              </a:rPr>
              <a:t>antibody</a:t>
            </a:r>
            <a:r>
              <a:rPr lang="es-ES" sz="1900" dirty="0">
                <a:latin typeface="Calibri" panose="020F0502020204030204" pitchFamily="34" charset="0"/>
                <a:cs typeface="Calibri" panose="020F0502020204030204" pitchFamily="34" charset="0"/>
              </a:rPr>
              <a:t> responses to CPV-2a and </a:t>
            </a:r>
            <a:r>
              <a:rPr lang="es-ES" sz="1900" dirty="0" smtClean="0">
                <a:latin typeface="Calibri" panose="020F0502020204030204" pitchFamily="34" charset="0"/>
                <a:cs typeface="Calibri" panose="020F0502020204030204" pitchFamily="34" charset="0"/>
              </a:rPr>
              <a:t>CPV-2c. Wilson S, </a:t>
            </a:r>
            <a:r>
              <a:rPr lang="es-ES" sz="1900" dirty="0" err="1">
                <a:latin typeface="Calibri" panose="020F0502020204030204" pitchFamily="34" charset="0"/>
                <a:cs typeface="Calibri" panose="020F0502020204030204" pitchFamily="34" charset="0"/>
              </a:rPr>
              <a:t>Illambas</a:t>
            </a:r>
            <a:r>
              <a:rPr lang="es-ES" sz="1900" dirty="0">
                <a:latin typeface="Calibri" panose="020F0502020204030204" pitchFamily="34" charset="0"/>
                <a:cs typeface="Calibri" panose="020F0502020204030204" pitchFamily="34" charset="0"/>
              </a:rPr>
              <a:t> </a:t>
            </a:r>
            <a:r>
              <a:rPr lang="es-ES" sz="1900" dirty="0" smtClean="0">
                <a:latin typeface="Calibri" panose="020F0502020204030204" pitchFamily="34" charset="0"/>
                <a:cs typeface="Calibri" panose="020F0502020204030204" pitchFamily="34" charset="0"/>
              </a:rPr>
              <a:t>J, </a:t>
            </a:r>
            <a:r>
              <a:rPr lang="es-ES" sz="1900" dirty="0" err="1">
                <a:latin typeface="Calibri" panose="020F0502020204030204" pitchFamily="34" charset="0"/>
                <a:cs typeface="Calibri" panose="020F0502020204030204" pitchFamily="34" charset="0"/>
              </a:rPr>
              <a:t>Siedek</a:t>
            </a:r>
            <a:r>
              <a:rPr lang="es-ES" sz="1900" dirty="0">
                <a:latin typeface="Calibri" panose="020F0502020204030204" pitchFamily="34" charset="0"/>
                <a:cs typeface="Calibri" panose="020F0502020204030204" pitchFamily="34" charset="0"/>
              </a:rPr>
              <a:t> </a:t>
            </a:r>
            <a:r>
              <a:rPr lang="es-ES" sz="1900" dirty="0" smtClean="0">
                <a:latin typeface="Calibri" panose="020F0502020204030204" pitchFamily="34" charset="0"/>
                <a:cs typeface="Calibri" panose="020F0502020204030204" pitchFamily="34" charset="0"/>
              </a:rPr>
              <a:t>E, </a:t>
            </a:r>
            <a:r>
              <a:rPr lang="es-ES" sz="1900" dirty="0">
                <a:latin typeface="Calibri" panose="020F0502020204030204" pitchFamily="34" charset="0"/>
                <a:cs typeface="Calibri" panose="020F0502020204030204" pitchFamily="34" charset="0"/>
              </a:rPr>
              <a:t>Stirling </a:t>
            </a:r>
            <a:r>
              <a:rPr lang="es-ES" sz="1900" dirty="0" smtClean="0">
                <a:latin typeface="Calibri" panose="020F0502020204030204" pitchFamily="34" charset="0"/>
                <a:cs typeface="Calibri" panose="020F0502020204030204" pitchFamily="34" charset="0"/>
              </a:rPr>
              <a:t>C, </a:t>
            </a:r>
            <a:r>
              <a:rPr lang="es-ES" sz="1900" dirty="0">
                <a:latin typeface="Calibri" panose="020F0502020204030204" pitchFamily="34" charset="0"/>
                <a:cs typeface="Calibri" panose="020F0502020204030204" pitchFamily="34" charset="0"/>
              </a:rPr>
              <a:t>Thomas </a:t>
            </a:r>
            <a:r>
              <a:rPr lang="es-ES" sz="1900" dirty="0" smtClean="0">
                <a:latin typeface="Calibri" panose="020F0502020204030204" pitchFamily="34" charset="0"/>
                <a:cs typeface="Calibri" panose="020F0502020204030204" pitchFamily="34" charset="0"/>
              </a:rPr>
              <a:t>A, </a:t>
            </a:r>
            <a:r>
              <a:rPr lang="es-ES" sz="1900" dirty="0" err="1">
                <a:latin typeface="Calibri" panose="020F0502020204030204" pitchFamily="34" charset="0"/>
                <a:cs typeface="Calibri" panose="020F0502020204030204" pitchFamily="34" charset="0"/>
              </a:rPr>
              <a:t>Plevová</a:t>
            </a:r>
            <a:r>
              <a:rPr lang="es-ES" sz="1900" dirty="0">
                <a:latin typeface="Calibri" panose="020F0502020204030204" pitchFamily="34" charset="0"/>
                <a:cs typeface="Calibri" panose="020F0502020204030204" pitchFamily="34" charset="0"/>
              </a:rPr>
              <a:t> </a:t>
            </a:r>
            <a:r>
              <a:rPr lang="es-ES" sz="1900" dirty="0" smtClean="0">
                <a:latin typeface="Calibri" panose="020F0502020204030204" pitchFamily="34" charset="0"/>
                <a:cs typeface="Calibri" panose="020F0502020204030204" pitchFamily="34" charset="0"/>
              </a:rPr>
              <a:t>E, </a:t>
            </a:r>
            <a:r>
              <a:rPr lang="es-ES" sz="1900" dirty="0" err="1">
                <a:latin typeface="Calibri" panose="020F0502020204030204" pitchFamily="34" charset="0"/>
                <a:cs typeface="Calibri" panose="020F0502020204030204" pitchFamily="34" charset="0"/>
              </a:rPr>
              <a:t>Sture</a:t>
            </a:r>
            <a:r>
              <a:rPr lang="es-ES" sz="1900" dirty="0">
                <a:latin typeface="Calibri" panose="020F0502020204030204" pitchFamily="34" charset="0"/>
                <a:cs typeface="Calibri" panose="020F0502020204030204" pitchFamily="34" charset="0"/>
              </a:rPr>
              <a:t> </a:t>
            </a:r>
            <a:r>
              <a:rPr lang="es-ES" sz="1900" dirty="0" smtClean="0">
                <a:latin typeface="Calibri" panose="020F0502020204030204" pitchFamily="34" charset="0"/>
                <a:cs typeface="Calibri" panose="020F0502020204030204" pitchFamily="34" charset="0"/>
              </a:rPr>
              <a:t>G, </a:t>
            </a:r>
            <a:r>
              <a:rPr lang="es-ES" sz="1900" dirty="0">
                <a:latin typeface="Calibri" panose="020F0502020204030204" pitchFamily="34" charset="0"/>
                <a:cs typeface="Calibri" panose="020F0502020204030204" pitchFamily="34" charset="0"/>
              </a:rPr>
              <a:t>Salt </a:t>
            </a:r>
            <a:r>
              <a:rPr lang="es-ES" sz="1900" dirty="0" smtClean="0">
                <a:latin typeface="Calibri" panose="020F0502020204030204" pitchFamily="34" charset="0"/>
                <a:cs typeface="Calibri" panose="020F0502020204030204" pitchFamily="34" charset="0"/>
              </a:rPr>
              <a:t>J.</a:t>
            </a:r>
          </a:p>
          <a:p>
            <a:r>
              <a:rPr lang="es-ES" sz="1900" dirty="0">
                <a:latin typeface="Calibri" panose="020F0502020204030204" pitchFamily="34" charset="0"/>
                <a:cs typeface="Calibri" panose="020F0502020204030204" pitchFamily="34" charset="0"/>
                <a:hlinkClick r:id="rId2"/>
              </a:rPr>
              <a:t>https://</a:t>
            </a:r>
            <a:r>
              <a:rPr lang="es-ES" sz="1900" dirty="0" smtClean="0">
                <a:latin typeface="Calibri" panose="020F0502020204030204" pitchFamily="34" charset="0"/>
                <a:cs typeface="Calibri" panose="020F0502020204030204" pitchFamily="34" charset="0"/>
                <a:hlinkClick r:id="rId2"/>
              </a:rPr>
              <a:t>www.intechopen.com/books/canine-medicine-recent-topics-and-advanced-research/canine-parvovirus-type-2</a:t>
            </a:r>
            <a:endParaRPr lang="es-ES" sz="1900" dirty="0" smtClean="0">
              <a:latin typeface="Calibri" panose="020F0502020204030204" pitchFamily="34" charset="0"/>
              <a:cs typeface="Calibri" panose="020F0502020204030204" pitchFamily="34" charset="0"/>
            </a:endParaRPr>
          </a:p>
          <a:p>
            <a:r>
              <a:rPr lang="es-ES" sz="1900" dirty="0">
                <a:latin typeface="Calibri" panose="020F0502020204030204" pitchFamily="34" charset="0"/>
                <a:cs typeface="Calibri" panose="020F0502020204030204" pitchFamily="34" charset="0"/>
                <a:hlinkClick r:id="rId3"/>
              </a:rPr>
              <a:t>http://</a:t>
            </a:r>
            <a:r>
              <a:rPr lang="es-ES" sz="1900" dirty="0" smtClean="0">
                <a:latin typeface="Calibri" panose="020F0502020204030204" pitchFamily="34" charset="0"/>
                <a:cs typeface="Calibri" panose="020F0502020204030204" pitchFamily="34" charset="0"/>
                <a:hlinkClick r:id="rId3"/>
              </a:rPr>
              <a:t>www.scielo.br/scielo.php?script=sci_arttext&amp;pid=S0100-736X2018000100113</a:t>
            </a:r>
            <a:endParaRPr lang="es-ES" sz="1900" dirty="0" smtClean="0">
              <a:latin typeface="Calibri" panose="020F0502020204030204" pitchFamily="34" charset="0"/>
              <a:cs typeface="Calibri" panose="020F0502020204030204" pitchFamily="34" charset="0"/>
            </a:endParaRPr>
          </a:p>
          <a:p>
            <a:endParaRPr lang="es-ES" sz="1900" dirty="0" smtClean="0">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1012364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INDEX</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ETIOLOGY</a:t>
            </a:r>
          </a:p>
          <a:p>
            <a:r>
              <a:rPr lang="es-ES" dirty="0" smtClean="0"/>
              <a:t>SOURCES OF INFECTION</a:t>
            </a:r>
          </a:p>
          <a:p>
            <a:r>
              <a:rPr lang="es-ES" dirty="0" smtClean="0"/>
              <a:t>TRANSMISSION</a:t>
            </a:r>
          </a:p>
          <a:p>
            <a:r>
              <a:rPr lang="es-ES" dirty="0" smtClean="0"/>
              <a:t>PATHOGENESIS</a:t>
            </a:r>
          </a:p>
          <a:p>
            <a:r>
              <a:rPr lang="es-ES" dirty="0" smtClean="0"/>
              <a:t>SYMPTOMS</a:t>
            </a:r>
          </a:p>
          <a:p>
            <a:r>
              <a:rPr lang="es-ES" dirty="0" smtClean="0"/>
              <a:t>PATHOLOGICAL CHANGES</a:t>
            </a:r>
          </a:p>
          <a:p>
            <a:r>
              <a:rPr lang="es-ES" dirty="0" smtClean="0"/>
              <a:t>HISTOPATHOLOGY</a:t>
            </a:r>
          </a:p>
          <a:p>
            <a:r>
              <a:rPr lang="es-ES" dirty="0" smtClean="0"/>
              <a:t>DIAGNOSIS</a:t>
            </a:r>
          </a:p>
          <a:p>
            <a:r>
              <a:rPr lang="es-ES" dirty="0" smtClean="0"/>
              <a:t>TREATMENT</a:t>
            </a:r>
          </a:p>
          <a:p>
            <a:r>
              <a:rPr lang="es-ES" dirty="0" smtClean="0"/>
              <a:t>PREVENTION</a:t>
            </a:r>
          </a:p>
          <a:p>
            <a:r>
              <a:rPr lang="es-ES" dirty="0" smtClean="0"/>
              <a:t>BIBLIOGRAPHY</a:t>
            </a:r>
          </a:p>
          <a:p>
            <a:endParaRPr lang="es-ES" dirty="0"/>
          </a:p>
        </p:txBody>
      </p:sp>
    </p:spTree>
    <p:extLst>
      <p:ext uri="{BB962C8B-B14F-4D97-AF65-F5344CB8AC3E}">
        <p14:creationId xmlns:p14="http://schemas.microsoft.com/office/powerpoint/2010/main" val="173768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95220"/>
            <a:ext cx="10058400" cy="1609344"/>
          </a:xfrm>
        </p:spPr>
        <p:txBody>
          <a:bodyPr/>
          <a:lstStyle/>
          <a:p>
            <a:r>
              <a:rPr lang="es-ES" dirty="0" smtClean="0"/>
              <a:t>ETIOLOGY</a:t>
            </a:r>
            <a:endParaRPr lang="es-ES" dirty="0"/>
          </a:p>
        </p:txBody>
      </p:sp>
      <p:sp>
        <p:nvSpPr>
          <p:cNvPr id="3" name="CuadroTexto 2"/>
          <p:cNvSpPr txBox="1"/>
          <p:nvPr/>
        </p:nvSpPr>
        <p:spPr>
          <a:xfrm>
            <a:off x="519545" y="1904564"/>
            <a:ext cx="5798128" cy="203132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t>Canine </a:t>
            </a:r>
            <a:r>
              <a:rPr lang="en-US" b="1" dirty="0"/>
              <a:t>parvovirus type 1</a:t>
            </a:r>
            <a:r>
              <a:rPr lang="en-US" dirty="0"/>
              <a:t>: discovered in 1967 and different to type 2. Asymptomatic enteric infection. Also associated with abortions and mortality in puppies</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Canine parvovirus type 2</a:t>
            </a:r>
            <a:r>
              <a:rPr lang="en-US" dirty="0"/>
              <a:t>: in 1978 caused outbreaks of diarrhea and sudden </a:t>
            </a:r>
            <a:r>
              <a:rPr lang="en-US" dirty="0" smtClean="0"/>
              <a:t>deaths. </a:t>
            </a:r>
            <a:endParaRPr lang="es-ES" dirty="0"/>
          </a:p>
        </p:txBody>
      </p:sp>
      <p:sp>
        <p:nvSpPr>
          <p:cNvPr id="6" name="CuadroTexto 5"/>
          <p:cNvSpPr txBox="1"/>
          <p:nvPr/>
        </p:nvSpPr>
        <p:spPr>
          <a:xfrm>
            <a:off x="633119" y="4225779"/>
            <a:ext cx="10058400" cy="1477328"/>
          </a:xfrm>
          <a:prstGeom prst="rect">
            <a:avLst/>
          </a:prstGeom>
          <a:noFill/>
        </p:spPr>
        <p:txBody>
          <a:bodyPr wrap="square" rtlCol="0">
            <a:spAutoFit/>
          </a:bodyPr>
          <a:lstStyle/>
          <a:p>
            <a:r>
              <a:rPr lang="en-US" u="sng" dirty="0" smtClean="0"/>
              <a:t>0RIGIN OF CANINE PARVOVIRUS TYPE 2</a:t>
            </a:r>
          </a:p>
          <a:p>
            <a:endParaRPr lang="en-US" u="sng" dirty="0" smtClean="0"/>
          </a:p>
          <a:p>
            <a:pPr algn="just"/>
            <a:r>
              <a:rPr lang="es-ES" dirty="0"/>
              <a:t>CPV </a:t>
            </a:r>
            <a:r>
              <a:rPr lang="es-ES" dirty="0" err="1"/>
              <a:t>is</a:t>
            </a:r>
            <a:r>
              <a:rPr lang="es-ES" dirty="0"/>
              <a:t> </a:t>
            </a:r>
            <a:r>
              <a:rPr lang="es-ES" dirty="0" err="1"/>
              <a:t>believed</a:t>
            </a:r>
            <a:r>
              <a:rPr lang="es-ES" dirty="0"/>
              <a:t> to </a:t>
            </a:r>
            <a:r>
              <a:rPr lang="es-ES" dirty="0" err="1"/>
              <a:t>have</a:t>
            </a:r>
            <a:r>
              <a:rPr lang="es-ES" dirty="0"/>
              <a:t> </a:t>
            </a:r>
            <a:r>
              <a:rPr lang="es-ES" dirty="0" err="1"/>
              <a:t>originated</a:t>
            </a:r>
            <a:r>
              <a:rPr lang="es-ES" dirty="0"/>
              <a:t> as a host </a:t>
            </a:r>
            <a:r>
              <a:rPr lang="es-ES" dirty="0" err="1"/>
              <a:t>range</a:t>
            </a:r>
            <a:r>
              <a:rPr lang="es-ES" dirty="0"/>
              <a:t> </a:t>
            </a:r>
            <a:r>
              <a:rPr lang="es-ES" dirty="0" err="1"/>
              <a:t>variant</a:t>
            </a:r>
            <a:r>
              <a:rPr lang="es-ES" dirty="0"/>
              <a:t> </a:t>
            </a:r>
            <a:r>
              <a:rPr lang="es-ES" dirty="0" err="1"/>
              <a:t>from</a:t>
            </a:r>
            <a:r>
              <a:rPr lang="es-ES" dirty="0"/>
              <a:t> </a:t>
            </a:r>
            <a:r>
              <a:rPr lang="es-ES" dirty="0" err="1"/>
              <a:t>feline</a:t>
            </a:r>
            <a:r>
              <a:rPr lang="es-ES" dirty="0"/>
              <a:t> </a:t>
            </a:r>
            <a:r>
              <a:rPr lang="es-ES" dirty="0" err="1"/>
              <a:t>panleucopenia</a:t>
            </a:r>
            <a:r>
              <a:rPr lang="es-ES" dirty="0"/>
              <a:t> virus (FPV), </a:t>
            </a:r>
            <a:r>
              <a:rPr lang="es-ES" dirty="0" err="1"/>
              <a:t>include</a:t>
            </a:r>
            <a:r>
              <a:rPr lang="es-ES" dirty="0"/>
              <a:t> a </a:t>
            </a:r>
            <a:r>
              <a:rPr lang="es-ES" dirty="0" err="1"/>
              <a:t>direct</a:t>
            </a:r>
            <a:r>
              <a:rPr lang="es-ES" dirty="0"/>
              <a:t> </a:t>
            </a:r>
            <a:r>
              <a:rPr lang="es-ES" dirty="0" err="1"/>
              <a:t>mutation</a:t>
            </a:r>
            <a:r>
              <a:rPr lang="es-ES" dirty="0"/>
              <a:t> </a:t>
            </a:r>
            <a:r>
              <a:rPr lang="es-ES" dirty="0" err="1"/>
              <a:t>from</a:t>
            </a:r>
            <a:r>
              <a:rPr lang="es-ES" dirty="0"/>
              <a:t> FPV, a </a:t>
            </a:r>
            <a:r>
              <a:rPr lang="es-ES" dirty="0" err="1"/>
              <a:t>mutation</a:t>
            </a:r>
            <a:r>
              <a:rPr lang="es-ES" dirty="0"/>
              <a:t> </a:t>
            </a:r>
            <a:r>
              <a:rPr lang="es-ES" dirty="0" err="1"/>
              <a:t>from</a:t>
            </a:r>
            <a:r>
              <a:rPr lang="es-ES" dirty="0"/>
              <a:t> a FPV </a:t>
            </a:r>
            <a:r>
              <a:rPr lang="es-ES" dirty="0" err="1"/>
              <a:t>vaccine</a:t>
            </a:r>
            <a:r>
              <a:rPr lang="es-ES" dirty="0"/>
              <a:t> virus and </a:t>
            </a:r>
            <a:r>
              <a:rPr lang="es-ES" dirty="0" err="1"/>
              <a:t>the</a:t>
            </a:r>
            <a:r>
              <a:rPr lang="es-ES" dirty="0"/>
              <a:t> </a:t>
            </a:r>
            <a:r>
              <a:rPr lang="es-ES" dirty="0" err="1"/>
              <a:t>adaptation</a:t>
            </a:r>
            <a:r>
              <a:rPr lang="es-ES" dirty="0"/>
              <a:t> to </a:t>
            </a:r>
            <a:r>
              <a:rPr lang="es-ES" dirty="0" err="1"/>
              <a:t>the</a:t>
            </a:r>
            <a:r>
              <a:rPr lang="es-ES" dirty="0"/>
              <a:t> new host </a:t>
            </a:r>
            <a:r>
              <a:rPr lang="es-ES" dirty="0" err="1"/>
              <a:t>dog</a:t>
            </a:r>
            <a:r>
              <a:rPr lang="es-ES" dirty="0"/>
              <a:t> </a:t>
            </a:r>
            <a:r>
              <a:rPr lang="es-ES" dirty="0" err="1"/>
              <a:t>via</a:t>
            </a:r>
            <a:r>
              <a:rPr lang="es-ES" dirty="0"/>
              <a:t> non-</a:t>
            </a:r>
            <a:r>
              <a:rPr lang="es-ES" dirty="0" err="1"/>
              <a:t>domestic</a:t>
            </a:r>
            <a:r>
              <a:rPr lang="es-ES" dirty="0"/>
              <a:t> </a:t>
            </a:r>
            <a:r>
              <a:rPr lang="es-ES" dirty="0" err="1"/>
              <a:t>carnivores</a:t>
            </a:r>
            <a:r>
              <a:rPr lang="es-ES" dirty="0"/>
              <a:t>, </a:t>
            </a:r>
            <a:r>
              <a:rPr lang="es-ES" dirty="0" err="1"/>
              <a:t>like</a:t>
            </a:r>
            <a:r>
              <a:rPr lang="es-ES" dirty="0"/>
              <a:t> </a:t>
            </a:r>
            <a:r>
              <a:rPr lang="es-ES" dirty="0" err="1"/>
              <a:t>mink</a:t>
            </a:r>
            <a:r>
              <a:rPr lang="es-ES" dirty="0"/>
              <a:t> and </a:t>
            </a:r>
            <a:r>
              <a:rPr lang="es-ES" dirty="0" err="1"/>
              <a:t>foxes</a:t>
            </a:r>
            <a:r>
              <a:rPr lang="es-ES" dirty="0"/>
              <a:t>.</a:t>
            </a:r>
            <a:endParaRPr lang="en-US" u="sng"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258" y="900894"/>
            <a:ext cx="3803248" cy="3530394"/>
          </a:xfrm>
          <a:prstGeom prst="rect">
            <a:avLst/>
          </a:prstGeom>
        </p:spPr>
      </p:pic>
    </p:spTree>
    <p:extLst>
      <p:ext uri="{BB962C8B-B14F-4D97-AF65-F5344CB8AC3E}">
        <p14:creationId xmlns:p14="http://schemas.microsoft.com/office/powerpoint/2010/main" val="1157227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26106"/>
            <a:ext cx="10058400" cy="1609344"/>
          </a:xfrm>
        </p:spPr>
        <p:txBody>
          <a:bodyPr/>
          <a:lstStyle/>
          <a:p>
            <a:r>
              <a:rPr lang="es-ES" dirty="0" smtClean="0"/>
              <a:t>ETIOLOGY</a:t>
            </a:r>
            <a:endParaRPr lang="es-ES" dirty="0"/>
          </a:p>
        </p:txBody>
      </p:sp>
      <p:sp>
        <p:nvSpPr>
          <p:cNvPr id="3" name="Marcador de contenido 2"/>
          <p:cNvSpPr>
            <a:spLocks noGrp="1"/>
          </p:cNvSpPr>
          <p:nvPr>
            <p:ph idx="1"/>
          </p:nvPr>
        </p:nvSpPr>
        <p:spPr>
          <a:xfrm>
            <a:off x="810540" y="1698326"/>
            <a:ext cx="5794976" cy="4362519"/>
          </a:xfrm>
        </p:spPr>
        <p:txBody>
          <a:bodyPr/>
          <a:lstStyle/>
          <a:p>
            <a:pPr algn="just"/>
            <a:r>
              <a:rPr lang="es-ES" dirty="0" err="1" smtClean="0"/>
              <a:t>Canine</a:t>
            </a:r>
            <a:r>
              <a:rPr lang="es-ES" dirty="0" smtClean="0"/>
              <a:t> parvovirus </a:t>
            </a:r>
            <a:r>
              <a:rPr lang="es-ES" dirty="0" err="1" smtClean="0"/>
              <a:t>type</a:t>
            </a:r>
            <a:r>
              <a:rPr lang="es-ES" dirty="0" smtClean="0"/>
              <a:t> 2 </a:t>
            </a:r>
            <a:r>
              <a:rPr lang="es-ES" dirty="0" err="1" smtClean="0"/>
              <a:t>dissapeared</a:t>
            </a:r>
            <a:r>
              <a:rPr lang="es-ES" dirty="0" smtClean="0"/>
              <a:t> in 1981 </a:t>
            </a:r>
            <a:r>
              <a:rPr lang="es-ES" dirty="0" err="1" smtClean="0"/>
              <a:t>but</a:t>
            </a:r>
            <a:r>
              <a:rPr lang="es-ES" dirty="0" smtClean="0"/>
              <a:t> </a:t>
            </a:r>
            <a:r>
              <a:rPr lang="es-ES" dirty="0" err="1" smtClean="0"/>
              <a:t>variants</a:t>
            </a:r>
            <a:r>
              <a:rPr lang="es-ES" dirty="0" smtClean="0"/>
              <a:t> 2a (1980) and 2b (1984) </a:t>
            </a:r>
            <a:r>
              <a:rPr lang="es-ES" dirty="0" err="1" smtClean="0"/>
              <a:t>appeared</a:t>
            </a:r>
            <a:r>
              <a:rPr lang="es-ES" dirty="0" smtClean="0"/>
              <a:t>. </a:t>
            </a:r>
          </a:p>
          <a:p>
            <a:pPr algn="just"/>
            <a:r>
              <a:rPr lang="es-ES" dirty="0" smtClean="0"/>
              <a:t>In 2000 </a:t>
            </a:r>
            <a:r>
              <a:rPr lang="es-ES" dirty="0" err="1" smtClean="0"/>
              <a:t>the</a:t>
            </a:r>
            <a:r>
              <a:rPr lang="es-ES" dirty="0" smtClean="0"/>
              <a:t> </a:t>
            </a:r>
            <a:r>
              <a:rPr lang="es-ES" dirty="0" err="1" smtClean="0"/>
              <a:t>variant</a:t>
            </a:r>
            <a:r>
              <a:rPr lang="es-ES" dirty="0" smtClean="0"/>
              <a:t> 2c </a:t>
            </a:r>
            <a:r>
              <a:rPr lang="es-ES" dirty="0" err="1" smtClean="0"/>
              <a:t>was</a:t>
            </a:r>
            <a:r>
              <a:rPr lang="es-ES" dirty="0" smtClean="0"/>
              <a:t> </a:t>
            </a:r>
            <a:r>
              <a:rPr lang="es-ES" dirty="0" err="1" smtClean="0"/>
              <a:t>described</a:t>
            </a:r>
            <a:r>
              <a:rPr lang="es-ES" dirty="0" smtClean="0"/>
              <a:t>. </a:t>
            </a:r>
          </a:p>
          <a:p>
            <a:pPr marL="0" indent="0" algn="just">
              <a:buNone/>
            </a:pPr>
            <a:endParaRPr lang="es-ES" dirty="0" smtClean="0"/>
          </a:p>
          <a:p>
            <a:pPr marL="0" indent="0" algn="just">
              <a:buNone/>
            </a:pPr>
            <a:r>
              <a:rPr lang="es-ES" i="1" dirty="0" err="1" smtClean="0"/>
              <a:t>Canine</a:t>
            </a:r>
            <a:r>
              <a:rPr lang="es-ES" i="1" dirty="0" smtClean="0"/>
              <a:t> parvovirus </a:t>
            </a:r>
            <a:r>
              <a:rPr lang="es-ES" dirty="0" smtClean="0"/>
              <a:t>2a, 2b and 2c:</a:t>
            </a:r>
          </a:p>
          <a:p>
            <a:pPr algn="just">
              <a:buFontTx/>
              <a:buChar char="-"/>
            </a:pPr>
            <a:r>
              <a:rPr lang="es-ES" dirty="0" err="1" smtClean="0"/>
              <a:t>Genus</a:t>
            </a:r>
            <a:r>
              <a:rPr lang="es-ES" dirty="0" smtClean="0"/>
              <a:t> </a:t>
            </a:r>
            <a:r>
              <a:rPr lang="es-ES" i="1" dirty="0" err="1" smtClean="0"/>
              <a:t>Parovirus</a:t>
            </a:r>
            <a:endParaRPr lang="es-ES" i="1" dirty="0" smtClean="0"/>
          </a:p>
          <a:p>
            <a:pPr algn="just">
              <a:buFontTx/>
              <a:buChar char="-"/>
            </a:pPr>
            <a:r>
              <a:rPr lang="es-ES" dirty="0" err="1" smtClean="0"/>
              <a:t>Family</a:t>
            </a:r>
            <a:r>
              <a:rPr lang="es-ES" dirty="0" smtClean="0"/>
              <a:t> </a:t>
            </a:r>
            <a:r>
              <a:rPr lang="es-ES" i="1" dirty="0" err="1" smtClean="0"/>
              <a:t>Parvoviridae</a:t>
            </a:r>
            <a:endParaRPr lang="es-ES" i="1" dirty="0" smtClean="0"/>
          </a:p>
          <a:p>
            <a:pPr marL="0" indent="0" algn="just">
              <a:buNone/>
            </a:pPr>
            <a:r>
              <a:rPr lang="es-ES" i="1" dirty="0" smtClean="0"/>
              <a:t>- </a:t>
            </a:r>
            <a:r>
              <a:rPr lang="en-US" dirty="0"/>
              <a:t>CPV-2 has icosahedral symmetry, 25 nm in diameter and </a:t>
            </a:r>
            <a:r>
              <a:rPr lang="en-US" dirty="0" err="1"/>
              <a:t>nonenveloped</a:t>
            </a:r>
            <a:r>
              <a:rPr lang="en-US" dirty="0"/>
              <a:t> with a linear, single stranded DNA genome.</a:t>
            </a:r>
            <a:endParaRPr lang="es-ES" i="1" dirty="0" smtClean="0"/>
          </a:p>
        </p:txBody>
      </p:sp>
      <p:pic>
        <p:nvPicPr>
          <p:cNvPr id="5" name="Imagen 4"/>
          <p:cNvPicPr>
            <a:picLocks noChangeAspect="1"/>
          </p:cNvPicPr>
          <p:nvPr/>
        </p:nvPicPr>
        <p:blipFill rotWithShape="1">
          <a:blip r:embed="rId2"/>
          <a:srcRect l="10108" t="-2274" r="12409" b="228"/>
          <a:stretch/>
        </p:blipFill>
        <p:spPr>
          <a:xfrm>
            <a:off x="7233313" y="1030778"/>
            <a:ext cx="4312693" cy="2183641"/>
          </a:xfrm>
          <a:prstGeom prst="rect">
            <a:avLst/>
          </a:prstGeom>
        </p:spPr>
      </p:pic>
      <p:sp>
        <p:nvSpPr>
          <p:cNvPr id="6" name="Rectángulo 5"/>
          <p:cNvSpPr/>
          <p:nvPr/>
        </p:nvSpPr>
        <p:spPr>
          <a:xfrm>
            <a:off x="7483522" y="3417920"/>
            <a:ext cx="4471917" cy="584775"/>
          </a:xfrm>
          <a:prstGeom prst="rect">
            <a:avLst/>
          </a:prstGeom>
          <a:ln>
            <a:solidFill>
              <a:schemeClr val="accent2">
                <a:lumMod val="60000"/>
                <a:lumOff val="40000"/>
              </a:schemeClr>
            </a:solidFill>
          </a:ln>
        </p:spPr>
        <p:txBody>
          <a:bodyPr wrap="square">
            <a:spAutoFit/>
          </a:bodyPr>
          <a:lstStyle/>
          <a:p>
            <a:pPr marL="342900" indent="-342900">
              <a:buAutoNum type="alphaUcPeriod"/>
            </a:pPr>
            <a:r>
              <a:rPr lang="es-ES" sz="1600" dirty="0"/>
              <a:t>General </a:t>
            </a:r>
            <a:r>
              <a:rPr lang="es-ES" sz="1600" dirty="0" err="1"/>
              <a:t>structure</a:t>
            </a:r>
            <a:r>
              <a:rPr lang="es-ES" sz="1600" dirty="0"/>
              <a:t> of </a:t>
            </a:r>
            <a:r>
              <a:rPr lang="es-ES" sz="1600" dirty="0" err="1"/>
              <a:t>canine</a:t>
            </a:r>
            <a:r>
              <a:rPr lang="es-ES" sz="1600" dirty="0"/>
              <a:t> parvovirus.</a:t>
            </a:r>
          </a:p>
          <a:p>
            <a:pPr marL="342900" indent="-342900">
              <a:buAutoNum type="alphaUcPeriod"/>
            </a:pPr>
            <a:r>
              <a:rPr lang="es-ES" sz="1600" dirty="0" err="1"/>
              <a:t>Structure</a:t>
            </a:r>
            <a:r>
              <a:rPr lang="es-ES" sz="1600" dirty="0"/>
              <a:t> of coronavirus.</a:t>
            </a:r>
          </a:p>
        </p:txBody>
      </p:sp>
    </p:spTree>
    <p:extLst>
      <p:ext uri="{BB962C8B-B14F-4D97-AF65-F5344CB8AC3E}">
        <p14:creationId xmlns:p14="http://schemas.microsoft.com/office/powerpoint/2010/main" val="3321431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9598" y="0"/>
            <a:ext cx="10058400" cy="1609344"/>
          </a:xfrm>
        </p:spPr>
        <p:txBody>
          <a:bodyPr/>
          <a:lstStyle/>
          <a:p>
            <a:r>
              <a:rPr lang="es-ES" dirty="0" smtClean="0"/>
              <a:t>SOURCES OF INFECTION</a:t>
            </a:r>
            <a:endParaRPr lang="es-ES" dirty="0"/>
          </a:p>
        </p:txBody>
      </p:sp>
      <p:sp>
        <p:nvSpPr>
          <p:cNvPr id="3" name="Marcador de contenido 2"/>
          <p:cNvSpPr>
            <a:spLocks noGrp="1"/>
          </p:cNvSpPr>
          <p:nvPr>
            <p:ph idx="1"/>
          </p:nvPr>
        </p:nvSpPr>
        <p:spPr>
          <a:xfrm>
            <a:off x="769598" y="1725624"/>
            <a:ext cx="7118808" cy="4429516"/>
          </a:xfrm>
        </p:spPr>
        <p:txBody>
          <a:bodyPr>
            <a:normAutofit fontScale="77500" lnSpcReduction="20000"/>
          </a:bodyPr>
          <a:lstStyle/>
          <a:p>
            <a:pPr algn="just"/>
            <a:r>
              <a:rPr lang="en-US" dirty="0"/>
              <a:t>Canine parvovirus infection occurs worldwide in domestic dogs and other members of the dog family. Incidence is higher </a:t>
            </a:r>
            <a:r>
              <a:rPr lang="en-US" dirty="0" smtClean="0"/>
              <a:t>in:</a:t>
            </a:r>
          </a:p>
          <a:p>
            <a:pPr lvl="1" algn="just"/>
            <a:r>
              <a:rPr lang="en-US" dirty="0" smtClean="0"/>
              <a:t> </a:t>
            </a:r>
            <a:r>
              <a:rPr lang="en-US" dirty="0"/>
              <a:t>animal </a:t>
            </a:r>
            <a:r>
              <a:rPr lang="en-US" dirty="0" smtClean="0"/>
              <a:t>shelters</a:t>
            </a:r>
          </a:p>
          <a:p>
            <a:pPr lvl="1" algn="just"/>
            <a:r>
              <a:rPr lang="en-US" dirty="0" smtClean="0"/>
              <a:t>pet stores</a:t>
            </a:r>
          </a:p>
          <a:p>
            <a:pPr lvl="1" algn="just"/>
            <a:r>
              <a:rPr lang="en-US" dirty="0" smtClean="0"/>
              <a:t>breeding </a:t>
            </a:r>
            <a:r>
              <a:rPr lang="en-US" dirty="0"/>
              <a:t>kennels. </a:t>
            </a:r>
            <a:endParaRPr lang="en-US" dirty="0" smtClean="0"/>
          </a:p>
          <a:p>
            <a:pPr lvl="1" algn="just"/>
            <a:r>
              <a:rPr lang="en-US" dirty="0"/>
              <a:t>p</a:t>
            </a:r>
            <a:r>
              <a:rPr lang="en-US" dirty="0" smtClean="0"/>
              <a:t>arks ad playgrounds</a:t>
            </a:r>
          </a:p>
          <a:p>
            <a:pPr lvl="1" algn="just"/>
            <a:r>
              <a:rPr lang="en-US" dirty="0" smtClean="0"/>
              <a:t>dog shows</a:t>
            </a:r>
          </a:p>
          <a:p>
            <a:pPr lvl="1" algn="just"/>
            <a:r>
              <a:rPr lang="en-US" dirty="0" smtClean="0"/>
              <a:t>Veterinary hospitals</a:t>
            </a:r>
          </a:p>
          <a:p>
            <a:pPr algn="just"/>
            <a:r>
              <a:rPr lang="en-US" dirty="0" smtClean="0"/>
              <a:t>CPV </a:t>
            </a:r>
            <a:r>
              <a:rPr lang="en-US" dirty="0"/>
              <a:t>can affect dogs at any age. Severe infection is most common in puppies between 6 weeks and 4 months old. </a:t>
            </a:r>
            <a:endParaRPr lang="en-US" dirty="0" smtClean="0"/>
          </a:p>
          <a:p>
            <a:pPr algn="just"/>
            <a:r>
              <a:rPr lang="en-US" dirty="0" smtClean="0"/>
              <a:t>All </a:t>
            </a:r>
            <a:r>
              <a:rPr lang="en-US" dirty="0"/>
              <a:t>breeds of dogs are susceptible. The crossbreds are less susceptible in comparison to pure breeds like Rottweilers, Doberman Pinchers, English Springer Spaniels and German </a:t>
            </a:r>
            <a:r>
              <a:rPr lang="en-US" dirty="0" smtClean="0"/>
              <a:t>Shepherd. </a:t>
            </a:r>
          </a:p>
          <a:p>
            <a:pPr algn="just"/>
            <a:r>
              <a:rPr lang="en-US" dirty="0" smtClean="0"/>
              <a:t>CPV </a:t>
            </a:r>
            <a:r>
              <a:rPr lang="en-US" dirty="0"/>
              <a:t>affects only dogs, and </a:t>
            </a:r>
            <a:r>
              <a:rPr lang="en-US" u="sng" dirty="0"/>
              <a:t>cannot be transmitted to humans or other species</a:t>
            </a:r>
            <a:r>
              <a:rPr lang="en-US" dirty="0"/>
              <a:t>. </a:t>
            </a:r>
            <a:endParaRPr lang="en-US" dirty="0" smtClean="0"/>
          </a:p>
          <a:p>
            <a:pPr algn="just"/>
            <a:r>
              <a:rPr lang="en-US" dirty="0" smtClean="0"/>
              <a:t>All </a:t>
            </a:r>
            <a:r>
              <a:rPr lang="en-US" dirty="0"/>
              <a:t>infected dogs may not necessarily exhibit clinical manifestations but they may shed the virus in feces during the acute phase of enteric fever and show significant rise in the serum antibody </a:t>
            </a:r>
            <a:r>
              <a:rPr lang="en-US" dirty="0" smtClean="0"/>
              <a:t>titers.</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014" y="739664"/>
            <a:ext cx="3450858" cy="197191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542" y="2920053"/>
            <a:ext cx="2081802" cy="3125906"/>
          </a:xfrm>
          <a:prstGeom prst="rect">
            <a:avLst/>
          </a:prstGeom>
        </p:spPr>
      </p:pic>
    </p:spTree>
    <p:extLst>
      <p:ext uri="{BB962C8B-B14F-4D97-AF65-F5344CB8AC3E}">
        <p14:creationId xmlns:p14="http://schemas.microsoft.com/office/powerpoint/2010/main" val="16468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38973"/>
            <a:ext cx="10058400" cy="1609344"/>
          </a:xfrm>
        </p:spPr>
        <p:txBody>
          <a:bodyPr/>
          <a:lstStyle/>
          <a:p>
            <a:r>
              <a:rPr lang="es-ES" dirty="0" smtClean="0"/>
              <a:t>TRANSMISSION</a:t>
            </a:r>
            <a:endParaRPr lang="es-ES" dirty="0"/>
          </a:p>
        </p:txBody>
      </p:sp>
      <p:sp>
        <p:nvSpPr>
          <p:cNvPr id="3" name="Marcador de contenido 2"/>
          <p:cNvSpPr>
            <a:spLocks noGrp="1"/>
          </p:cNvSpPr>
          <p:nvPr>
            <p:ph idx="1"/>
          </p:nvPr>
        </p:nvSpPr>
        <p:spPr>
          <a:xfrm>
            <a:off x="646769" y="1739135"/>
            <a:ext cx="6040634" cy="4238584"/>
          </a:xfrm>
        </p:spPr>
        <p:txBody>
          <a:bodyPr>
            <a:normAutofit/>
          </a:bodyPr>
          <a:lstStyle/>
          <a:p>
            <a:pPr algn="just"/>
            <a:r>
              <a:rPr lang="en-US" dirty="0"/>
              <a:t>Canine parvovirus spreads through oral contact with infected </a:t>
            </a:r>
            <a:r>
              <a:rPr lang="en-US" dirty="0" err="1"/>
              <a:t>faeces</a:t>
            </a:r>
            <a:r>
              <a:rPr lang="en-US" dirty="0"/>
              <a:t> or contaminated surfaces (e.g., soil, shoes, dog toys etc.). The source of CPV infection is </a:t>
            </a:r>
            <a:r>
              <a:rPr lang="en-US" dirty="0" err="1"/>
              <a:t>faecal</a:t>
            </a:r>
            <a:r>
              <a:rPr lang="en-US" dirty="0"/>
              <a:t> waste from infected dogs. </a:t>
            </a:r>
            <a:endParaRPr lang="en-US" dirty="0" smtClean="0"/>
          </a:p>
          <a:p>
            <a:pPr algn="just"/>
            <a:r>
              <a:rPr lang="en-US" dirty="0" smtClean="0"/>
              <a:t>Dogs </a:t>
            </a:r>
            <a:r>
              <a:rPr lang="en-US" dirty="0"/>
              <a:t>that are confined to a house or yard and are not in contact with other dogs have much less chance of exposure to CPV. It’s easily transmitted via the hair or feet of </a:t>
            </a:r>
            <a:r>
              <a:rPr lang="en-US" dirty="0" smtClean="0"/>
              <a:t>infected </a:t>
            </a:r>
            <a:r>
              <a:rPr lang="en-US" dirty="0"/>
              <a:t>dogs and also by contaminated objects such as cages or shoes</a:t>
            </a:r>
            <a:r>
              <a:rPr lang="en-US" dirty="0" smtClean="0"/>
              <a:t>.</a:t>
            </a:r>
          </a:p>
          <a:p>
            <a:pPr algn="just"/>
            <a:r>
              <a:rPr lang="en-US" dirty="0"/>
              <a:t>CPV is hardy and can remain in </a:t>
            </a:r>
            <a:r>
              <a:rPr lang="en-US" dirty="0" err="1"/>
              <a:t>faeces</a:t>
            </a:r>
            <a:r>
              <a:rPr lang="en-US" dirty="0"/>
              <a:t>-contaminated ground for 5 months or more if conditions are favorable. </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472" y="1971147"/>
            <a:ext cx="4681341" cy="3242804"/>
          </a:xfrm>
          <a:prstGeom prst="rect">
            <a:avLst/>
          </a:prstGeom>
        </p:spPr>
      </p:pic>
    </p:spTree>
    <p:extLst>
      <p:ext uri="{BB962C8B-B14F-4D97-AF65-F5344CB8AC3E}">
        <p14:creationId xmlns:p14="http://schemas.microsoft.com/office/powerpoint/2010/main" val="4273445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8780" y="198029"/>
            <a:ext cx="10058400" cy="1609344"/>
          </a:xfrm>
        </p:spPr>
        <p:txBody>
          <a:bodyPr/>
          <a:lstStyle/>
          <a:p>
            <a:r>
              <a:rPr lang="es-ES" dirty="0" smtClean="0"/>
              <a:t>PATHOGENESIS</a:t>
            </a:r>
            <a:endParaRPr lang="es-ES" dirty="0"/>
          </a:p>
        </p:txBody>
      </p:sp>
      <p:sp>
        <p:nvSpPr>
          <p:cNvPr id="3" name="Marcador de contenido 2"/>
          <p:cNvSpPr>
            <a:spLocks noGrp="1"/>
          </p:cNvSpPr>
          <p:nvPr>
            <p:ph idx="1"/>
          </p:nvPr>
        </p:nvSpPr>
        <p:spPr>
          <a:xfrm>
            <a:off x="319220" y="1637732"/>
            <a:ext cx="7596481" cy="4708478"/>
          </a:xfrm>
        </p:spPr>
        <p:txBody>
          <a:bodyPr>
            <a:normAutofit fontScale="92500" lnSpcReduction="20000"/>
          </a:bodyPr>
          <a:lstStyle/>
          <a:p>
            <a:pPr algn="just"/>
            <a:r>
              <a:rPr lang="en-US" dirty="0"/>
              <a:t>The virus enters the body through the mouth as the puppy cleans itself or eats food off the ground or floor. There is a 3–7 day incubation period before the puppy seems obviously ill. </a:t>
            </a:r>
            <a:endParaRPr lang="en-US" dirty="0" smtClean="0"/>
          </a:p>
          <a:p>
            <a:pPr algn="just"/>
            <a:r>
              <a:rPr lang="en-US" dirty="0" smtClean="0"/>
              <a:t>Upon </a:t>
            </a:r>
            <a:r>
              <a:rPr lang="en-US" dirty="0"/>
              <a:t>entering into the body, it replicates to large numbers in the lymph </a:t>
            </a:r>
            <a:r>
              <a:rPr lang="en-US" dirty="0" smtClean="0"/>
              <a:t>nodes.</a:t>
            </a:r>
          </a:p>
          <a:p>
            <a:pPr algn="just"/>
            <a:r>
              <a:rPr lang="en-US" dirty="0"/>
              <a:t>After a couple of days, significant amounts of virus have been released free into the bloodstream. </a:t>
            </a:r>
            <a:endParaRPr lang="en-US" dirty="0" smtClean="0"/>
          </a:p>
          <a:p>
            <a:pPr algn="just"/>
            <a:r>
              <a:rPr lang="en-US" dirty="0" smtClean="0"/>
              <a:t>Over </a:t>
            </a:r>
            <a:r>
              <a:rPr lang="en-US" dirty="0"/>
              <a:t>the next 3–4 days, the viruses go to new organs containing the rapidly dividing cells like the bone marrow and the delicate intestinal cells and form large eosinophilic </a:t>
            </a:r>
            <a:r>
              <a:rPr lang="en-US" dirty="0" err="1"/>
              <a:t>intranuclear</a:t>
            </a:r>
            <a:r>
              <a:rPr lang="en-US" dirty="0"/>
              <a:t> inclusion bodies. </a:t>
            </a:r>
            <a:endParaRPr lang="en-US" dirty="0" smtClean="0"/>
          </a:p>
          <a:p>
            <a:pPr algn="just"/>
            <a:r>
              <a:rPr lang="en-US" dirty="0" smtClean="0"/>
              <a:t>Within </a:t>
            </a:r>
            <a:r>
              <a:rPr lang="en-US" dirty="0"/>
              <a:t>the bone marrow, the virus is responsible for destruction of young cells of the immune system and then knocking out the body’s best defense mechanism. </a:t>
            </a:r>
            <a:endParaRPr lang="en-US" dirty="0" smtClean="0"/>
          </a:p>
          <a:p>
            <a:pPr algn="just"/>
            <a:r>
              <a:rPr lang="en-US" dirty="0" smtClean="0"/>
              <a:t>The </a:t>
            </a:r>
            <a:r>
              <a:rPr lang="en-US" dirty="0"/>
              <a:t>virus causes most devastating effects in the gastro-intestinal tract. </a:t>
            </a:r>
            <a:endParaRPr lang="en-US" dirty="0" smtClean="0"/>
          </a:p>
          <a:p>
            <a:pPr algn="just"/>
            <a:r>
              <a:rPr lang="en-US" dirty="0" smtClean="0"/>
              <a:t>Canine </a:t>
            </a:r>
            <a:r>
              <a:rPr lang="en-US" dirty="0" err="1"/>
              <a:t>parvoviral</a:t>
            </a:r>
            <a:r>
              <a:rPr lang="en-US" dirty="0"/>
              <a:t> infections are characterized by a drop in white blood cell count due to the bone marrow infection</a:t>
            </a:r>
            <a:r>
              <a:rPr lang="en-US" dirty="0" smtClean="0"/>
              <a:t>.</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185" y="398907"/>
            <a:ext cx="3608749" cy="2477649"/>
          </a:xfrm>
          <a:prstGeom prst="rect">
            <a:avLst/>
          </a:prstGeom>
        </p:spPr>
      </p:pic>
    </p:spTree>
    <p:extLst>
      <p:ext uri="{BB962C8B-B14F-4D97-AF65-F5344CB8AC3E}">
        <p14:creationId xmlns:p14="http://schemas.microsoft.com/office/powerpoint/2010/main" val="206528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9598" y="129790"/>
            <a:ext cx="10058400" cy="1609344"/>
          </a:xfrm>
        </p:spPr>
        <p:txBody>
          <a:bodyPr/>
          <a:lstStyle/>
          <a:p>
            <a:r>
              <a:rPr lang="es-ES" dirty="0" err="1" smtClean="0"/>
              <a:t>Pathogenesis</a:t>
            </a:r>
            <a:endParaRPr lang="es-ES" dirty="0"/>
          </a:p>
        </p:txBody>
      </p:sp>
      <p:sp>
        <p:nvSpPr>
          <p:cNvPr id="3" name="Marcador de contenido 2"/>
          <p:cNvSpPr>
            <a:spLocks noGrp="1"/>
          </p:cNvSpPr>
          <p:nvPr>
            <p:ph idx="1"/>
          </p:nvPr>
        </p:nvSpPr>
        <p:spPr>
          <a:xfrm>
            <a:off x="769598" y="1616440"/>
            <a:ext cx="7637423" cy="4852599"/>
          </a:xfrm>
        </p:spPr>
        <p:txBody>
          <a:bodyPr>
            <a:normAutofit fontScale="85000" lnSpcReduction="10000"/>
          </a:bodyPr>
          <a:lstStyle/>
          <a:p>
            <a:pPr algn="just"/>
            <a:r>
              <a:rPr lang="en-US" dirty="0"/>
              <a:t>It is in the GI tract where the heaviest damage occurs. </a:t>
            </a:r>
            <a:endParaRPr lang="en-US" dirty="0" smtClean="0"/>
          </a:p>
          <a:p>
            <a:pPr algn="just"/>
            <a:r>
              <a:rPr lang="en-US" dirty="0" smtClean="0"/>
              <a:t>The </a:t>
            </a:r>
            <a:r>
              <a:rPr lang="en-US" dirty="0"/>
              <a:t>normal intestine possesses little finger-like protrusions called “villi.” </a:t>
            </a:r>
            <a:r>
              <a:rPr lang="en-US" dirty="0" smtClean="0"/>
              <a:t>To </a:t>
            </a:r>
            <a:r>
              <a:rPr lang="en-US" dirty="0"/>
              <a:t>make the surface area available for absorption, the villi possess “microvilli” which are microscopic protrusions. The cells of the villi are relatively short-lived and are readily replaced by new cells. The source of the new cells is the rapidly dividing area at the foot of the villi called the </a:t>
            </a:r>
            <a:r>
              <a:rPr lang="en-US" u="sng" dirty="0"/>
              <a:t>Crypts of </a:t>
            </a:r>
            <a:r>
              <a:rPr lang="en-US" u="sng" dirty="0" err="1" smtClean="0"/>
              <a:t>Lieberkuhn</a:t>
            </a:r>
            <a:r>
              <a:rPr lang="en-US" dirty="0" smtClean="0"/>
              <a:t>.</a:t>
            </a:r>
          </a:p>
          <a:p>
            <a:pPr algn="just"/>
            <a:r>
              <a:rPr lang="en-US" dirty="0" smtClean="0"/>
              <a:t>It </a:t>
            </a:r>
            <a:r>
              <a:rPr lang="en-US" dirty="0"/>
              <a:t>is right at the crypt where the parvovirus strikes. Without new cells coming from the crypt, the villus becomes blunted and unable to absorb nutrients and diarrhea results. </a:t>
            </a:r>
            <a:endParaRPr lang="en-US" dirty="0" smtClean="0"/>
          </a:p>
          <a:p>
            <a:pPr algn="just"/>
            <a:r>
              <a:rPr lang="en-US" u="sng" dirty="0" smtClean="0"/>
              <a:t>The </a:t>
            </a:r>
            <a:r>
              <a:rPr lang="en-US" u="sng" dirty="0"/>
              <a:t>barrier </a:t>
            </a:r>
            <a:r>
              <a:rPr lang="en-US" dirty="0"/>
              <a:t>separating the digestive bacteria from the blood stream </a:t>
            </a:r>
            <a:r>
              <a:rPr lang="en-US" u="sng" dirty="0"/>
              <a:t>breaks down</a:t>
            </a:r>
            <a:r>
              <a:rPr lang="en-US" dirty="0"/>
              <a:t>. </a:t>
            </a:r>
            <a:endParaRPr lang="en-US" dirty="0" smtClean="0"/>
          </a:p>
          <a:p>
            <a:pPr algn="just"/>
            <a:r>
              <a:rPr lang="en-US" dirty="0" smtClean="0"/>
              <a:t>The </a:t>
            </a:r>
            <a:r>
              <a:rPr lang="en-US" dirty="0"/>
              <a:t>diarrhea becomes bloody and bacteria can enter the body causing widespread infection. </a:t>
            </a:r>
            <a:endParaRPr lang="en-US" dirty="0" smtClean="0"/>
          </a:p>
          <a:p>
            <a:pPr algn="just"/>
            <a:r>
              <a:rPr lang="en-US" dirty="0" smtClean="0"/>
              <a:t>The </a:t>
            </a:r>
            <a:r>
              <a:rPr lang="en-US" dirty="0"/>
              <a:t>virus kills one of two </a:t>
            </a:r>
            <a:r>
              <a:rPr lang="en-US" dirty="0" smtClean="0"/>
              <a:t>ways:</a:t>
            </a:r>
          </a:p>
          <a:p>
            <a:pPr lvl="1" algn="just"/>
            <a:r>
              <a:rPr lang="en-US" dirty="0" smtClean="0"/>
              <a:t>diarrhea </a:t>
            </a:r>
            <a:r>
              <a:rPr lang="en-US" dirty="0"/>
              <a:t>and vomiting lead to extreme fluid loss and dehydration until shock and death result. </a:t>
            </a:r>
            <a:endParaRPr lang="en-US" dirty="0" smtClean="0"/>
          </a:p>
          <a:p>
            <a:pPr lvl="1" algn="just"/>
            <a:r>
              <a:rPr lang="en-US" dirty="0" smtClean="0"/>
              <a:t>loss </a:t>
            </a:r>
            <a:r>
              <a:rPr lang="en-US" dirty="0"/>
              <a:t>of the intestinal barrier allows bacterial invasion of potentially the entire body.</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164" y="954631"/>
            <a:ext cx="2130409" cy="205470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749" y="3480462"/>
            <a:ext cx="1640824" cy="1978641"/>
          </a:xfrm>
          <a:prstGeom prst="rect">
            <a:avLst/>
          </a:prstGeom>
        </p:spPr>
      </p:pic>
    </p:spTree>
    <p:extLst>
      <p:ext uri="{BB962C8B-B14F-4D97-AF65-F5344CB8AC3E}">
        <p14:creationId xmlns:p14="http://schemas.microsoft.com/office/powerpoint/2010/main" val="2810072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9670940" cy="1016622"/>
          </a:xfrm>
        </p:spPr>
        <p:txBody>
          <a:bodyPr/>
          <a:lstStyle/>
          <a:p>
            <a:r>
              <a:rPr lang="es-ES" dirty="0" smtClean="0"/>
              <a:t>PARVOVIRAL ENTERITIS: SYMPTOMS</a:t>
            </a:r>
            <a:endParaRPr lang="es-ES" dirty="0"/>
          </a:p>
        </p:txBody>
      </p:sp>
      <p:sp>
        <p:nvSpPr>
          <p:cNvPr id="3" name="Marcador de contenido 2"/>
          <p:cNvSpPr>
            <a:spLocks noGrp="1"/>
          </p:cNvSpPr>
          <p:nvPr>
            <p:ph idx="1"/>
          </p:nvPr>
        </p:nvSpPr>
        <p:spPr/>
        <p:txBody>
          <a:bodyPr>
            <a:normAutofit fontScale="92500" lnSpcReduction="20000"/>
          </a:bodyPr>
          <a:lstStyle/>
          <a:p>
            <a:pPr algn="just"/>
            <a:r>
              <a:rPr lang="es-ES" dirty="0" err="1" smtClean="0"/>
              <a:t>Sudden</a:t>
            </a:r>
            <a:r>
              <a:rPr lang="es-ES" dirty="0" smtClean="0"/>
              <a:t> and </a:t>
            </a:r>
            <a:r>
              <a:rPr lang="es-ES" dirty="0" err="1" smtClean="0"/>
              <a:t>intensive</a:t>
            </a:r>
            <a:r>
              <a:rPr lang="es-ES" dirty="0" smtClean="0"/>
              <a:t> </a:t>
            </a:r>
            <a:r>
              <a:rPr lang="es-ES" dirty="0" err="1" smtClean="0"/>
              <a:t>vomiting</a:t>
            </a:r>
            <a:r>
              <a:rPr lang="es-ES" dirty="0" smtClean="0"/>
              <a:t>.</a:t>
            </a:r>
          </a:p>
          <a:p>
            <a:pPr algn="just"/>
            <a:r>
              <a:rPr lang="es-ES" dirty="0" err="1" smtClean="0"/>
              <a:t>Loss</a:t>
            </a:r>
            <a:r>
              <a:rPr lang="es-ES" dirty="0" smtClean="0"/>
              <a:t> of </a:t>
            </a:r>
            <a:r>
              <a:rPr lang="es-ES" dirty="0" err="1" smtClean="0"/>
              <a:t>appetite</a:t>
            </a:r>
            <a:r>
              <a:rPr lang="es-ES" dirty="0" smtClean="0"/>
              <a:t>.</a:t>
            </a:r>
          </a:p>
          <a:p>
            <a:pPr algn="just"/>
            <a:r>
              <a:rPr lang="es-ES" dirty="0" err="1" smtClean="0"/>
              <a:t>Depression</a:t>
            </a:r>
            <a:r>
              <a:rPr lang="es-ES" dirty="0" smtClean="0"/>
              <a:t>. </a:t>
            </a:r>
          </a:p>
          <a:p>
            <a:pPr algn="just"/>
            <a:r>
              <a:rPr lang="es-ES" dirty="0" err="1" smtClean="0"/>
              <a:t>Increase</a:t>
            </a:r>
            <a:r>
              <a:rPr lang="es-ES" dirty="0" smtClean="0"/>
              <a:t> of </a:t>
            </a:r>
            <a:r>
              <a:rPr lang="es-ES" dirty="0" err="1" smtClean="0"/>
              <a:t>body</a:t>
            </a:r>
            <a:r>
              <a:rPr lang="es-ES" dirty="0" smtClean="0"/>
              <a:t> </a:t>
            </a:r>
            <a:r>
              <a:rPr lang="es-ES" dirty="0" err="1" smtClean="0"/>
              <a:t>temperature</a:t>
            </a:r>
            <a:r>
              <a:rPr lang="es-ES" dirty="0" smtClean="0"/>
              <a:t>. </a:t>
            </a:r>
          </a:p>
          <a:p>
            <a:pPr algn="just"/>
            <a:r>
              <a:rPr lang="es-ES" dirty="0" smtClean="0"/>
              <a:t>After 6-48h </a:t>
            </a:r>
            <a:r>
              <a:rPr lang="es-ES" dirty="0" err="1" smtClean="0"/>
              <a:t>watery</a:t>
            </a:r>
            <a:r>
              <a:rPr lang="es-ES" dirty="0" smtClean="0"/>
              <a:t> </a:t>
            </a:r>
            <a:r>
              <a:rPr lang="es-ES" dirty="0" err="1" smtClean="0"/>
              <a:t>diarrhea</a:t>
            </a:r>
            <a:r>
              <a:rPr lang="es-ES" dirty="0" smtClean="0"/>
              <a:t>, </a:t>
            </a:r>
            <a:r>
              <a:rPr lang="es-ES" dirty="0" err="1" smtClean="0"/>
              <a:t>usually</a:t>
            </a:r>
            <a:r>
              <a:rPr lang="es-ES" dirty="0" smtClean="0"/>
              <a:t> </a:t>
            </a:r>
            <a:r>
              <a:rPr lang="es-ES" dirty="0" err="1" smtClean="0"/>
              <a:t>with</a:t>
            </a:r>
            <a:r>
              <a:rPr lang="es-ES" dirty="0" smtClean="0"/>
              <a:t> </a:t>
            </a:r>
            <a:r>
              <a:rPr lang="es-ES" dirty="0" err="1" smtClean="0"/>
              <a:t>blood</a:t>
            </a:r>
            <a:r>
              <a:rPr lang="es-ES" dirty="0" smtClean="0"/>
              <a:t>. </a:t>
            </a:r>
          </a:p>
          <a:p>
            <a:pPr algn="just"/>
            <a:r>
              <a:rPr lang="es-ES" dirty="0" err="1" smtClean="0"/>
              <a:t>Loss</a:t>
            </a:r>
            <a:r>
              <a:rPr lang="es-ES" dirty="0" smtClean="0"/>
              <a:t> of </a:t>
            </a:r>
            <a:r>
              <a:rPr lang="es-ES" dirty="0" err="1" smtClean="0"/>
              <a:t>weight</a:t>
            </a:r>
            <a:r>
              <a:rPr lang="es-ES" dirty="0" smtClean="0"/>
              <a:t>. </a:t>
            </a:r>
          </a:p>
          <a:p>
            <a:pPr algn="just"/>
            <a:r>
              <a:rPr lang="es-ES" dirty="0" err="1" smtClean="0"/>
              <a:t>Disorders</a:t>
            </a:r>
            <a:r>
              <a:rPr lang="es-ES" dirty="0" smtClean="0"/>
              <a:t> of </a:t>
            </a:r>
            <a:r>
              <a:rPr lang="es-ES" dirty="0" err="1" smtClean="0"/>
              <a:t>the</a:t>
            </a:r>
            <a:r>
              <a:rPr lang="es-ES" dirty="0" smtClean="0"/>
              <a:t> </a:t>
            </a:r>
            <a:r>
              <a:rPr lang="es-ES" dirty="0" err="1" smtClean="0"/>
              <a:t>levels</a:t>
            </a:r>
            <a:r>
              <a:rPr lang="es-ES" dirty="0" smtClean="0"/>
              <a:t> of </a:t>
            </a:r>
            <a:r>
              <a:rPr lang="es-ES" dirty="0" err="1" smtClean="0"/>
              <a:t>electrolites</a:t>
            </a:r>
            <a:r>
              <a:rPr lang="es-ES" dirty="0" smtClean="0"/>
              <a:t>. </a:t>
            </a:r>
          </a:p>
          <a:p>
            <a:pPr algn="just"/>
            <a:r>
              <a:rPr lang="es-ES" dirty="0" err="1" smtClean="0"/>
              <a:t>Methabolic</a:t>
            </a:r>
            <a:r>
              <a:rPr lang="es-ES" dirty="0" smtClean="0"/>
              <a:t> acidosis. </a:t>
            </a:r>
          </a:p>
          <a:p>
            <a:pPr algn="just"/>
            <a:r>
              <a:rPr lang="es-ES" dirty="0" err="1" smtClean="0"/>
              <a:t>Increase</a:t>
            </a:r>
            <a:r>
              <a:rPr lang="es-ES" dirty="0" smtClean="0"/>
              <a:t> in </a:t>
            </a:r>
            <a:r>
              <a:rPr lang="es-ES" dirty="0" err="1" smtClean="0"/>
              <a:t>respiratory</a:t>
            </a:r>
            <a:r>
              <a:rPr lang="es-ES" dirty="0" smtClean="0"/>
              <a:t> </a:t>
            </a:r>
            <a:r>
              <a:rPr lang="es-ES" dirty="0" err="1" smtClean="0"/>
              <a:t>rate</a:t>
            </a:r>
            <a:r>
              <a:rPr lang="es-ES" dirty="0" smtClean="0"/>
              <a:t>.</a:t>
            </a:r>
          </a:p>
          <a:p>
            <a:pPr algn="just"/>
            <a:r>
              <a:rPr lang="es-ES" dirty="0" err="1" smtClean="0"/>
              <a:t>Decrease</a:t>
            </a:r>
            <a:r>
              <a:rPr lang="es-ES" dirty="0" smtClean="0"/>
              <a:t> of </a:t>
            </a:r>
            <a:r>
              <a:rPr lang="es-ES" dirty="0" err="1" smtClean="0"/>
              <a:t>body</a:t>
            </a:r>
            <a:r>
              <a:rPr lang="es-ES" dirty="0" smtClean="0"/>
              <a:t> </a:t>
            </a:r>
            <a:r>
              <a:rPr lang="es-ES" dirty="0" err="1" smtClean="0"/>
              <a:t>temperature</a:t>
            </a:r>
            <a:r>
              <a:rPr lang="es-ES" dirty="0" smtClean="0"/>
              <a:t> (</a:t>
            </a:r>
            <a:r>
              <a:rPr lang="es-ES" dirty="0" err="1" smtClean="0"/>
              <a:t>below</a:t>
            </a:r>
            <a:r>
              <a:rPr lang="es-ES" dirty="0" smtClean="0"/>
              <a:t> normal). </a:t>
            </a:r>
          </a:p>
          <a:p>
            <a:pPr algn="just"/>
            <a:r>
              <a:rPr lang="es-ES" dirty="0" err="1" smtClean="0"/>
              <a:t>Hypoglycemia</a:t>
            </a:r>
            <a:r>
              <a:rPr lang="es-ES" dirty="0"/>
              <a:t> </a:t>
            </a:r>
            <a:r>
              <a:rPr lang="es-ES" dirty="0" smtClean="0"/>
              <a:t>and </a:t>
            </a:r>
            <a:r>
              <a:rPr lang="es-ES" dirty="0" err="1" smtClean="0"/>
              <a:t>hypokalemia</a:t>
            </a:r>
            <a:r>
              <a:rPr lang="es-ES" dirty="0" smtClean="0"/>
              <a:t>- muscular </a:t>
            </a:r>
            <a:r>
              <a:rPr lang="es-ES" dirty="0" err="1" smtClean="0"/>
              <a:t>weakness</a:t>
            </a:r>
            <a:r>
              <a:rPr lang="es-ES" dirty="0" smtClean="0"/>
              <a:t>.</a:t>
            </a:r>
          </a:p>
          <a:p>
            <a:endParaRPr lang="es-ES"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323" y="1690836"/>
            <a:ext cx="3803331" cy="156521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4088" y="3638702"/>
            <a:ext cx="2867799" cy="2150848"/>
          </a:xfrm>
          <a:prstGeom prst="rect">
            <a:avLst/>
          </a:prstGeom>
        </p:spPr>
      </p:pic>
    </p:spTree>
    <p:extLst>
      <p:ext uri="{BB962C8B-B14F-4D97-AF65-F5344CB8AC3E}">
        <p14:creationId xmlns:p14="http://schemas.microsoft.com/office/powerpoint/2010/main" val="4022948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750</TotalTime>
  <Words>1692</Words>
  <Application>Microsoft Office PowerPoint</Application>
  <PresentationFormat>Niestandardowy</PresentationFormat>
  <Paragraphs>162</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Tipo de madera</vt:lpstr>
      <vt:lpstr>CANINE PARVOVIRAL ENTERITIS</vt:lpstr>
      <vt:lpstr>INDEX</vt:lpstr>
      <vt:lpstr>ETIOLOGY</vt:lpstr>
      <vt:lpstr>ETIOLOGY</vt:lpstr>
      <vt:lpstr>SOURCES OF INFECTION</vt:lpstr>
      <vt:lpstr>TRANSMISSION</vt:lpstr>
      <vt:lpstr>PATHOGENESIS</vt:lpstr>
      <vt:lpstr>Pathogenesis</vt:lpstr>
      <vt:lpstr>PARVOVIRAL ENTERITIS: SYMPTOMS</vt:lpstr>
      <vt:lpstr>PATHOLOGICAL CHANGES</vt:lpstr>
      <vt:lpstr>Prezentacja programu PowerPoint</vt:lpstr>
      <vt:lpstr>HISTOPATHOLOGY</vt:lpstr>
      <vt:lpstr>Prezentacja programu PowerPoint</vt:lpstr>
      <vt:lpstr>DIAGNOSIS</vt:lpstr>
      <vt:lpstr>TREATMENT</vt:lpstr>
      <vt:lpstr>Prezentacja programu PowerPoint</vt:lpstr>
      <vt:lpstr>PREVENTION</vt:lpstr>
      <vt:lpstr>BIBLIOGRAPHY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CANINE PARVOVIRAL ENTERITIS</dc:title>
  <dc:creator>Ele PM</dc:creator>
  <cp:lastModifiedBy>DIG-13</cp:lastModifiedBy>
  <cp:revision>32</cp:revision>
  <dcterms:created xsi:type="dcterms:W3CDTF">2018-12-16T18:16:16Z</dcterms:created>
  <dcterms:modified xsi:type="dcterms:W3CDTF">2021-04-23T09:59:04Z</dcterms:modified>
</cp:coreProperties>
</file>