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257" r:id="rId3"/>
    <p:sldId id="262" r:id="rId4"/>
    <p:sldId id="277" r:id="rId5"/>
    <p:sldId id="260" r:id="rId6"/>
    <p:sldId id="285" r:id="rId7"/>
    <p:sldId id="286" r:id="rId8"/>
    <p:sldId id="261" r:id="rId9"/>
    <p:sldId id="258" r:id="rId10"/>
    <p:sldId id="274" r:id="rId11"/>
    <p:sldId id="275" r:id="rId12"/>
    <p:sldId id="278" r:id="rId13"/>
    <p:sldId id="280" r:id="rId14"/>
    <p:sldId id="282" r:id="rId15"/>
    <p:sldId id="281" r:id="rId16"/>
    <p:sldId id="283" r:id="rId17"/>
    <p:sldId id="284" r:id="rId18"/>
    <p:sldId id="276" r:id="rId19"/>
    <p:sldId id="263" r:id="rId20"/>
    <p:sldId id="269" r:id="rId21"/>
    <p:sldId id="270" r:id="rId22"/>
    <p:sldId id="271" r:id="rId23"/>
    <p:sldId id="272" r:id="rId24"/>
    <p:sldId id="273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Sempere Ruíz" initials="AS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29" autoAdjust="0"/>
    <p:restoredTop sz="81891" autoAdjust="0"/>
  </p:normalViewPr>
  <p:slideViewPr>
    <p:cSldViewPr snapToGrid="0" snapToObjects="1">
      <p:cViewPr varScale="1">
        <p:scale>
          <a:sx n="95" d="100"/>
          <a:sy n="95" d="100"/>
        </p:scale>
        <p:origin x="-16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1B4DE-FBED-4F40-8960-DB6C19D67E01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D08BECC8-FBA0-C443-AC95-A64215869A3A}">
      <dgm:prSet phldrT="[Texto]" custT="1"/>
      <dgm:spPr/>
      <dgm:t>
        <a:bodyPr/>
        <a:lstStyle/>
        <a:p>
          <a:r>
            <a:rPr lang="es-ES_tradnl" sz="2800" b="1" dirty="0" err="1" smtClean="0"/>
            <a:t>History</a:t>
          </a:r>
          <a:r>
            <a:rPr lang="es-ES_tradnl" sz="2800" b="1" dirty="0" smtClean="0"/>
            <a:t> </a:t>
          </a:r>
          <a:r>
            <a:rPr lang="es-ES_tradnl" sz="2800" b="1" dirty="0" err="1" smtClean="0"/>
            <a:t>Clinical</a:t>
          </a:r>
          <a:r>
            <a:rPr lang="es-ES_tradnl" sz="2800" b="1" dirty="0" smtClean="0"/>
            <a:t> </a:t>
          </a:r>
          <a:r>
            <a:rPr lang="es-ES_tradnl" sz="2800" b="1" dirty="0" err="1" smtClean="0"/>
            <a:t>signs</a:t>
          </a:r>
          <a:endParaRPr lang="es-ES_tradnl" sz="2800" b="1" dirty="0"/>
        </a:p>
      </dgm:t>
    </dgm:pt>
    <dgm:pt modelId="{08A852BE-CD7F-7F46-B97E-7EF4A1DD5F52}" type="parTrans" cxnId="{5CB3040F-4653-BF40-8D81-F4822A486621}">
      <dgm:prSet/>
      <dgm:spPr/>
      <dgm:t>
        <a:bodyPr/>
        <a:lstStyle/>
        <a:p>
          <a:endParaRPr lang="es-ES_tradnl"/>
        </a:p>
      </dgm:t>
    </dgm:pt>
    <dgm:pt modelId="{11C96AF9-C94A-AC42-8635-07E786F4C908}" type="sibTrans" cxnId="{5CB3040F-4653-BF40-8D81-F4822A486621}">
      <dgm:prSet/>
      <dgm:spPr/>
      <dgm:t>
        <a:bodyPr/>
        <a:lstStyle/>
        <a:p>
          <a:endParaRPr lang="es-ES_tradnl"/>
        </a:p>
      </dgm:t>
    </dgm:pt>
    <dgm:pt modelId="{D02CE02E-9A2D-D74B-A628-2D3BD05CFA03}">
      <dgm:prSet phldrT="[Texto]" custT="1"/>
      <dgm:spPr/>
      <dgm:t>
        <a:bodyPr/>
        <a:lstStyle/>
        <a:p>
          <a:pPr algn="ctr"/>
          <a:r>
            <a:rPr lang="es-ES_tradnl" sz="2400" b="1" u="sng" dirty="0" err="1" smtClean="0"/>
            <a:t>Postmortem</a:t>
          </a:r>
          <a:r>
            <a:rPr lang="es-ES_tradnl" sz="2400" b="1" u="sng" dirty="0" smtClean="0"/>
            <a:t> </a:t>
          </a:r>
          <a:r>
            <a:rPr lang="es-ES_tradnl" sz="2400" b="1" u="sng" dirty="0" err="1" smtClean="0"/>
            <a:t>Findings</a:t>
          </a:r>
          <a:endParaRPr lang="es-ES_tradnl" sz="2400" b="1" u="sng" dirty="0" smtClean="0"/>
        </a:p>
        <a:p>
          <a:pPr algn="l"/>
          <a:r>
            <a:rPr lang="es-ES_tradnl" sz="1600" dirty="0" smtClean="0"/>
            <a:t>1. </a:t>
          </a:r>
          <a:r>
            <a:rPr lang="es-ES_tradnl" sz="1600" dirty="0" err="1" smtClean="0"/>
            <a:t>Necropsy</a:t>
          </a:r>
          <a:r>
            <a:rPr lang="es-ES_tradnl" sz="1600" dirty="0" smtClean="0"/>
            <a:t> </a:t>
          </a:r>
        </a:p>
        <a:p>
          <a:pPr algn="l"/>
          <a:r>
            <a:rPr lang="es-ES_tradnl" sz="1600" dirty="0" smtClean="0"/>
            <a:t>2. </a:t>
          </a:r>
          <a:r>
            <a:rPr lang="es-ES_tradnl" sz="1600" dirty="0" err="1" smtClean="0"/>
            <a:t>Microscopical</a:t>
          </a:r>
          <a:r>
            <a:rPr lang="es-ES_tradnl" sz="1600" dirty="0" smtClean="0"/>
            <a:t> </a:t>
          </a:r>
          <a:r>
            <a:rPr lang="es-ES_tradnl" sz="1600" dirty="0" err="1" smtClean="0"/>
            <a:t>examination</a:t>
          </a:r>
          <a:r>
            <a:rPr lang="es-ES_tradnl" sz="1600" dirty="0" smtClean="0"/>
            <a:t> </a:t>
          </a:r>
        </a:p>
        <a:p>
          <a:pPr algn="l"/>
          <a:r>
            <a:rPr lang="es-ES_tradnl" sz="1600" dirty="0" smtClean="0"/>
            <a:t>3. </a:t>
          </a:r>
          <a:r>
            <a:rPr lang="es-ES_tradnl" sz="1600" dirty="0" err="1" smtClean="0"/>
            <a:t>Laboratory</a:t>
          </a:r>
          <a:r>
            <a:rPr lang="es-ES_tradnl" sz="1600" dirty="0" smtClean="0"/>
            <a:t> </a:t>
          </a:r>
          <a:r>
            <a:rPr lang="es-ES_tradnl" sz="1600" dirty="0" err="1" smtClean="0"/>
            <a:t>tests</a:t>
          </a:r>
          <a:endParaRPr lang="es-ES_tradnl" sz="1600" dirty="0"/>
        </a:p>
      </dgm:t>
    </dgm:pt>
    <dgm:pt modelId="{D6C409AB-D811-0C4C-9EAB-0E5326CAAE76}" type="parTrans" cxnId="{39E60508-7A8E-5B42-99F2-2EA638B7D0B6}">
      <dgm:prSet/>
      <dgm:spPr/>
      <dgm:t>
        <a:bodyPr/>
        <a:lstStyle/>
        <a:p>
          <a:endParaRPr lang="es-ES_tradnl"/>
        </a:p>
      </dgm:t>
    </dgm:pt>
    <dgm:pt modelId="{54E1809C-19B1-CD48-9E3E-95FA3D0C2EDD}" type="sibTrans" cxnId="{39E60508-7A8E-5B42-99F2-2EA638B7D0B6}">
      <dgm:prSet/>
      <dgm:spPr/>
      <dgm:t>
        <a:bodyPr/>
        <a:lstStyle/>
        <a:p>
          <a:endParaRPr lang="es-ES_tradnl"/>
        </a:p>
      </dgm:t>
    </dgm:pt>
    <dgm:pt modelId="{5C7682FF-8DE7-3044-A172-557DCEEC2C40}">
      <dgm:prSet phldrT="[Texto]"/>
      <dgm:spPr/>
      <dgm:t>
        <a:bodyPr/>
        <a:lstStyle/>
        <a:p>
          <a:r>
            <a:rPr lang="es-ES_tradnl" dirty="0" err="1" smtClean="0"/>
            <a:t>Exclusion</a:t>
          </a:r>
          <a:r>
            <a:rPr lang="es-ES_tradnl" dirty="0" smtClean="0"/>
            <a:t> of </a:t>
          </a:r>
          <a:r>
            <a:rPr lang="es-ES_tradnl" dirty="0" err="1" smtClean="0"/>
            <a:t>other</a:t>
          </a:r>
          <a:r>
            <a:rPr lang="es-ES_tradnl" dirty="0" smtClean="0"/>
            <a:t> causes</a:t>
          </a:r>
          <a:endParaRPr lang="es-ES_tradnl" dirty="0"/>
        </a:p>
      </dgm:t>
    </dgm:pt>
    <dgm:pt modelId="{4D8E271F-3D6F-DF41-AD1A-7193CE85E999}" type="parTrans" cxnId="{101989DE-1064-3543-8056-45C235218BD8}">
      <dgm:prSet/>
      <dgm:spPr/>
      <dgm:t>
        <a:bodyPr/>
        <a:lstStyle/>
        <a:p>
          <a:endParaRPr lang="es-ES_tradnl"/>
        </a:p>
      </dgm:t>
    </dgm:pt>
    <dgm:pt modelId="{30024E4F-95E5-9549-9B1B-5A942FFAD079}" type="sibTrans" cxnId="{101989DE-1064-3543-8056-45C235218BD8}">
      <dgm:prSet/>
      <dgm:spPr/>
      <dgm:t>
        <a:bodyPr/>
        <a:lstStyle/>
        <a:p>
          <a:endParaRPr lang="es-ES_tradnl"/>
        </a:p>
      </dgm:t>
    </dgm:pt>
    <dgm:pt modelId="{88422FB2-9ED4-004D-BDB1-921F9719BE14}" type="pres">
      <dgm:prSet presAssocID="{4121B4DE-FBED-4F40-8960-DB6C19D67E01}" presName="Name0" presStyleCnt="0">
        <dgm:presLayoutVars>
          <dgm:dir/>
          <dgm:resizeHandles val="exact"/>
        </dgm:presLayoutVars>
      </dgm:prSet>
      <dgm:spPr/>
    </dgm:pt>
    <dgm:pt modelId="{18658E36-2674-8549-9B33-A6C6101F0B87}" type="pres">
      <dgm:prSet presAssocID="{D08BECC8-FBA0-C443-AC95-A64215869A3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EE5057C-B3F0-4646-B4AD-77C83AC62E5B}" type="pres">
      <dgm:prSet presAssocID="{11C96AF9-C94A-AC42-8635-07E786F4C908}" presName="sibTrans" presStyleLbl="sibTrans2D1" presStyleIdx="0" presStyleCnt="2"/>
      <dgm:spPr/>
      <dgm:t>
        <a:bodyPr/>
        <a:lstStyle/>
        <a:p>
          <a:endParaRPr lang="es-ES_tradnl"/>
        </a:p>
      </dgm:t>
    </dgm:pt>
    <dgm:pt modelId="{19FE61E9-B020-1645-BD13-F666BD837943}" type="pres">
      <dgm:prSet presAssocID="{11C96AF9-C94A-AC42-8635-07E786F4C908}" presName="connectorText" presStyleLbl="sibTrans2D1" presStyleIdx="0" presStyleCnt="2"/>
      <dgm:spPr/>
      <dgm:t>
        <a:bodyPr/>
        <a:lstStyle/>
        <a:p>
          <a:endParaRPr lang="es-ES_tradnl"/>
        </a:p>
      </dgm:t>
    </dgm:pt>
    <dgm:pt modelId="{47C8AA4C-C9C5-A34B-BB69-9D6114BC2B18}" type="pres">
      <dgm:prSet presAssocID="{D02CE02E-9A2D-D74B-A628-2D3BD05CFA03}" presName="node" presStyleLbl="node1" presStyleIdx="1" presStyleCnt="3" custScaleX="135963" custScaleY="13102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892DB69-0F15-754F-AE10-0EFCAFEFDCC3}" type="pres">
      <dgm:prSet presAssocID="{54E1809C-19B1-CD48-9E3E-95FA3D0C2EDD}" presName="sibTrans" presStyleLbl="sibTrans2D1" presStyleIdx="1" presStyleCnt="2"/>
      <dgm:spPr/>
      <dgm:t>
        <a:bodyPr/>
        <a:lstStyle/>
        <a:p>
          <a:endParaRPr lang="es-ES_tradnl"/>
        </a:p>
      </dgm:t>
    </dgm:pt>
    <dgm:pt modelId="{8091DE38-932B-3440-A393-C015F380210D}" type="pres">
      <dgm:prSet presAssocID="{54E1809C-19B1-CD48-9E3E-95FA3D0C2EDD}" presName="connectorText" presStyleLbl="sibTrans2D1" presStyleIdx="1" presStyleCnt="2"/>
      <dgm:spPr/>
      <dgm:t>
        <a:bodyPr/>
        <a:lstStyle/>
        <a:p>
          <a:endParaRPr lang="es-ES_tradnl"/>
        </a:p>
      </dgm:t>
    </dgm:pt>
    <dgm:pt modelId="{D6B7E221-BCB7-804A-A7E0-4A2C5EB087C4}" type="pres">
      <dgm:prSet presAssocID="{5C7682FF-8DE7-3044-A172-557DCEEC2C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61EFD7E-E39E-F647-ADAE-EC67D893309B}" type="presOf" srcId="{54E1809C-19B1-CD48-9E3E-95FA3D0C2EDD}" destId="{8892DB69-0F15-754F-AE10-0EFCAFEFDCC3}" srcOrd="0" destOrd="0" presId="urn:microsoft.com/office/officeart/2005/8/layout/process1"/>
    <dgm:cxn modelId="{AF0B80EF-3A63-F04D-859B-29E7A2EC1287}" type="presOf" srcId="{4121B4DE-FBED-4F40-8960-DB6C19D67E01}" destId="{88422FB2-9ED4-004D-BDB1-921F9719BE14}" srcOrd="0" destOrd="0" presId="urn:microsoft.com/office/officeart/2005/8/layout/process1"/>
    <dgm:cxn modelId="{3664A4EA-D76A-C041-83D9-7BC44A92781D}" type="presOf" srcId="{D02CE02E-9A2D-D74B-A628-2D3BD05CFA03}" destId="{47C8AA4C-C9C5-A34B-BB69-9D6114BC2B18}" srcOrd="0" destOrd="0" presId="urn:microsoft.com/office/officeart/2005/8/layout/process1"/>
    <dgm:cxn modelId="{DB586840-D354-634E-A7D1-8E5260032A4B}" type="presOf" srcId="{D08BECC8-FBA0-C443-AC95-A64215869A3A}" destId="{18658E36-2674-8549-9B33-A6C6101F0B87}" srcOrd="0" destOrd="0" presId="urn:microsoft.com/office/officeart/2005/8/layout/process1"/>
    <dgm:cxn modelId="{970CDE69-0396-2742-8381-5496A73E6DCC}" type="presOf" srcId="{11C96AF9-C94A-AC42-8635-07E786F4C908}" destId="{19FE61E9-B020-1645-BD13-F666BD837943}" srcOrd="1" destOrd="0" presId="urn:microsoft.com/office/officeart/2005/8/layout/process1"/>
    <dgm:cxn modelId="{101989DE-1064-3543-8056-45C235218BD8}" srcId="{4121B4DE-FBED-4F40-8960-DB6C19D67E01}" destId="{5C7682FF-8DE7-3044-A172-557DCEEC2C40}" srcOrd="2" destOrd="0" parTransId="{4D8E271F-3D6F-DF41-AD1A-7193CE85E999}" sibTransId="{30024E4F-95E5-9549-9B1B-5A942FFAD079}"/>
    <dgm:cxn modelId="{D3A08ABE-F12A-E448-90BC-0DD84EAC130D}" type="presOf" srcId="{11C96AF9-C94A-AC42-8635-07E786F4C908}" destId="{AEE5057C-B3F0-4646-B4AD-77C83AC62E5B}" srcOrd="0" destOrd="0" presId="urn:microsoft.com/office/officeart/2005/8/layout/process1"/>
    <dgm:cxn modelId="{62E3FA10-BB0D-1643-B03A-D38EDBF43468}" type="presOf" srcId="{54E1809C-19B1-CD48-9E3E-95FA3D0C2EDD}" destId="{8091DE38-932B-3440-A393-C015F380210D}" srcOrd="1" destOrd="0" presId="urn:microsoft.com/office/officeart/2005/8/layout/process1"/>
    <dgm:cxn modelId="{6CD27243-C71E-8847-AA6C-A86C65AC6007}" type="presOf" srcId="{5C7682FF-8DE7-3044-A172-557DCEEC2C40}" destId="{D6B7E221-BCB7-804A-A7E0-4A2C5EB087C4}" srcOrd="0" destOrd="0" presId="urn:microsoft.com/office/officeart/2005/8/layout/process1"/>
    <dgm:cxn modelId="{5CB3040F-4653-BF40-8D81-F4822A486621}" srcId="{4121B4DE-FBED-4F40-8960-DB6C19D67E01}" destId="{D08BECC8-FBA0-C443-AC95-A64215869A3A}" srcOrd="0" destOrd="0" parTransId="{08A852BE-CD7F-7F46-B97E-7EF4A1DD5F52}" sibTransId="{11C96AF9-C94A-AC42-8635-07E786F4C908}"/>
    <dgm:cxn modelId="{39E60508-7A8E-5B42-99F2-2EA638B7D0B6}" srcId="{4121B4DE-FBED-4F40-8960-DB6C19D67E01}" destId="{D02CE02E-9A2D-D74B-A628-2D3BD05CFA03}" srcOrd="1" destOrd="0" parTransId="{D6C409AB-D811-0C4C-9EAB-0E5326CAAE76}" sibTransId="{54E1809C-19B1-CD48-9E3E-95FA3D0C2EDD}"/>
    <dgm:cxn modelId="{351B1697-3FD4-8245-AB8C-DDE0A811FA7F}" type="presParOf" srcId="{88422FB2-9ED4-004D-BDB1-921F9719BE14}" destId="{18658E36-2674-8549-9B33-A6C6101F0B87}" srcOrd="0" destOrd="0" presId="urn:microsoft.com/office/officeart/2005/8/layout/process1"/>
    <dgm:cxn modelId="{DA4F56A7-0D14-EC4C-8807-592FD7F7AA73}" type="presParOf" srcId="{88422FB2-9ED4-004D-BDB1-921F9719BE14}" destId="{AEE5057C-B3F0-4646-B4AD-77C83AC62E5B}" srcOrd="1" destOrd="0" presId="urn:microsoft.com/office/officeart/2005/8/layout/process1"/>
    <dgm:cxn modelId="{A9C93881-9500-C34F-A8BF-7CFC1249124C}" type="presParOf" srcId="{AEE5057C-B3F0-4646-B4AD-77C83AC62E5B}" destId="{19FE61E9-B020-1645-BD13-F666BD837943}" srcOrd="0" destOrd="0" presId="urn:microsoft.com/office/officeart/2005/8/layout/process1"/>
    <dgm:cxn modelId="{DAF09479-CEC6-584C-8086-193BD5924A83}" type="presParOf" srcId="{88422FB2-9ED4-004D-BDB1-921F9719BE14}" destId="{47C8AA4C-C9C5-A34B-BB69-9D6114BC2B18}" srcOrd="2" destOrd="0" presId="urn:microsoft.com/office/officeart/2005/8/layout/process1"/>
    <dgm:cxn modelId="{A03748DC-121F-3E41-A13E-E409C4787C17}" type="presParOf" srcId="{88422FB2-9ED4-004D-BDB1-921F9719BE14}" destId="{8892DB69-0F15-754F-AE10-0EFCAFEFDCC3}" srcOrd="3" destOrd="0" presId="urn:microsoft.com/office/officeart/2005/8/layout/process1"/>
    <dgm:cxn modelId="{188D8C68-C445-DB4D-97C9-D4A0A72E1372}" type="presParOf" srcId="{8892DB69-0F15-754F-AE10-0EFCAFEFDCC3}" destId="{8091DE38-932B-3440-A393-C015F380210D}" srcOrd="0" destOrd="0" presId="urn:microsoft.com/office/officeart/2005/8/layout/process1"/>
    <dgm:cxn modelId="{A78DCD06-EAAC-DA4F-B4C3-D7B4CC23C6BB}" type="presParOf" srcId="{88422FB2-9ED4-004D-BDB1-921F9719BE14}" destId="{D6B7E221-BCB7-804A-A7E0-4A2C5EB087C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58E36-2674-8549-9B33-A6C6101F0B87}">
      <dsp:nvSpPr>
        <dsp:cNvPr id="0" name=""/>
        <dsp:cNvSpPr/>
      </dsp:nvSpPr>
      <dsp:spPr>
        <a:xfrm>
          <a:off x="8063" y="211247"/>
          <a:ext cx="2290700" cy="158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err="1" smtClean="0"/>
            <a:t>History</a:t>
          </a:r>
          <a:r>
            <a:rPr lang="es-ES_tradnl" sz="2800" b="1" kern="1200" dirty="0" smtClean="0"/>
            <a:t> </a:t>
          </a:r>
          <a:r>
            <a:rPr lang="es-ES_tradnl" sz="2800" b="1" kern="1200" dirty="0" err="1" smtClean="0"/>
            <a:t>Clinical</a:t>
          </a:r>
          <a:r>
            <a:rPr lang="es-ES_tradnl" sz="2800" b="1" kern="1200" dirty="0" smtClean="0"/>
            <a:t> </a:t>
          </a:r>
          <a:r>
            <a:rPr lang="es-ES_tradnl" sz="2800" b="1" kern="1200" dirty="0" err="1" smtClean="0"/>
            <a:t>signs</a:t>
          </a:r>
          <a:endParaRPr lang="es-ES_tradnl" sz="2800" b="1" kern="1200" dirty="0"/>
        </a:p>
      </dsp:txBody>
      <dsp:txXfrm>
        <a:off x="54609" y="257793"/>
        <a:ext cx="2197608" cy="1496093"/>
      </dsp:txXfrm>
    </dsp:sp>
    <dsp:sp modelId="{AEE5057C-B3F0-4646-B4AD-77C83AC62E5B}">
      <dsp:nvSpPr>
        <dsp:cNvPr id="0" name=""/>
        <dsp:cNvSpPr/>
      </dsp:nvSpPr>
      <dsp:spPr>
        <a:xfrm>
          <a:off x="2527834" y="721793"/>
          <a:ext cx="485628" cy="5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400" kern="1200"/>
        </a:p>
      </dsp:txBody>
      <dsp:txXfrm>
        <a:off x="2527834" y="835412"/>
        <a:ext cx="339940" cy="340855"/>
      </dsp:txXfrm>
    </dsp:sp>
    <dsp:sp modelId="{47C8AA4C-C9C5-A34B-BB69-9D6114BC2B18}">
      <dsp:nvSpPr>
        <dsp:cNvPr id="0" name=""/>
        <dsp:cNvSpPr/>
      </dsp:nvSpPr>
      <dsp:spPr>
        <a:xfrm>
          <a:off x="3215044" y="-35282"/>
          <a:ext cx="3114504" cy="2082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u="sng" kern="1200" dirty="0" err="1" smtClean="0"/>
            <a:t>Postmortem</a:t>
          </a:r>
          <a:r>
            <a:rPr lang="es-ES_tradnl" sz="2400" b="1" u="sng" kern="1200" dirty="0" smtClean="0"/>
            <a:t> </a:t>
          </a:r>
          <a:r>
            <a:rPr lang="es-ES_tradnl" sz="2400" b="1" u="sng" kern="1200" dirty="0" err="1" smtClean="0"/>
            <a:t>Findings</a:t>
          </a:r>
          <a:endParaRPr lang="es-ES_tradnl" sz="2400" b="1" u="sng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1. </a:t>
          </a:r>
          <a:r>
            <a:rPr lang="es-ES_tradnl" sz="1600" kern="1200" dirty="0" err="1" smtClean="0"/>
            <a:t>Necropsy</a:t>
          </a:r>
          <a:r>
            <a:rPr lang="es-ES_tradnl" sz="16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2. </a:t>
          </a:r>
          <a:r>
            <a:rPr lang="es-ES_tradnl" sz="1600" kern="1200" dirty="0" err="1" smtClean="0"/>
            <a:t>Microscopical</a:t>
          </a:r>
          <a:r>
            <a:rPr lang="es-ES_tradnl" sz="1600" kern="1200" dirty="0" smtClean="0"/>
            <a:t> </a:t>
          </a:r>
          <a:r>
            <a:rPr lang="es-ES_tradnl" sz="1600" kern="1200" dirty="0" err="1" smtClean="0"/>
            <a:t>examination</a:t>
          </a:r>
          <a:r>
            <a:rPr lang="es-ES_tradnl" sz="1600" kern="1200" dirty="0" smtClean="0"/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3. </a:t>
          </a:r>
          <a:r>
            <a:rPr lang="es-ES_tradnl" sz="1600" kern="1200" dirty="0" err="1" smtClean="0"/>
            <a:t>Laboratory</a:t>
          </a:r>
          <a:r>
            <a:rPr lang="es-ES_tradnl" sz="1600" kern="1200" dirty="0" smtClean="0"/>
            <a:t> </a:t>
          </a:r>
          <a:r>
            <a:rPr lang="es-ES_tradnl" sz="1600" kern="1200" dirty="0" err="1" smtClean="0"/>
            <a:t>tests</a:t>
          </a:r>
          <a:endParaRPr lang="es-ES_tradnl" sz="1600" kern="1200" dirty="0"/>
        </a:p>
      </dsp:txBody>
      <dsp:txXfrm>
        <a:off x="3276031" y="25705"/>
        <a:ext cx="2992530" cy="1960272"/>
      </dsp:txXfrm>
    </dsp:sp>
    <dsp:sp modelId="{8892DB69-0F15-754F-AE10-0EFCAFEFDCC3}">
      <dsp:nvSpPr>
        <dsp:cNvPr id="0" name=""/>
        <dsp:cNvSpPr/>
      </dsp:nvSpPr>
      <dsp:spPr>
        <a:xfrm>
          <a:off x="6558619" y="721793"/>
          <a:ext cx="485628" cy="5680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400" kern="1200"/>
        </a:p>
      </dsp:txBody>
      <dsp:txXfrm>
        <a:off x="6558619" y="835412"/>
        <a:ext cx="339940" cy="340855"/>
      </dsp:txXfrm>
    </dsp:sp>
    <dsp:sp modelId="{D6B7E221-BCB7-804A-A7E0-4A2C5EB087C4}">
      <dsp:nvSpPr>
        <dsp:cNvPr id="0" name=""/>
        <dsp:cNvSpPr/>
      </dsp:nvSpPr>
      <dsp:spPr>
        <a:xfrm>
          <a:off x="7245829" y="211247"/>
          <a:ext cx="2290700" cy="158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kern="1200" dirty="0" err="1" smtClean="0"/>
            <a:t>Exclusion</a:t>
          </a:r>
          <a:r>
            <a:rPr lang="es-ES_tradnl" sz="3000" kern="1200" dirty="0" smtClean="0"/>
            <a:t> of </a:t>
          </a:r>
          <a:r>
            <a:rPr lang="es-ES_tradnl" sz="3000" kern="1200" dirty="0" err="1" smtClean="0"/>
            <a:t>other</a:t>
          </a:r>
          <a:r>
            <a:rPr lang="es-ES_tradnl" sz="3000" kern="1200" dirty="0" smtClean="0"/>
            <a:t> causes</a:t>
          </a:r>
          <a:endParaRPr lang="es-ES_tradnl" sz="3000" kern="1200" dirty="0"/>
        </a:p>
      </dsp:txBody>
      <dsp:txXfrm>
        <a:off x="7292375" y="257793"/>
        <a:ext cx="2197608" cy="1496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A2E1A-26FF-C940-B8CF-198A7E6FEB1B}" type="datetimeFigureOut">
              <a:rPr lang="es-ES_tradnl" smtClean="0"/>
              <a:pPr/>
              <a:t>17/05/2021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9E14-BEDC-0149-BA99-21005BC35184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62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Borborygmi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usually absent and abdominal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tympany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be heard on percussion, secondary to ileus.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severe colic may accompany ileus. Severe diarrhea may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death may occur before diarrhea is evident.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Multiorgan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failure from DIC is not unusual.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 onset of weakness, staggering, and trembling commonly precedes death. The syndrome may cause death in 4 to 24 Hours. 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505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Colitis x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diagnosis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urea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PCV,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leucopaenia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acidosis,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hypokalaemia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hyponatraemia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_tradn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post-mortem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hyperaemic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oedematous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caecum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ventral colon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necrosis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bacteria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mucosa and submucosa.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smelling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disseminated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intravascular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coagulation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bacteria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devitalized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intestine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diphtheritic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mucosal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471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Colitis x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diagnosis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urea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PCV,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leucopaenia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acidosis,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hypokalaemia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hyponatraemia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_tradn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post-mortem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hyperaemic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oedematous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caecum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ventral colon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necrosis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bacteria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mucosa and submucosa.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smelling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disseminated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intravascular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coagulation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bacteria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devitalized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intestine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diphtheritic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mucosal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157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Colitis x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diagnosis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plasma urea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PCV,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leucopaenia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acidosis,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hypokalaemia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hyponatraemia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 is often made </a:t>
            </a:r>
            <a:r>
              <a:rPr lang="es-ES_tradn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post-mortem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a hyperaemic or oedematous caecum and ventral colon may be seen with necrosis of the intestinal in the later stages of the disease.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Colonical edematous submucosa </a:t>
            </a:r>
            <a:r>
              <a:rPr lang="es-ES_tradnl" dirty="0" smtClean="0">
                <a:sym typeface="Wingdings"/>
              </a:rPr>
              <a:t> separation of the tissues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Infiltration of primarily monnonuclear inflammatory cells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Trhoughout the submucosa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Vascular congestion is common throughtout the colonical tissue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Hemorrhages </a:t>
            </a:r>
            <a:r>
              <a:rPr lang="es-ES_tradnl" dirty="0" smtClean="0">
                <a:sym typeface="Wingdings"/>
              </a:rPr>
              <a:t> Focals </a:t>
            </a:r>
          </a:p>
          <a:p>
            <a:pPr lvl="3"/>
            <a:r>
              <a:rPr lang="es-ES_tradnl" dirty="0" smtClean="0">
                <a:sym typeface="Wingdings"/>
              </a:rPr>
              <a:t>     diffuse and extensive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ym typeface="Wingdings"/>
              </a:rPr>
              <a:t>	Numerous large Gram + were observed 		on the mucosa </a:t>
            </a:r>
          </a:p>
          <a:p>
            <a:pPr lvl="8"/>
            <a:r>
              <a:rPr lang="es-ES_tradnl" dirty="0" smtClean="0">
                <a:sym typeface="Wingdings"/>
              </a:rPr>
              <a:t>		extendign in the lamina propia</a:t>
            </a:r>
            <a:endParaRPr lang="es-ES_tradnl" dirty="0" smtClean="0"/>
          </a:p>
          <a:p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bacteria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mucosa and submucosa.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smelling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disseminated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intravascular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coagulation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bacteria in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devitalized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parts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intestine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diphtheritic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mucosal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097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Htc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50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probably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gonna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for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oxygenation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defect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isotonics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o </a:t>
            </a:r>
            <a:r>
              <a:rPr lang="es-ES_tradnl" dirty="0" err="1" smtClean="0"/>
              <a:t>Ringer</a:t>
            </a:r>
            <a:r>
              <a:rPr lang="es-ES_tradnl" dirty="0" smtClean="0"/>
              <a:t> </a:t>
            </a:r>
            <a:r>
              <a:rPr lang="es-ES_tradnl" dirty="0" err="1" smtClean="0"/>
              <a:t>lactacto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if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the</a:t>
            </a:r>
            <a:r>
              <a:rPr lang="es-ES_tradnl" dirty="0" smtClean="0">
                <a:sym typeface="Wingdings"/>
              </a:rPr>
              <a:t> K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OK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o Cloruro </a:t>
            </a:r>
            <a:r>
              <a:rPr lang="es-ES_tradnl" dirty="0" err="1" smtClean="0"/>
              <a:t>potásico</a:t>
            </a:r>
            <a:r>
              <a:rPr lang="es-ES_tradnl" dirty="0" smtClean="0"/>
              <a:t> + </a:t>
            </a:r>
            <a:r>
              <a:rPr lang="es-ES_tradnl" dirty="0" err="1" smtClean="0"/>
              <a:t>Ringer</a:t>
            </a:r>
            <a:r>
              <a:rPr lang="es-ES_tradnl" dirty="0" smtClean="0"/>
              <a:t> si está </a:t>
            </a:r>
            <a:r>
              <a:rPr lang="es-ES_tradnl" dirty="0" err="1" smtClean="0"/>
              <a:t>hipokalémico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smtClean="0"/>
              <a:t>o Si las PT son bajas, pongo plasma.</a:t>
            </a:r>
            <a:br>
              <a:rPr lang="es-ES_tradnl" dirty="0" smtClean="0"/>
            </a:br>
            <a:r>
              <a:rPr lang="es-ES_tradnl" dirty="0" smtClean="0"/>
              <a:t>o </a:t>
            </a:r>
            <a:r>
              <a:rPr lang="es-ES_tradnl" dirty="0" err="1" smtClean="0"/>
              <a:t>Glucosalino</a:t>
            </a:r>
            <a:r>
              <a:rPr lang="es-ES_tradnl" dirty="0" smtClean="0"/>
              <a:t> si la glucosa está baja.</a:t>
            </a:r>
            <a:br>
              <a:rPr lang="es-ES_tradnl" dirty="0" smtClean="0"/>
            </a:br>
            <a:r>
              <a:rPr lang="es-ES_tradnl" dirty="0" smtClean="0"/>
              <a:t>o Es decir, debemos ir mirando qué </a:t>
            </a:r>
            <a:r>
              <a:rPr lang="es-ES_tradnl" dirty="0" err="1" smtClean="0"/>
              <a:t>análisis</a:t>
            </a:r>
            <a:r>
              <a:rPr lang="es-ES_tradnl" dirty="0" smtClean="0"/>
              <a:t> tenemos y decidir </a:t>
            </a:r>
            <a:r>
              <a:rPr lang="es-ES_tradnl" dirty="0" err="1" smtClean="0"/>
              <a:t>asi</a:t>
            </a:r>
            <a:r>
              <a:rPr lang="es-ES_tradnl" dirty="0" smtClean="0"/>
              <a:t>́ la </a:t>
            </a:r>
            <a:r>
              <a:rPr lang="es-ES_tradnl" dirty="0" err="1" smtClean="0"/>
              <a:t>fluidoterapia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272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Htc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50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probably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gonna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for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oxygenation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defect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isotonics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o </a:t>
            </a:r>
            <a:r>
              <a:rPr lang="es-ES_tradnl" dirty="0" err="1" smtClean="0"/>
              <a:t>Ringer</a:t>
            </a:r>
            <a:r>
              <a:rPr lang="es-ES_tradnl" dirty="0" smtClean="0"/>
              <a:t> </a:t>
            </a:r>
            <a:r>
              <a:rPr lang="es-ES_tradnl" dirty="0" err="1" smtClean="0"/>
              <a:t>lactacto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if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the</a:t>
            </a:r>
            <a:r>
              <a:rPr lang="es-ES_tradnl" dirty="0" smtClean="0">
                <a:sym typeface="Wingdings"/>
              </a:rPr>
              <a:t> K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OK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o Cloruro </a:t>
            </a:r>
            <a:r>
              <a:rPr lang="es-ES_tradnl" dirty="0" err="1" smtClean="0"/>
              <a:t>potásico</a:t>
            </a:r>
            <a:r>
              <a:rPr lang="es-ES_tradnl" dirty="0" smtClean="0"/>
              <a:t> + </a:t>
            </a:r>
            <a:r>
              <a:rPr lang="es-ES_tradnl" dirty="0" err="1" smtClean="0"/>
              <a:t>Ringer</a:t>
            </a:r>
            <a:r>
              <a:rPr lang="es-ES_tradnl" dirty="0" smtClean="0"/>
              <a:t> si está </a:t>
            </a:r>
            <a:r>
              <a:rPr lang="es-ES_tradnl" dirty="0" err="1" smtClean="0"/>
              <a:t>hipokalémico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smtClean="0"/>
              <a:t>o Si las PT son bajas, pongo plasma.</a:t>
            </a:r>
            <a:br>
              <a:rPr lang="es-ES_tradnl" dirty="0" smtClean="0"/>
            </a:br>
            <a:r>
              <a:rPr lang="es-ES_tradnl" dirty="0" smtClean="0"/>
              <a:t>o </a:t>
            </a:r>
            <a:r>
              <a:rPr lang="es-ES_tradnl" dirty="0" err="1" smtClean="0"/>
              <a:t>Glucosalino</a:t>
            </a:r>
            <a:r>
              <a:rPr lang="es-ES_tradnl" dirty="0" smtClean="0"/>
              <a:t> si la glucosa está baja.</a:t>
            </a:r>
            <a:br>
              <a:rPr lang="es-ES_tradnl" dirty="0" smtClean="0"/>
            </a:br>
            <a:r>
              <a:rPr lang="es-ES_tradnl" dirty="0" smtClean="0"/>
              <a:t>o Es decir, debemos ir mirando qué </a:t>
            </a:r>
            <a:r>
              <a:rPr lang="es-ES_tradnl" dirty="0" err="1" smtClean="0"/>
              <a:t>análisis</a:t>
            </a:r>
            <a:r>
              <a:rPr lang="es-ES_tradnl" dirty="0" smtClean="0"/>
              <a:t> tenemos y decidir </a:t>
            </a:r>
            <a:r>
              <a:rPr lang="es-ES_tradnl" dirty="0" err="1" smtClean="0"/>
              <a:t>asi</a:t>
            </a:r>
            <a:r>
              <a:rPr lang="es-ES_tradnl" dirty="0" smtClean="0"/>
              <a:t>́ la </a:t>
            </a:r>
            <a:r>
              <a:rPr lang="es-ES_tradnl" dirty="0" err="1" smtClean="0"/>
              <a:t>fluidoterapia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894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Htc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50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probably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gonna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for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oxygenation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defect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isotonics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o </a:t>
            </a:r>
            <a:r>
              <a:rPr lang="es-ES_tradnl" dirty="0" err="1" smtClean="0"/>
              <a:t>Ringer</a:t>
            </a:r>
            <a:r>
              <a:rPr lang="es-ES_tradnl" dirty="0" smtClean="0"/>
              <a:t> </a:t>
            </a:r>
            <a:r>
              <a:rPr lang="es-ES_tradnl" dirty="0" err="1" smtClean="0"/>
              <a:t>lactacto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if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the</a:t>
            </a:r>
            <a:r>
              <a:rPr lang="es-ES_tradnl" dirty="0" smtClean="0">
                <a:sym typeface="Wingdings"/>
              </a:rPr>
              <a:t> K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OK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o Cloruro </a:t>
            </a:r>
            <a:r>
              <a:rPr lang="es-ES_tradnl" dirty="0" err="1" smtClean="0"/>
              <a:t>potásico</a:t>
            </a:r>
            <a:r>
              <a:rPr lang="es-ES_tradnl" dirty="0" smtClean="0"/>
              <a:t> + </a:t>
            </a:r>
            <a:r>
              <a:rPr lang="es-ES_tradnl" dirty="0" err="1" smtClean="0"/>
              <a:t>Ringer</a:t>
            </a:r>
            <a:r>
              <a:rPr lang="es-ES_tradnl" dirty="0" smtClean="0"/>
              <a:t> si está </a:t>
            </a:r>
            <a:r>
              <a:rPr lang="es-ES_tradnl" dirty="0" err="1" smtClean="0"/>
              <a:t>hipokalémico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smtClean="0"/>
              <a:t>o Si las PT son bajas, pongo plasma.</a:t>
            </a:r>
            <a:br>
              <a:rPr lang="es-ES_tradnl" dirty="0" smtClean="0"/>
            </a:br>
            <a:r>
              <a:rPr lang="es-ES_tradnl" dirty="0" smtClean="0"/>
              <a:t>o </a:t>
            </a:r>
            <a:r>
              <a:rPr lang="es-ES_tradnl" dirty="0" err="1" smtClean="0"/>
              <a:t>Glucosalino</a:t>
            </a:r>
            <a:r>
              <a:rPr lang="es-ES_tradnl" dirty="0" smtClean="0"/>
              <a:t> si la glucosa está baja.</a:t>
            </a:r>
            <a:br>
              <a:rPr lang="es-ES_tradnl" dirty="0" smtClean="0"/>
            </a:br>
            <a:r>
              <a:rPr lang="es-ES_tradnl" dirty="0" smtClean="0"/>
              <a:t>o Es decir, debemos ir mirando qué </a:t>
            </a:r>
            <a:r>
              <a:rPr lang="es-ES_tradnl" dirty="0" err="1" smtClean="0"/>
              <a:t>análisis</a:t>
            </a:r>
            <a:r>
              <a:rPr lang="es-ES_tradnl" dirty="0" smtClean="0"/>
              <a:t> tenemos y decidir </a:t>
            </a:r>
            <a:r>
              <a:rPr lang="es-ES_tradnl" dirty="0" err="1" smtClean="0"/>
              <a:t>asi</a:t>
            </a:r>
            <a:r>
              <a:rPr lang="es-ES_tradnl" dirty="0" smtClean="0"/>
              <a:t>́ la </a:t>
            </a:r>
            <a:r>
              <a:rPr lang="es-ES_tradnl" dirty="0" err="1" smtClean="0"/>
              <a:t>fluidoterapia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928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Htc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50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probably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gonna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for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oxygenation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defect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isotonics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o </a:t>
            </a:r>
            <a:r>
              <a:rPr lang="es-ES_tradnl" dirty="0" err="1" smtClean="0"/>
              <a:t>Ringer</a:t>
            </a:r>
            <a:r>
              <a:rPr lang="es-ES_tradnl" dirty="0" smtClean="0"/>
              <a:t> </a:t>
            </a:r>
            <a:r>
              <a:rPr lang="es-ES_tradnl" dirty="0" err="1" smtClean="0"/>
              <a:t>lactacto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if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the</a:t>
            </a:r>
            <a:r>
              <a:rPr lang="es-ES_tradnl" dirty="0" smtClean="0">
                <a:sym typeface="Wingdings"/>
              </a:rPr>
              <a:t> K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OK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o Cloruro </a:t>
            </a:r>
            <a:r>
              <a:rPr lang="es-ES_tradnl" dirty="0" err="1" smtClean="0"/>
              <a:t>potásico</a:t>
            </a:r>
            <a:r>
              <a:rPr lang="es-ES_tradnl" dirty="0" smtClean="0"/>
              <a:t> + </a:t>
            </a:r>
            <a:r>
              <a:rPr lang="es-ES_tradnl" dirty="0" err="1" smtClean="0"/>
              <a:t>Ringer</a:t>
            </a:r>
            <a:r>
              <a:rPr lang="es-ES_tradnl" dirty="0" smtClean="0"/>
              <a:t> si está </a:t>
            </a:r>
            <a:r>
              <a:rPr lang="es-ES_tradnl" dirty="0" err="1" smtClean="0"/>
              <a:t>hipokalémico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smtClean="0"/>
              <a:t>o Si las PT son bajas, pongo plasma.</a:t>
            </a:r>
            <a:br>
              <a:rPr lang="es-ES_tradnl" dirty="0" smtClean="0"/>
            </a:br>
            <a:r>
              <a:rPr lang="es-ES_tradnl" dirty="0" smtClean="0"/>
              <a:t>o </a:t>
            </a:r>
            <a:r>
              <a:rPr lang="es-ES_tradnl" dirty="0" err="1" smtClean="0"/>
              <a:t>Glucosalino</a:t>
            </a:r>
            <a:r>
              <a:rPr lang="es-ES_tradnl" dirty="0" smtClean="0"/>
              <a:t> si la glucosa está baja.</a:t>
            </a:r>
            <a:br>
              <a:rPr lang="es-ES_tradnl" dirty="0" smtClean="0"/>
            </a:br>
            <a:r>
              <a:rPr lang="es-ES_tradnl" dirty="0" smtClean="0"/>
              <a:t>o Es decir, debemos ir mirando qué </a:t>
            </a:r>
            <a:r>
              <a:rPr lang="es-ES_tradnl" dirty="0" err="1" smtClean="0"/>
              <a:t>análisis</a:t>
            </a:r>
            <a:r>
              <a:rPr lang="es-ES_tradnl" dirty="0" smtClean="0"/>
              <a:t> tenemos y decidir </a:t>
            </a:r>
            <a:r>
              <a:rPr lang="es-ES_tradnl" dirty="0" err="1" smtClean="0"/>
              <a:t>asi</a:t>
            </a:r>
            <a:r>
              <a:rPr lang="es-ES_tradnl" dirty="0" smtClean="0"/>
              <a:t>́ la </a:t>
            </a:r>
            <a:r>
              <a:rPr lang="es-ES_tradnl" dirty="0" err="1" smtClean="0"/>
              <a:t>fluidoterapia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469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Htc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50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probably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gonna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for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oxygenation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defect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isotonics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o </a:t>
            </a:r>
            <a:r>
              <a:rPr lang="es-ES_tradnl" dirty="0" err="1" smtClean="0"/>
              <a:t>Ringer</a:t>
            </a:r>
            <a:r>
              <a:rPr lang="es-ES_tradnl" dirty="0" smtClean="0"/>
              <a:t> </a:t>
            </a:r>
            <a:r>
              <a:rPr lang="es-ES_tradnl" dirty="0" err="1" smtClean="0"/>
              <a:t>lactacto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if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the</a:t>
            </a:r>
            <a:r>
              <a:rPr lang="es-ES_tradnl" dirty="0" smtClean="0">
                <a:sym typeface="Wingdings"/>
              </a:rPr>
              <a:t> K </a:t>
            </a:r>
            <a:r>
              <a:rPr lang="es-ES_tradnl" dirty="0" err="1" smtClean="0">
                <a:sym typeface="Wingdings"/>
              </a:rPr>
              <a:t>is</a:t>
            </a:r>
            <a:r>
              <a:rPr lang="es-ES_tradnl" dirty="0" smtClean="0">
                <a:sym typeface="Wingdings"/>
              </a:rPr>
              <a:t> OK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o Cloruro </a:t>
            </a:r>
            <a:r>
              <a:rPr lang="es-ES_tradnl" dirty="0" err="1" smtClean="0"/>
              <a:t>potásico</a:t>
            </a:r>
            <a:r>
              <a:rPr lang="es-ES_tradnl" dirty="0" smtClean="0"/>
              <a:t> + </a:t>
            </a:r>
            <a:r>
              <a:rPr lang="es-ES_tradnl" dirty="0" err="1" smtClean="0"/>
              <a:t>Ringer</a:t>
            </a:r>
            <a:r>
              <a:rPr lang="es-ES_tradnl" dirty="0" smtClean="0"/>
              <a:t> si está </a:t>
            </a:r>
            <a:r>
              <a:rPr lang="es-ES_tradnl" dirty="0" err="1" smtClean="0"/>
              <a:t>hipokalémico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smtClean="0"/>
              <a:t>o Si las PT son bajas, pongo plasma.</a:t>
            </a:r>
            <a:br>
              <a:rPr lang="es-ES_tradnl" dirty="0" smtClean="0"/>
            </a:br>
            <a:r>
              <a:rPr lang="es-ES_tradnl" dirty="0" smtClean="0"/>
              <a:t>o </a:t>
            </a:r>
            <a:r>
              <a:rPr lang="es-ES_tradnl" dirty="0" err="1" smtClean="0"/>
              <a:t>Glucosalino</a:t>
            </a:r>
            <a:r>
              <a:rPr lang="es-ES_tradnl" dirty="0" smtClean="0"/>
              <a:t> si la glucosa está baja.</a:t>
            </a:r>
            <a:br>
              <a:rPr lang="es-ES_tradnl" dirty="0" smtClean="0"/>
            </a:br>
            <a:r>
              <a:rPr lang="es-ES_tradnl" dirty="0" smtClean="0"/>
              <a:t>o Es decir, debemos ir mirando qué </a:t>
            </a:r>
            <a:r>
              <a:rPr lang="es-ES_tradnl" dirty="0" err="1" smtClean="0"/>
              <a:t>análisis</a:t>
            </a:r>
            <a:r>
              <a:rPr lang="es-ES_tradnl" dirty="0" smtClean="0"/>
              <a:t> tenemos y decidir </a:t>
            </a:r>
            <a:r>
              <a:rPr lang="es-ES_tradnl" dirty="0" err="1" smtClean="0"/>
              <a:t>asi</a:t>
            </a:r>
            <a:r>
              <a:rPr lang="es-ES_tradnl" dirty="0" smtClean="0"/>
              <a:t>́ la </a:t>
            </a:r>
            <a:r>
              <a:rPr lang="es-ES_tradnl" dirty="0" err="1" smtClean="0"/>
              <a:t>fluidoterapia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9E14-BEDC-0149-BA99-21005BC35184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31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2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Colitis X </a:t>
            </a:r>
            <a:r>
              <a:rPr lang="es-ES_tradnl" dirty="0" err="1" smtClean="0"/>
              <a:t>Equine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420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62149" y="1234300"/>
            <a:ext cx="10424160" cy="614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15" y="731129"/>
            <a:ext cx="10058400" cy="836803"/>
          </a:xfrm>
        </p:spPr>
        <p:txBody>
          <a:bodyPr/>
          <a:lstStyle/>
          <a:p>
            <a:r>
              <a:rPr lang="es-ES_tradnl" dirty="0" err="1" smtClean="0"/>
              <a:t>Necropsy</a:t>
            </a:r>
            <a:r>
              <a:rPr lang="es-ES_tradnl" dirty="0" smtClean="0"/>
              <a:t>- </a:t>
            </a:r>
            <a:r>
              <a:rPr lang="es-ES_tradnl" dirty="0" err="1" smtClean="0"/>
              <a:t>Postmortem</a:t>
            </a:r>
            <a:r>
              <a:rPr lang="es-ES_tradnl" dirty="0" smtClean="0"/>
              <a:t> Diagnosis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22515" y="1956694"/>
            <a:ext cx="6888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Cecal</a:t>
            </a:r>
            <a:r>
              <a:rPr lang="en-US" sz="2000" b="1" dirty="0" smtClean="0"/>
              <a:t> </a:t>
            </a:r>
            <a:r>
              <a:rPr lang="en-US" sz="2000" b="1" dirty="0"/>
              <a:t>and colonic mucosal edema and hemorrhagic </a:t>
            </a:r>
            <a:r>
              <a:rPr lang="en-US" sz="2000" b="1" dirty="0" smtClean="0"/>
              <a:t>necrosis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Thinckening</a:t>
            </a:r>
            <a:r>
              <a:rPr lang="en-US" dirty="0" smtClean="0"/>
              <a:t> of the intestinal wall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atery </a:t>
            </a:r>
            <a:r>
              <a:rPr lang="en-US" dirty="0"/>
              <a:t>to bloody intestinal </a:t>
            </a:r>
            <a:r>
              <a:rPr lang="en-US" dirty="0" smtClean="0"/>
              <a:t>contents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Disseminated </a:t>
            </a:r>
            <a:r>
              <a:rPr lang="en-US" dirty="0"/>
              <a:t>intravascular </a:t>
            </a:r>
            <a:r>
              <a:rPr lang="en-US" dirty="0" smtClean="0"/>
              <a:t>coagulation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olonic </a:t>
            </a:r>
            <a:r>
              <a:rPr lang="en-US" dirty="0"/>
              <a:t>mucosal </a:t>
            </a:r>
            <a:r>
              <a:rPr lang="en-US" dirty="0" smtClean="0"/>
              <a:t>necrosis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narchic </a:t>
            </a:r>
            <a:r>
              <a:rPr lang="en-US" dirty="0"/>
              <a:t>multiplication of bacteria in devitalized intestinal segments are seen microscopically and are considered pathognomonic</a:t>
            </a:r>
            <a:r>
              <a:rPr lang="en-US" dirty="0" smtClean="0"/>
              <a:t>.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95" y="2310944"/>
            <a:ext cx="4773354" cy="320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1938781" y="4497320"/>
            <a:ext cx="3788228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Samples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diagnosis: </a:t>
            </a:r>
          </a:p>
          <a:p>
            <a:pPr algn="ctr"/>
            <a:r>
              <a:rPr lang="es-ES_tradnl" dirty="0" smtClean="0"/>
              <a:t>-Intestinal </a:t>
            </a:r>
            <a:r>
              <a:rPr lang="es-ES_tradnl" dirty="0" err="1" smtClean="0"/>
              <a:t>tissues</a:t>
            </a:r>
            <a:endParaRPr lang="es-ES_tradnl" dirty="0" smtClean="0"/>
          </a:p>
          <a:p>
            <a:pPr algn="ctr"/>
            <a:r>
              <a:rPr lang="es-ES_tradnl" dirty="0" smtClean="0"/>
              <a:t>- </a:t>
            </a:r>
            <a:r>
              <a:rPr lang="es-ES_tradnl" dirty="0" err="1" smtClean="0"/>
              <a:t>Colonic</a:t>
            </a:r>
            <a:r>
              <a:rPr lang="es-ES_tradnl" dirty="0" smtClean="0"/>
              <a:t> and cecal </a:t>
            </a:r>
            <a:r>
              <a:rPr lang="es-ES_tradnl" dirty="0" err="1" smtClean="0"/>
              <a:t>contents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15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62149" y="1234300"/>
            <a:ext cx="10424160" cy="614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15" y="312728"/>
            <a:ext cx="10763794" cy="1409336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Microscopical</a:t>
            </a:r>
            <a:r>
              <a:rPr lang="es-ES_tradnl" dirty="0" smtClean="0"/>
              <a:t> </a:t>
            </a:r>
            <a:r>
              <a:rPr lang="es-ES_tradnl" dirty="0" err="1" smtClean="0"/>
              <a:t>examination</a:t>
            </a:r>
            <a:r>
              <a:rPr lang="es-ES_tradnl" dirty="0" smtClean="0"/>
              <a:t>- </a:t>
            </a:r>
            <a:br>
              <a:rPr lang="es-ES_tradnl" dirty="0" smtClean="0"/>
            </a:br>
            <a:r>
              <a:rPr lang="es-ES_tradnl" sz="4000" dirty="0" err="1" smtClean="0"/>
              <a:t>Postmortem</a:t>
            </a:r>
            <a:r>
              <a:rPr lang="es-ES_tradnl" sz="4000" dirty="0" smtClean="0"/>
              <a:t> Diagnosis</a:t>
            </a:r>
            <a:endParaRPr lang="es-ES_tradnl" sz="4000" dirty="0"/>
          </a:p>
        </p:txBody>
      </p:sp>
      <p:grpSp>
        <p:nvGrpSpPr>
          <p:cNvPr id="15" name="Gruppo 14"/>
          <p:cNvGrpSpPr/>
          <p:nvPr/>
        </p:nvGrpSpPr>
        <p:grpSpPr>
          <a:xfrm>
            <a:off x="522515" y="1924152"/>
            <a:ext cx="9359422" cy="2585323"/>
            <a:chOff x="522515" y="1924152"/>
            <a:chExt cx="9359422" cy="2585323"/>
          </a:xfrm>
        </p:grpSpPr>
        <p:sp>
          <p:nvSpPr>
            <p:cNvPr id="3" name="CuadroTexto 2"/>
            <p:cNvSpPr txBox="1"/>
            <p:nvPr/>
          </p:nvSpPr>
          <p:spPr>
            <a:xfrm>
              <a:off x="522515" y="1924152"/>
              <a:ext cx="935942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Colonical edematous submucosa </a:t>
              </a:r>
              <a:r>
                <a:rPr lang="es-ES_tradnl" dirty="0" smtClean="0">
                  <a:sym typeface="Wingdings"/>
                </a:rPr>
                <a:t>           separation of the tissues</a:t>
              </a:r>
              <a:endParaRPr lang="es-ES_tradnl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Infiltration of primarily monnonuclear inflammatory cells </a:t>
              </a:r>
              <a:r>
                <a:rPr lang="es-ES_tradnl" dirty="0" smtClean="0">
                  <a:sym typeface="Wingdings" pitchFamily="2" charset="2"/>
                </a:rPr>
                <a:t>            </a:t>
              </a:r>
              <a:r>
                <a:rPr lang="es-ES_tradnl" dirty="0" smtClean="0"/>
                <a:t>Trhoughout the submucosa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Vascular congestion is common </a:t>
              </a:r>
              <a:r>
                <a:rPr lang="es-ES_tradnl" dirty="0" smtClean="0">
                  <a:sym typeface="Wingdings" pitchFamily="2" charset="2"/>
                </a:rPr>
                <a:t>         </a:t>
              </a:r>
              <a:r>
                <a:rPr lang="es-ES_tradnl" dirty="0" smtClean="0"/>
                <a:t> throughtout the colonical tissue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Hemorrhages </a:t>
              </a:r>
              <a:r>
                <a:rPr lang="es-ES_tradnl" dirty="0" smtClean="0">
                  <a:sym typeface="Wingdings"/>
                </a:rPr>
                <a:t>         Focals </a:t>
              </a:r>
            </a:p>
            <a:p>
              <a:pPr lvl="3"/>
              <a:r>
                <a:rPr lang="es-ES_tradnl" dirty="0" smtClean="0">
                  <a:sym typeface="Wingdings"/>
                </a:rPr>
                <a:t>              Diffuse and extensive </a:t>
              </a:r>
            </a:p>
            <a:p>
              <a:pPr lvl="3"/>
              <a:endParaRPr lang="es-ES_tradnl" dirty="0" smtClean="0">
                <a:sym typeface="Wingdings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>
                  <a:sym typeface="Wingdings"/>
                </a:rPr>
                <a:t>Numerous large Gram + were observed 		on the mucosa </a:t>
              </a:r>
            </a:p>
            <a:p>
              <a:pPr lvl="8"/>
              <a:r>
                <a:rPr lang="es-ES_tradnl" dirty="0">
                  <a:sym typeface="Wingdings"/>
                </a:rPr>
                <a:t>	</a:t>
              </a:r>
              <a:r>
                <a:rPr lang="es-ES_tradnl" dirty="0" smtClean="0">
                  <a:sym typeface="Wingdings"/>
                </a:rPr>
                <a:t>	</a:t>
              </a:r>
              <a:r>
                <a:rPr lang="es-ES_tradnl" dirty="0" err="1" smtClean="0">
                  <a:sym typeface="Wingdings"/>
                </a:rPr>
                <a:t>extendign</a:t>
              </a:r>
              <a:r>
                <a:rPr lang="es-ES_tradnl" dirty="0" smtClean="0">
                  <a:sym typeface="Wingdings"/>
                </a:rPr>
                <a:t> in </a:t>
              </a:r>
              <a:r>
                <a:rPr lang="es-ES_tradnl" dirty="0" err="1" smtClean="0">
                  <a:sym typeface="Wingdings"/>
                </a:rPr>
                <a:t>the</a:t>
              </a:r>
              <a:r>
                <a:rPr lang="es-ES_tradnl" dirty="0" smtClean="0">
                  <a:sym typeface="Wingdings"/>
                </a:rPr>
                <a:t> lamina propia</a:t>
              </a:r>
              <a:endParaRPr lang="es-ES_tradnl" dirty="0" smtClean="0"/>
            </a:p>
            <a:p>
              <a:pPr marL="285750" indent="-285750"/>
              <a:endParaRPr lang="es-ES_tradnl" dirty="0"/>
            </a:p>
          </p:txBody>
        </p:sp>
        <p:cxnSp>
          <p:nvCxnSpPr>
            <p:cNvPr id="6" name="Connettore 2 5"/>
            <p:cNvCxnSpPr/>
            <p:nvPr/>
          </p:nvCxnSpPr>
          <p:spPr>
            <a:xfrm>
              <a:off x="4588042" y="3769895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/>
            <p:cNvCxnSpPr/>
            <p:nvPr/>
          </p:nvCxnSpPr>
          <p:spPr>
            <a:xfrm>
              <a:off x="4588042" y="4024980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2205789" y="3176337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>
              <a:off x="2205789" y="2966201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>
              <a:off x="3906252" y="2693486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4058652" y="2136776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>
              <a:off x="6336630" y="2374232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7"/>
          <p:cNvSpPr txBox="1"/>
          <p:nvPr/>
        </p:nvSpPr>
        <p:spPr>
          <a:xfrm>
            <a:off x="7498081" y="4509475"/>
            <a:ext cx="3788228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Samples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diagnosis: </a:t>
            </a:r>
          </a:p>
          <a:p>
            <a:pPr algn="ctr"/>
            <a:r>
              <a:rPr lang="es-ES_tradnl" dirty="0" smtClean="0"/>
              <a:t>-Intestinal </a:t>
            </a:r>
            <a:r>
              <a:rPr lang="es-ES_tradnl" dirty="0" err="1" smtClean="0"/>
              <a:t>tissues</a:t>
            </a:r>
            <a:endParaRPr lang="es-ES_tradnl" dirty="0" smtClean="0"/>
          </a:p>
          <a:p>
            <a:pPr algn="ctr"/>
            <a:r>
              <a:rPr lang="es-ES_tradnl" dirty="0" smtClean="0"/>
              <a:t>- </a:t>
            </a:r>
            <a:r>
              <a:rPr lang="es-ES_tradnl" dirty="0" err="1" smtClean="0"/>
              <a:t>Colonic</a:t>
            </a:r>
            <a:r>
              <a:rPr lang="es-ES_tradnl" dirty="0" smtClean="0"/>
              <a:t> and cecal </a:t>
            </a:r>
            <a:r>
              <a:rPr lang="es-ES_tradnl" dirty="0" err="1" smtClean="0"/>
              <a:t>contents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22515" y="4492329"/>
            <a:ext cx="5474481" cy="12983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Multiplication of bacteria in devitalized intestinal segments are considered </a:t>
            </a:r>
            <a:r>
              <a:rPr lang="en-US" dirty="0" err="1" smtClean="0"/>
              <a:t>pathognomonic</a:t>
            </a:r>
            <a:r>
              <a:rPr lang="en-US" dirty="0" smtClean="0"/>
              <a:t>.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0247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2978"/>
          </a:xfrm>
        </p:spPr>
        <p:txBody>
          <a:bodyPr/>
          <a:lstStyle/>
          <a:p>
            <a:r>
              <a:rPr lang="es-ES_tradnl" dirty="0" smtClean="0"/>
              <a:t>Pathology 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427429" y="1180782"/>
            <a:ext cx="48675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2000" b="1" dirty="0" smtClean="0"/>
              <a:t>Pathology of  Clostridium Perfringens C:</a:t>
            </a:r>
            <a:endParaRPr lang="es-ES_tradnl" sz="2000" b="1" dirty="0"/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History of  GI disease + acute death </a:t>
            </a:r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Positive: ELISA test for CPB toxin </a:t>
            </a:r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Negative: TcdA and TcdB, culture or Salmonella PCR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5421627" y="1211559"/>
            <a:ext cx="63167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2400" b="1" dirty="0" smtClean="0"/>
              <a:t>Pathology of  Clostridium Difficile:</a:t>
            </a:r>
            <a:endParaRPr lang="es-ES_tradnl" sz="2400" b="1" dirty="0"/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History of  GI disease + acute death </a:t>
            </a:r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Positive: ELISA test for A  and B</a:t>
            </a:r>
          </a:p>
          <a:p>
            <a:pPr marL="800100" lvl="1" indent="-342900">
              <a:buFontTx/>
              <a:buChar char="-"/>
            </a:pPr>
            <a:r>
              <a:rPr lang="es-ES_tradnl" dirty="0" smtClean="0"/>
              <a:t>Negative: CPB toxin, culture or Salmonella PCR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74" y="2688887"/>
            <a:ext cx="383857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1627" y="2688887"/>
            <a:ext cx="607695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5295014" y="5411616"/>
            <a:ext cx="429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Always</a:t>
            </a:r>
            <a:r>
              <a:rPr lang="it-IT" dirty="0" smtClean="0"/>
              <a:t> </a:t>
            </a:r>
            <a:r>
              <a:rPr lang="it-IT" dirty="0" err="1" smtClean="0"/>
              <a:t>injured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Sometimes</a:t>
            </a:r>
            <a:r>
              <a:rPr lang="it-IT" dirty="0" smtClean="0"/>
              <a:t> </a:t>
            </a:r>
            <a:r>
              <a:rPr lang="it-IT" dirty="0" err="1" smtClean="0"/>
              <a:t>injured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 err="1" smtClean="0">
                <a:sym typeface="Wingdings" pitchFamily="2" charset="2"/>
              </a:rPr>
              <a:t>Focal</a:t>
            </a:r>
            <a:r>
              <a:rPr lang="it-IT" dirty="0" smtClean="0">
                <a:sym typeface="Wingdings" pitchFamily="2" charset="2"/>
              </a:rPr>
              <a:t> or </a:t>
            </a:r>
            <a:r>
              <a:rPr lang="it-IT" dirty="0" err="1" smtClean="0">
                <a:sym typeface="Wingdings" pitchFamily="2" charset="2"/>
              </a:rPr>
              <a:t>difusse</a:t>
            </a: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4807802" y="5734782"/>
            <a:ext cx="324808" cy="2017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807802" y="5432087"/>
            <a:ext cx="324808" cy="2017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429" y="605580"/>
            <a:ext cx="10058400" cy="882978"/>
          </a:xfrm>
        </p:spPr>
        <p:txBody>
          <a:bodyPr>
            <a:normAutofit/>
          </a:bodyPr>
          <a:lstStyle/>
          <a:p>
            <a:r>
              <a:rPr lang="es-ES_tradnl" dirty="0" smtClean="0"/>
              <a:t>Pathology –</a:t>
            </a:r>
            <a:r>
              <a:rPr lang="es-ES_tradnl" b="1" dirty="0" smtClean="0"/>
              <a:t>C.Perfringens C:</a:t>
            </a:r>
            <a:endParaRPr lang="es-ES_tradnl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9642" y="605580"/>
            <a:ext cx="3768788" cy="231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29" y="1857890"/>
            <a:ext cx="61055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429" y="4207874"/>
            <a:ext cx="60198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uadroTexto 2"/>
          <p:cNvSpPr txBox="1"/>
          <p:nvPr/>
        </p:nvSpPr>
        <p:spPr>
          <a:xfrm>
            <a:off x="6532954" y="3170903"/>
            <a:ext cx="528975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Cecal</a:t>
            </a:r>
            <a:r>
              <a:rPr lang="en-US" sz="2000" b="1" dirty="0" smtClean="0"/>
              <a:t> </a:t>
            </a:r>
            <a:r>
              <a:rPr lang="en-US" sz="2000" b="1" dirty="0"/>
              <a:t>and colonic mucosal edema and hemorrhagic </a:t>
            </a:r>
            <a:r>
              <a:rPr lang="en-US" sz="2000" b="1" dirty="0" smtClean="0"/>
              <a:t>necrosis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Thinckening</a:t>
            </a:r>
            <a:r>
              <a:rPr lang="en-US" dirty="0" smtClean="0"/>
              <a:t> of the intestinal wall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atery </a:t>
            </a:r>
            <a:r>
              <a:rPr lang="en-US" dirty="0"/>
              <a:t>to bloody intestinal </a:t>
            </a:r>
            <a:r>
              <a:rPr lang="en-US" dirty="0" smtClean="0"/>
              <a:t>contents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olonic </a:t>
            </a:r>
            <a:r>
              <a:rPr lang="en-US" dirty="0"/>
              <a:t>mucosal </a:t>
            </a:r>
            <a:r>
              <a:rPr lang="en-US" dirty="0" smtClean="0"/>
              <a:t>necrosis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narchic </a:t>
            </a:r>
            <a:r>
              <a:rPr lang="en-US" dirty="0"/>
              <a:t>multiplication of bacteria in devitalized intestinal segments are seen microscopically and are considered pathognomonic</a:t>
            </a:r>
            <a:r>
              <a:rPr lang="en-US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429" y="164091"/>
            <a:ext cx="10058400" cy="882978"/>
          </a:xfrm>
        </p:spPr>
        <p:txBody>
          <a:bodyPr>
            <a:normAutofit/>
          </a:bodyPr>
          <a:lstStyle/>
          <a:p>
            <a:r>
              <a:rPr lang="es-ES_tradnl" dirty="0" smtClean="0"/>
              <a:t>Pathology -</a:t>
            </a:r>
            <a:r>
              <a:rPr lang="es-ES_tradnl" b="1" dirty="0" smtClean="0"/>
              <a:t>Clostridium Perfringens C:</a:t>
            </a:r>
            <a:endParaRPr lang="es-ES_tradnl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7896" y="1047069"/>
            <a:ext cx="3768788" cy="231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29" y="1102242"/>
            <a:ext cx="6029325" cy="270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429" y="3807342"/>
            <a:ext cx="596265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po 7"/>
          <p:cNvGrpSpPr/>
          <p:nvPr/>
        </p:nvGrpSpPr>
        <p:grpSpPr>
          <a:xfrm>
            <a:off x="6390079" y="3401827"/>
            <a:ext cx="5801921" cy="3139321"/>
            <a:chOff x="-446771" y="1924152"/>
            <a:chExt cx="10746052" cy="3139321"/>
          </a:xfrm>
        </p:grpSpPr>
        <p:sp>
          <p:nvSpPr>
            <p:cNvPr id="9" name="CuadroTexto 2"/>
            <p:cNvSpPr txBox="1"/>
            <p:nvPr/>
          </p:nvSpPr>
          <p:spPr>
            <a:xfrm>
              <a:off x="-446771" y="1924152"/>
              <a:ext cx="107460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Colonical edematous submucosa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Infiltration of primarily monnonuclear inflammatory cells</a:t>
              </a:r>
              <a:r>
                <a:rPr lang="es-ES_tradnl" dirty="0" smtClean="0">
                  <a:sym typeface="Wingdings" pitchFamily="2" charset="2"/>
                </a:rPr>
                <a:t> </a:t>
              </a:r>
              <a:r>
                <a:rPr lang="es-ES_tradnl" dirty="0" smtClean="0"/>
                <a:t>Trhoughout the submucosa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Vascular congestion is common </a:t>
              </a:r>
              <a:r>
                <a:rPr lang="es-ES_tradnl" dirty="0" smtClean="0">
                  <a:sym typeface="Wingdings" pitchFamily="2" charset="2"/>
                </a:rPr>
                <a:t>         </a:t>
              </a:r>
              <a:r>
                <a:rPr lang="es-ES_tradnl" dirty="0" smtClean="0"/>
                <a:t> throughtout the colonical tissue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Hemorrhages </a:t>
              </a:r>
              <a:r>
                <a:rPr lang="es-ES_tradnl" dirty="0" smtClean="0">
                  <a:sym typeface="Wingdings"/>
                </a:rPr>
                <a:t>         Focals </a:t>
              </a:r>
            </a:p>
            <a:p>
              <a:pPr lvl="3"/>
              <a:r>
                <a:rPr lang="es-ES_tradnl" dirty="0" smtClean="0">
                  <a:sym typeface="Wingdings"/>
                </a:rPr>
                <a:t>              Diffuse and extensive </a:t>
              </a:r>
            </a:p>
            <a:p>
              <a:pPr lvl="3"/>
              <a:endParaRPr lang="es-ES_tradnl" dirty="0" smtClean="0">
                <a:sym typeface="Wingdings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>
                  <a:sym typeface="Wingdings"/>
                </a:rPr>
                <a:t>Numerous large Gram were observed on the mucose and extendign in the lamina propia</a:t>
              </a:r>
              <a:endParaRPr lang="es-ES_tradnl" dirty="0" smtClean="0"/>
            </a:p>
            <a:p>
              <a:pPr marL="285750" indent="-285750"/>
              <a:endParaRPr lang="es-ES_tradnl" dirty="0"/>
            </a:p>
          </p:txBody>
        </p:sp>
        <p:cxnSp>
          <p:nvCxnSpPr>
            <p:cNvPr id="11" name="Connettore 2 10"/>
            <p:cNvCxnSpPr/>
            <p:nvPr/>
          </p:nvCxnSpPr>
          <p:spPr>
            <a:xfrm>
              <a:off x="2922012" y="3768093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2 19"/>
          <p:cNvCxnSpPr/>
          <p:nvPr/>
        </p:nvCxnSpPr>
        <p:spPr>
          <a:xfrm>
            <a:off x="8244397" y="5003549"/>
            <a:ext cx="2338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429" y="164091"/>
            <a:ext cx="10058400" cy="882978"/>
          </a:xfrm>
        </p:spPr>
        <p:txBody>
          <a:bodyPr>
            <a:normAutofit/>
          </a:bodyPr>
          <a:lstStyle/>
          <a:p>
            <a:r>
              <a:rPr lang="es-ES_tradnl" dirty="0" smtClean="0"/>
              <a:t>Pathology –</a:t>
            </a:r>
            <a:r>
              <a:rPr lang="es-ES_tradnl" b="1" dirty="0" smtClean="0"/>
              <a:t>C.Difficile</a:t>
            </a:r>
            <a:endParaRPr lang="es-ES_tradn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79" y="1047069"/>
            <a:ext cx="6086475" cy="233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79" y="3860687"/>
            <a:ext cx="606742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8089" y="361236"/>
            <a:ext cx="5553911" cy="225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2"/>
          <p:cNvSpPr txBox="1"/>
          <p:nvPr/>
        </p:nvSpPr>
        <p:spPr>
          <a:xfrm>
            <a:off x="6902245" y="3013260"/>
            <a:ext cx="528975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 smtClean="0"/>
              <a:t>Cecal</a:t>
            </a:r>
            <a:r>
              <a:rPr lang="en-US" sz="2000" b="1" dirty="0" smtClean="0"/>
              <a:t> </a:t>
            </a:r>
            <a:r>
              <a:rPr lang="en-US" sz="2000" b="1" dirty="0"/>
              <a:t>and colonic mucosal edema and hemorrhagic </a:t>
            </a:r>
            <a:r>
              <a:rPr lang="en-US" sz="2000" b="1" dirty="0" smtClean="0"/>
              <a:t>necrosis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Thinckening</a:t>
            </a:r>
            <a:r>
              <a:rPr lang="en-US" dirty="0" smtClean="0"/>
              <a:t> of the intestinal wall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atery </a:t>
            </a:r>
            <a:r>
              <a:rPr lang="en-US" dirty="0"/>
              <a:t>to bloody intestinal </a:t>
            </a:r>
            <a:r>
              <a:rPr lang="en-US" dirty="0" smtClean="0"/>
              <a:t>contents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olonic </a:t>
            </a:r>
            <a:r>
              <a:rPr lang="en-US" dirty="0"/>
              <a:t>mucosal </a:t>
            </a:r>
            <a:r>
              <a:rPr lang="en-US" dirty="0" smtClean="0"/>
              <a:t>necrosis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narchic </a:t>
            </a:r>
            <a:r>
              <a:rPr lang="en-US" dirty="0"/>
              <a:t>multiplication of bacteria in devitalized intestinal segments are seen microscopically and are considered pathognomonic</a:t>
            </a:r>
            <a:r>
              <a:rPr lang="en-US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429" y="164091"/>
            <a:ext cx="10058400" cy="882978"/>
          </a:xfrm>
        </p:spPr>
        <p:txBody>
          <a:bodyPr>
            <a:normAutofit/>
          </a:bodyPr>
          <a:lstStyle/>
          <a:p>
            <a:r>
              <a:rPr lang="es-ES_tradnl" dirty="0" smtClean="0"/>
              <a:t>Pathology -</a:t>
            </a:r>
            <a:r>
              <a:rPr lang="es-ES_tradnl" b="1" dirty="0" smtClean="0"/>
              <a:t>Clostridium Difficile</a:t>
            </a:r>
            <a:endParaRPr lang="es-ES_trad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429" y="1381125"/>
            <a:ext cx="5857875" cy="204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29" y="3740603"/>
            <a:ext cx="607695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4379" y="1349308"/>
            <a:ext cx="5122947" cy="2079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po 8"/>
          <p:cNvGrpSpPr/>
          <p:nvPr/>
        </p:nvGrpSpPr>
        <p:grpSpPr>
          <a:xfrm>
            <a:off x="6390079" y="3401827"/>
            <a:ext cx="5801921" cy="3139321"/>
            <a:chOff x="-446771" y="1924152"/>
            <a:chExt cx="10746052" cy="3139321"/>
          </a:xfrm>
        </p:grpSpPr>
        <p:sp>
          <p:nvSpPr>
            <p:cNvPr id="10" name="CuadroTexto 2"/>
            <p:cNvSpPr txBox="1"/>
            <p:nvPr/>
          </p:nvSpPr>
          <p:spPr>
            <a:xfrm>
              <a:off x="-446771" y="1924152"/>
              <a:ext cx="107460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Colonical edematous submucosa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Infiltration of primarily monnonuclear inflammatory cells</a:t>
              </a:r>
              <a:r>
                <a:rPr lang="es-ES_tradnl" dirty="0" smtClean="0">
                  <a:sym typeface="Wingdings" pitchFamily="2" charset="2"/>
                </a:rPr>
                <a:t> </a:t>
              </a:r>
              <a:r>
                <a:rPr lang="es-ES_tradnl" dirty="0" smtClean="0"/>
                <a:t>Trhoughout the submucosa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Vascular congestion is common </a:t>
              </a:r>
              <a:r>
                <a:rPr lang="es-ES_tradnl" dirty="0" smtClean="0">
                  <a:sym typeface="Wingdings" pitchFamily="2" charset="2"/>
                </a:rPr>
                <a:t>         </a:t>
              </a:r>
              <a:r>
                <a:rPr lang="es-ES_tradnl" dirty="0" smtClean="0"/>
                <a:t> throughtout the colonical tissue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/>
                <a:t>Hemorrhages </a:t>
              </a:r>
              <a:r>
                <a:rPr lang="es-ES_tradnl" dirty="0" smtClean="0">
                  <a:sym typeface="Wingdings"/>
                </a:rPr>
                <a:t>         Focals </a:t>
              </a:r>
            </a:p>
            <a:p>
              <a:pPr lvl="3"/>
              <a:r>
                <a:rPr lang="es-ES_tradnl" dirty="0" smtClean="0">
                  <a:sym typeface="Wingdings"/>
                </a:rPr>
                <a:t>              Diffuse and extensive </a:t>
              </a:r>
            </a:p>
            <a:p>
              <a:pPr lvl="3"/>
              <a:endParaRPr lang="es-ES_tradnl" dirty="0" smtClean="0">
                <a:sym typeface="Wingdings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s-ES_tradnl" dirty="0" smtClean="0">
                  <a:sym typeface="Wingdings"/>
                </a:rPr>
                <a:t>Numerous large Gram were observed on the mucose and extendign in the lamina propia</a:t>
              </a:r>
              <a:endParaRPr lang="es-ES_tradnl" dirty="0" smtClean="0"/>
            </a:p>
            <a:p>
              <a:pPr marL="285750" indent="-285750"/>
              <a:endParaRPr lang="es-ES_tradnl" dirty="0"/>
            </a:p>
          </p:txBody>
        </p:sp>
        <p:cxnSp>
          <p:nvCxnSpPr>
            <p:cNvPr id="11" name="Connettore 2 10"/>
            <p:cNvCxnSpPr/>
            <p:nvPr/>
          </p:nvCxnSpPr>
          <p:spPr>
            <a:xfrm>
              <a:off x="2922012" y="3768093"/>
              <a:ext cx="4331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ttore 2 11"/>
          <p:cNvCxnSpPr/>
          <p:nvPr/>
        </p:nvCxnSpPr>
        <p:spPr>
          <a:xfrm>
            <a:off x="8244397" y="4973053"/>
            <a:ext cx="2338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8074" y="1488558"/>
            <a:ext cx="109302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429" y="164091"/>
            <a:ext cx="10058400" cy="2096510"/>
          </a:xfrm>
        </p:spPr>
        <p:txBody>
          <a:bodyPr>
            <a:normAutofit/>
          </a:bodyPr>
          <a:lstStyle/>
          <a:p>
            <a:r>
              <a:rPr lang="es-ES_tradnl" dirty="0" smtClean="0"/>
              <a:t>Pathology -</a:t>
            </a:r>
            <a:r>
              <a:rPr lang="es-ES_tradnl" b="1" dirty="0" smtClean="0"/>
              <a:t>Clostridium Difficile</a:t>
            </a:r>
            <a:br>
              <a:rPr lang="es-ES_tradnl" b="1" dirty="0" smtClean="0"/>
            </a:br>
            <a:r>
              <a:rPr lang="es-ES_tradnl" b="1" dirty="0" smtClean="0"/>
              <a:t>		     -Clostridum Perfringens type C</a:t>
            </a:r>
            <a:br>
              <a:rPr lang="es-ES_tradnl" b="1" dirty="0" smtClean="0"/>
            </a:br>
            <a:endParaRPr lang="es-ES_tradnl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563132" y="1860491"/>
            <a:ext cx="5636269" cy="442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Macro/micro </a:t>
            </a:r>
            <a:r>
              <a:rPr lang="it-IT" sz="2000" dirty="0" err="1" smtClean="0"/>
              <a:t>injured</a:t>
            </a:r>
            <a:r>
              <a:rPr lang="it-IT" sz="2000" dirty="0" smtClean="0"/>
              <a:t> are </a:t>
            </a:r>
            <a:r>
              <a:rPr lang="it-IT" sz="2000" dirty="0" err="1" smtClean="0"/>
              <a:t>too</a:t>
            </a:r>
            <a:r>
              <a:rPr lang="it-IT" sz="2000" dirty="0" smtClean="0"/>
              <a:t> </a:t>
            </a:r>
            <a:r>
              <a:rPr lang="it-IT" sz="2000" dirty="0" err="1" smtClean="0"/>
              <a:t>similiar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7429" y="2782333"/>
            <a:ext cx="8318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C. Difficile and  </a:t>
            </a:r>
            <a:r>
              <a:rPr lang="it-IT" sz="2000" dirty="0" err="1" smtClean="0"/>
              <a:t>C.Perfringens</a:t>
            </a:r>
            <a:r>
              <a:rPr lang="it-IT" sz="2000" dirty="0" smtClean="0"/>
              <a:t> </a:t>
            </a:r>
            <a:r>
              <a:rPr lang="it-IT" sz="2000" dirty="0" err="1" smtClean="0"/>
              <a:t>type</a:t>
            </a:r>
            <a:r>
              <a:rPr lang="it-IT" sz="2000" dirty="0" smtClean="0"/>
              <a:t> C  </a:t>
            </a:r>
            <a:r>
              <a:rPr lang="it-IT" sz="2000" b="1" dirty="0" smtClean="0">
                <a:sym typeface="Wingdings" pitchFamily="2" charset="2"/>
              </a:rPr>
              <a:t> CAN NOT  </a:t>
            </a:r>
            <a:r>
              <a:rPr lang="it-IT" sz="2000" b="1" dirty="0" err="1" smtClean="0">
                <a:sym typeface="Wingdings" pitchFamily="2" charset="2"/>
              </a:rPr>
              <a:t>be</a:t>
            </a:r>
            <a:r>
              <a:rPr lang="it-IT" sz="2000" b="1" dirty="0" smtClean="0">
                <a:sym typeface="Wingdings" pitchFamily="2" charset="2"/>
              </a:rPr>
              <a:t> </a:t>
            </a:r>
            <a:r>
              <a:rPr lang="it-IT" sz="2000" b="1" dirty="0" err="1" smtClean="0">
                <a:sym typeface="Wingdings" pitchFamily="2" charset="2"/>
              </a:rPr>
              <a:t>differenced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b="1" dirty="0" err="1" smtClean="0">
                <a:sym typeface="Wingdings" pitchFamily="2" charset="2"/>
              </a:rPr>
              <a:t>only</a:t>
            </a:r>
            <a:r>
              <a:rPr lang="it-IT" sz="2000" b="1" dirty="0" smtClean="0">
                <a:sym typeface="Wingdings" pitchFamily="2" charset="2"/>
              </a:rPr>
              <a:t> </a:t>
            </a:r>
            <a:r>
              <a:rPr lang="it-IT" sz="2000" b="1" dirty="0" err="1" smtClean="0">
                <a:sym typeface="Wingdings" pitchFamily="2" charset="2"/>
              </a:rPr>
              <a:t>by</a:t>
            </a:r>
            <a:r>
              <a:rPr lang="it-IT" sz="2000" b="1" dirty="0" smtClean="0">
                <a:sym typeface="Wingdings" pitchFamily="2" charset="2"/>
              </a:rPr>
              <a:t>  </a:t>
            </a:r>
            <a:r>
              <a:rPr lang="it-IT" sz="2000" dirty="0" smtClean="0">
                <a:sym typeface="Wingdings" pitchFamily="2" charset="2"/>
              </a:rPr>
              <a:t> 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745794" y="2303165"/>
            <a:ext cx="2743200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 err="1" smtClean="0"/>
              <a:t>Epidemiology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Clinical</a:t>
            </a:r>
            <a:r>
              <a:rPr lang="it-IT" sz="2000" dirty="0" smtClean="0"/>
              <a:t> </a:t>
            </a:r>
            <a:r>
              <a:rPr lang="it-IT" sz="2000" dirty="0" err="1" smtClean="0"/>
              <a:t>Symptoms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Pathology</a:t>
            </a:r>
            <a:r>
              <a:rPr lang="it-IT" sz="2000" dirty="0" smtClean="0"/>
              <a:t> </a:t>
            </a:r>
            <a:r>
              <a:rPr lang="it-IT" sz="2000" dirty="0" err="1" smtClean="0"/>
              <a:t>injures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291155" y="3426877"/>
            <a:ext cx="6724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b="1" u="sng" dirty="0" err="1" smtClean="0"/>
              <a:t>Intestinal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conten</a:t>
            </a:r>
            <a:r>
              <a:rPr lang="it-IT" b="1" u="sng" dirty="0" smtClean="0"/>
              <a:t>:</a:t>
            </a:r>
          </a:p>
          <a:p>
            <a:pPr>
              <a:buFontTx/>
              <a:buChar char="-"/>
            </a:pPr>
            <a:r>
              <a:rPr lang="it-IT" dirty="0" smtClean="0"/>
              <a:t>C. Difficile </a:t>
            </a:r>
            <a:r>
              <a:rPr lang="it-IT" dirty="0" err="1" smtClean="0"/>
              <a:t>Tcd</a:t>
            </a:r>
            <a:r>
              <a:rPr lang="it-IT" dirty="0" smtClean="0"/>
              <a:t> A/B </a:t>
            </a:r>
            <a:r>
              <a:rPr lang="it-IT" dirty="0" err="1" smtClean="0"/>
              <a:t>toxin</a:t>
            </a:r>
            <a:r>
              <a:rPr lang="it-IT" dirty="0" smtClean="0"/>
              <a:t> </a:t>
            </a:r>
            <a:r>
              <a:rPr lang="it-IT" b="1" dirty="0" smtClean="0"/>
              <a:t>ELISA </a:t>
            </a:r>
          </a:p>
          <a:p>
            <a:pPr>
              <a:buFontTx/>
              <a:buChar char="-"/>
            </a:pPr>
            <a:r>
              <a:rPr lang="it-IT" dirty="0" err="1" smtClean="0"/>
              <a:t>Cperfringens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C </a:t>
            </a:r>
            <a:r>
              <a:rPr lang="it-IT" dirty="0" err="1" smtClean="0"/>
              <a:t>toxins</a:t>
            </a:r>
            <a:r>
              <a:rPr lang="it-IT" dirty="0" smtClean="0"/>
              <a:t> ( CPA, CPB,ETX) </a:t>
            </a:r>
            <a:r>
              <a:rPr lang="it-IT" b="1" dirty="0" smtClean="0">
                <a:sym typeface="Wingdings" pitchFamily="2" charset="2"/>
              </a:rPr>
              <a:t> ELISA</a:t>
            </a:r>
          </a:p>
          <a:p>
            <a:pPr>
              <a:buFontTx/>
              <a:buChar char="-"/>
            </a:pPr>
            <a:endParaRPr lang="it-IT" u="sng" dirty="0" smtClean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it-IT" b="1" u="sng" dirty="0" err="1" smtClean="0">
                <a:sym typeface="Wingdings" pitchFamily="2" charset="2"/>
              </a:rPr>
              <a:t>Small</a:t>
            </a:r>
            <a:r>
              <a:rPr lang="it-IT" b="1" u="sng" dirty="0" smtClean="0">
                <a:sym typeface="Wingdings" pitchFamily="2" charset="2"/>
              </a:rPr>
              <a:t> intestine, colon</a:t>
            </a:r>
            <a:endParaRPr lang="it-IT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it-IT" b="1" dirty="0" err="1" smtClean="0">
                <a:sym typeface="Wingdings" pitchFamily="2" charset="2"/>
              </a:rPr>
              <a:t>Aerobic</a:t>
            </a:r>
            <a:r>
              <a:rPr lang="it-IT" b="1" dirty="0" smtClean="0">
                <a:sym typeface="Wingdings" pitchFamily="2" charset="2"/>
              </a:rPr>
              <a:t> and </a:t>
            </a:r>
            <a:r>
              <a:rPr lang="it-IT" b="1" dirty="0" err="1" smtClean="0">
                <a:sym typeface="Wingdings" pitchFamily="2" charset="2"/>
              </a:rPr>
              <a:t>anaerobic</a:t>
            </a:r>
            <a:r>
              <a:rPr lang="it-IT" b="1" dirty="0" smtClean="0">
                <a:sym typeface="Wingdings" pitchFamily="2" charset="2"/>
              </a:rPr>
              <a:t> Culture </a:t>
            </a:r>
          </a:p>
          <a:p>
            <a:pPr>
              <a:buFontTx/>
              <a:buChar char="-"/>
            </a:pPr>
            <a:r>
              <a:rPr lang="it-IT" dirty="0" err="1" smtClean="0">
                <a:sym typeface="Wingdings" pitchFamily="2" charset="2"/>
              </a:rPr>
              <a:t>C.Difficile</a:t>
            </a:r>
            <a:r>
              <a:rPr lang="it-IT" b="1" dirty="0" smtClean="0">
                <a:sym typeface="Wingdings" pitchFamily="2" charset="2"/>
              </a:rPr>
              <a:t> Culture </a:t>
            </a:r>
          </a:p>
          <a:p>
            <a:pPr>
              <a:buFontTx/>
              <a:buChar char="-"/>
            </a:pPr>
            <a:r>
              <a:rPr lang="it-IT" dirty="0" smtClean="0">
                <a:sym typeface="Wingdings" pitchFamily="2" charset="2"/>
              </a:rPr>
              <a:t>Salmonella culture and/or</a:t>
            </a:r>
            <a:r>
              <a:rPr lang="it-IT" b="1" dirty="0" smtClean="0">
                <a:sym typeface="Wingdings" pitchFamily="2" charset="2"/>
              </a:rPr>
              <a:t> PCR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08074" y="3979230"/>
            <a:ext cx="2743200" cy="15323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Definitive LABORATORIAL </a:t>
            </a:r>
            <a:r>
              <a:rPr lang="it-IT" sz="2800" dirty="0" err="1" smtClean="0"/>
              <a:t>Diagnosis</a:t>
            </a:r>
            <a:endParaRPr lang="it-IT" sz="2800" dirty="0"/>
          </a:p>
        </p:txBody>
      </p:sp>
      <p:sp>
        <p:nvSpPr>
          <p:cNvPr id="13" name="Parentesi graffa aperta 12"/>
          <p:cNvSpPr/>
          <p:nvPr/>
        </p:nvSpPr>
        <p:spPr>
          <a:xfrm>
            <a:off x="3737172" y="3426877"/>
            <a:ext cx="371797" cy="28297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62149" y="1234300"/>
            <a:ext cx="10424160" cy="614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515" y="312728"/>
            <a:ext cx="10763794" cy="1098061"/>
          </a:xfrm>
        </p:spPr>
        <p:txBody>
          <a:bodyPr>
            <a:normAutofit/>
          </a:bodyPr>
          <a:lstStyle/>
          <a:p>
            <a:r>
              <a:rPr lang="es-ES_tradnl" sz="4000" dirty="0" err="1" smtClean="0"/>
              <a:t>Laboratory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tests-Postmortem</a:t>
            </a:r>
            <a:r>
              <a:rPr lang="es-ES_tradnl" sz="4000" dirty="0" smtClean="0"/>
              <a:t> Diagnosis</a:t>
            </a:r>
            <a:endParaRPr lang="es-ES_tradnl" sz="4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22515" y="2079953"/>
            <a:ext cx="526433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Diagnosis</a:t>
            </a:r>
            <a:r>
              <a:rPr lang="it-IT" sz="2400" dirty="0" smtClean="0"/>
              <a:t> </a:t>
            </a:r>
            <a:r>
              <a:rPr lang="it-IT" sz="2400" dirty="0" err="1" smtClean="0"/>
              <a:t>Critery</a:t>
            </a:r>
            <a:r>
              <a:rPr lang="it-IT" sz="2400" dirty="0" smtClean="0"/>
              <a:t> C. </a:t>
            </a:r>
            <a:r>
              <a:rPr lang="it-IT" sz="2400" dirty="0" err="1" smtClean="0"/>
              <a:t>Perfringens</a:t>
            </a:r>
            <a:r>
              <a:rPr lang="it-IT" sz="2400" dirty="0" smtClean="0"/>
              <a:t> </a:t>
            </a:r>
            <a:r>
              <a:rPr lang="it-IT" sz="2400" dirty="0" err="1" smtClean="0"/>
              <a:t>Type</a:t>
            </a:r>
            <a:r>
              <a:rPr lang="it-IT" sz="2400" dirty="0" smtClean="0"/>
              <a:t> C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522515" y="3055620"/>
          <a:ext cx="5264331" cy="20994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4777"/>
                <a:gridCol w="1754777"/>
                <a:gridCol w="1754777"/>
              </a:tblGrid>
              <a:tr h="453572">
                <a:tc>
                  <a:txBody>
                    <a:bodyPr/>
                    <a:lstStyle/>
                    <a:p>
                      <a:r>
                        <a:rPr lang="it-IT" dirty="0" smtClean="0"/>
                        <a:t>CPB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CULTURE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RESULT</a:t>
                      </a:r>
                      <a:endParaRPr lang="it-IT" dirty="0"/>
                    </a:p>
                  </a:txBody>
                  <a:tcPr/>
                </a:tc>
              </a:tr>
              <a:tr h="550144">
                <a:tc>
                  <a:txBody>
                    <a:bodyPr/>
                    <a:lstStyle/>
                    <a:p>
                      <a:r>
                        <a:rPr lang="it-IT" dirty="0" smtClean="0"/>
                        <a:t>Positive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550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Negative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318734">
                <a:tc>
                  <a:txBody>
                    <a:bodyPr/>
                    <a:lstStyle/>
                    <a:p>
                      <a:r>
                        <a:rPr lang="it-IT" dirty="0" smtClean="0"/>
                        <a:t>Negative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Positive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Genotyping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6424749" y="2079953"/>
            <a:ext cx="526433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Diagnosis</a:t>
            </a:r>
            <a:r>
              <a:rPr lang="it-IT" sz="2400" dirty="0" smtClean="0"/>
              <a:t> </a:t>
            </a:r>
            <a:r>
              <a:rPr lang="it-IT" sz="2400" dirty="0" err="1" smtClean="0"/>
              <a:t>Critery</a:t>
            </a:r>
            <a:r>
              <a:rPr lang="it-IT" sz="2400" dirty="0" smtClean="0"/>
              <a:t> </a:t>
            </a:r>
            <a:r>
              <a:rPr lang="it-IT" sz="2400" dirty="0" err="1" smtClean="0"/>
              <a:t>C.Difficile</a:t>
            </a:r>
            <a:endParaRPr lang="it-IT" sz="2400" dirty="0" smtClean="0"/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6424749" y="3055620"/>
          <a:ext cx="5264331" cy="20994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54777"/>
                <a:gridCol w="1754777"/>
                <a:gridCol w="1754777"/>
              </a:tblGrid>
              <a:tr h="453572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Toxine</a:t>
                      </a:r>
                      <a:r>
                        <a:rPr lang="it-IT" dirty="0" smtClean="0"/>
                        <a:t> A/B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CULTURE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RESULT</a:t>
                      </a:r>
                      <a:endParaRPr lang="it-IT" dirty="0"/>
                    </a:p>
                  </a:txBody>
                  <a:tcPr/>
                </a:tc>
              </a:tr>
              <a:tr h="550144">
                <a:tc>
                  <a:txBody>
                    <a:bodyPr/>
                    <a:lstStyle/>
                    <a:p>
                      <a:r>
                        <a:rPr lang="it-IT" dirty="0" smtClean="0"/>
                        <a:t>Positive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550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Negative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Positive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318734">
                <a:tc>
                  <a:txBody>
                    <a:bodyPr/>
                    <a:lstStyle/>
                    <a:p>
                      <a:r>
                        <a:rPr lang="it-IT" dirty="0" smtClean="0"/>
                        <a:t>Negative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Positive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Very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suggestive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4232366" y="5621774"/>
            <a:ext cx="31089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COMBINED </a:t>
            </a:r>
            <a:r>
              <a:rPr lang="it-IT" dirty="0" smtClean="0"/>
              <a:t>INFECTION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6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837" y="318054"/>
            <a:ext cx="10058400" cy="1093304"/>
          </a:xfrm>
        </p:spPr>
        <p:txBody>
          <a:bodyPr/>
          <a:lstStyle/>
          <a:p>
            <a:r>
              <a:rPr lang="es-ES_tradnl" dirty="0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954157" y="1272209"/>
            <a:ext cx="10396330" cy="755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679835" y="1643896"/>
            <a:ext cx="71628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Similar to the other forms of colitis</a:t>
            </a:r>
          </a:p>
          <a:p>
            <a:endParaRPr lang="es-ES_tradnl" sz="2000" dirty="0" smtClean="0"/>
          </a:p>
          <a:p>
            <a:r>
              <a:rPr lang="es-ES_tradnl" sz="2000" dirty="0" smtClean="0"/>
              <a:t>Often </a:t>
            </a:r>
            <a:r>
              <a:rPr lang="es-ES_tradnl" sz="2400" b="1" u="sng" dirty="0" smtClean="0"/>
              <a:t>unsucceful</a:t>
            </a:r>
            <a:r>
              <a:rPr lang="es-ES_tradnl" sz="2000" dirty="0" smtClean="0"/>
              <a:t> </a:t>
            </a:r>
            <a:r>
              <a:rPr lang="es-ES_tradnl" sz="2000" dirty="0" smtClean="0">
                <a:sym typeface="Wingdings"/>
              </a:rPr>
              <a:t> rapidly progressive natures of the syndrome </a:t>
            </a:r>
            <a:endParaRPr lang="es-ES_tradnl" sz="2000" dirty="0" smtClean="0"/>
          </a:p>
          <a:p>
            <a:endParaRPr lang="es-ES_tradnl" sz="2000" dirty="0" smtClean="0"/>
          </a:p>
          <a:p>
            <a:endParaRPr lang="es-ES_tradnl" sz="2000" dirty="0" smtClean="0"/>
          </a:p>
          <a:p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79835" y="3979501"/>
            <a:ext cx="7133075" cy="16344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s-ES_tradnl" dirty="0" smtClean="0"/>
              <a:t>Steps: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Replace </a:t>
            </a:r>
            <a:r>
              <a:rPr lang="es-ES_tradnl" dirty="0"/>
              <a:t>water </a:t>
            </a:r>
            <a:r>
              <a:rPr lang="es-ES_tradnl" dirty="0" smtClean="0"/>
              <a:t>losses, electrolyte losses and acid-basics problems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Control </a:t>
            </a:r>
            <a:r>
              <a:rPr lang="es-ES_tradnl" dirty="0"/>
              <a:t>of mural </a:t>
            </a:r>
            <a:r>
              <a:rPr lang="es-ES_tradnl" dirty="0" err="1"/>
              <a:t>inflammation</a:t>
            </a:r>
            <a:r>
              <a:rPr lang="es-ES_tradnl" dirty="0"/>
              <a:t> and fluid </a:t>
            </a:r>
            <a:r>
              <a:rPr lang="es-ES_tradnl" dirty="0" err="1" smtClean="0"/>
              <a:t>secretion</a:t>
            </a:r>
            <a:endParaRPr lang="es-ES_tradnl" dirty="0" smtClean="0"/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Control </a:t>
            </a:r>
            <a:r>
              <a:rPr lang="es-ES_tradnl" dirty="0"/>
              <a:t>of </a:t>
            </a:r>
            <a:r>
              <a:rPr lang="es-ES_tradnl" dirty="0" err="1"/>
              <a:t>endotoxemia</a:t>
            </a:r>
            <a:r>
              <a:rPr lang="es-ES_tradnl" dirty="0"/>
              <a:t> and </a:t>
            </a:r>
            <a:r>
              <a:rPr lang="es-ES_tradnl" dirty="0" smtClean="0"/>
              <a:t>sepsis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err="1" smtClean="0"/>
              <a:t>Recovery</a:t>
            </a:r>
            <a:r>
              <a:rPr lang="es-ES_tradnl" dirty="0" smtClean="0"/>
              <a:t> </a:t>
            </a:r>
            <a:r>
              <a:rPr lang="es-ES_tradnl" dirty="0"/>
              <a:t>of normal GI </a:t>
            </a:r>
            <a:r>
              <a:rPr lang="es-ES_tradnl" dirty="0" err="1"/>
              <a:t>floraControl</a:t>
            </a:r>
            <a:r>
              <a:rPr lang="es-ES_tradnl" dirty="0"/>
              <a:t> of </a:t>
            </a:r>
            <a:r>
              <a:rPr lang="es-ES_tradnl" dirty="0" err="1" smtClean="0"/>
              <a:t>complications</a:t>
            </a:r>
            <a:endParaRPr lang="es-ES_tradnl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1486491" y="3196462"/>
            <a:ext cx="2298700" cy="99542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/>
              <a:t>Supportive</a:t>
            </a:r>
            <a:r>
              <a:rPr lang="it-IT" sz="2000" b="1" dirty="0" smtClean="0"/>
              <a:t> care</a:t>
            </a:r>
            <a:endParaRPr lang="it-IT" sz="2000" b="1" dirty="0"/>
          </a:p>
        </p:txBody>
      </p:sp>
      <p:pic>
        <p:nvPicPr>
          <p:cNvPr id="13314" name="Picture 2" descr="Risultati immagini per imagen de un cronometro pw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637" y="300861"/>
            <a:ext cx="2895600" cy="2895601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8293395" y="2904074"/>
            <a:ext cx="3057092" cy="64698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/>
              <a:t>Inmediatly</a:t>
            </a:r>
            <a:r>
              <a:rPr lang="it-IT" sz="3200" dirty="0" smtClean="0"/>
              <a:t>!!!!</a:t>
            </a:r>
            <a:endParaRPr lang="it-IT" sz="32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8846" y="3979501"/>
            <a:ext cx="2091641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16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Colitis X 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1097280" y="2146509"/>
            <a:ext cx="87148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Colitis X is an </a:t>
            </a:r>
            <a:r>
              <a:rPr lang="en-US" sz="2000" dirty="0" smtClean="0"/>
              <a:t>acute fulminant </a:t>
            </a:r>
            <a:r>
              <a:rPr lang="en-US" sz="2000" dirty="0"/>
              <a:t>disease of horses that occurs </a:t>
            </a:r>
            <a:r>
              <a:rPr lang="en-US" sz="2000" dirty="0" smtClean="0"/>
              <a:t>sporadically is </a:t>
            </a:r>
            <a:r>
              <a:rPr lang="en-US" sz="2000" dirty="0"/>
              <a:t>characterized </a:t>
            </a:r>
            <a:r>
              <a:rPr lang="en-US" sz="2000" dirty="0" smtClean="0"/>
              <a:t>by: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Abdominal pain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</a:t>
            </a:r>
            <a:r>
              <a:rPr lang="en-US" sz="2000" dirty="0" smtClean="0"/>
              <a:t>evere </a:t>
            </a:r>
            <a:r>
              <a:rPr lang="en-US" sz="2000" dirty="0"/>
              <a:t>watery to hemorrhagic </a:t>
            </a:r>
            <a:r>
              <a:rPr lang="en-US" sz="2000" dirty="0" smtClean="0"/>
              <a:t>diarrhea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Dehydration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</a:t>
            </a:r>
            <a:r>
              <a:rPr lang="en-US" sz="2000" dirty="0" smtClean="0"/>
              <a:t>lectrolyte imbalances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</a:t>
            </a:r>
            <a:r>
              <a:rPr lang="en-US" sz="2000" dirty="0" smtClean="0"/>
              <a:t>oxic shock</a:t>
            </a:r>
            <a:endParaRPr lang="es-ES_tradnl" sz="2000" dirty="0"/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9539359" y="2793647"/>
            <a:ext cx="1616321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Usually</a:t>
            </a:r>
            <a:r>
              <a:rPr lang="es-ES_tradnl" dirty="0" smtClean="0"/>
              <a:t> </a:t>
            </a:r>
            <a:r>
              <a:rPr lang="es-ES_tradnl" dirty="0" err="1" smtClean="0"/>
              <a:t>diagnosed</a:t>
            </a:r>
            <a:r>
              <a:rPr lang="es-ES_tradnl" dirty="0" smtClean="0"/>
              <a:t> </a:t>
            </a:r>
            <a:r>
              <a:rPr lang="es-ES_tradnl" dirty="0" err="1" smtClean="0"/>
              <a:t>postmortem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1167841" y="4892596"/>
            <a:ext cx="56960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Causative organism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has </a:t>
            </a:r>
            <a:r>
              <a:rPr lang="en-US" dirty="0"/>
              <a:t>not been definitively </a:t>
            </a:r>
            <a:r>
              <a:rPr lang="en-US" dirty="0" smtClean="0"/>
              <a:t>identified</a:t>
            </a:r>
            <a:endParaRPr lang="es-ES_tradnl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863938" y="2999770"/>
            <a:ext cx="1628550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/>
              <a:t>I</a:t>
            </a:r>
            <a:r>
              <a:rPr lang="es-ES_tradnl" dirty="0" err="1" smtClean="0"/>
              <a:t>s</a:t>
            </a:r>
            <a:r>
              <a:rPr lang="es-ES_tradnl" dirty="0" smtClean="0"/>
              <a:t> </a:t>
            </a:r>
            <a:r>
              <a:rPr lang="es-ES_tradnl" dirty="0" err="1" smtClean="0"/>
              <a:t>often</a:t>
            </a:r>
            <a:r>
              <a:rPr lang="es-ES_tradnl" dirty="0" smtClean="0"/>
              <a:t> fatal </a:t>
            </a:r>
          </a:p>
        </p:txBody>
      </p:sp>
      <p:sp>
        <p:nvSpPr>
          <p:cNvPr id="7" name="Parentesi graffa chiusa 6"/>
          <p:cNvSpPr/>
          <p:nvPr/>
        </p:nvSpPr>
        <p:spPr>
          <a:xfrm>
            <a:off x="6092042" y="2481943"/>
            <a:ext cx="332509" cy="15200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>
            <a:off x="8704613" y="3230088"/>
            <a:ext cx="58189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7806839" y="4523264"/>
            <a:ext cx="2643447" cy="9088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Etiology is likely </a:t>
            </a:r>
            <a:r>
              <a:rPr lang="en-US" b="1" dirty="0" err="1" smtClean="0"/>
              <a:t>multifactorial</a:t>
            </a:r>
            <a:endParaRPr lang="es-ES_tradnl" b="1" dirty="0" smtClean="0"/>
          </a:p>
        </p:txBody>
      </p:sp>
      <p:pic>
        <p:nvPicPr>
          <p:cNvPr id="25602" name="Picture 2" descr="Risultati immagini per interrogacion en rojo pw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116" y="439603"/>
            <a:ext cx="2042339" cy="2042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7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7835"/>
          </a:xfrm>
        </p:spPr>
        <p:txBody>
          <a:bodyPr/>
          <a:lstStyle/>
          <a:p>
            <a:r>
              <a:rPr lang="es-ES_tradnl" dirty="0" err="1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189692" y="2167609"/>
            <a:ext cx="10189845" cy="671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585786" y="1339809"/>
            <a:ext cx="9229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2400" b="1" dirty="0" err="1"/>
              <a:t>Replace</a:t>
            </a:r>
            <a:r>
              <a:rPr lang="es-ES_tradnl" sz="2400" b="1" dirty="0"/>
              <a:t> </a:t>
            </a:r>
            <a:r>
              <a:rPr lang="es-ES_tradnl" sz="2400" b="1" dirty="0" err="1"/>
              <a:t>water</a:t>
            </a:r>
            <a:r>
              <a:rPr lang="es-ES_tradnl" sz="2400" b="1" dirty="0"/>
              <a:t> </a:t>
            </a:r>
            <a:r>
              <a:rPr lang="es-ES_tradnl" sz="2400" b="1" dirty="0" err="1"/>
              <a:t>losses</a:t>
            </a:r>
            <a:r>
              <a:rPr lang="es-ES_tradnl" sz="2400" b="1" dirty="0"/>
              <a:t>, </a:t>
            </a:r>
            <a:r>
              <a:rPr lang="es-ES_tradnl" sz="2400" b="1" dirty="0" err="1"/>
              <a:t>electrolyte</a:t>
            </a:r>
            <a:r>
              <a:rPr lang="es-ES_tradnl" sz="2400" b="1" dirty="0"/>
              <a:t> </a:t>
            </a:r>
            <a:r>
              <a:rPr lang="es-ES_tradnl" sz="2400" b="1" dirty="0" err="1"/>
              <a:t>losses</a:t>
            </a:r>
            <a:r>
              <a:rPr lang="es-ES_tradnl" sz="2400" b="1" dirty="0"/>
              <a:t> and </a:t>
            </a:r>
            <a:r>
              <a:rPr lang="es-ES_tradnl" sz="2400" b="1" dirty="0" err="1"/>
              <a:t>acid-basics</a:t>
            </a:r>
            <a:r>
              <a:rPr lang="es-ES_tradnl" sz="2400" b="1" dirty="0"/>
              <a:t> </a:t>
            </a:r>
            <a:r>
              <a:rPr lang="es-ES_tradnl" sz="2400" b="1" dirty="0" err="1"/>
              <a:t>problems</a:t>
            </a:r>
            <a:endParaRPr lang="es-ES_tradnl" sz="2400" b="1" dirty="0"/>
          </a:p>
          <a:p>
            <a:endParaRPr lang="es-ES_tradnl" dirty="0" smtClean="0"/>
          </a:p>
          <a:p>
            <a:pPr algn="ctr"/>
            <a:r>
              <a:rPr lang="es-ES_tradnl" dirty="0" err="1" smtClean="0"/>
              <a:t>Fluidotherapy</a:t>
            </a:r>
            <a:r>
              <a:rPr lang="es-ES_tradnl" dirty="0" smtClean="0"/>
              <a:t> + cardiovascular </a:t>
            </a:r>
            <a:r>
              <a:rPr lang="es-ES_tradnl" dirty="0" err="1" smtClean="0"/>
              <a:t>support</a:t>
            </a:r>
            <a:endParaRPr lang="es-ES_tradnl" dirty="0" smtClean="0"/>
          </a:p>
          <a:p>
            <a:endParaRPr lang="es-ES_tradnl" b="1" dirty="0" smtClean="0"/>
          </a:p>
          <a:p>
            <a:pPr algn="ctr"/>
            <a:r>
              <a:rPr lang="es-ES_tradnl" b="1" dirty="0" err="1" smtClean="0"/>
              <a:t>Value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necesity</a:t>
            </a:r>
            <a:r>
              <a:rPr lang="es-ES_tradnl" b="1" dirty="0" smtClean="0"/>
              <a:t> of </a:t>
            </a:r>
            <a:r>
              <a:rPr lang="es-ES_tradnl" b="1" dirty="0" err="1" smtClean="0"/>
              <a:t>the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pacient</a:t>
            </a:r>
            <a:r>
              <a:rPr lang="es-ES_tradnl" b="1" dirty="0" smtClean="0">
                <a:sym typeface="Wingdings"/>
              </a:rPr>
              <a:t> DH? ( HT,PT,K+;</a:t>
            </a:r>
            <a:r>
              <a:rPr lang="es-ES_tradnl" b="1" dirty="0" err="1" smtClean="0">
                <a:sym typeface="Wingdings"/>
              </a:rPr>
              <a:t>Na</a:t>
            </a:r>
            <a:r>
              <a:rPr lang="es-ES_tradnl" b="1" dirty="0" smtClean="0">
                <a:sym typeface="Wingdings"/>
              </a:rPr>
              <a:t>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334527" y="1326288"/>
            <a:ext cx="2628900" cy="9088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volumes</a:t>
            </a:r>
            <a:r>
              <a:rPr lang="es-ES_tradnl" dirty="0" smtClean="0"/>
              <a:t> of IV Fluid !!!</a:t>
            </a:r>
            <a:r>
              <a:rPr lang="es-ES_tradnl" dirty="0" smtClean="0">
                <a:sym typeface="Wingdings"/>
              </a:rPr>
              <a:t></a:t>
            </a:r>
            <a:r>
              <a:rPr lang="es-ES_tradnl" dirty="0" smtClean="0"/>
              <a:t> DH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8870943" y="517286"/>
            <a:ext cx="2284737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B</a:t>
            </a:r>
            <a:r>
              <a:rPr lang="es-ES_tradnl" smtClean="0"/>
              <a:t>lood</a:t>
            </a:r>
            <a:r>
              <a:rPr lang="es-ES_tradnl" dirty="0" smtClean="0"/>
              <a:t>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408858" y="4409954"/>
            <a:ext cx="2420469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/>
              <a:t>progressive</a:t>
            </a:r>
            <a:r>
              <a:rPr lang="es-ES_tradnl" dirty="0"/>
              <a:t> </a:t>
            </a:r>
            <a:r>
              <a:rPr lang="es-ES_tradnl" dirty="0" err="1" smtClean="0"/>
              <a:t>correction</a:t>
            </a:r>
            <a:endParaRPr lang="es-ES_tradnl" dirty="0" smtClean="0"/>
          </a:p>
          <a:p>
            <a:pPr algn="ctr"/>
            <a:endParaRPr lang="es-ES_tradnl" dirty="0"/>
          </a:p>
          <a:p>
            <a:pPr algn="ctr"/>
            <a:endParaRPr lang="es-ES_tradnl" dirty="0" smtClean="0"/>
          </a:p>
          <a:p>
            <a:pPr algn="ctr"/>
            <a:r>
              <a:rPr lang="es-ES_tradnl" dirty="0" err="1"/>
              <a:t>nerve</a:t>
            </a:r>
            <a:r>
              <a:rPr lang="es-ES_tradnl" dirty="0"/>
              <a:t> </a:t>
            </a:r>
            <a:r>
              <a:rPr lang="es-ES_tradnl" dirty="0" err="1"/>
              <a:t>injury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496553" y="3052892"/>
            <a:ext cx="611374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u="sng" dirty="0" err="1" smtClean="0"/>
              <a:t>Fluidotherapy</a:t>
            </a:r>
            <a:r>
              <a:rPr lang="es-ES_tradnl" b="1" u="sng" dirty="0" smtClean="0"/>
              <a:t> IV</a:t>
            </a:r>
          </a:p>
          <a:p>
            <a:r>
              <a:rPr lang="es-ES_tradnl" dirty="0" err="1"/>
              <a:t>I</a:t>
            </a:r>
            <a:r>
              <a:rPr lang="es-ES_tradnl" dirty="0" err="1" smtClean="0"/>
              <a:t>sotonic</a:t>
            </a:r>
            <a:r>
              <a:rPr lang="es-ES_tradnl" dirty="0" smtClean="0"/>
              <a:t> </a:t>
            </a:r>
            <a:r>
              <a:rPr lang="es-ES_tradnl" dirty="0" err="1" smtClean="0"/>
              <a:t>solution</a:t>
            </a:r>
            <a:r>
              <a:rPr lang="es-ES_tradnl" dirty="0" smtClean="0"/>
              <a:t> </a:t>
            </a:r>
            <a:r>
              <a:rPr lang="es-ES_tradnl" b="1" dirty="0" smtClean="0"/>
              <a:t>RL </a:t>
            </a:r>
            <a:r>
              <a:rPr lang="es-ES_tradnl" dirty="0" err="1" smtClean="0"/>
              <a:t>or</a:t>
            </a:r>
            <a:r>
              <a:rPr lang="es-ES_tradnl" b="1" dirty="0" smtClean="0"/>
              <a:t> SSF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K+ (20-30 </a:t>
            </a:r>
            <a:r>
              <a:rPr lang="es-ES_tradnl" dirty="0" err="1" smtClean="0"/>
              <a:t>mmol</a:t>
            </a:r>
            <a:r>
              <a:rPr lang="es-ES_tradnl" dirty="0" smtClean="0"/>
              <a:t>/L)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Ca (125 ml </a:t>
            </a:r>
            <a:r>
              <a:rPr lang="es-ES_tradnl" dirty="0" err="1" smtClean="0"/>
              <a:t>borogluconato</a:t>
            </a:r>
            <a:r>
              <a:rPr lang="es-ES_tradnl" dirty="0" smtClean="0"/>
              <a:t> of </a:t>
            </a:r>
            <a:r>
              <a:rPr lang="es-ES_tradnl" dirty="0" err="1" smtClean="0"/>
              <a:t>calcioum</a:t>
            </a:r>
            <a:r>
              <a:rPr lang="es-ES_tradnl" dirty="0" smtClean="0"/>
              <a:t>) 23%/ 5L)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96554" y="4598388"/>
            <a:ext cx="795296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u="sng" dirty="0" smtClean="0"/>
              <a:t>Hiponatremia + </a:t>
            </a:r>
            <a:r>
              <a:rPr lang="es-ES_tradnl" b="1" u="sng" dirty="0" err="1" smtClean="0"/>
              <a:t>several</a:t>
            </a:r>
            <a:r>
              <a:rPr lang="es-ES_tradnl" b="1" u="sng" dirty="0" smtClean="0"/>
              <a:t> DH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1-2L /20-30 min </a:t>
            </a:r>
            <a:r>
              <a:rPr lang="es-ES_tradnl" dirty="0" err="1" smtClean="0"/>
              <a:t>saline</a:t>
            </a:r>
            <a:r>
              <a:rPr lang="es-ES_tradnl" dirty="0" smtClean="0"/>
              <a:t> </a:t>
            </a:r>
            <a:r>
              <a:rPr lang="es-ES_tradnl" dirty="0" err="1" smtClean="0"/>
              <a:t>hipertonic</a:t>
            </a:r>
            <a:r>
              <a:rPr lang="es-ES_tradnl" dirty="0" smtClean="0"/>
              <a:t> </a:t>
            </a:r>
            <a:r>
              <a:rPr lang="es-ES_tradnl" dirty="0" err="1" smtClean="0"/>
              <a:t>solution</a:t>
            </a:r>
            <a:r>
              <a:rPr lang="es-ES_tradnl" dirty="0" smtClean="0"/>
              <a:t>		Post: </a:t>
            </a:r>
            <a:r>
              <a:rPr lang="es-ES_tradnl" dirty="0" err="1" smtClean="0"/>
              <a:t>Saline</a:t>
            </a:r>
            <a:r>
              <a:rPr lang="es-ES_tradnl" dirty="0" smtClean="0"/>
              <a:t> </a:t>
            </a:r>
            <a:r>
              <a:rPr lang="es-ES_tradnl" dirty="0" err="1" smtClean="0"/>
              <a:t>Isotonic</a:t>
            </a:r>
            <a:r>
              <a:rPr lang="es-ES_tradnl" dirty="0" smtClean="0"/>
              <a:t> </a:t>
            </a:r>
            <a:r>
              <a:rPr lang="es-ES_tradnl" dirty="0" err="1" smtClean="0"/>
              <a:t>solution</a:t>
            </a:r>
            <a:r>
              <a:rPr lang="es-ES_tradnl" dirty="0" smtClean="0"/>
              <a:t> 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5007315" y="5069711"/>
            <a:ext cx="3703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96554" y="5512933"/>
            <a:ext cx="327679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u="sng" dirty="0" err="1" smtClean="0"/>
              <a:t>Hipernatremia</a:t>
            </a:r>
            <a:r>
              <a:rPr lang="es-ES_tradnl" b="1" u="sng" dirty="0" smtClean="0"/>
              <a:t> + </a:t>
            </a:r>
            <a:r>
              <a:rPr lang="es-ES_tradnl" b="1" u="sng" dirty="0" err="1" smtClean="0"/>
              <a:t>several</a:t>
            </a:r>
            <a:r>
              <a:rPr lang="es-ES_tradnl" b="1" u="sng" dirty="0" smtClean="0"/>
              <a:t> DH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Dextrosa		</a:t>
            </a:r>
          </a:p>
        </p:txBody>
      </p:sp>
      <p:sp>
        <p:nvSpPr>
          <p:cNvPr id="20" name="Cerrar llave 19"/>
          <p:cNvSpPr/>
          <p:nvPr/>
        </p:nvSpPr>
        <p:spPr>
          <a:xfrm>
            <a:off x="8681013" y="4409954"/>
            <a:ext cx="393539" cy="17493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10613985" y="4861367"/>
            <a:ext cx="0" cy="383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3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228" y="470070"/>
            <a:ext cx="10058400" cy="927835"/>
          </a:xfrm>
        </p:spPr>
        <p:txBody>
          <a:bodyPr/>
          <a:lstStyle/>
          <a:p>
            <a:r>
              <a:rPr lang="es-ES_tradnl" dirty="0" err="1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8071" y="2157553"/>
            <a:ext cx="10189845" cy="6715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8211262" y="2062106"/>
            <a:ext cx="3548615" cy="19750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volume</a:t>
            </a:r>
            <a:r>
              <a:rPr lang="es-ES_tradnl" dirty="0" smtClean="0"/>
              <a:t> of Fluid!!!</a:t>
            </a:r>
          </a:p>
          <a:p>
            <a:pPr algn="ctr"/>
            <a:endParaRPr lang="es-ES_tradnl" dirty="0"/>
          </a:p>
          <a:p>
            <a:pPr algn="ctr"/>
            <a:endParaRPr lang="es-ES_tradnl" dirty="0" smtClean="0"/>
          </a:p>
          <a:p>
            <a:pPr algn="ctr"/>
            <a:r>
              <a:rPr lang="es-ES_tradnl" dirty="0" smtClean="0"/>
              <a:t>↑Volumen		↓</a:t>
            </a:r>
            <a:r>
              <a:rPr lang="es-ES_tradnl" dirty="0" err="1" smtClean="0"/>
              <a:t>Proteins</a:t>
            </a:r>
            <a:r>
              <a:rPr lang="es-ES_tradnl" dirty="0" smtClean="0"/>
              <a:t>  		</a:t>
            </a:r>
          </a:p>
          <a:p>
            <a:pPr algn="ctr"/>
            <a:r>
              <a:rPr lang="es-ES_tradnl" sz="2000" b="1" dirty="0" smtClean="0"/>
              <a:t>SECONDARY EDEMA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08071" y="2176154"/>
            <a:ext cx="6113749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u="sng" dirty="0" err="1" smtClean="0"/>
              <a:t>Hipoproteinemia</a:t>
            </a:r>
            <a:r>
              <a:rPr lang="es-ES_tradnl" sz="2000" b="1" u="sng" dirty="0" smtClean="0"/>
              <a:t> &lt;4-5 g/dl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000" dirty="0" smtClean="0"/>
              <a:t>Plasma-</a:t>
            </a:r>
            <a:r>
              <a:rPr lang="es-ES_tradnl" sz="2000" dirty="0" err="1" smtClean="0"/>
              <a:t>therapy</a:t>
            </a:r>
            <a:r>
              <a:rPr lang="es-ES_tradnl" sz="2000" dirty="0"/>
              <a:t> </a:t>
            </a:r>
            <a:r>
              <a:rPr lang="es-ES_tradnl" sz="2000" dirty="0" smtClean="0"/>
              <a:t>		 6-8 L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000" dirty="0" err="1" smtClean="0"/>
              <a:t>Proteins</a:t>
            </a:r>
            <a:r>
              <a:rPr lang="es-ES_tradnl" sz="2000" dirty="0" smtClean="0"/>
              <a:t>: </a:t>
            </a:r>
            <a:r>
              <a:rPr lang="es-ES_tradnl" sz="2000" dirty="0" err="1" smtClean="0"/>
              <a:t>hipoproteinemia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correction</a:t>
            </a:r>
            <a:r>
              <a:rPr lang="es-ES_tradnl" sz="2000" dirty="0" smtClean="0"/>
              <a:t> </a:t>
            </a:r>
          </a:p>
          <a:p>
            <a:pPr marL="742950" lvl="1" indent="-285750">
              <a:buFontTx/>
              <a:buChar char="-"/>
            </a:pPr>
            <a:r>
              <a:rPr lang="es-ES_tradnl" sz="2000" dirty="0" err="1" smtClean="0"/>
              <a:t>Coagulation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factors</a:t>
            </a:r>
            <a:r>
              <a:rPr lang="es-ES_tradnl" sz="2000" dirty="0" smtClean="0"/>
              <a:t> 		↓ </a:t>
            </a:r>
            <a:r>
              <a:rPr lang="es-ES_tradnl" sz="2000" dirty="0" err="1" smtClean="0"/>
              <a:t>Coagulophaty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risk</a:t>
            </a:r>
            <a:endParaRPr lang="es-ES_tradnl" sz="2000" dirty="0" smtClean="0"/>
          </a:p>
          <a:p>
            <a:pPr marL="742950" lvl="1" indent="-285750">
              <a:buFontTx/>
              <a:buChar char="-"/>
            </a:pPr>
            <a:r>
              <a:rPr lang="es-ES_tradnl" sz="2000" dirty="0" err="1" smtClean="0"/>
              <a:t>Problems</a:t>
            </a:r>
            <a:r>
              <a:rPr lang="es-ES_tradnl" sz="2000" dirty="0" smtClean="0"/>
              <a:t> </a:t>
            </a:r>
            <a:r>
              <a:rPr lang="es-ES_tradnl" sz="2000" dirty="0" smtClean="0">
                <a:sym typeface="Wingdings"/>
              </a:rPr>
              <a:t> 	</a:t>
            </a:r>
            <a:r>
              <a:rPr lang="es-ES_tradnl" sz="2000" dirty="0" err="1" smtClean="0">
                <a:sym typeface="Wingdings"/>
              </a:rPr>
              <a:t>Economic</a:t>
            </a:r>
            <a:endParaRPr lang="es-ES_tradnl" sz="2000" dirty="0" smtClean="0">
              <a:sym typeface="Wingdings"/>
            </a:endParaRPr>
          </a:p>
          <a:p>
            <a:pPr lvl="5"/>
            <a:r>
              <a:rPr lang="es-ES_tradnl" sz="2000" dirty="0" err="1" smtClean="0">
                <a:sym typeface="Wingdings"/>
              </a:rPr>
              <a:t>Another</a:t>
            </a:r>
            <a:r>
              <a:rPr lang="es-ES_tradnl" sz="2000" dirty="0" smtClean="0">
                <a:sym typeface="Wingdings"/>
              </a:rPr>
              <a:t> animal: </a:t>
            </a:r>
            <a:r>
              <a:rPr lang="es-ES_tradnl" sz="2000" dirty="0" err="1" smtClean="0">
                <a:sym typeface="Wingdings"/>
              </a:rPr>
              <a:t>Tests</a:t>
            </a:r>
            <a:endParaRPr lang="es-ES_tradnl" sz="2000" dirty="0" smtClean="0"/>
          </a:p>
          <a:p>
            <a:pPr marL="742950" lvl="1" indent="-285750">
              <a:buFontTx/>
              <a:buChar char="-"/>
            </a:pPr>
            <a:endParaRPr lang="es-ES_tradnl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2000" dirty="0" err="1" smtClean="0"/>
              <a:t>Synthetic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Coloids</a:t>
            </a:r>
            <a:endParaRPr lang="es-ES_tradnl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2000" dirty="0" err="1" smtClean="0"/>
              <a:t>Hyperinmune</a:t>
            </a:r>
            <a:r>
              <a:rPr lang="es-ES_tradnl" sz="2000" dirty="0" smtClean="0"/>
              <a:t> Plasma</a:t>
            </a:r>
          </a:p>
          <a:p>
            <a:pPr marL="285750" indent="-285750">
              <a:buFont typeface="Arial" charset="0"/>
              <a:buChar char="•"/>
            </a:pPr>
            <a:endParaRPr lang="es-ES_tradnl" sz="2000" b="1" u="sng" dirty="0"/>
          </a:p>
          <a:p>
            <a:r>
              <a:rPr lang="es-ES_tradnl" sz="2000" b="1" u="sng" dirty="0" err="1" smtClean="0"/>
              <a:t>Glucose</a:t>
            </a:r>
            <a:r>
              <a:rPr lang="es-ES_tradnl" sz="2000" b="1" u="sng" dirty="0"/>
              <a:t> </a:t>
            </a:r>
            <a:r>
              <a:rPr lang="es-ES_tradnl" sz="2000" b="1" u="sng" dirty="0" smtClean="0"/>
              <a:t> 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10046531" y="2562676"/>
            <a:ext cx="0" cy="383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/>
          <p:cNvGrpSpPr/>
          <p:nvPr/>
        </p:nvGrpSpPr>
        <p:grpSpPr>
          <a:xfrm>
            <a:off x="2758631" y="2745085"/>
            <a:ext cx="1407255" cy="1164885"/>
            <a:chOff x="2758631" y="2745085"/>
            <a:chExt cx="1407255" cy="1164885"/>
          </a:xfrm>
        </p:grpSpPr>
        <p:cxnSp>
          <p:nvCxnSpPr>
            <p:cNvPr id="9" name="Conector recto de flecha 8"/>
            <p:cNvCxnSpPr/>
            <p:nvPr/>
          </p:nvCxnSpPr>
          <p:spPr>
            <a:xfrm>
              <a:off x="3864945" y="3242768"/>
              <a:ext cx="3009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/>
            <p:nvPr/>
          </p:nvCxnSpPr>
          <p:spPr>
            <a:xfrm>
              <a:off x="3078866" y="2745085"/>
              <a:ext cx="3009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/>
            <p:nvPr/>
          </p:nvCxnSpPr>
          <p:spPr>
            <a:xfrm>
              <a:off x="2777925" y="3607315"/>
              <a:ext cx="3009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>
              <a:off x="2758631" y="3909970"/>
              <a:ext cx="3009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uadroTexto 23"/>
          <p:cNvSpPr txBox="1"/>
          <p:nvPr/>
        </p:nvSpPr>
        <p:spPr>
          <a:xfrm>
            <a:off x="3864946" y="933987"/>
            <a:ext cx="2284737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B</a:t>
            </a:r>
            <a:r>
              <a:rPr lang="es-ES_tradnl" smtClean="0"/>
              <a:t>lood</a:t>
            </a:r>
            <a:r>
              <a:rPr lang="es-ES_tradnl" dirty="0" smtClean="0"/>
              <a:t> </a:t>
            </a:r>
            <a:r>
              <a:rPr lang="es-ES_tradnl" dirty="0" err="1"/>
              <a:t>analysis</a:t>
            </a:r>
            <a:endParaRPr lang="es-ES_tradnl" dirty="0"/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9826316" y="3223820"/>
            <a:ext cx="347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3834081" y="5284697"/>
            <a:ext cx="30877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IV 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/>
              <a:t>Fluidotherapy</a:t>
            </a:r>
            <a:r>
              <a:rPr lang="es-ES_tradnl" b="1" dirty="0" smtClean="0"/>
              <a:t>  </a:t>
            </a:r>
            <a:r>
              <a:rPr lang="es-ES_tradnl" b="1" dirty="0" smtClean="0">
                <a:sym typeface="Wingdings"/>
              </a:rPr>
              <a:t> </a:t>
            </a:r>
            <a:r>
              <a:rPr lang="es-ES_tradnl" b="1" dirty="0" smtClean="0"/>
              <a:t>BASIC</a:t>
            </a:r>
            <a:endParaRPr lang="es-ES_tradnl" dirty="0" smtClean="0"/>
          </a:p>
        </p:txBody>
      </p:sp>
      <p:sp>
        <p:nvSpPr>
          <p:cNvPr id="27" name="CuadroTexto 26"/>
          <p:cNvSpPr txBox="1"/>
          <p:nvPr/>
        </p:nvSpPr>
        <p:spPr>
          <a:xfrm>
            <a:off x="7216108" y="5284697"/>
            <a:ext cx="43463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Attention</a:t>
            </a:r>
            <a:r>
              <a:rPr lang="es-ES_tradnl" dirty="0" smtClean="0"/>
              <a:t> to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catheter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tromboflevitis</a:t>
            </a:r>
            <a:r>
              <a:rPr lang="es-ES_tradnl" dirty="0" smtClean="0">
                <a:sym typeface="Wingdings"/>
              </a:rPr>
              <a:t> 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5411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7835"/>
          </a:xfrm>
        </p:spPr>
        <p:txBody>
          <a:bodyPr/>
          <a:lstStyle/>
          <a:p>
            <a:r>
              <a:rPr lang="es-ES_tradnl" dirty="0" err="1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11599" y="2292472"/>
            <a:ext cx="10189845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dirty="0" smtClean="0"/>
              <a:t>AINE </a:t>
            </a:r>
            <a:r>
              <a:rPr lang="mr-IN" dirty="0" smtClean="0"/>
              <a:t>–</a:t>
            </a:r>
            <a:r>
              <a:rPr lang="es-ES_tradnl" dirty="0" smtClean="0"/>
              <a:t> </a:t>
            </a:r>
            <a:r>
              <a:rPr lang="es-ES_tradnl" sz="2000" b="1" dirty="0" err="1" smtClean="0"/>
              <a:t>Fluixine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Meglumine</a:t>
            </a:r>
            <a:endParaRPr lang="es-ES_tradnl" sz="2000" b="1" dirty="0" smtClean="0"/>
          </a:p>
          <a:p>
            <a:pPr marL="742950" lvl="1" indent="-285750">
              <a:buFont typeface="Arial" charset="0"/>
              <a:buChar char="•"/>
            </a:pPr>
            <a:r>
              <a:rPr lang="es-ES_tradnl" dirty="0" err="1" smtClean="0"/>
              <a:t>Antiendotox</a:t>
            </a:r>
            <a:r>
              <a:rPr lang="es-ES_tradnl" dirty="0" smtClean="0"/>
              <a:t> 0,25 mg/kg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err="1" smtClean="0"/>
              <a:t>Analgesic</a:t>
            </a:r>
            <a:r>
              <a:rPr lang="es-ES_tradnl" dirty="0"/>
              <a:t> </a:t>
            </a:r>
            <a:r>
              <a:rPr lang="es-ES_tradnl" dirty="0" smtClean="0"/>
              <a:t>1,1 mg/kg </a:t>
            </a:r>
          </a:p>
          <a:p>
            <a:pPr lvl="1"/>
            <a:endParaRPr lang="es-ES_tradnl" dirty="0" smtClean="0"/>
          </a:p>
          <a:p>
            <a:pPr lvl="1"/>
            <a:r>
              <a:rPr lang="es-ES_tradnl" dirty="0" err="1" smtClean="0"/>
              <a:t>Attention</a:t>
            </a:r>
            <a:r>
              <a:rPr lang="es-ES_tradnl" dirty="0"/>
              <a:t>: </a:t>
            </a:r>
            <a:r>
              <a:rPr lang="es-ES_tradnl" dirty="0" err="1" smtClean="0"/>
              <a:t>nephrogenic</a:t>
            </a:r>
            <a:r>
              <a:rPr lang="es-ES_tradnl" dirty="0"/>
              <a:t> + </a:t>
            </a:r>
            <a:r>
              <a:rPr lang="es-ES_tradnl" dirty="0" err="1"/>
              <a:t>ulcerogenic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610145" y="1100226"/>
            <a:ext cx="9229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sz="2400" b="1" u="sng" dirty="0" smtClean="0"/>
              <a:t>2. Control </a:t>
            </a:r>
            <a:r>
              <a:rPr lang="es-ES_tradnl" sz="2400" b="1" u="sng" dirty="0"/>
              <a:t>of mural </a:t>
            </a:r>
            <a:r>
              <a:rPr lang="es-ES_tradnl" sz="2400" b="1" u="sng" dirty="0" err="1"/>
              <a:t>inflammation</a:t>
            </a:r>
            <a:r>
              <a:rPr lang="es-ES_tradnl" sz="2400" b="1" u="sng" dirty="0"/>
              <a:t> and fluid </a:t>
            </a:r>
            <a:r>
              <a:rPr lang="es-ES_tradnl" sz="2400" b="1" u="sng" dirty="0" err="1"/>
              <a:t>secretion</a:t>
            </a:r>
            <a:endParaRPr lang="es-ES_tradnl" sz="2400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8870943" y="517286"/>
            <a:ext cx="2284737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B</a:t>
            </a:r>
            <a:r>
              <a:rPr lang="es-ES_tradnl" smtClean="0"/>
              <a:t>lood</a:t>
            </a:r>
            <a:r>
              <a:rPr lang="es-ES_tradnl" dirty="0" smtClean="0"/>
              <a:t>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11599" y="4191201"/>
            <a:ext cx="611374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Rehidratation</a:t>
            </a:r>
            <a:r>
              <a:rPr lang="es-ES_tradnl" b="1" dirty="0" smtClean="0"/>
              <a:t>: DMSO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0,1 </a:t>
            </a:r>
            <a:r>
              <a:rPr lang="mr-IN" dirty="0" smtClean="0"/>
              <a:t>–</a:t>
            </a:r>
            <a:r>
              <a:rPr lang="es-ES_tradnl" dirty="0" smtClean="0"/>
              <a:t> 1 g/kg IV </a:t>
            </a:r>
            <a:r>
              <a:rPr lang="es-ES_tradnl" dirty="0" smtClean="0">
                <a:sym typeface="Wingdings"/>
              </a:rPr>
              <a:t> 12-24h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Efficacy</a:t>
            </a:r>
            <a:r>
              <a:rPr lang="es-ES_tradnl" dirty="0" smtClean="0"/>
              <a:t> </a:t>
            </a:r>
            <a:r>
              <a:rPr lang="es-ES_tradnl" dirty="0"/>
              <a:t>has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been</a:t>
            </a:r>
            <a:r>
              <a:rPr lang="es-ES_tradnl" dirty="0"/>
              <a:t> </a:t>
            </a:r>
            <a:r>
              <a:rPr lang="es-ES_tradnl" dirty="0" err="1" smtClean="0"/>
              <a:t>demonstrated</a:t>
            </a:r>
            <a:endParaRPr lang="es-ES_tradnl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6136640" y="1950721"/>
            <a:ext cx="5151120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ES_tradnl" dirty="0" err="1" smtClean="0"/>
              <a:t>Additional</a:t>
            </a:r>
            <a:r>
              <a:rPr lang="es-ES_tradnl" dirty="0" smtClean="0"/>
              <a:t> </a:t>
            </a:r>
            <a:r>
              <a:rPr lang="es-ES_tradnl" dirty="0" err="1" smtClean="0"/>
              <a:t>analgesic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Abdominal </a:t>
            </a:r>
            <a:r>
              <a:rPr lang="es-ES_tradnl" dirty="0" err="1" smtClean="0">
                <a:sym typeface="Wingdings"/>
              </a:rPr>
              <a:t>Pain</a:t>
            </a:r>
            <a:endParaRPr lang="es-ES_tradnl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>
                <a:sym typeface="Wingdings"/>
              </a:rPr>
              <a:t>Flunixin</a:t>
            </a:r>
            <a:r>
              <a:rPr lang="es-ES_tradnl" dirty="0" smtClean="0">
                <a:sym typeface="Wingdings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>
                <a:sym typeface="Wingdings"/>
              </a:rPr>
              <a:t>Dipirona</a:t>
            </a:r>
            <a:r>
              <a:rPr lang="es-ES_tradnl" dirty="0" smtClean="0">
                <a:sym typeface="Wingdings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>
                <a:sym typeface="Wingdings"/>
              </a:rPr>
              <a:t>Detomindina</a:t>
            </a:r>
            <a:r>
              <a:rPr lang="es-ES_tradnl" dirty="0" smtClean="0">
                <a:sym typeface="Wingdings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>
                <a:sym typeface="Wingdings"/>
              </a:rPr>
              <a:t>Xylazine</a:t>
            </a:r>
            <a:endParaRPr lang="es-ES_tradnl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>
                <a:sym typeface="Wingdings"/>
              </a:rPr>
              <a:t>Romifidina</a:t>
            </a:r>
            <a:r>
              <a:rPr lang="es-ES_tradnl" dirty="0" smtClean="0">
                <a:sym typeface="Wingdings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>
                <a:sym typeface="Wingdings"/>
              </a:rPr>
              <a:t>Buthorphanol</a:t>
            </a:r>
            <a:endParaRPr lang="es-ES_tradnl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ym typeface="Wingdings"/>
              </a:rPr>
              <a:t>Morfina, metadona, </a:t>
            </a:r>
            <a:r>
              <a:rPr lang="es-ES_tradnl" dirty="0" err="1" smtClean="0">
                <a:sym typeface="Wingdings"/>
              </a:rPr>
              <a:t>fentanil</a:t>
            </a:r>
            <a:r>
              <a:rPr lang="es-ES_tradnl" dirty="0" smtClean="0">
                <a:sym typeface="Wingdings"/>
              </a:rPr>
              <a:t>, </a:t>
            </a:r>
            <a:r>
              <a:rPr lang="es-ES_tradnl" dirty="0" err="1" smtClean="0">
                <a:sym typeface="Wingdings"/>
              </a:rPr>
              <a:t>meperidina</a:t>
            </a:r>
            <a:endParaRPr lang="es-ES_tradnl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ym typeface="Wingdings"/>
              </a:rPr>
              <a:t>Bromuro de </a:t>
            </a:r>
            <a:r>
              <a:rPr lang="es-ES_tradnl" dirty="0" err="1" smtClean="0">
                <a:sym typeface="Wingdings"/>
              </a:rPr>
              <a:t>hioscina</a:t>
            </a:r>
            <a:r>
              <a:rPr lang="es-ES_tradnl" dirty="0" smtClean="0">
                <a:sym typeface="Wingdings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>
                <a:sym typeface="Wingdings"/>
              </a:rPr>
              <a:t>Combination</a:t>
            </a:r>
            <a:r>
              <a:rPr lang="es-ES_tradnl" dirty="0" smtClean="0">
                <a:sym typeface="Wingdings"/>
              </a:rPr>
              <a:t> of </a:t>
            </a:r>
            <a:r>
              <a:rPr lang="es-ES_tradnl" dirty="0" err="1" smtClean="0">
                <a:sym typeface="Wingdings"/>
              </a:rPr>
              <a:t>bowh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other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narcotic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3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7835"/>
          </a:xfrm>
        </p:spPr>
        <p:txBody>
          <a:bodyPr/>
          <a:lstStyle/>
          <a:p>
            <a:r>
              <a:rPr lang="es-ES_tradnl" dirty="0" err="1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41640" y="2028061"/>
            <a:ext cx="448271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dirty="0" smtClean="0"/>
              <a:t>AINE </a:t>
            </a:r>
            <a:r>
              <a:rPr lang="mr-IN" dirty="0" smtClean="0"/>
              <a:t>–</a:t>
            </a:r>
            <a:r>
              <a:rPr lang="es-ES_tradnl" dirty="0" smtClean="0"/>
              <a:t> </a:t>
            </a:r>
            <a:r>
              <a:rPr lang="es-ES_tradnl" sz="2000" b="1" dirty="0" err="1" smtClean="0"/>
              <a:t>Fluixine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Meglumine</a:t>
            </a:r>
            <a:r>
              <a:rPr lang="es-ES_tradnl" sz="2000" b="1" dirty="0" smtClean="0"/>
              <a:t> IV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err="1" smtClean="0"/>
              <a:t>Antiendotox</a:t>
            </a:r>
            <a:r>
              <a:rPr lang="es-ES_tradnl" dirty="0" smtClean="0"/>
              <a:t> 0,25 mg/kg </a:t>
            </a:r>
          </a:p>
          <a:p>
            <a:pPr marL="1200150" lvl="2" indent="-285750">
              <a:buFont typeface="Arial" charset="0"/>
              <a:buChar char="•"/>
            </a:pPr>
            <a:r>
              <a:rPr lang="es-ES_tradnl" dirty="0" err="1" smtClean="0"/>
              <a:t>Analgesic</a:t>
            </a:r>
            <a:r>
              <a:rPr lang="es-ES_tradnl" dirty="0"/>
              <a:t> </a:t>
            </a:r>
            <a:r>
              <a:rPr lang="es-ES_tradnl" dirty="0" smtClean="0"/>
              <a:t>1,1 mg/kg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err="1" smtClean="0"/>
              <a:t>Helps</a:t>
            </a:r>
            <a:r>
              <a:rPr lang="es-ES_tradnl" dirty="0" smtClean="0"/>
              <a:t> in </a:t>
            </a:r>
            <a:r>
              <a:rPr lang="es-ES_tradnl" dirty="0" err="1" smtClean="0"/>
              <a:t>secondary</a:t>
            </a:r>
            <a:r>
              <a:rPr lang="es-ES_tradnl" dirty="0" smtClean="0"/>
              <a:t> </a:t>
            </a:r>
            <a:r>
              <a:rPr lang="es-ES_tradnl" dirty="0" err="1" smtClean="0"/>
              <a:t>lameness</a:t>
            </a:r>
            <a:r>
              <a:rPr lang="es-ES_tradnl" dirty="0" smtClean="0"/>
              <a:t> 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err="1"/>
              <a:t>I</a:t>
            </a:r>
            <a:r>
              <a:rPr lang="es-ES_tradnl" dirty="0" err="1" smtClean="0"/>
              <a:t>nhibits</a:t>
            </a:r>
            <a:r>
              <a:rPr lang="es-ES_tradnl" dirty="0" smtClean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synthesis</a:t>
            </a:r>
            <a:r>
              <a:rPr lang="es-ES_tradnl" dirty="0"/>
              <a:t> of </a:t>
            </a:r>
            <a:r>
              <a:rPr lang="es-ES_tradnl" dirty="0" err="1"/>
              <a:t>eicosanoids</a:t>
            </a:r>
            <a:endParaRPr lang="es-ES_tradnl" dirty="0" smtClean="0"/>
          </a:p>
          <a:p>
            <a:pPr lvl="1"/>
            <a:endParaRPr lang="es-ES_tradnl" dirty="0" smtClean="0"/>
          </a:p>
          <a:p>
            <a:pPr lvl="1"/>
            <a:r>
              <a:rPr lang="es-ES_tradnl" dirty="0" err="1" smtClean="0"/>
              <a:t>Attention</a:t>
            </a:r>
            <a:r>
              <a:rPr lang="es-ES_tradnl" dirty="0" smtClean="0"/>
              <a:t>: </a:t>
            </a:r>
            <a:r>
              <a:rPr lang="es-ES_tradnl" dirty="0" err="1" smtClean="0"/>
              <a:t>nephrogenic</a:t>
            </a:r>
            <a:r>
              <a:rPr lang="es-ES_tradnl" dirty="0" smtClean="0"/>
              <a:t> + </a:t>
            </a:r>
            <a:r>
              <a:rPr lang="es-ES_tradnl" dirty="0" err="1" smtClean="0"/>
              <a:t>ulcerogenic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598570" y="1100226"/>
            <a:ext cx="9229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sz="2400" b="1" u="sng" dirty="0" smtClean="0"/>
              <a:t>3. Control </a:t>
            </a:r>
            <a:r>
              <a:rPr lang="es-ES_tradnl" sz="2400" b="1" u="sng" dirty="0"/>
              <a:t>of </a:t>
            </a:r>
            <a:r>
              <a:rPr lang="es-ES_tradnl" sz="2400" b="1" u="sng" dirty="0" err="1" smtClean="0"/>
              <a:t>Endotoxemy</a:t>
            </a:r>
            <a:r>
              <a:rPr lang="es-ES_tradnl" sz="2400" b="1" u="sng" dirty="0" smtClean="0"/>
              <a:t> </a:t>
            </a:r>
            <a:r>
              <a:rPr lang="es-ES_tradnl" sz="2400" b="1" u="sng" dirty="0"/>
              <a:t>and </a:t>
            </a:r>
            <a:r>
              <a:rPr lang="es-ES_tradnl" sz="2400" b="1" u="sng" dirty="0" smtClean="0"/>
              <a:t>sepsis</a:t>
            </a:r>
            <a:endParaRPr lang="es-ES_tradnl" sz="2400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8870943" y="517286"/>
            <a:ext cx="2284737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B</a:t>
            </a:r>
            <a:r>
              <a:rPr lang="es-ES_tradnl" smtClean="0"/>
              <a:t>lood</a:t>
            </a:r>
            <a:r>
              <a:rPr lang="es-ES_tradnl" dirty="0" smtClean="0"/>
              <a:t>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6273478" y="2028060"/>
            <a:ext cx="5567423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000" b="1" dirty="0" err="1" smtClean="0"/>
              <a:t>Antibiotic</a:t>
            </a:r>
            <a:r>
              <a:rPr lang="es-ES_tradnl" sz="2000" b="1" dirty="0"/>
              <a:t> </a:t>
            </a:r>
            <a:endParaRPr lang="es-ES_tradnl" sz="2000" b="1" dirty="0" smtClean="0"/>
          </a:p>
          <a:p>
            <a:pPr marL="342900" indent="-342900">
              <a:buFont typeface="+mj-lt"/>
              <a:buAutoNum type="arabicPeriod"/>
            </a:pPr>
            <a:r>
              <a:rPr lang="es-ES_tradnl" b="1" dirty="0" err="1"/>
              <a:t>Polimixina</a:t>
            </a:r>
            <a:r>
              <a:rPr lang="es-ES_tradnl" b="1" dirty="0"/>
              <a:t> B </a:t>
            </a:r>
            <a:r>
              <a:rPr lang="es-ES_tradnl" b="1" dirty="0" smtClean="0"/>
              <a:t>IV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6000 </a:t>
            </a:r>
            <a:r>
              <a:rPr lang="es-ES" sz="2000" dirty="0"/>
              <a:t>UI/kg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err="1">
                <a:sym typeface="Wingdings"/>
              </a:rPr>
              <a:t>Antibiotic</a:t>
            </a:r>
            <a:r>
              <a:rPr lang="es-ES" sz="2000" dirty="0">
                <a:sym typeface="Wingdings"/>
              </a:rPr>
              <a:t>   </a:t>
            </a:r>
            <a:r>
              <a:rPr lang="es-ES" sz="2000" dirty="0" err="1">
                <a:sym typeface="Wingdings"/>
              </a:rPr>
              <a:t>they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bind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with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toxins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preventing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their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>
                <a:sym typeface="Wingdings"/>
              </a:rPr>
              <a:t>action</a:t>
            </a:r>
            <a:r>
              <a:rPr lang="es-ES" sz="2000" dirty="0">
                <a:sym typeface="Wingdings"/>
              </a:rPr>
              <a:t> in </a:t>
            </a:r>
            <a:r>
              <a:rPr lang="es-ES" sz="2000" dirty="0" err="1">
                <a:sym typeface="Wingdings"/>
              </a:rPr>
              <a:t>the</a:t>
            </a:r>
            <a:r>
              <a:rPr lang="es-ES" sz="2000" dirty="0">
                <a:sym typeface="Wingdings"/>
              </a:rPr>
              <a:t> </a:t>
            </a:r>
            <a:r>
              <a:rPr lang="es-ES" sz="2000" dirty="0" err="1" smtClean="0">
                <a:sym typeface="Wingdings"/>
              </a:rPr>
              <a:t>cell</a:t>
            </a:r>
            <a:endParaRPr lang="es-ES_tradnl" b="1" dirty="0" smtClean="0"/>
          </a:p>
          <a:p>
            <a:pPr marL="342900" indent="-342900">
              <a:buFont typeface="+mj-lt"/>
              <a:buAutoNum type="arabicPeriod"/>
            </a:pPr>
            <a:r>
              <a:rPr lang="es-ES_tradnl" b="1" dirty="0" err="1" smtClean="0"/>
              <a:t>Penicilin</a:t>
            </a:r>
            <a:r>
              <a:rPr lang="es-ES_tradnl" b="1" dirty="0" smtClean="0"/>
              <a:t> IV : </a:t>
            </a:r>
            <a:r>
              <a:rPr lang="es-ES_tradnl" dirty="0" smtClean="0"/>
              <a:t>20-40000 UI /kg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 err="1" smtClean="0"/>
              <a:t>Gentamicine</a:t>
            </a:r>
            <a:r>
              <a:rPr lang="es-ES_tradnl" b="1" dirty="0"/>
              <a:t> </a:t>
            </a:r>
            <a:r>
              <a:rPr lang="es-ES_tradnl" dirty="0" smtClean="0"/>
              <a:t>6,6 mg/kg - </a:t>
            </a:r>
            <a:r>
              <a:rPr lang="es-ES_tradnl" dirty="0" err="1" smtClean="0"/>
              <a:t>nephrotoxigenic</a:t>
            </a:r>
            <a:endParaRPr lang="es-ES_tradnl" dirty="0" smtClean="0"/>
          </a:p>
          <a:p>
            <a:pPr marL="342900" indent="-342900">
              <a:buFont typeface="+mj-lt"/>
              <a:buAutoNum type="arabicPeriod"/>
            </a:pPr>
            <a:r>
              <a:rPr lang="es-ES_tradnl" b="1" dirty="0" err="1" smtClean="0"/>
              <a:t>Metronidazol</a:t>
            </a:r>
            <a:r>
              <a:rPr lang="es-ES_tradnl" b="1" dirty="0" smtClean="0"/>
              <a:t> IV </a:t>
            </a:r>
            <a:r>
              <a:rPr lang="es-ES_tradnl" dirty="0" smtClean="0"/>
              <a:t>15-30 mg/kg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anaerobic</a:t>
            </a:r>
            <a:r>
              <a:rPr lang="es-ES_tradnl" dirty="0" smtClean="0">
                <a:sym typeface="Wingdings"/>
              </a:rPr>
              <a:t> bacteria</a:t>
            </a:r>
          </a:p>
          <a:p>
            <a:pPr marL="342900" indent="-342900">
              <a:buFont typeface="+mj-lt"/>
              <a:buAutoNum type="arabicPeriod"/>
            </a:pPr>
            <a:endParaRPr lang="es-ES_tradnl" dirty="0">
              <a:sym typeface="Wingdings"/>
            </a:endParaRPr>
          </a:p>
          <a:p>
            <a:pPr marL="342900" indent="-342900">
              <a:buFont typeface="+mj-lt"/>
              <a:buAutoNum type="arabicPeriod"/>
            </a:pPr>
            <a:endParaRPr lang="es-ES_tradnl" dirty="0" smtClean="0">
              <a:sym typeface="Wingdings"/>
            </a:endParaRPr>
          </a:p>
          <a:p>
            <a:r>
              <a:rPr lang="es-ES_tradnl" dirty="0" smtClean="0">
                <a:sym typeface="Wingdings"/>
              </a:rPr>
              <a:t>Salmonella </a:t>
            </a:r>
            <a:r>
              <a:rPr lang="es-ES_tradnl" dirty="0" err="1" smtClean="0">
                <a:sym typeface="Wingdings"/>
              </a:rPr>
              <a:t>Rsistence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Sulfamides</a:t>
            </a:r>
            <a:r>
              <a:rPr lang="es-ES_tradnl" dirty="0" smtClean="0">
                <a:sym typeface="Wingdings"/>
              </a:rPr>
              <a:t> + </a:t>
            </a:r>
            <a:r>
              <a:rPr lang="es-ES_tradnl" dirty="0" err="1" smtClean="0">
                <a:sym typeface="Wingdings"/>
              </a:rPr>
              <a:t>trimetropin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or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cefalosporine</a:t>
            </a:r>
            <a:r>
              <a:rPr lang="es-ES_tradnl" dirty="0" smtClean="0">
                <a:sym typeface="Wingdings"/>
              </a:rPr>
              <a:t> 3º </a:t>
            </a:r>
            <a:r>
              <a:rPr lang="es-ES_tradnl" dirty="0" err="1" smtClean="0">
                <a:sym typeface="Wingdings"/>
              </a:rPr>
              <a:t>generation</a:t>
            </a:r>
            <a:r>
              <a:rPr lang="es-ES_tradnl" dirty="0" smtClean="0">
                <a:sym typeface="Wingdings"/>
              </a:rPr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75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7835"/>
          </a:xfrm>
        </p:spPr>
        <p:txBody>
          <a:bodyPr/>
          <a:lstStyle/>
          <a:p>
            <a:r>
              <a:rPr lang="es-ES_tradnl" dirty="0" err="1" smtClean="0"/>
              <a:t>Treatment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6817360" y="4579591"/>
            <a:ext cx="1294135" cy="40862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 smtClean="0"/>
              <a:t>Probiotics</a:t>
            </a:r>
            <a:endParaRPr lang="es-ES_tradnl" sz="2000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592622" y="4579591"/>
            <a:ext cx="922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u="sng" dirty="0" smtClean="0"/>
              <a:t>5. </a:t>
            </a:r>
            <a:r>
              <a:rPr lang="es-ES_tradnl" sz="2000" b="1" u="sng" dirty="0" err="1"/>
              <a:t>Recovery</a:t>
            </a:r>
            <a:r>
              <a:rPr lang="es-ES_tradnl" sz="2000" b="1" u="sng" dirty="0"/>
              <a:t> of normal GI </a:t>
            </a:r>
            <a:r>
              <a:rPr lang="es-ES_tradnl" sz="2000" b="1" u="sng" dirty="0" err="1"/>
              <a:t>floraControl</a:t>
            </a:r>
            <a:r>
              <a:rPr lang="es-ES_tradnl" sz="2000" b="1" u="sng" dirty="0"/>
              <a:t> of </a:t>
            </a:r>
            <a:r>
              <a:rPr lang="es-ES_tradnl" sz="2000" b="1" u="sng" dirty="0" err="1" smtClean="0"/>
              <a:t>complications</a:t>
            </a:r>
            <a:endParaRPr lang="es-ES_tradnl" sz="2000" b="1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8870943" y="517286"/>
            <a:ext cx="2284737" cy="5193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B</a:t>
            </a:r>
            <a:r>
              <a:rPr lang="es-ES_tradnl" smtClean="0"/>
              <a:t>lood</a:t>
            </a:r>
            <a:r>
              <a:rPr lang="es-ES_tradnl" dirty="0" smtClean="0"/>
              <a:t>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592622" y="5258406"/>
            <a:ext cx="61137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u="sng" dirty="0" smtClean="0"/>
              <a:t>6. Control of </a:t>
            </a:r>
            <a:r>
              <a:rPr lang="es-ES" sz="2000" b="1" u="sng" dirty="0" err="1" smtClean="0"/>
              <a:t>lameness</a:t>
            </a:r>
            <a:endParaRPr lang="es-ES_tradnl" sz="20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592622" y="1906191"/>
            <a:ext cx="9229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u="sng" dirty="0" smtClean="0"/>
              <a:t>4. Control of CID</a:t>
            </a:r>
          </a:p>
          <a:p>
            <a:r>
              <a:rPr lang="es-ES_tradnl" sz="2400" dirty="0" err="1" smtClean="0"/>
              <a:t>It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recommended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before</a:t>
            </a:r>
            <a:r>
              <a:rPr lang="es-ES_tradnl" sz="2400" dirty="0"/>
              <a:t> </a:t>
            </a: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 smtClean="0"/>
              <a:t>hemorrhage</a:t>
            </a:r>
            <a:endParaRPr lang="es-ES_tradnl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s-ES_tradnl" sz="2400" dirty="0" err="1" smtClean="0"/>
              <a:t>Heparine</a:t>
            </a:r>
            <a:r>
              <a:rPr lang="es-ES_tradnl" sz="2400" dirty="0" smtClean="0"/>
              <a:t> 20-80 UI/kg IV </a:t>
            </a:r>
            <a:r>
              <a:rPr lang="es-ES_tradnl" sz="2400" dirty="0" smtClean="0">
                <a:sym typeface="Wingdings"/>
              </a:rPr>
              <a:t></a:t>
            </a:r>
            <a:r>
              <a:rPr lang="es-ES_tradnl" sz="2400" dirty="0" err="1" smtClean="0">
                <a:sym typeface="Wingdings"/>
              </a:rPr>
              <a:t>Prenvents</a:t>
            </a:r>
            <a:r>
              <a:rPr lang="es-ES_tradnl" sz="2400" dirty="0" smtClean="0">
                <a:sym typeface="Wingdings"/>
              </a:rPr>
              <a:t> vascular </a:t>
            </a:r>
            <a:r>
              <a:rPr lang="es-ES_tradnl" sz="2400" dirty="0" err="1" smtClean="0">
                <a:sym typeface="Wingdings"/>
              </a:rPr>
              <a:t>thrombosis</a:t>
            </a:r>
            <a:endParaRPr lang="es-ES_tradnl" sz="2400" dirty="0" smtClean="0">
              <a:sym typeface="Wingdings"/>
            </a:endParaRPr>
          </a:p>
          <a:p>
            <a:pPr marL="4000500" lvl="8" indent="-342900">
              <a:buFont typeface="Arial" charset="0"/>
              <a:buChar char="•"/>
            </a:pP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only</a:t>
            </a: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usefull</a:t>
            </a: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when</a:t>
            </a:r>
            <a:r>
              <a:rPr lang="es-ES_tradnl" sz="2400" dirty="0" smtClean="0">
                <a:sym typeface="Wingdings"/>
              </a:rPr>
              <a:t> [Trombina III]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sz="2400" dirty="0" err="1" smtClean="0">
                <a:sym typeface="Wingdings"/>
              </a:rPr>
              <a:t>Aspirine</a:t>
            </a: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low</a:t>
            </a: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dose</a:t>
            </a:r>
            <a:endParaRPr lang="es-ES_tradnl" sz="2400" dirty="0" smtClean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400" dirty="0" smtClean="0">
                <a:sym typeface="Wingdings"/>
              </a:rPr>
              <a:t>Plasma-</a:t>
            </a:r>
            <a:r>
              <a:rPr lang="es-ES_tradnl" sz="2400" dirty="0" err="1" smtClean="0">
                <a:sym typeface="Wingdings"/>
              </a:rPr>
              <a:t>theraphy</a:t>
            </a:r>
            <a:r>
              <a:rPr lang="es-ES_tradnl" sz="2400" dirty="0" smtClean="0">
                <a:sym typeface="Wingdings"/>
              </a:rPr>
              <a:t>  </a:t>
            </a:r>
            <a:r>
              <a:rPr lang="es-ES_tradnl" sz="2400" dirty="0" err="1" smtClean="0">
                <a:sym typeface="Wingdings"/>
              </a:rPr>
              <a:t>coagulation</a:t>
            </a:r>
            <a:r>
              <a:rPr lang="es-ES_tradnl" sz="2400" dirty="0" smtClean="0">
                <a:sym typeface="Wingdings"/>
              </a:rPr>
              <a:t> </a:t>
            </a:r>
            <a:r>
              <a:rPr lang="es-ES_tradnl" sz="2400" dirty="0" err="1" smtClean="0">
                <a:sym typeface="Wingdings"/>
              </a:rPr>
              <a:t>factors</a:t>
            </a:r>
            <a:r>
              <a:rPr lang="es-ES_tradnl" sz="2400" dirty="0" smtClean="0">
                <a:sym typeface="Wingdings"/>
              </a:rPr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5303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4400" y="1504958"/>
            <a:ext cx="10913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86349" y="587175"/>
            <a:ext cx="8657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Thanks</a:t>
            </a:r>
            <a:r>
              <a:rPr lang="it-IT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</a:t>
            </a:r>
            <a:r>
              <a:rPr lang="it-IT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your</a:t>
            </a:r>
            <a:r>
              <a:rPr lang="it-IT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attention</a:t>
            </a:r>
            <a:r>
              <a:rPr lang="it-IT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!!! </a:t>
            </a:r>
            <a:endParaRPr lang="it-IT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Risultati immagini per imagen caballo enfermo  dibuj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0724" y="2644777"/>
            <a:ext cx="4858876" cy="359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5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457" y="286603"/>
            <a:ext cx="10058400" cy="1062137"/>
          </a:xfrm>
        </p:spPr>
        <p:txBody>
          <a:bodyPr/>
          <a:lstStyle/>
          <a:p>
            <a:r>
              <a:rPr lang="es-ES_tradnl" dirty="0" smtClean="0"/>
              <a:t>What we should do...?</a:t>
            </a:r>
            <a:endParaRPr lang="es-ES_tradnl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58211017"/>
              </p:ext>
            </p:extLst>
          </p:nvPr>
        </p:nvGraphicFramePr>
        <p:xfrm>
          <a:off x="1297578" y="1828800"/>
          <a:ext cx="9544594" cy="2011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923315" y="4134088"/>
            <a:ext cx="3918857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dirty="0" smtClean="0"/>
              <a:t>Peracute Salmonellosis </a:t>
            </a:r>
          </a:p>
          <a:p>
            <a:pPr marL="342900" indent="-342900">
              <a:buAutoNum type="arabicPeriod"/>
            </a:pPr>
            <a:r>
              <a:rPr lang="es-ES_tradnl" dirty="0" err="1" smtClean="0"/>
              <a:t>Clostridium</a:t>
            </a:r>
            <a:r>
              <a:rPr lang="es-ES_tradnl" dirty="0" smtClean="0"/>
              <a:t> </a:t>
            </a:r>
            <a:r>
              <a:rPr lang="es-ES_tradnl" dirty="0" err="1" smtClean="0"/>
              <a:t>Perfringens</a:t>
            </a:r>
            <a:r>
              <a:rPr lang="es-ES_tradnl" dirty="0" smtClean="0"/>
              <a:t> </a:t>
            </a:r>
            <a:r>
              <a:rPr lang="es-ES_tradnl" dirty="0" err="1" smtClean="0"/>
              <a:t>type</a:t>
            </a:r>
            <a:r>
              <a:rPr lang="es-ES_tradnl" dirty="0" smtClean="0"/>
              <a:t> C </a:t>
            </a:r>
          </a:p>
          <a:p>
            <a:pPr marL="342900" indent="-342900">
              <a:buAutoNum type="arabicPeriod"/>
            </a:pPr>
            <a:r>
              <a:rPr lang="es-ES_tradnl" dirty="0" err="1" smtClean="0"/>
              <a:t>Clostridium</a:t>
            </a:r>
            <a:r>
              <a:rPr lang="es-ES_tradnl" dirty="0" smtClean="0"/>
              <a:t> </a:t>
            </a:r>
            <a:r>
              <a:rPr lang="es-ES_tradnl" dirty="0" err="1" smtClean="0"/>
              <a:t>difficile</a:t>
            </a:r>
            <a:r>
              <a:rPr lang="es-ES_tradnl" dirty="0" smtClean="0"/>
              <a:t> enterocolitis</a:t>
            </a:r>
          </a:p>
          <a:p>
            <a:pPr marL="342900" indent="-342900">
              <a:buAutoNum type="arabicPeriod"/>
            </a:pPr>
            <a:r>
              <a:rPr lang="es-ES_tradnl" dirty="0" err="1" smtClean="0"/>
              <a:t>Oclussive</a:t>
            </a:r>
            <a:r>
              <a:rPr lang="es-ES_tradnl" dirty="0" smtClean="0"/>
              <a:t> </a:t>
            </a:r>
            <a:r>
              <a:rPr lang="es-ES_tradnl" dirty="0" err="1" smtClean="0"/>
              <a:t>verminous</a:t>
            </a:r>
            <a:r>
              <a:rPr lang="es-ES_tradnl" dirty="0" smtClean="0"/>
              <a:t> arteritis 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dirty="0" err="1" smtClean="0"/>
              <a:t>Aeromonas</a:t>
            </a:r>
            <a:r>
              <a:rPr lang="es-ES_tradnl" dirty="0" smtClean="0"/>
              <a:t> </a:t>
            </a:r>
            <a:r>
              <a:rPr lang="es-ES_tradnl" dirty="0" err="1" smtClean="0"/>
              <a:t>Spp</a:t>
            </a:r>
            <a:r>
              <a:rPr lang="es-ES_tradnl" dirty="0" smtClean="0"/>
              <a:t> colitis </a:t>
            </a:r>
          </a:p>
          <a:p>
            <a:pPr marL="800100" lvl="1" indent="-342900">
              <a:buFont typeface="Arial" charset="0"/>
              <a:buChar char="•"/>
            </a:pPr>
            <a:r>
              <a:rPr lang="es-ES_tradnl" dirty="0" smtClean="0"/>
              <a:t>Coronavirus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 smtClean="0"/>
              <a:t>Toxicology </a:t>
            </a:r>
            <a:endParaRPr lang="es-ES_tradnl" dirty="0"/>
          </a:p>
        </p:txBody>
      </p:sp>
      <p:grpSp>
        <p:nvGrpSpPr>
          <p:cNvPr id="6" name="Gruppo 5"/>
          <p:cNvGrpSpPr/>
          <p:nvPr/>
        </p:nvGrpSpPr>
        <p:grpSpPr>
          <a:xfrm>
            <a:off x="464457" y="4609632"/>
            <a:ext cx="4185318" cy="955763"/>
            <a:chOff x="8063" y="211247"/>
            <a:chExt cx="2290700" cy="1589185"/>
          </a:xfrm>
        </p:grpSpPr>
        <p:sp>
          <p:nvSpPr>
            <p:cNvPr id="9" name="Rettangolo arrotondato 8"/>
            <p:cNvSpPr/>
            <p:nvPr/>
          </p:nvSpPr>
          <p:spPr>
            <a:xfrm>
              <a:off x="8063" y="211247"/>
              <a:ext cx="2290700" cy="15891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0" name="Rettangolo 9"/>
            <p:cNvSpPr/>
            <p:nvPr/>
          </p:nvSpPr>
          <p:spPr>
            <a:xfrm>
              <a:off x="54609" y="257793"/>
              <a:ext cx="2197608" cy="14960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2800" b="1" kern="1200" dirty="0" smtClean="0">
                  <a:solidFill>
                    <a:schemeClr val="accent2">
                      <a:lumMod val="50000"/>
                    </a:schemeClr>
                  </a:solidFill>
                </a:rPr>
                <a:t>Differential Diagnosis</a:t>
              </a:r>
              <a:endParaRPr lang="es-ES_tradnl" sz="2800" b="1" kern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Freccia a destra 10"/>
          <p:cNvSpPr/>
          <p:nvPr/>
        </p:nvSpPr>
        <p:spPr>
          <a:xfrm>
            <a:off x="5006340" y="4637626"/>
            <a:ext cx="1485900" cy="620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1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Immagine corre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1656" y="4630206"/>
            <a:ext cx="2731307" cy="1701115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5773" y="286604"/>
            <a:ext cx="10058400" cy="1217732"/>
          </a:xfrm>
        </p:spPr>
        <p:txBody>
          <a:bodyPr/>
          <a:lstStyle/>
          <a:p>
            <a:r>
              <a:rPr lang="es-ES_tradnl" dirty="0" smtClean="0"/>
              <a:t>Factors affecting disease 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735773" y="1858297"/>
            <a:ext cx="79616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dirty="0" smtClean="0"/>
              <a:t>Age – hipomotility -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>
                <a:sym typeface="Wingdings"/>
              </a:rPr>
              <a:t>Immunocompetence 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>
                <a:sym typeface="Wingdings"/>
              </a:rPr>
              <a:t>Diet</a:t>
            </a:r>
            <a:r>
              <a:rPr lang="es-ES_tradnl" dirty="0" smtClean="0">
                <a:sym typeface="Wingdings" pitchFamily="2" charset="2"/>
              </a:rPr>
              <a:t> high Protein- Low cellulose diets </a:t>
            </a:r>
          </a:p>
          <a:p>
            <a:pPr>
              <a:buFont typeface="Arial" pitchFamily="34" charset="0"/>
              <a:buChar char="•"/>
            </a:pPr>
            <a:r>
              <a:rPr lang="es-ES_tradnl" sz="2400" dirty="0" smtClean="0">
                <a:sym typeface="Wingdings" pitchFamily="2" charset="2"/>
              </a:rPr>
              <a:t>STRESS</a:t>
            </a:r>
          </a:p>
          <a:p>
            <a:pPr lvl="1">
              <a:buFontTx/>
              <a:buChar char="-"/>
            </a:pPr>
            <a:r>
              <a:rPr lang="es-ES_tradnl" dirty="0" smtClean="0">
                <a:sym typeface="Wingdings" pitchFamily="2" charset="2"/>
              </a:rPr>
              <a:t>Transport </a:t>
            </a:r>
          </a:p>
          <a:p>
            <a:pPr lvl="1">
              <a:buFontTx/>
              <a:buChar char="-"/>
            </a:pPr>
            <a:r>
              <a:rPr lang="es-ES_tradnl" dirty="0" smtClean="0">
                <a:sym typeface="Wingdings" pitchFamily="2" charset="2"/>
              </a:rPr>
              <a:t>Concurrent illness </a:t>
            </a:r>
          </a:p>
          <a:p>
            <a:pPr lvl="1">
              <a:buFontTx/>
              <a:buChar char="-"/>
            </a:pPr>
            <a:r>
              <a:rPr lang="es-ES_tradnl" dirty="0" smtClean="0">
                <a:sym typeface="Wingdings" pitchFamily="2" charset="2"/>
              </a:rPr>
              <a:t>Surgery </a:t>
            </a:r>
          </a:p>
          <a:p>
            <a:pPr>
              <a:buFont typeface="Arial" pitchFamily="34" charset="0"/>
              <a:buChar char="•"/>
            </a:pPr>
            <a:r>
              <a:rPr lang="es-ES_tradnl" dirty="0" smtClean="0">
                <a:sym typeface="Wingdings" pitchFamily="2" charset="2"/>
              </a:rPr>
              <a:t>Antimicrobial Therapy 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-tetracyclines- lyncomycin- erythromycin 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 predisposition </a:t>
            </a:r>
            <a:endParaRPr lang="es-ES_tradnl" dirty="0" smtClean="0">
              <a:sym typeface="Wingdings"/>
            </a:endParaRPr>
          </a:p>
          <a:p>
            <a:pPr>
              <a:buFont typeface="Arial" pitchFamily="34" charset="0"/>
              <a:buChar char="•"/>
            </a:pPr>
            <a:endParaRPr lang="es-ES_tradnl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8452" y="852007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 descr="Risultati immagini per transporte de cabal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7767" y="3822506"/>
            <a:ext cx="4962345" cy="227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 descr="Risultati immagini per cubo de pienso caball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1737" y="2042632"/>
            <a:ext cx="1206715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02492" y="1625291"/>
            <a:ext cx="10353040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120" y="296763"/>
            <a:ext cx="10058400" cy="790357"/>
          </a:xfrm>
        </p:spPr>
        <p:txBody>
          <a:bodyPr/>
          <a:lstStyle/>
          <a:p>
            <a:r>
              <a:rPr lang="es-ES_tradnl" dirty="0" err="1" smtClean="0"/>
              <a:t>Clinical</a:t>
            </a:r>
            <a:r>
              <a:rPr lang="es-ES_tradnl" dirty="0" smtClean="0"/>
              <a:t> </a:t>
            </a:r>
            <a:r>
              <a:rPr lang="es-ES_tradnl" dirty="0" err="1" smtClean="0"/>
              <a:t>Signs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579120" y="1087120"/>
            <a:ext cx="5345612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s-ES_tradnl" dirty="0" err="1" smtClean="0"/>
              <a:t>Marked</a:t>
            </a:r>
            <a:r>
              <a:rPr lang="es-ES_tradnl" dirty="0" smtClean="0"/>
              <a:t> </a:t>
            </a:r>
            <a:r>
              <a:rPr lang="es-ES_tradnl" dirty="0" err="1" smtClean="0"/>
              <a:t>depression</a:t>
            </a:r>
            <a:endParaRPr lang="es-ES_tradnl" dirty="0" smtClean="0"/>
          </a:p>
          <a:p>
            <a:pPr marL="342900" indent="-342900">
              <a:buFont typeface="Wingdings" charset="2"/>
              <a:buChar char="§"/>
            </a:pPr>
            <a:r>
              <a:rPr lang="es-ES_tradnl" dirty="0" smtClean="0"/>
              <a:t>Abdominal </a:t>
            </a:r>
            <a:r>
              <a:rPr lang="es-ES_tradnl" dirty="0" err="1" smtClean="0"/>
              <a:t>pain</a:t>
            </a:r>
            <a:r>
              <a:rPr lang="es-ES_tradnl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 err="1"/>
              <a:t>Signs</a:t>
            </a:r>
            <a:r>
              <a:rPr lang="es-ES_tradnl" dirty="0"/>
              <a:t> </a:t>
            </a:r>
            <a:r>
              <a:rPr lang="es-ES_tradnl" dirty="0" err="1"/>
              <a:t>relating</a:t>
            </a:r>
            <a:r>
              <a:rPr lang="es-ES_tradnl" dirty="0"/>
              <a:t> to </a:t>
            </a:r>
            <a:r>
              <a:rPr lang="es-ES_tradnl" dirty="0" err="1"/>
              <a:t>hypovolaemic</a:t>
            </a:r>
            <a:r>
              <a:rPr lang="es-ES_tradnl" dirty="0"/>
              <a:t> </a:t>
            </a:r>
            <a:r>
              <a:rPr lang="es-ES_tradnl" dirty="0" err="1"/>
              <a:t>or</a:t>
            </a:r>
            <a:r>
              <a:rPr lang="es-ES_tradnl" dirty="0"/>
              <a:t> </a:t>
            </a:r>
            <a:r>
              <a:rPr lang="es-ES_tradnl" dirty="0" err="1"/>
              <a:t>endotoxic</a:t>
            </a:r>
            <a:r>
              <a:rPr lang="es-ES_tradnl" dirty="0"/>
              <a:t> shock</a:t>
            </a:r>
            <a:endParaRPr lang="es-ES_tradnl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s-ES_tradnl" dirty="0" err="1" smtClean="0">
                <a:sym typeface="Wingdings"/>
              </a:rPr>
              <a:t>Congested</a:t>
            </a:r>
            <a:r>
              <a:rPr lang="es-ES_tradnl" dirty="0" smtClean="0">
                <a:sym typeface="Wingdings"/>
              </a:rPr>
              <a:t>, </a:t>
            </a:r>
            <a:r>
              <a:rPr lang="es-ES_tradnl" dirty="0" err="1" smtClean="0">
                <a:sym typeface="Wingdings"/>
              </a:rPr>
              <a:t>muddy</a:t>
            </a:r>
            <a:r>
              <a:rPr lang="es-ES_tradnl" dirty="0" smtClean="0">
                <a:sym typeface="Wingdings"/>
              </a:rPr>
              <a:t>, </a:t>
            </a:r>
            <a:r>
              <a:rPr lang="es-ES_tradnl" dirty="0" err="1" smtClean="0">
                <a:sym typeface="Wingdings"/>
              </a:rPr>
              <a:t>cyanotic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mucous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membranes</a:t>
            </a:r>
            <a:endParaRPr lang="es-ES_tradnl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s-ES_tradnl" dirty="0" err="1">
                <a:sym typeface="Wingdings"/>
              </a:rPr>
              <a:t>prolonged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capillary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refill</a:t>
            </a:r>
            <a:r>
              <a:rPr lang="es-ES_tradnl" dirty="0">
                <a:sym typeface="Wingdings"/>
              </a:rPr>
              <a:t> time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s-ES_tradnl" dirty="0" err="1">
                <a:sym typeface="Wingdings"/>
              </a:rPr>
              <a:t>cold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extremities</a:t>
            </a:r>
            <a:r>
              <a:rPr lang="es-ES_tradnl" dirty="0">
                <a:sym typeface="Wingdings"/>
              </a:rPr>
              <a:t> </a:t>
            </a:r>
            <a:endParaRPr lang="es-ES_tradnl" dirty="0" smtClean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s-ES_tradnl" dirty="0" err="1" smtClean="0">
                <a:sym typeface="Wingdings"/>
              </a:rPr>
              <a:t>Weak</a:t>
            </a:r>
            <a:r>
              <a:rPr lang="es-ES_tradnl" dirty="0" smtClean="0">
                <a:sym typeface="Wingdings"/>
              </a:rPr>
              <a:t> and </a:t>
            </a:r>
            <a:r>
              <a:rPr lang="es-ES_tradnl" dirty="0" err="1" smtClean="0">
                <a:sym typeface="Wingdings"/>
              </a:rPr>
              <a:t>thread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peripheral</a:t>
            </a:r>
            <a:r>
              <a:rPr lang="es-ES_tradnl" dirty="0" smtClean="0">
                <a:sym typeface="Wingdings"/>
              </a:rPr>
              <a:t> pulses + </a:t>
            </a:r>
            <a:r>
              <a:rPr lang="es-ES_tradnl" dirty="0" err="1" smtClean="0">
                <a:sym typeface="Wingdings"/>
              </a:rPr>
              <a:t>peripheral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vasoconstriction</a:t>
            </a:r>
            <a:r>
              <a:rPr lang="es-ES_tradnl" dirty="0" smtClean="0">
                <a:sym typeface="Wingdings"/>
              </a:rPr>
              <a:t> </a:t>
            </a:r>
            <a:endParaRPr lang="es-ES_tradnl" dirty="0">
              <a:sym typeface="Wingdings"/>
            </a:endParaRPr>
          </a:p>
          <a:p>
            <a:pPr marL="342900" indent="-342900">
              <a:buFont typeface="Wingdings" charset="2"/>
              <a:buChar char="§"/>
            </a:pPr>
            <a:r>
              <a:rPr lang="es-ES_tradnl" dirty="0" err="1"/>
              <a:t>Tachycardia</a:t>
            </a:r>
            <a:r>
              <a:rPr lang="es-ES_tradnl" dirty="0"/>
              <a:t> </a:t>
            </a:r>
            <a:r>
              <a:rPr lang="es-ES_tradnl" dirty="0" smtClean="0"/>
              <a:t>(&gt; </a:t>
            </a:r>
            <a:r>
              <a:rPr lang="es-ES_tradnl" dirty="0"/>
              <a:t>100 </a:t>
            </a:r>
            <a:r>
              <a:rPr lang="es-ES_tradnl" dirty="0" err="1" smtClean="0"/>
              <a:t>bpm</a:t>
            </a:r>
            <a:r>
              <a:rPr lang="es-ES_tradnl" dirty="0" smtClean="0"/>
              <a:t>) +  </a:t>
            </a:r>
            <a:r>
              <a:rPr lang="es-ES_tradnl" dirty="0" err="1" smtClean="0"/>
              <a:t>Tachypnea</a:t>
            </a:r>
            <a:r>
              <a:rPr lang="es-ES_tradnl" dirty="0" smtClean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24732" y="630697"/>
            <a:ext cx="5130800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mtClean="0"/>
              <a:t>SIMILAR </a:t>
            </a:r>
            <a:r>
              <a:rPr lang="es-ES_tradnl" dirty="0"/>
              <a:t>to </a:t>
            </a:r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/>
              <a:t>forms</a:t>
            </a:r>
            <a:r>
              <a:rPr lang="es-ES_tradnl" dirty="0"/>
              <a:t> of </a:t>
            </a:r>
            <a:r>
              <a:rPr lang="es-ES_tradnl" dirty="0" err="1"/>
              <a:t>acute-preacute</a:t>
            </a:r>
            <a:r>
              <a:rPr lang="es-ES_tradnl" dirty="0"/>
              <a:t> colitis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924732" y="1625291"/>
            <a:ext cx="6267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s-ES_tradnl" dirty="0"/>
              <a:t>Acute onset watery to haemorrhagic </a:t>
            </a:r>
            <a:r>
              <a:rPr lang="es-ES_tradnl" dirty="0" smtClean="0"/>
              <a:t>diarrhea?</a:t>
            </a:r>
            <a:r>
              <a:rPr lang="es-ES_tradnl" dirty="0">
                <a:sym typeface="Wingdings"/>
              </a:rPr>
              <a:t></a:t>
            </a:r>
            <a:r>
              <a:rPr lang="es-ES_tradnl" dirty="0"/>
              <a:t>Dehydration 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 err="1">
                <a:sym typeface="Wingdings"/>
              </a:rPr>
              <a:t>Dilated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pupils</a:t>
            </a:r>
            <a:r>
              <a:rPr lang="es-ES_tradnl" dirty="0">
                <a:sym typeface="Wingdings"/>
              </a:rPr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 err="1">
                <a:sym typeface="Wingdings"/>
              </a:rPr>
              <a:t>Collapse</a:t>
            </a:r>
            <a:r>
              <a:rPr lang="es-ES_tradnl" dirty="0">
                <a:sym typeface="Wingdings"/>
              </a:rPr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 err="1">
                <a:sym typeface="Wingdings"/>
              </a:rPr>
              <a:t>T</a:t>
            </a:r>
            <a:r>
              <a:rPr lang="es-ES_tradnl" dirty="0" err="1" smtClean="0">
                <a:sym typeface="Wingdings"/>
              </a:rPr>
              <a:t>emperature</a:t>
            </a:r>
            <a:r>
              <a:rPr lang="es-ES_tradnl" dirty="0" smtClean="0">
                <a:sym typeface="Wingdings"/>
              </a:rPr>
              <a:t>  </a:t>
            </a:r>
            <a:r>
              <a:rPr lang="es-ES_tradnl" dirty="0" err="1" smtClean="0">
                <a:sym typeface="Wingdings"/>
              </a:rPr>
              <a:t>pyrexic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>
                <a:sym typeface="Wingdings"/>
              </a:rPr>
              <a:t>to subnormal 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>
                <a:sym typeface="Wingdings"/>
              </a:rPr>
              <a:t>Borborygmi are absent  + abdominal tympany may be heard on </a:t>
            </a:r>
            <a:r>
              <a:rPr lang="es-ES_tradnl" dirty="0" smtClean="0">
                <a:sym typeface="Wingdings"/>
              </a:rPr>
              <a:t>percussion</a:t>
            </a:r>
          </a:p>
          <a:p>
            <a:pPr marL="342900" indent="-342900">
              <a:buFont typeface="Wingdings" charset="2"/>
              <a:buChar char="§"/>
            </a:pPr>
            <a:r>
              <a:rPr lang="es-ES_tradnl" dirty="0" smtClean="0">
                <a:sym typeface="Wingdings"/>
              </a:rPr>
              <a:t>Rectal examination </a:t>
            </a:r>
            <a:r>
              <a:rPr lang="es-ES_tradnl" dirty="0" smtClean="0">
                <a:sym typeface="Wingdings" pitchFamily="2" charset="2"/>
              </a:rPr>
              <a:t> often normal</a:t>
            </a:r>
            <a:endParaRPr lang="es-ES_tradnl" dirty="0" smtClean="0">
              <a:sym typeface="Wingdings"/>
            </a:endParaRPr>
          </a:p>
          <a:p>
            <a:pPr marL="342900" indent="-342900">
              <a:buFont typeface="Wingdings" charset="2"/>
              <a:buChar char="§"/>
            </a:pPr>
            <a:endParaRPr lang="es-ES_tradnl" dirty="0">
              <a:sym typeface="Wingdings"/>
            </a:endParaRPr>
          </a:p>
          <a:p>
            <a:pPr marL="342900" indent="-342900">
              <a:buFont typeface="Wingdings" charset="2"/>
              <a:buChar char="§"/>
            </a:pPr>
            <a:r>
              <a:rPr lang="es-ES_tradnl" dirty="0">
                <a:sym typeface="Wingdings"/>
              </a:rPr>
              <a:t>Rapid </a:t>
            </a:r>
            <a:r>
              <a:rPr lang="es-ES_tradnl" dirty="0" err="1">
                <a:sym typeface="Wingdings"/>
              </a:rPr>
              <a:t>onset</a:t>
            </a:r>
            <a:r>
              <a:rPr lang="es-ES_tradnl" dirty="0">
                <a:sym typeface="Wingdings"/>
              </a:rPr>
              <a:t> of </a:t>
            </a:r>
            <a:r>
              <a:rPr lang="es-ES_tradnl" dirty="0" err="1">
                <a:sym typeface="Wingdings"/>
              </a:rPr>
              <a:t>weakness</a:t>
            </a:r>
            <a:r>
              <a:rPr lang="es-ES_tradnl" dirty="0">
                <a:sym typeface="Wingdings"/>
              </a:rPr>
              <a:t>, </a:t>
            </a:r>
            <a:r>
              <a:rPr lang="es-ES_tradnl" dirty="0" err="1">
                <a:sym typeface="Wingdings"/>
              </a:rPr>
              <a:t>staggeringm</a:t>
            </a:r>
            <a:r>
              <a:rPr lang="es-ES_tradnl" dirty="0">
                <a:sym typeface="Wingdings"/>
              </a:rPr>
              <a:t> and </a:t>
            </a:r>
            <a:r>
              <a:rPr lang="es-ES_tradnl" dirty="0" err="1">
                <a:sym typeface="Wingdings"/>
              </a:rPr>
              <a:t>trembling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err="1">
                <a:sym typeface="Wingdings"/>
              </a:rPr>
              <a:t>commonly</a:t>
            </a:r>
            <a:r>
              <a:rPr lang="es-ES_tradnl" dirty="0">
                <a:sym typeface="Wingdings"/>
              </a:rPr>
              <a:t> precedes </a:t>
            </a:r>
            <a:r>
              <a:rPr lang="es-ES_tradnl" dirty="0" err="1">
                <a:sym typeface="Wingdings"/>
              </a:rPr>
              <a:t>death</a:t>
            </a:r>
            <a:r>
              <a:rPr lang="es-ES_tradnl" dirty="0">
                <a:sym typeface="Wingdings"/>
              </a:rPr>
              <a:t> </a:t>
            </a:r>
            <a:r>
              <a:rPr lang="es-ES_tradnl" dirty="0" smtClean="0">
                <a:sym typeface="Wingdings"/>
              </a:rPr>
              <a:t>.</a:t>
            </a:r>
            <a:endParaRPr lang="es-ES_tradnl" dirty="0">
              <a:sym typeface="Wingding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21438" y="5025784"/>
            <a:ext cx="3055983" cy="9088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ym typeface="Wingdings"/>
              </a:rPr>
              <a:t>DEATH in </a:t>
            </a:r>
            <a:endParaRPr lang="es-ES_tradnl" b="1" dirty="0" smtClean="0">
              <a:sym typeface="Wingdings"/>
            </a:endParaRPr>
          </a:p>
          <a:p>
            <a:pPr algn="ctr"/>
            <a:r>
              <a:rPr lang="es-ES_tradnl" b="1" dirty="0" smtClean="0">
                <a:sym typeface="Wingdings"/>
              </a:rPr>
              <a:t>4-24h!!</a:t>
            </a:r>
            <a:endParaRPr lang="es-ES_tradnl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4325362"/>
            <a:ext cx="4021493" cy="241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17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4400" y="1504958"/>
            <a:ext cx="10913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86349" y="587175"/>
            <a:ext cx="865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62094" y="858626"/>
            <a:ext cx="630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Acute onset watery to </a:t>
            </a:r>
            <a:r>
              <a:rPr lang="es-ES_tradnl" sz="2400" dirty="0" err="1" smtClean="0"/>
              <a:t>haemorrhagic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diarrhea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2920" y="858626"/>
            <a:ext cx="443484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/>
              <a:t>Adults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 pitchFamily="2" charset="2"/>
              </a:rPr>
              <a:t> </a:t>
            </a:r>
            <a:r>
              <a:rPr lang="it-IT" sz="2400" dirty="0" err="1" smtClean="0">
                <a:sym typeface="Wingdings" pitchFamily="2" charset="2"/>
              </a:rPr>
              <a:t>dissorder</a:t>
            </a:r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of</a:t>
            </a:r>
            <a:r>
              <a:rPr lang="it-IT" sz="2400" dirty="0" smtClean="0">
                <a:sym typeface="Wingdings" pitchFamily="2" charset="2"/>
              </a:rPr>
              <a:t> colon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2920" y="1689624"/>
            <a:ext cx="3117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	 – water </a:t>
            </a:r>
          </a:p>
          <a:p>
            <a:r>
              <a:rPr lang="it-IT" dirty="0" smtClean="0"/>
              <a:t>	- </a:t>
            </a:r>
            <a:r>
              <a:rPr lang="it-IT" dirty="0" err="1" smtClean="0"/>
              <a:t>electrolytes</a:t>
            </a:r>
            <a:endParaRPr lang="it-IT" dirty="0" smtClean="0"/>
          </a:p>
          <a:p>
            <a:r>
              <a:rPr lang="it-IT" dirty="0" smtClean="0"/>
              <a:t>	- Plasma </a:t>
            </a:r>
            <a:r>
              <a:rPr lang="it-IT" dirty="0" err="1" smtClean="0"/>
              <a:t>Proteins</a:t>
            </a:r>
            <a:endParaRPr lang="it-IT" dirty="0"/>
          </a:p>
        </p:txBody>
      </p:sp>
      <p:sp>
        <p:nvSpPr>
          <p:cNvPr id="9" name="Freccia in giù 8"/>
          <p:cNvSpPr/>
          <p:nvPr/>
        </p:nvSpPr>
        <p:spPr>
          <a:xfrm>
            <a:off x="594360" y="1689624"/>
            <a:ext cx="320040" cy="92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graffa chiusa 10"/>
          <p:cNvSpPr/>
          <p:nvPr/>
        </p:nvSpPr>
        <p:spPr>
          <a:xfrm>
            <a:off x="3086100" y="1689624"/>
            <a:ext cx="533891" cy="9233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703320" y="1874290"/>
            <a:ext cx="5189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Systemic</a:t>
            </a:r>
            <a:r>
              <a:rPr lang="it-IT" sz="2000" dirty="0" smtClean="0"/>
              <a:t> and </a:t>
            </a:r>
            <a:r>
              <a:rPr lang="it-IT" sz="2000" dirty="0" err="1" smtClean="0"/>
              <a:t>local</a:t>
            </a:r>
            <a:r>
              <a:rPr lang="it-IT" sz="2000" dirty="0" smtClean="0"/>
              <a:t> </a:t>
            </a:r>
            <a:r>
              <a:rPr lang="it-IT" sz="2000" dirty="0" smtClean="0">
                <a:sym typeface="Wingdings" pitchFamily="2" charset="2"/>
              </a:rPr>
              <a:t> </a:t>
            </a:r>
            <a:r>
              <a:rPr lang="it-IT" sz="2000" dirty="0" err="1" smtClean="0">
                <a:sym typeface="Wingdings" pitchFamily="2" charset="2"/>
              </a:rPr>
              <a:t>inflamatory</a:t>
            </a:r>
            <a:r>
              <a:rPr lang="it-IT" sz="2000" dirty="0" smtClean="0">
                <a:sym typeface="Wingdings" pitchFamily="2" charset="2"/>
              </a:rPr>
              <a:t> </a:t>
            </a:r>
            <a:r>
              <a:rPr lang="it-IT" sz="2000" dirty="0" err="1" smtClean="0">
                <a:sym typeface="Wingdings" pitchFamily="2" charset="2"/>
              </a:rPr>
              <a:t>Respones</a:t>
            </a:r>
            <a:endParaRPr lang="it-IT" sz="2000" dirty="0"/>
          </a:p>
        </p:txBody>
      </p:sp>
      <p:sp>
        <p:nvSpPr>
          <p:cNvPr id="13" name="Freccia a destra 12"/>
          <p:cNvSpPr/>
          <p:nvPr/>
        </p:nvSpPr>
        <p:spPr>
          <a:xfrm>
            <a:off x="8595360" y="1905068"/>
            <a:ext cx="59436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9486900" y="1874290"/>
            <a:ext cx="178455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COLITIS</a:t>
            </a:r>
            <a:endParaRPr lang="it-IT" sz="2800" dirty="0"/>
          </a:p>
        </p:txBody>
      </p:sp>
      <p:graphicFrame>
        <p:nvGraphicFramePr>
          <p:cNvPr id="21" name="Tabella 20"/>
          <p:cNvGraphicFramePr>
            <a:graphicFrameLocks noGrp="1"/>
          </p:cNvGraphicFramePr>
          <p:nvPr/>
        </p:nvGraphicFramePr>
        <p:xfrm>
          <a:off x="1915652" y="2983468"/>
          <a:ext cx="8128000" cy="2590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/>
                        <a:t>Diarrhea</a:t>
                      </a:r>
                      <a:endParaRPr lang="it-I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/>
                        <a:t>Afection</a:t>
                      </a:r>
                      <a:r>
                        <a:rPr lang="it-IT" sz="2800" baseline="0" dirty="0" smtClean="0"/>
                        <a:t> </a:t>
                      </a:r>
                      <a:r>
                        <a:rPr lang="it-IT" sz="2800" baseline="0" dirty="0" err="1" smtClean="0"/>
                        <a:t>cardio-pulmonary</a:t>
                      </a:r>
                      <a:r>
                        <a:rPr lang="it-IT" sz="2800" baseline="0" dirty="0" smtClean="0"/>
                        <a:t> </a:t>
                      </a:r>
                      <a:r>
                        <a:rPr lang="it-IT" sz="2800" baseline="0" dirty="0" err="1" smtClean="0"/>
                        <a:t>function</a:t>
                      </a:r>
                      <a:r>
                        <a:rPr lang="it-IT" sz="2800" baseline="0" dirty="0" smtClean="0"/>
                        <a:t> </a:t>
                      </a:r>
                      <a:endParaRPr lang="it-I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 smtClean="0"/>
                        <a:t>Coagulopathy</a:t>
                      </a:r>
                      <a:endParaRPr lang="it-I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Activation of Cascade of mediators of inflammation</a:t>
                      </a:r>
                      <a:endParaRPr lang="it-IT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SEPTICEMIA</a:t>
                      </a:r>
                      <a:endParaRPr lang="it-IT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5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4400" y="1504958"/>
            <a:ext cx="109138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386349" y="587175"/>
            <a:ext cx="865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Freccia a destra 12"/>
          <p:cNvSpPr/>
          <p:nvPr/>
        </p:nvSpPr>
        <p:spPr>
          <a:xfrm>
            <a:off x="3406140" y="2210612"/>
            <a:ext cx="594360" cy="216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914400" y="735517"/>
            <a:ext cx="3086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/>
              <a:t>Complications</a:t>
            </a:r>
            <a:endParaRPr lang="it-IT" sz="3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94072" y="2012790"/>
            <a:ext cx="2706328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/>
              <a:t>Endotoxemy</a:t>
            </a:r>
            <a:endParaRPr lang="it-IT" sz="2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366259" y="1381848"/>
            <a:ext cx="3756708" cy="24857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/>
              <a:t>Sepsis</a:t>
            </a:r>
            <a:endParaRPr lang="it-IT" sz="2800" dirty="0" smtClean="0"/>
          </a:p>
          <a:p>
            <a:r>
              <a:rPr lang="it-IT" sz="2800" dirty="0" err="1" smtClean="0"/>
              <a:t>Permeability</a:t>
            </a:r>
            <a:r>
              <a:rPr lang="it-IT" sz="2800" dirty="0" smtClean="0"/>
              <a:t> </a:t>
            </a:r>
            <a:r>
              <a:rPr lang="it-IT" sz="2800" dirty="0" err="1" smtClean="0"/>
              <a:t>alteration</a:t>
            </a:r>
            <a:endParaRPr lang="it-IT" sz="2800" dirty="0" smtClean="0"/>
          </a:p>
          <a:p>
            <a:r>
              <a:rPr lang="it-IT" sz="2800" dirty="0" smtClean="0"/>
              <a:t>- </a:t>
            </a:r>
            <a:r>
              <a:rPr lang="it-IT" sz="2800" dirty="0" err="1" smtClean="0"/>
              <a:t>petechia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-Ecchymosis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-Hemorrhages</a:t>
            </a:r>
            <a:endParaRPr lang="it-IT" sz="2800" dirty="0" smtClean="0"/>
          </a:p>
        </p:txBody>
      </p:sp>
      <p:sp>
        <p:nvSpPr>
          <p:cNvPr id="17" name="CasellaDiTesto 16"/>
          <p:cNvSpPr txBox="1"/>
          <p:nvPr/>
        </p:nvSpPr>
        <p:spPr>
          <a:xfrm>
            <a:off x="8783941" y="1504958"/>
            <a:ext cx="3408058" cy="194756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/>
              <a:t>Colonitation</a:t>
            </a:r>
            <a:r>
              <a:rPr lang="it-IT" sz="2800" dirty="0" smtClean="0"/>
              <a:t> </a:t>
            </a:r>
            <a:r>
              <a:rPr lang="it-IT" sz="2800" dirty="0" err="1" smtClean="0"/>
              <a:t>of</a:t>
            </a:r>
            <a:r>
              <a:rPr lang="it-IT" sz="2800" dirty="0" smtClean="0"/>
              <a:t> the </a:t>
            </a:r>
            <a:r>
              <a:rPr lang="it-IT" sz="2800" dirty="0" err="1" smtClean="0"/>
              <a:t>organs</a:t>
            </a:r>
            <a:r>
              <a:rPr lang="it-IT" sz="2800" dirty="0" smtClean="0"/>
              <a:t> </a:t>
            </a:r>
            <a:r>
              <a:rPr lang="it-IT" sz="2800" dirty="0" err="1" smtClean="0"/>
              <a:t>by</a:t>
            </a:r>
            <a:r>
              <a:rPr lang="it-IT" sz="2800" dirty="0" smtClean="0"/>
              <a:t> </a:t>
            </a:r>
            <a:r>
              <a:rPr lang="it-IT" sz="2800" dirty="0" err="1" smtClean="0"/>
              <a:t>bactery</a:t>
            </a:r>
            <a:endParaRPr lang="it-IT" sz="2800" dirty="0"/>
          </a:p>
        </p:txBody>
      </p:sp>
      <p:sp>
        <p:nvSpPr>
          <p:cNvPr id="19" name="Freccia a destra 18"/>
          <p:cNvSpPr/>
          <p:nvPr/>
        </p:nvSpPr>
        <p:spPr>
          <a:xfrm>
            <a:off x="8122967" y="2319078"/>
            <a:ext cx="594360" cy="216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94072" y="3252461"/>
            <a:ext cx="3506428" cy="24857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dirty="0" smtClean="0"/>
              <a:t>CID</a:t>
            </a:r>
          </a:p>
          <a:p>
            <a:r>
              <a:rPr lang="it-IT" sz="2800" dirty="0" err="1" smtClean="0"/>
              <a:t>Immunosupression</a:t>
            </a:r>
            <a:endParaRPr lang="it-IT" sz="2800" dirty="0" smtClean="0"/>
          </a:p>
          <a:p>
            <a:r>
              <a:rPr lang="it-IT" sz="2800" dirty="0" err="1" smtClean="0"/>
              <a:t>Infart</a:t>
            </a:r>
            <a:r>
              <a:rPr lang="it-IT" sz="2800" dirty="0" smtClean="0"/>
              <a:t> </a:t>
            </a:r>
            <a:r>
              <a:rPr lang="it-IT" sz="2800" dirty="0" err="1" smtClean="0"/>
              <a:t>of</a:t>
            </a:r>
            <a:r>
              <a:rPr lang="it-IT" sz="2800" dirty="0" smtClean="0"/>
              <a:t> colon </a:t>
            </a:r>
          </a:p>
          <a:p>
            <a:r>
              <a:rPr lang="it-IT" sz="2800" dirty="0" err="1" smtClean="0"/>
              <a:t>Thrombosis</a:t>
            </a:r>
            <a:r>
              <a:rPr lang="it-IT" sz="2800" dirty="0" smtClean="0"/>
              <a:t> (</a:t>
            </a:r>
            <a:r>
              <a:rPr lang="it-IT" sz="2800" dirty="0" err="1" smtClean="0"/>
              <a:t>yugular</a:t>
            </a:r>
            <a:r>
              <a:rPr lang="it-IT" sz="2800" dirty="0" smtClean="0"/>
              <a:t>) </a:t>
            </a:r>
          </a:p>
          <a:p>
            <a:r>
              <a:rPr lang="it-IT" sz="2800" dirty="0" err="1" smtClean="0"/>
              <a:t>Lameness</a:t>
            </a:r>
            <a:endParaRPr lang="it-IT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6303" y="4375846"/>
            <a:ext cx="4293844" cy="16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0147" y="3604342"/>
            <a:ext cx="3408059" cy="244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05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431074" y="1351336"/>
            <a:ext cx="10424160" cy="563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074" y="191843"/>
            <a:ext cx="10058400" cy="1010137"/>
          </a:xfrm>
        </p:spPr>
        <p:txBody>
          <a:bodyPr/>
          <a:lstStyle/>
          <a:p>
            <a:r>
              <a:rPr lang="es-ES_tradnl" dirty="0" err="1" smtClean="0"/>
              <a:t>Blood</a:t>
            </a:r>
            <a:r>
              <a:rPr lang="es-ES_tradnl" dirty="0" smtClean="0"/>
              <a:t> </a:t>
            </a:r>
            <a:r>
              <a:rPr lang="es-ES_tradnl" dirty="0" err="1" smtClean="0"/>
              <a:t>analysis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966651" y="1442720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HEMATOLOGIC ABNORMALITIES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Severe</a:t>
            </a:r>
            <a:r>
              <a:rPr lang="es-ES_tradnl" dirty="0" smtClean="0"/>
              <a:t> neutropenia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Leukopenia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Thrombocytopenia</a:t>
            </a:r>
            <a:endParaRPr lang="es-ES_tradnl" dirty="0"/>
          </a:p>
          <a:p>
            <a:pPr marL="285750" indent="-285750">
              <a:buFont typeface="Arial" charset="0"/>
              <a:buChar char="•"/>
            </a:pPr>
            <a:r>
              <a:rPr lang="mr-IN" dirty="0" err="1" smtClean="0"/>
              <a:t>Ht</a:t>
            </a:r>
            <a:r>
              <a:rPr lang="mr-IN" dirty="0" smtClean="0"/>
              <a:t> </a:t>
            </a:r>
            <a:r>
              <a:rPr lang="mr-IN" dirty="0"/>
              <a:t>(%) + PT (</a:t>
            </a:r>
            <a:r>
              <a:rPr lang="mr-IN" dirty="0" err="1"/>
              <a:t>gr</a:t>
            </a:r>
            <a:r>
              <a:rPr lang="mr-IN" dirty="0"/>
              <a:t>/</a:t>
            </a:r>
            <a:r>
              <a:rPr lang="mr-IN" dirty="0" err="1"/>
              <a:t>dl</a:t>
            </a:r>
            <a:r>
              <a:rPr lang="mr-IN" dirty="0"/>
              <a:t>) </a:t>
            </a:r>
            <a:endParaRPr lang="mr-IN" dirty="0"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66651" y="3208950"/>
            <a:ext cx="3334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SERUM BIOCHEMICAL ALTERATIONS: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/>
              <a:t>H</a:t>
            </a:r>
            <a:r>
              <a:rPr lang="es-ES_tradnl" dirty="0" err="1" smtClean="0"/>
              <a:t>ypokalemia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err="1"/>
              <a:t>H</a:t>
            </a:r>
            <a:r>
              <a:rPr lang="es-ES_tradnl" dirty="0" err="1" smtClean="0"/>
              <a:t>ypocalcemia</a:t>
            </a:r>
            <a:r>
              <a:rPr lang="es-ES_tradnl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/>
              <a:t>S</a:t>
            </a:r>
            <a:r>
              <a:rPr lang="es-ES_tradnl" dirty="0" err="1" smtClean="0"/>
              <a:t>evere</a:t>
            </a:r>
            <a:r>
              <a:rPr lang="es-ES_tradnl" dirty="0" smtClean="0"/>
              <a:t> </a:t>
            </a:r>
            <a:r>
              <a:rPr lang="es-ES_tradnl" dirty="0" err="1" smtClean="0"/>
              <a:t>metabolic</a:t>
            </a:r>
            <a:r>
              <a:rPr lang="es-ES_tradnl" dirty="0" smtClean="0"/>
              <a:t> acidosis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460274" y="5032762"/>
            <a:ext cx="6743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RENAL ALTERATION.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BUN and </a:t>
            </a:r>
            <a:r>
              <a:rPr lang="es-ES_tradnl" dirty="0" err="1" smtClean="0"/>
              <a:t>creatininne</a:t>
            </a:r>
            <a:r>
              <a:rPr lang="es-ES_tradnl" dirty="0" smtClean="0"/>
              <a:t>  </a:t>
            </a:r>
            <a:r>
              <a:rPr lang="es-ES_tradnl" dirty="0" smtClean="0">
                <a:sym typeface="Wingdings"/>
              </a:rPr>
              <a:t></a:t>
            </a:r>
            <a:r>
              <a:rPr lang="es-ES_tradnl" dirty="0" smtClean="0"/>
              <a:t> </a:t>
            </a:r>
            <a:r>
              <a:rPr lang="es-ES_tradnl" dirty="0" err="1"/>
              <a:t>E</a:t>
            </a:r>
            <a:r>
              <a:rPr lang="es-ES_tradnl" dirty="0" err="1" smtClean="0"/>
              <a:t>levated</a:t>
            </a:r>
            <a:r>
              <a:rPr lang="es-ES_tradnl" dirty="0" smtClean="0"/>
              <a:t> </a:t>
            </a:r>
            <a:r>
              <a:rPr lang="es-ES_tradnl" dirty="0" err="1" smtClean="0"/>
              <a:t>form</a:t>
            </a:r>
            <a:r>
              <a:rPr lang="es-ES_tradnl" dirty="0" smtClean="0"/>
              <a:t> </a:t>
            </a:r>
            <a:r>
              <a:rPr lang="es-ES_tradnl" dirty="0" err="1" smtClean="0"/>
              <a:t>prerenal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renal </a:t>
            </a:r>
            <a:r>
              <a:rPr lang="es-ES_tradnl" dirty="0" err="1" smtClean="0"/>
              <a:t>azotemia</a:t>
            </a:r>
            <a:r>
              <a:rPr lang="es-ES_tradnl" dirty="0" smtClean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/>
              <a:t>A</a:t>
            </a:r>
            <a:r>
              <a:rPr lang="es-ES_tradnl" dirty="0" err="1" smtClean="0"/>
              <a:t>cute</a:t>
            </a:r>
            <a:r>
              <a:rPr lang="es-ES_tradnl" dirty="0" smtClean="0"/>
              <a:t> renal </a:t>
            </a:r>
            <a:r>
              <a:rPr lang="es-ES_tradnl" dirty="0" err="1" smtClean="0"/>
              <a:t>failure</a:t>
            </a:r>
            <a:r>
              <a:rPr lang="es-ES_tradnl" dirty="0" smtClean="0"/>
              <a:t> </a:t>
            </a:r>
            <a:r>
              <a:rPr lang="es-ES_tradnl" dirty="0" err="1" smtClean="0"/>
              <a:t>accompanies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/>
              </a:rPr>
              <a:t> </a:t>
            </a:r>
            <a:r>
              <a:rPr lang="es-ES_tradnl" dirty="0" err="1" smtClean="0">
                <a:sym typeface="Wingdings"/>
              </a:rPr>
              <a:t>hyperkalemia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may</a:t>
            </a:r>
            <a:r>
              <a:rPr lang="es-ES_tradnl" dirty="0" smtClean="0">
                <a:sym typeface="Wingdings"/>
              </a:rPr>
              <a:t> </a:t>
            </a:r>
            <a:r>
              <a:rPr lang="es-ES_tradnl" dirty="0" err="1" smtClean="0">
                <a:sym typeface="Wingdings"/>
              </a:rPr>
              <a:t>result</a:t>
            </a:r>
            <a:endParaRPr lang="es-ES_tradnl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952136" y="5032762"/>
            <a:ext cx="4455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HEPATIC ALTERATIONS</a:t>
            </a:r>
            <a:r>
              <a:rPr lang="es-ES_tradnl" dirty="0" smtClean="0"/>
              <a:t>:</a:t>
            </a:r>
          </a:p>
          <a:p>
            <a:r>
              <a:rPr lang="es-ES_tradnl" dirty="0" err="1" smtClean="0"/>
              <a:t>Hepatocellular</a:t>
            </a:r>
            <a:r>
              <a:rPr lang="es-ES_tradnl" dirty="0" smtClean="0"/>
              <a:t> </a:t>
            </a:r>
            <a:r>
              <a:rPr lang="es-ES_tradnl" dirty="0" err="1" smtClean="0"/>
              <a:t>enzyme</a:t>
            </a:r>
            <a:r>
              <a:rPr lang="es-ES_tradnl" dirty="0" smtClean="0"/>
              <a:t> </a:t>
            </a:r>
            <a:r>
              <a:rPr lang="es-ES_tradnl" dirty="0" err="1" smtClean="0"/>
              <a:t>activity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elevated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serum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endotoxemia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408023" y="2931952"/>
            <a:ext cx="5715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SEVERE COAGULOPATHIES ARE COMMON:</a:t>
            </a:r>
            <a:endParaRPr lang="es-ES_tradnl" b="1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Prolonged</a:t>
            </a:r>
            <a:r>
              <a:rPr lang="es-ES_tradnl" dirty="0" smtClean="0"/>
              <a:t> </a:t>
            </a:r>
            <a:r>
              <a:rPr lang="es-ES_tradnl" dirty="0" err="1" smtClean="0"/>
              <a:t>coagulation</a:t>
            </a:r>
            <a:r>
              <a:rPr lang="es-ES_tradnl" dirty="0" smtClean="0"/>
              <a:t> times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Elevated</a:t>
            </a:r>
            <a:r>
              <a:rPr lang="es-ES_tradnl" dirty="0" smtClean="0"/>
              <a:t> </a:t>
            </a:r>
            <a:r>
              <a:rPr lang="es-ES_tradnl" dirty="0" err="1" smtClean="0"/>
              <a:t>fibrinogen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Decreased</a:t>
            </a:r>
            <a:r>
              <a:rPr lang="es-ES_tradnl" dirty="0" smtClean="0"/>
              <a:t> </a:t>
            </a:r>
            <a:r>
              <a:rPr lang="es-ES_tradnl" dirty="0" err="1" smtClean="0"/>
              <a:t>antithrombin</a:t>
            </a:r>
            <a:r>
              <a:rPr lang="es-ES_tradnl" dirty="0" smtClean="0"/>
              <a:t> III </a:t>
            </a:r>
            <a:r>
              <a:rPr lang="es-ES_tradnl" dirty="0" err="1" smtClean="0"/>
              <a:t>activity</a:t>
            </a: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dirty="0" err="1" smtClean="0"/>
              <a:t>Elevated</a:t>
            </a:r>
            <a:r>
              <a:rPr lang="es-ES_tradnl" dirty="0" smtClean="0"/>
              <a:t> plasma </a:t>
            </a:r>
            <a:r>
              <a:rPr lang="es-ES_tradnl" dirty="0" err="1" smtClean="0"/>
              <a:t>concentration</a:t>
            </a:r>
            <a:r>
              <a:rPr lang="es-ES_tradnl" dirty="0" smtClean="0"/>
              <a:t> of </a:t>
            </a:r>
            <a:r>
              <a:rPr lang="es-ES_tradnl" dirty="0" err="1" smtClean="0"/>
              <a:t>fibrin</a:t>
            </a:r>
            <a:r>
              <a:rPr lang="es-ES_tradnl" dirty="0" smtClean="0"/>
              <a:t> </a:t>
            </a:r>
            <a:r>
              <a:rPr lang="es-ES_tradnl" dirty="0" err="1" smtClean="0"/>
              <a:t>degradation</a:t>
            </a:r>
            <a:r>
              <a:rPr lang="es-ES_tradnl" dirty="0" smtClean="0"/>
              <a:t> </a:t>
            </a:r>
            <a:r>
              <a:rPr lang="es-ES_tradnl" dirty="0" err="1" smtClean="0"/>
              <a:t>products</a:t>
            </a:r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14" y="86008"/>
            <a:ext cx="4251960" cy="253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5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Etiology? </a:t>
            </a:r>
            <a:r>
              <a:rPr lang="it-IT" dirty="0" err="1" smtClean="0"/>
              <a:t>Hypothesis…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766424" y="2122402"/>
            <a:ext cx="6760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The search for a microbial etiologic component has focused on…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sz="2400" dirty="0" err="1" smtClean="0"/>
              <a:t>Clostridim</a:t>
            </a:r>
            <a:r>
              <a:rPr lang="en-US" sz="2400" dirty="0" smtClean="0"/>
              <a:t> </a:t>
            </a:r>
            <a:r>
              <a:rPr lang="en-US" sz="2400" dirty="0" err="1" smtClean="0"/>
              <a:t>perfringens</a:t>
            </a:r>
            <a:r>
              <a:rPr lang="en-US" sz="2400" dirty="0" smtClean="0"/>
              <a:t> type C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Clostridium  </a:t>
            </a:r>
            <a:r>
              <a:rPr lang="en-US" sz="2400" dirty="0" err="1" smtClean="0"/>
              <a:t>difficile</a:t>
            </a:r>
            <a:r>
              <a:rPr lang="en-US" sz="2400" dirty="0" smtClean="0"/>
              <a:t>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Salmonella sp.</a:t>
            </a:r>
            <a:endParaRPr lang="it-IT" sz="2400" dirty="0" smtClean="0"/>
          </a:p>
          <a:p>
            <a:r>
              <a:rPr lang="en-US" dirty="0" smtClean="0"/>
              <a:t> 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38957" y="3138065"/>
            <a:ext cx="1935125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/>
              <a:t>Similars</a:t>
            </a:r>
            <a:r>
              <a:rPr lang="it-IT" dirty="0" smtClean="0"/>
              <a:t> </a:t>
            </a:r>
            <a:r>
              <a:rPr lang="it-IT" dirty="0" err="1" smtClean="0"/>
              <a:t>injuries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Freccia curva 8"/>
          <p:cNvSpPr/>
          <p:nvPr/>
        </p:nvSpPr>
        <p:spPr>
          <a:xfrm rot="10800000" flipH="1">
            <a:off x="1531088" y="4348670"/>
            <a:ext cx="1403498" cy="1435442"/>
          </a:xfrm>
          <a:prstGeom prst="bentArrow">
            <a:avLst>
              <a:gd name="adj1" fmla="val 25000"/>
              <a:gd name="adj2" fmla="val 2055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342168" y="4562828"/>
            <a:ext cx="2803451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Definitive </a:t>
            </a:r>
            <a:r>
              <a:rPr lang="it-IT" dirty="0" err="1" smtClean="0"/>
              <a:t>diagnosis</a:t>
            </a:r>
            <a:r>
              <a:rPr lang="it-IT" dirty="0" smtClean="0"/>
              <a:t>?? </a:t>
            </a:r>
          </a:p>
          <a:p>
            <a:pPr>
              <a:buFontTx/>
              <a:buChar char="-"/>
            </a:pPr>
            <a:r>
              <a:rPr lang="it-IT" dirty="0" err="1" smtClean="0"/>
              <a:t>History</a:t>
            </a:r>
            <a:r>
              <a:rPr lang="it-IT" dirty="0" smtClean="0"/>
              <a:t> </a:t>
            </a:r>
          </a:p>
          <a:p>
            <a:pPr>
              <a:buFontTx/>
              <a:buChar char="-"/>
            </a:pPr>
            <a:r>
              <a:rPr lang="it-IT" dirty="0" err="1" smtClean="0"/>
              <a:t>Epidemiology</a:t>
            </a:r>
            <a:r>
              <a:rPr lang="it-IT" dirty="0" smtClean="0"/>
              <a:t> </a:t>
            </a:r>
          </a:p>
          <a:p>
            <a:pPr>
              <a:buFontTx/>
              <a:buChar char="-"/>
            </a:pPr>
            <a:r>
              <a:rPr lang="it-IT" dirty="0" err="1" smtClean="0"/>
              <a:t>Clinical</a:t>
            </a:r>
            <a:r>
              <a:rPr lang="it-IT" dirty="0" smtClean="0"/>
              <a:t> </a:t>
            </a:r>
            <a:r>
              <a:rPr lang="it-IT" dirty="0" err="1" smtClean="0"/>
              <a:t>symptoms</a:t>
            </a:r>
            <a:r>
              <a:rPr lang="it-IT" dirty="0" smtClean="0"/>
              <a:t> </a:t>
            </a:r>
          </a:p>
          <a:p>
            <a:pPr>
              <a:buFontTx/>
              <a:buChar char="-"/>
            </a:pPr>
            <a:r>
              <a:rPr lang="it-IT" dirty="0" smtClean="0"/>
              <a:t>Macro/ micro </a:t>
            </a:r>
            <a:r>
              <a:rPr lang="it-IT" dirty="0" err="1" smtClean="0"/>
              <a:t>injures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20" y="3759249"/>
            <a:ext cx="4703700" cy="243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ccia a destra 10"/>
          <p:cNvSpPr/>
          <p:nvPr/>
        </p:nvSpPr>
        <p:spPr>
          <a:xfrm>
            <a:off x="4999703" y="3138065"/>
            <a:ext cx="722671" cy="408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1997</TotalTime>
  <Words>1517</Words>
  <Application>Microsoft Office PowerPoint</Application>
  <PresentationFormat>Niestandardowy</PresentationFormat>
  <Paragraphs>383</Paragraphs>
  <Slides>25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Retrospección</vt:lpstr>
      <vt:lpstr>Colitis X Equine</vt:lpstr>
      <vt:lpstr>Colitis X </vt:lpstr>
      <vt:lpstr>What we should do...?</vt:lpstr>
      <vt:lpstr>Factors affecting disease </vt:lpstr>
      <vt:lpstr>Clinical Signs </vt:lpstr>
      <vt:lpstr>Prezentacja programu PowerPoint</vt:lpstr>
      <vt:lpstr>Prezentacja programu PowerPoint</vt:lpstr>
      <vt:lpstr>Blood analysis</vt:lpstr>
      <vt:lpstr>Etiology? Hypothesis…</vt:lpstr>
      <vt:lpstr>Necropsy- Postmortem Diagnosis</vt:lpstr>
      <vt:lpstr>Microscopical examination-  Postmortem Diagnosis</vt:lpstr>
      <vt:lpstr>Pathology </vt:lpstr>
      <vt:lpstr>Pathology –C.Perfringens C:</vt:lpstr>
      <vt:lpstr>Pathology -Clostridium Perfringens C:</vt:lpstr>
      <vt:lpstr>Pathology –C.Difficile</vt:lpstr>
      <vt:lpstr>Pathology -Clostridium Difficile</vt:lpstr>
      <vt:lpstr>Pathology -Clostridium Difficile        -Clostridum Perfringens type C </vt:lpstr>
      <vt:lpstr>Laboratory tests-Postmortem Diagnosis</vt:lpstr>
      <vt:lpstr>Treatment</vt:lpstr>
      <vt:lpstr>Treatment</vt:lpstr>
      <vt:lpstr>Treatment</vt:lpstr>
      <vt:lpstr>Treatment</vt:lpstr>
      <vt:lpstr>Treatment</vt:lpstr>
      <vt:lpstr>Treatment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Colitis X Equine</dc:title>
  <dc:creator>Ana Sempere Ruíz</dc:creator>
  <cp:lastModifiedBy>DIG-13</cp:lastModifiedBy>
  <cp:revision>104</cp:revision>
  <dcterms:created xsi:type="dcterms:W3CDTF">2017-12-09T18:01:12Z</dcterms:created>
  <dcterms:modified xsi:type="dcterms:W3CDTF">2021-05-17T09:19:17Z</dcterms:modified>
</cp:coreProperties>
</file>