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63" r:id="rId11"/>
    <p:sldId id="264" r:id="rId12"/>
    <p:sldId id="265" r:id="rId13"/>
    <p:sldId id="273" r:id="rId14"/>
    <p:sldId id="266" r:id="rId15"/>
    <p:sldId id="274" r:id="rId16"/>
    <p:sldId id="267" r:id="rId17"/>
    <p:sldId id="268" r:id="rId18"/>
    <p:sldId id="269" r:id="rId19"/>
    <p:sldId id="275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1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2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0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46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0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76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3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9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5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98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CB08D9F-C60D-4B68-BF0F-A08BDEF6EC7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4D4E01-B4AE-46D7-8D86-5AC087E0BCB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39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3770" y="146974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CRYPTOCOCCOSIS</a:t>
            </a:r>
            <a:endParaRPr lang="en-GB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3770" y="1854000"/>
            <a:ext cx="10993546" cy="105297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/>
              <a:t>PATHOMORPHOLOGY II</a:t>
            </a:r>
          </a:p>
          <a:p>
            <a:pPr algn="ctr"/>
            <a:r>
              <a:rPr lang="en-GB" smtClean="0">
                <a:solidFill>
                  <a:schemeClr val="accent1"/>
                </a:solidFill>
              </a:rPr>
              <a:t>UWM </a:t>
            </a:r>
            <a:r>
              <a:rPr lang="en-GB" smtClean="0">
                <a:solidFill>
                  <a:schemeClr val="accent1"/>
                </a:solidFill>
              </a:rPr>
              <a:t>2019</a:t>
            </a:r>
            <a:endParaRPr lang="en-GB" dirty="0" smtClean="0">
              <a:solidFill>
                <a:schemeClr val="accent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3" y="3508154"/>
            <a:ext cx="4162851" cy="24977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402" y="3508155"/>
            <a:ext cx="3612488" cy="24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0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SIGNS IN DOGS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36906"/>
            <a:ext cx="5302250" cy="3678303"/>
          </a:xfrm>
          <a:ln w="19050">
            <a:solidFill>
              <a:schemeClr val="accent3"/>
            </a:solidFill>
          </a:ln>
        </p:spPr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Most dogs have severe </a:t>
            </a:r>
            <a:r>
              <a:rPr lang="en-US" b="1" dirty="0">
                <a:solidFill>
                  <a:schemeClr val="tx1"/>
                </a:solidFill>
              </a:rPr>
              <a:t>disseminated disease</a:t>
            </a:r>
            <a:r>
              <a:rPr lang="en-US" dirty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</a:rPr>
              <a:t>Neurologic </a:t>
            </a:r>
            <a:r>
              <a:rPr lang="en-US" b="1" dirty="0">
                <a:solidFill>
                  <a:schemeClr val="tx1"/>
                </a:solidFill>
              </a:rPr>
              <a:t>disease</a:t>
            </a:r>
            <a:r>
              <a:rPr lang="en-US" dirty="0">
                <a:solidFill>
                  <a:schemeClr val="tx1"/>
                </a:solidFill>
              </a:rPr>
              <a:t> is the most common form in dogs and resembles the disease in cats.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Ocular </a:t>
            </a:r>
            <a:r>
              <a:rPr lang="en-US" dirty="0">
                <a:solidFill>
                  <a:schemeClr val="tx1"/>
                </a:solidFill>
              </a:rPr>
              <a:t>lesions are also common and may </a:t>
            </a:r>
            <a:r>
              <a:rPr lang="en-US" dirty="0" smtClean="0">
                <a:solidFill>
                  <a:schemeClr val="tx1"/>
                </a:solidFill>
              </a:rPr>
              <a:t>include: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granulomatous chorioretinitis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optic </a:t>
            </a:r>
            <a:r>
              <a:rPr lang="en-US" dirty="0">
                <a:solidFill>
                  <a:schemeClr val="tx1"/>
                </a:solidFill>
              </a:rPr>
              <a:t>neuritis.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Disease </a:t>
            </a:r>
            <a:r>
              <a:rPr lang="en-US" dirty="0">
                <a:solidFill>
                  <a:schemeClr val="tx1"/>
                </a:solidFill>
              </a:rPr>
              <a:t>can also occur in other organs, but cryptococcosis </a:t>
            </a:r>
            <a:r>
              <a:rPr lang="en-US" b="1" dirty="0">
                <a:solidFill>
                  <a:schemeClr val="tx1"/>
                </a:solidFill>
              </a:rPr>
              <a:t>rarely affects the nasal cavity in dogs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61"/>
          <a:stretch/>
        </p:blipFill>
        <p:spPr>
          <a:xfrm>
            <a:off x="8893173" y="2890357"/>
            <a:ext cx="3091473" cy="20666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" t="-685" r="-455" b="14395"/>
          <a:stretch/>
        </p:blipFill>
        <p:spPr>
          <a:xfrm>
            <a:off x="6066042" y="2565507"/>
            <a:ext cx="2644532" cy="302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SIGNS IN OTHER ANIMALS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1473" y="2408378"/>
            <a:ext cx="3653924" cy="3823262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just"/>
            <a:r>
              <a:rPr lang="en-US" altLang="en-US" b="1" dirty="0">
                <a:solidFill>
                  <a:schemeClr val="tx1"/>
                </a:solidFill>
              </a:rPr>
              <a:t>Cows</a:t>
            </a:r>
            <a:r>
              <a:rPr lang="en-US" altLang="en-US" dirty="0">
                <a:solidFill>
                  <a:schemeClr val="tx1"/>
                </a:solidFill>
              </a:rPr>
              <a:t>: mastitis</a:t>
            </a:r>
          </a:p>
          <a:p>
            <a:pPr algn="just"/>
            <a:r>
              <a:rPr lang="en-US" altLang="en-US" b="1" dirty="0">
                <a:solidFill>
                  <a:schemeClr val="tx1"/>
                </a:solidFill>
              </a:rPr>
              <a:t>Sheep and goats</a:t>
            </a:r>
            <a:r>
              <a:rPr lang="en-US" altLang="en-US" dirty="0">
                <a:solidFill>
                  <a:schemeClr val="tx1"/>
                </a:solidFill>
              </a:rPr>
              <a:t>: pulmonary disease</a:t>
            </a:r>
          </a:p>
          <a:p>
            <a:pPr algn="just"/>
            <a:r>
              <a:rPr lang="en-US" altLang="en-US" b="1" dirty="0">
                <a:solidFill>
                  <a:schemeClr val="tx1"/>
                </a:solidFill>
              </a:rPr>
              <a:t>Horses</a:t>
            </a:r>
            <a:r>
              <a:rPr lang="en-US" altLang="en-US" dirty="0">
                <a:solidFill>
                  <a:schemeClr val="tx1"/>
                </a:solidFill>
              </a:rPr>
              <a:t>: CNS, pulmonary, other</a:t>
            </a:r>
          </a:p>
          <a:p>
            <a:pPr algn="just"/>
            <a:r>
              <a:rPr lang="en-US" altLang="en-US" b="1" dirty="0">
                <a:solidFill>
                  <a:schemeClr val="tx1"/>
                </a:solidFill>
              </a:rPr>
              <a:t>Birds</a:t>
            </a:r>
          </a:p>
          <a:p>
            <a:pPr lvl="1" algn="just"/>
            <a:r>
              <a:rPr lang="en-US" altLang="en-US" dirty="0">
                <a:solidFill>
                  <a:schemeClr val="tx1"/>
                </a:solidFill>
              </a:rPr>
              <a:t>Disease rare</a:t>
            </a:r>
          </a:p>
          <a:p>
            <a:pPr lvl="2" algn="just"/>
            <a:r>
              <a:rPr lang="en-US" altLang="en-US" dirty="0">
                <a:solidFill>
                  <a:schemeClr val="tx1"/>
                </a:solidFill>
              </a:rPr>
              <a:t>Rhinitis and sinusitis may occur</a:t>
            </a:r>
          </a:p>
          <a:p>
            <a:pPr lvl="1" algn="just"/>
            <a:r>
              <a:rPr lang="en-US" altLang="en-US" dirty="0">
                <a:solidFill>
                  <a:schemeClr val="tx1"/>
                </a:solidFill>
              </a:rPr>
              <a:t>Shed organism in </a:t>
            </a:r>
            <a:r>
              <a:rPr lang="en-US" altLang="en-US" dirty="0" smtClean="0">
                <a:solidFill>
                  <a:schemeClr val="tx1"/>
                </a:solidFill>
              </a:rPr>
              <a:t>feces</a:t>
            </a:r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7" y="1990223"/>
            <a:ext cx="4448145" cy="21005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0"/>
          <a:stretch/>
        </p:blipFill>
        <p:spPr>
          <a:xfrm>
            <a:off x="6385228" y="4680284"/>
            <a:ext cx="4447674" cy="18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81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MACROSCOPIC LESIONS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80496"/>
            <a:ext cx="6966019" cy="453420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dirty="0">
                <a:solidFill>
                  <a:schemeClr val="tx1"/>
                </a:solidFill>
              </a:rPr>
              <a:t>The gross lesions may appear either as </a:t>
            </a:r>
            <a:r>
              <a:rPr lang="en-US" altLang="en-US" b="1" dirty="0">
                <a:solidFill>
                  <a:schemeClr val="tx1"/>
                </a:solidFill>
              </a:rPr>
              <a:t>granulomas</a:t>
            </a:r>
            <a:r>
              <a:rPr lang="en-US" altLang="en-US" dirty="0">
                <a:solidFill>
                  <a:schemeClr val="tx1"/>
                </a:solidFill>
              </a:rPr>
              <a:t> or as </a:t>
            </a:r>
            <a:r>
              <a:rPr lang="en-US" altLang="en-US" b="1" dirty="0">
                <a:solidFill>
                  <a:schemeClr val="tx1"/>
                </a:solidFill>
              </a:rPr>
              <a:t>gelatinous masses</a:t>
            </a:r>
            <a:r>
              <a:rPr lang="en-US" altLang="en-US" dirty="0">
                <a:solidFill>
                  <a:schemeClr val="tx1"/>
                </a:solidFill>
              </a:rPr>
              <a:t> with minimal inflammation.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In </a:t>
            </a:r>
            <a:r>
              <a:rPr lang="en-US" altLang="en-US" dirty="0">
                <a:solidFill>
                  <a:schemeClr val="tx1"/>
                </a:solidFill>
              </a:rPr>
              <a:t>cats, lesions can occur in any organ system.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Viscous </a:t>
            </a:r>
            <a:r>
              <a:rPr lang="en-US" altLang="en-US" dirty="0">
                <a:solidFill>
                  <a:schemeClr val="tx1"/>
                </a:solidFill>
              </a:rPr>
              <a:t>exudate in the nasal passages and sinuses, and/or small gelatinous nodules scattered on the viscera of the abdominal and thoracic cavities.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In </a:t>
            </a:r>
            <a:r>
              <a:rPr lang="en-US" altLang="en-US" dirty="0">
                <a:solidFill>
                  <a:schemeClr val="tx1"/>
                </a:solidFill>
              </a:rPr>
              <a:t>cases with CNS </a:t>
            </a:r>
            <a:r>
              <a:rPr lang="en-US" altLang="en-US" dirty="0" smtClean="0">
                <a:solidFill>
                  <a:schemeClr val="tx1"/>
                </a:solidFill>
              </a:rPr>
              <a:t>involvement the meninges may: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be congested and thickened. 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sometimes have a cloudy, gelatinous appearance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be covered by a scant mucoid exudate. </a:t>
            </a: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Abscesses </a:t>
            </a:r>
            <a:r>
              <a:rPr lang="en-US" altLang="en-US" dirty="0">
                <a:solidFill>
                  <a:schemeClr val="tx1"/>
                </a:solidFill>
              </a:rPr>
              <a:t>may be found in the brain or spinal cord.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Ocular </a:t>
            </a:r>
            <a:r>
              <a:rPr lang="en-US" altLang="en-US" dirty="0">
                <a:solidFill>
                  <a:schemeClr val="tx1"/>
                </a:solidFill>
              </a:rPr>
              <a:t>lesions including chorioretinitis or panophthalmitis can also be seen. </a:t>
            </a:r>
          </a:p>
          <a:p>
            <a:endParaRPr lang="en-GB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72" y="2033517"/>
            <a:ext cx="3929209" cy="284555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217964" y="5196636"/>
            <a:ext cx="3207223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Cat with multiple </a:t>
            </a:r>
            <a:r>
              <a:rPr lang="en-US" sz="1400" dirty="0"/>
              <a:t>foci of ulcerative dermatitis; the rostral lesion likely resulted from extension of cryptococcal rhinitis through the facial bones.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9680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4" y="668814"/>
            <a:ext cx="3230574" cy="26555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96939" y="3424272"/>
            <a:ext cx="3050744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Severe </a:t>
            </a:r>
            <a:r>
              <a:rPr lang="en-US" sz="1600" dirty="0" err="1"/>
              <a:t>naso</a:t>
            </a:r>
            <a:r>
              <a:rPr lang="en-US" sz="1600" dirty="0"/>
              <a:t>-facial swelling and </a:t>
            </a:r>
            <a:r>
              <a:rPr lang="en-US" sz="1600" dirty="0" smtClean="0"/>
              <a:t>deformity. </a:t>
            </a:r>
            <a:endParaRPr lang="en-GB" sz="1600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839" y="768720"/>
            <a:ext cx="2905469" cy="255564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407838" y="3424272"/>
            <a:ext cx="2701439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Ulcerated </a:t>
            </a:r>
            <a:r>
              <a:rPr lang="en-US" sz="1600" dirty="0"/>
              <a:t>skin nodules on the face.</a:t>
            </a:r>
            <a:endParaRPr lang="en-GB" sz="1600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96" y="768720"/>
            <a:ext cx="3314530" cy="255564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20496" y="3424272"/>
            <a:ext cx="331453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K</a:t>
            </a:r>
            <a:r>
              <a:rPr lang="en-US" sz="1600" dirty="0" err="1" smtClean="0"/>
              <a:t>erato</a:t>
            </a:r>
            <a:r>
              <a:rPr lang="en-US" sz="1600" dirty="0" smtClean="0"/>
              <a:t>-uveitis </a:t>
            </a:r>
            <a:r>
              <a:rPr lang="en-US" sz="1600" dirty="0"/>
              <a:t>and </a:t>
            </a:r>
            <a:r>
              <a:rPr lang="en-US" sz="1600" dirty="0" err="1"/>
              <a:t>cryptococcoma</a:t>
            </a:r>
            <a:r>
              <a:rPr lang="en-US" sz="1600" dirty="0"/>
              <a:t> in the anterior chamber.</a:t>
            </a:r>
            <a:endParaRPr lang="en-GB" sz="1600" dirty="0"/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47" y="4279968"/>
            <a:ext cx="2943636" cy="241968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637598" y="5776326"/>
            <a:ext cx="2674961" cy="830997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600" dirty="0" smtClean="0"/>
              <a:t>Ulcerated node located in the ear of a cat affected with cryptococcosis. </a:t>
            </a:r>
            <a:endParaRPr lang="en-GB" sz="1600" dirty="0"/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861" y="4566627"/>
            <a:ext cx="3631954" cy="204069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0379122" y="5530105"/>
            <a:ext cx="1460310" cy="107721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Kidneys of a cat affected with cryptococcosis.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15527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80496"/>
            <a:ext cx="5805960" cy="4384077"/>
          </a:xfrm>
          <a:ln w="28575"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s-ES" dirty="0" err="1">
                <a:solidFill>
                  <a:schemeClr val="tx1"/>
                </a:solidFill>
              </a:rPr>
              <a:t>Biopsy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samples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for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histology</a:t>
            </a:r>
            <a:r>
              <a:rPr lang="es-ES" dirty="0" smtClean="0">
                <a:solidFill>
                  <a:schemeClr val="tx1"/>
                </a:solidFill>
              </a:rPr>
              <a:t> of:</a:t>
            </a:r>
          </a:p>
          <a:p>
            <a:pPr lvl="1" algn="just"/>
            <a:r>
              <a:rPr lang="es-ES" dirty="0" smtClean="0">
                <a:solidFill>
                  <a:schemeClr val="tx1"/>
                </a:solidFill>
              </a:rPr>
              <a:t>nasal mucosa</a:t>
            </a:r>
          </a:p>
          <a:p>
            <a:pPr lvl="1" algn="just"/>
            <a:r>
              <a:rPr lang="es-ES" dirty="0" err="1" smtClean="0">
                <a:solidFill>
                  <a:schemeClr val="tx1"/>
                </a:solidFill>
              </a:rPr>
              <a:t>lymph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nodes</a:t>
            </a:r>
            <a:endParaRPr lang="es-ES" dirty="0" smtClean="0">
              <a:solidFill>
                <a:schemeClr val="tx1"/>
              </a:solidFill>
            </a:endParaRPr>
          </a:p>
          <a:p>
            <a:pPr lvl="1" algn="just"/>
            <a:r>
              <a:rPr lang="es-ES" dirty="0" smtClean="0">
                <a:solidFill>
                  <a:schemeClr val="tx1"/>
                </a:solidFill>
              </a:rPr>
              <a:t>skin </a:t>
            </a:r>
            <a:r>
              <a:rPr lang="es-ES" dirty="0" err="1">
                <a:solidFill>
                  <a:schemeClr val="tx1"/>
                </a:solidFill>
              </a:rPr>
              <a:t>nodules</a:t>
            </a:r>
            <a:r>
              <a:rPr lang="es-ES" dirty="0">
                <a:solidFill>
                  <a:schemeClr val="tx1"/>
                </a:solidFill>
              </a:rPr>
              <a:t> 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they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may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also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provide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impression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smears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cytology</a:t>
            </a:r>
            <a:r>
              <a:rPr lang="es-ES" dirty="0">
                <a:solidFill>
                  <a:schemeClr val="tx1"/>
                </a:solidFill>
              </a:rPr>
              <a:t> and material 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culture and PCR. 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Haematoxylin-eosin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stained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sections</a:t>
            </a:r>
            <a:r>
              <a:rPr lang="es-ES" dirty="0">
                <a:solidFill>
                  <a:schemeClr val="tx1"/>
                </a:solidFill>
              </a:rPr>
              <a:t> show </a:t>
            </a:r>
            <a:r>
              <a:rPr lang="es-ES" b="1" dirty="0" err="1">
                <a:solidFill>
                  <a:schemeClr val="tx1"/>
                </a:solidFill>
              </a:rPr>
              <a:t>eosinophilic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bodies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surrounded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by</a:t>
            </a:r>
            <a:r>
              <a:rPr lang="es-ES" b="1" dirty="0">
                <a:solidFill>
                  <a:schemeClr val="tx1"/>
                </a:solidFill>
              </a:rPr>
              <a:t> a </a:t>
            </a:r>
            <a:r>
              <a:rPr lang="es-ES" b="1" dirty="0" err="1">
                <a:solidFill>
                  <a:schemeClr val="tx1"/>
                </a:solidFill>
              </a:rPr>
              <a:t>clear</a:t>
            </a:r>
            <a:r>
              <a:rPr lang="es-ES" b="1" dirty="0">
                <a:solidFill>
                  <a:schemeClr val="tx1"/>
                </a:solidFill>
              </a:rPr>
              <a:t> halo and a </a:t>
            </a:r>
            <a:r>
              <a:rPr lang="es-ES" b="1" dirty="0" err="1">
                <a:solidFill>
                  <a:schemeClr val="tx1"/>
                </a:solidFill>
              </a:rPr>
              <a:t>pyogranulomatous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 smtClean="0">
                <a:solidFill>
                  <a:schemeClr val="tx1"/>
                </a:solidFill>
              </a:rPr>
              <a:t>reaction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Mayer’s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mucicarmine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method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specifically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stains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capsule of </a:t>
            </a:r>
            <a:r>
              <a:rPr lang="es-ES" i="1" dirty="0" err="1">
                <a:solidFill>
                  <a:schemeClr val="tx1"/>
                </a:solidFill>
              </a:rPr>
              <a:t>Cryptococcus</a:t>
            </a:r>
            <a:r>
              <a:rPr lang="es-ES" dirty="0">
                <a:solidFill>
                  <a:schemeClr val="tx1"/>
                </a:solidFill>
              </a:rPr>
              <a:t>. </a:t>
            </a:r>
            <a:endParaRPr lang="es-ES" dirty="0" smtClean="0">
              <a:solidFill>
                <a:schemeClr val="tx1"/>
              </a:solidFill>
            </a:endParaRPr>
          </a:p>
          <a:p>
            <a:pPr algn="just"/>
            <a:r>
              <a:rPr lang="es-ES" dirty="0" err="1" smtClean="0">
                <a:solidFill>
                  <a:schemeClr val="tx1"/>
                </a:solidFill>
              </a:rPr>
              <a:t>Immunohistochemistry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on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tissue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sections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is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used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for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species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differentiation</a:t>
            </a:r>
            <a:r>
              <a:rPr lang="es-ES" dirty="0">
                <a:solidFill>
                  <a:schemeClr val="tx1"/>
                </a:solidFill>
              </a:rPr>
              <a:t>, </a:t>
            </a:r>
            <a:r>
              <a:rPr lang="es-ES" dirty="0" err="1">
                <a:solidFill>
                  <a:schemeClr val="tx1"/>
                </a:solidFill>
              </a:rPr>
              <a:t>using</a:t>
            </a:r>
            <a:r>
              <a:rPr lang="es-ES" dirty="0">
                <a:solidFill>
                  <a:schemeClr val="tx1"/>
                </a:solidFill>
              </a:rPr>
              <a:t> monoclonal </a:t>
            </a:r>
            <a:r>
              <a:rPr lang="es-ES" dirty="0" err="1" smtClean="0">
                <a:solidFill>
                  <a:schemeClr val="tx1"/>
                </a:solidFill>
              </a:rPr>
              <a:t>antibodies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48" y="2067162"/>
            <a:ext cx="2896004" cy="2305372"/>
          </a:xfrm>
          <a:prstGeom prst="rect">
            <a:avLst/>
          </a:prstGeo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679" y="4478306"/>
            <a:ext cx="2848373" cy="212174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799092" y="2180496"/>
            <a:ext cx="2088107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Early invasion of </a:t>
            </a:r>
            <a:r>
              <a:rPr lang="en-US" sz="1400" i="1" dirty="0"/>
              <a:t>Cryptococcus </a:t>
            </a:r>
            <a:r>
              <a:rPr lang="en-US" sz="1400" i="1" dirty="0" err="1"/>
              <a:t>gattii</a:t>
            </a:r>
            <a:r>
              <a:rPr lang="en-US" sz="1400" dirty="0"/>
              <a:t> into the respiratory epithelium of a koala. </a:t>
            </a:r>
            <a:endParaRPr lang="en-US" sz="1400" dirty="0" smtClean="0"/>
          </a:p>
          <a:p>
            <a:pPr algn="ctr"/>
            <a:r>
              <a:rPr lang="en-US" sz="1400" dirty="0" smtClean="0"/>
              <a:t>Eosinophilic </a:t>
            </a:r>
            <a:r>
              <a:rPr lang="en-US" sz="1400" dirty="0"/>
              <a:t>body surrounded by a clear halo.</a:t>
            </a:r>
            <a:endParaRPr lang="en-GB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9799092" y="4478306"/>
            <a:ext cx="208810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Immunohistology</a:t>
            </a:r>
            <a:r>
              <a:rPr lang="en-GB" sz="1400" dirty="0" smtClean="0"/>
              <a:t>. </a:t>
            </a:r>
          </a:p>
          <a:p>
            <a:pPr algn="ctr"/>
            <a:r>
              <a:rPr lang="en-US" sz="1400" dirty="0" smtClean="0"/>
              <a:t>Brown </a:t>
            </a:r>
            <a:r>
              <a:rPr lang="en-US" sz="1400" dirty="0"/>
              <a:t>precipitates highlight both the yeast cell body and its capsule. 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806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28" y="1498193"/>
            <a:ext cx="3232294" cy="263309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02728" y="4416987"/>
            <a:ext cx="3232294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Diff Quick stained smear of nasal exudate from a cat with </a:t>
            </a:r>
            <a:r>
              <a:rPr lang="en-US" i="1" dirty="0"/>
              <a:t>C </a:t>
            </a:r>
            <a:r>
              <a:rPr lang="en-US" i="1" dirty="0" err="1" smtClean="0"/>
              <a:t>neoformans</a:t>
            </a:r>
            <a:r>
              <a:rPr lang="en-US" i="1" dirty="0" smtClean="0"/>
              <a:t>.</a:t>
            </a:r>
            <a:endParaRPr lang="en-GB" i="1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69" y="1498194"/>
            <a:ext cx="3286337" cy="263309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02069" y="4416987"/>
            <a:ext cx="3286337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Diff </a:t>
            </a:r>
            <a:r>
              <a:rPr lang="en-US" dirty="0"/>
              <a:t>Quick stained smear of fine needle aspirate of a cryptococcal lesion. </a:t>
            </a:r>
            <a:endParaRPr lang="en-GB" dirty="0"/>
          </a:p>
        </p:txBody>
      </p:sp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478" y="1498193"/>
            <a:ext cx="3001276" cy="263309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66078" y="4416987"/>
            <a:ext cx="3002507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Mesenteric lymphatic node from a cat with cryptococcosis.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198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 IN ANIMALS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093495"/>
            <a:ext cx="6000082" cy="4391526"/>
          </a:xfrm>
        </p:spPr>
        <p:txBody>
          <a:bodyPr>
            <a:normAutofit fontScale="92500"/>
          </a:bodyPr>
          <a:lstStyle/>
          <a:p>
            <a:pPr algn="just"/>
            <a:r>
              <a:rPr lang="en-US" altLang="en-US" dirty="0">
                <a:solidFill>
                  <a:schemeClr val="tx1"/>
                </a:solidFill>
              </a:rPr>
              <a:t>Cryptococcosis is usually diagnosed by detecting </a:t>
            </a:r>
            <a:r>
              <a:rPr lang="en-US" altLang="en-US" i="1" dirty="0">
                <a:solidFill>
                  <a:schemeClr val="tx1"/>
                </a:solidFill>
              </a:rPr>
              <a:t>C. </a:t>
            </a:r>
            <a:r>
              <a:rPr lang="en-US" altLang="en-US" i="1" dirty="0" err="1">
                <a:solidFill>
                  <a:schemeClr val="tx1"/>
                </a:solidFill>
              </a:rPr>
              <a:t>neoformans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in biopsies, impression smears, aspirates, or swabs of nasal secretions or skin exudates.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In </a:t>
            </a:r>
            <a:r>
              <a:rPr lang="en-US" altLang="en-US" dirty="0">
                <a:solidFill>
                  <a:schemeClr val="tx1"/>
                </a:solidFill>
              </a:rPr>
              <a:t>cases of CNS disease, </a:t>
            </a:r>
            <a:r>
              <a:rPr lang="en-US" altLang="en-US" i="1" dirty="0">
                <a:solidFill>
                  <a:schemeClr val="tx1"/>
                </a:solidFill>
              </a:rPr>
              <a:t>C. </a:t>
            </a:r>
            <a:r>
              <a:rPr lang="en-US" altLang="en-US" i="1" dirty="0" err="1">
                <a:solidFill>
                  <a:schemeClr val="tx1"/>
                </a:solidFill>
              </a:rPr>
              <a:t>neoformans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may be found in the cerebrospinal fluid (CSF).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i="1" dirty="0" smtClean="0">
                <a:solidFill>
                  <a:schemeClr val="tx1"/>
                </a:solidFill>
              </a:rPr>
              <a:t>C</a:t>
            </a:r>
            <a:r>
              <a:rPr lang="en-US" altLang="en-US" i="1" dirty="0">
                <a:solidFill>
                  <a:schemeClr val="tx1"/>
                </a:solidFill>
              </a:rPr>
              <a:t>. </a:t>
            </a:r>
            <a:r>
              <a:rPr lang="en-US" altLang="en-US" i="1" dirty="0" err="1">
                <a:solidFill>
                  <a:schemeClr val="tx1"/>
                </a:solidFill>
              </a:rPr>
              <a:t>neoformans</a:t>
            </a:r>
            <a:r>
              <a:rPr lang="en-US" altLang="en-US" i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can sometimes be found in clinical samples </a:t>
            </a:r>
            <a:r>
              <a:rPr lang="en-US" altLang="en-US" dirty="0" smtClean="0">
                <a:solidFill>
                  <a:schemeClr val="tx1"/>
                </a:solidFill>
              </a:rPr>
              <a:t>by: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Direct observation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Culture: definitive diagnosis can be obtained. 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Serology</a:t>
            </a:r>
          </a:p>
          <a:p>
            <a:pPr lvl="2" algn="just"/>
            <a:r>
              <a:rPr lang="en-US" altLang="en-US" dirty="0" smtClean="0">
                <a:solidFill>
                  <a:schemeClr val="tx1"/>
                </a:solidFill>
              </a:rPr>
              <a:t>Serologic </a:t>
            </a:r>
            <a:r>
              <a:rPr lang="en-US" altLang="en-US" dirty="0">
                <a:solidFill>
                  <a:schemeClr val="tx1"/>
                </a:solidFill>
              </a:rPr>
              <a:t>tests used in cats include complement fixation, immunodiffusion, indirect immunofluorescence and tube agglutination.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altLang="en-US" dirty="0" smtClean="0">
                <a:solidFill>
                  <a:schemeClr val="tx1"/>
                </a:solidFill>
              </a:rPr>
              <a:t>Yeast characteristics</a:t>
            </a:r>
          </a:p>
          <a:p>
            <a:pPr lvl="1" algn="just"/>
            <a:r>
              <a:rPr lang="en-US" altLang="en-US" dirty="0" smtClean="0">
                <a:solidFill>
                  <a:schemeClr val="tx1"/>
                </a:solidFill>
              </a:rPr>
              <a:t>Encapsulated, </a:t>
            </a:r>
            <a:r>
              <a:rPr lang="en-US" altLang="en-US" dirty="0" err="1" smtClean="0">
                <a:solidFill>
                  <a:schemeClr val="tx1"/>
                </a:solidFill>
              </a:rPr>
              <a:t>roud</a:t>
            </a:r>
            <a:r>
              <a:rPr lang="en-US" altLang="en-US" dirty="0" smtClean="0">
                <a:solidFill>
                  <a:schemeClr val="tx1"/>
                </a:solidFill>
              </a:rPr>
              <a:t> to oval, clear halo. 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68" y="2093495"/>
            <a:ext cx="2507534" cy="221302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880978" y="2476733"/>
            <a:ext cx="2092657" cy="144655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CSF cytology from an 8-year-old male </a:t>
            </a:r>
            <a:r>
              <a:rPr lang="en-US" sz="1400" dirty="0" smtClean="0"/>
              <a:t>cat </a:t>
            </a:r>
            <a:r>
              <a:rPr lang="en-US" sz="1400" dirty="0"/>
              <a:t>with cryptococcal meningitis. </a:t>
            </a:r>
            <a:endParaRPr lang="en-US" sz="1400" dirty="0" smtClean="0"/>
          </a:p>
          <a:p>
            <a:pPr algn="just"/>
            <a:r>
              <a:rPr lang="en-US" sz="1400" dirty="0" smtClean="0"/>
              <a:t>Large </a:t>
            </a:r>
            <a:r>
              <a:rPr lang="en-US" sz="1400" dirty="0"/>
              <a:t>numbers of budding cryptococcal yeasts are present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7" name="Imagen 6" descr="Recorte de pantall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/>
          <a:stretch/>
        </p:blipFill>
        <p:spPr>
          <a:xfrm>
            <a:off x="7219667" y="4517113"/>
            <a:ext cx="2524835" cy="219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53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3457" y="2246939"/>
            <a:ext cx="9385086" cy="3678303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GB" dirty="0">
                <a:solidFill>
                  <a:schemeClr val="tx1"/>
                </a:solidFill>
              </a:rPr>
              <a:t>Cryptococcosis can be treated </a:t>
            </a:r>
            <a:r>
              <a:rPr lang="en-GB" dirty="0" smtClean="0">
                <a:solidFill>
                  <a:schemeClr val="tx1"/>
                </a:solidFill>
              </a:rPr>
              <a:t>with: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Amphotericin B</a:t>
            </a:r>
          </a:p>
          <a:p>
            <a:pPr lvl="1" algn="just"/>
            <a:r>
              <a:rPr lang="en-GB" dirty="0" err="1" smtClean="0">
                <a:solidFill>
                  <a:schemeClr val="tx1"/>
                </a:solidFill>
              </a:rPr>
              <a:t>Flucytosine</a:t>
            </a:r>
            <a:endParaRPr lang="en-GB" dirty="0" smtClean="0">
              <a:solidFill>
                <a:schemeClr val="tx1"/>
              </a:solidFill>
            </a:endParaRPr>
          </a:p>
          <a:p>
            <a:pPr lvl="1" algn="just"/>
            <a:r>
              <a:rPr lang="en-GB" dirty="0" err="1" smtClean="0">
                <a:solidFill>
                  <a:schemeClr val="tx1"/>
                </a:solidFill>
              </a:rPr>
              <a:t>Itraconazole</a:t>
            </a:r>
            <a:endParaRPr lang="en-GB" dirty="0" smtClean="0">
              <a:solidFill>
                <a:schemeClr val="tx1"/>
              </a:solidFill>
            </a:endParaRP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Fluconazole.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Amphotericin </a:t>
            </a:r>
            <a:r>
              <a:rPr lang="en-GB" dirty="0">
                <a:solidFill>
                  <a:schemeClr val="tx1"/>
                </a:solidFill>
              </a:rPr>
              <a:t>B and </a:t>
            </a:r>
            <a:r>
              <a:rPr lang="en-GB" dirty="0" err="1">
                <a:solidFill>
                  <a:schemeClr val="tx1"/>
                </a:solidFill>
              </a:rPr>
              <a:t>flucytosine</a:t>
            </a:r>
            <a:r>
              <a:rPr lang="en-GB" dirty="0">
                <a:solidFill>
                  <a:schemeClr val="tx1"/>
                </a:solidFill>
              </a:rPr>
              <a:t> are often used in combination. </a:t>
            </a:r>
            <a:endParaRPr lang="en-GB" dirty="0" smtClean="0">
              <a:solidFill>
                <a:schemeClr val="tx1"/>
              </a:solidFill>
            </a:endParaRP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A </a:t>
            </a:r>
            <a:r>
              <a:rPr lang="en-GB" dirty="0">
                <a:solidFill>
                  <a:schemeClr val="tx1"/>
                </a:solidFill>
              </a:rPr>
              <a:t>combination of ketoconazole and </a:t>
            </a:r>
            <a:r>
              <a:rPr lang="en-GB" dirty="0" err="1">
                <a:solidFill>
                  <a:schemeClr val="tx1"/>
                </a:solidFill>
              </a:rPr>
              <a:t>itraconazole</a:t>
            </a:r>
            <a:r>
              <a:rPr lang="en-GB" dirty="0">
                <a:solidFill>
                  <a:schemeClr val="tx1"/>
                </a:solidFill>
              </a:rPr>
              <a:t> has been effective in some experimentally infected cats, including animals with neurologic disease.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92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 AND CONTROL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683043"/>
            <a:ext cx="5807576" cy="3922295"/>
          </a:xfrm>
        </p:spPr>
        <p:txBody>
          <a:bodyPr>
            <a:normAutofit lnSpcReduction="10000"/>
          </a:bodyPr>
          <a:lstStyle/>
          <a:p>
            <a:r>
              <a:rPr lang="en-US" altLang="en-US" sz="1600" b="1" dirty="0">
                <a:solidFill>
                  <a:schemeClr val="tx1"/>
                </a:solidFill>
              </a:rPr>
              <a:t>Environmental exposures</a:t>
            </a:r>
          </a:p>
          <a:p>
            <a:pPr lvl="1"/>
            <a:r>
              <a:rPr lang="en-US" altLang="en-US" sz="1400" dirty="0">
                <a:solidFill>
                  <a:schemeClr val="tx1"/>
                </a:solidFill>
              </a:rPr>
              <a:t>Difficult to prevent</a:t>
            </a:r>
          </a:p>
          <a:p>
            <a:r>
              <a:rPr lang="en-US" altLang="en-US" sz="1600" b="1" i="1" dirty="0">
                <a:solidFill>
                  <a:schemeClr val="tx1"/>
                </a:solidFill>
              </a:rPr>
              <a:t>C. </a:t>
            </a:r>
            <a:r>
              <a:rPr lang="en-US" altLang="en-US" sz="1600" b="1" i="1" dirty="0" err="1">
                <a:solidFill>
                  <a:schemeClr val="tx1"/>
                </a:solidFill>
              </a:rPr>
              <a:t>neoformans</a:t>
            </a:r>
            <a:r>
              <a:rPr lang="en-US" altLang="en-US" sz="1600" b="1" i="1" dirty="0">
                <a:solidFill>
                  <a:schemeClr val="tx1"/>
                </a:solidFill>
              </a:rPr>
              <a:t> </a:t>
            </a:r>
            <a:r>
              <a:rPr lang="en-US" altLang="en-US" sz="1600" b="1" dirty="0" err="1">
                <a:solidFill>
                  <a:schemeClr val="tx1"/>
                </a:solidFill>
              </a:rPr>
              <a:t>var</a:t>
            </a:r>
            <a:r>
              <a:rPr lang="en-US" alt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b="1" i="1" dirty="0" err="1">
                <a:solidFill>
                  <a:schemeClr val="tx1"/>
                </a:solidFill>
              </a:rPr>
              <a:t>neoformans</a:t>
            </a:r>
            <a:endParaRPr lang="en-US" altLang="en-US" sz="1600" b="1" i="1" dirty="0">
              <a:solidFill>
                <a:schemeClr val="tx1"/>
              </a:solidFill>
            </a:endParaRPr>
          </a:p>
          <a:p>
            <a:pPr lvl="1"/>
            <a:r>
              <a:rPr lang="en-US" altLang="en-US" sz="1400" dirty="0">
                <a:solidFill>
                  <a:schemeClr val="tx1"/>
                </a:solidFill>
              </a:rPr>
              <a:t>Avoid pigeon </a:t>
            </a:r>
            <a:r>
              <a:rPr lang="en-US" altLang="en-US" sz="1400" dirty="0" smtClean="0">
                <a:solidFill>
                  <a:schemeClr val="tx1"/>
                </a:solidFill>
              </a:rPr>
              <a:t>droppings:  carefully </a:t>
            </a:r>
            <a:r>
              <a:rPr lang="en-US" altLang="en-US" sz="1400" dirty="0">
                <a:solidFill>
                  <a:schemeClr val="tx1"/>
                </a:solidFill>
              </a:rPr>
              <a:t>remove </a:t>
            </a:r>
            <a:r>
              <a:rPr lang="en-US" altLang="en-US" sz="1400" dirty="0" smtClean="0">
                <a:solidFill>
                  <a:schemeClr val="tx1"/>
                </a:solidFill>
              </a:rPr>
              <a:t>from environment </a:t>
            </a:r>
            <a:endParaRPr lang="en-US" altLang="en-US" sz="1400" dirty="0">
              <a:solidFill>
                <a:schemeClr val="tx1"/>
              </a:solidFill>
            </a:endParaRPr>
          </a:p>
          <a:p>
            <a:r>
              <a:rPr lang="en-US" altLang="en-US" sz="1600" b="1" i="1" dirty="0">
                <a:solidFill>
                  <a:schemeClr val="tx1"/>
                </a:solidFill>
              </a:rPr>
              <a:t>C. </a:t>
            </a:r>
            <a:r>
              <a:rPr lang="en-US" altLang="en-US" sz="1600" b="1" i="1" dirty="0" err="1">
                <a:solidFill>
                  <a:schemeClr val="tx1"/>
                </a:solidFill>
              </a:rPr>
              <a:t>neoformans</a:t>
            </a:r>
            <a:r>
              <a:rPr lang="en-US" altLang="en-US" sz="1600" b="1" i="1" dirty="0">
                <a:solidFill>
                  <a:schemeClr val="tx1"/>
                </a:solidFill>
              </a:rPr>
              <a:t> </a:t>
            </a:r>
            <a:r>
              <a:rPr lang="en-US" altLang="en-US" sz="1600" b="1" dirty="0" err="1">
                <a:solidFill>
                  <a:schemeClr val="tx1"/>
                </a:solidFill>
              </a:rPr>
              <a:t>var</a:t>
            </a:r>
            <a:r>
              <a:rPr lang="en-US" altLang="en-US" sz="1600" b="1" dirty="0">
                <a:solidFill>
                  <a:schemeClr val="tx1"/>
                </a:solidFill>
              </a:rPr>
              <a:t> </a:t>
            </a:r>
            <a:r>
              <a:rPr lang="en-US" altLang="en-US" sz="1600" b="1" i="1" dirty="0" err="1">
                <a:solidFill>
                  <a:schemeClr val="tx1"/>
                </a:solidFill>
              </a:rPr>
              <a:t>gattii</a:t>
            </a:r>
            <a:endParaRPr lang="en-US" altLang="en-US" sz="1600" b="1" i="1" dirty="0">
              <a:solidFill>
                <a:schemeClr val="tx1"/>
              </a:solidFill>
            </a:endParaRPr>
          </a:p>
          <a:p>
            <a:pPr lvl="1"/>
            <a:r>
              <a:rPr lang="en-US" altLang="en-US" sz="1400" dirty="0">
                <a:solidFill>
                  <a:schemeClr val="tx1"/>
                </a:solidFill>
              </a:rPr>
              <a:t>Avoid eucalyptus trees</a:t>
            </a:r>
          </a:p>
          <a:p>
            <a:r>
              <a:rPr lang="en-US" altLang="en-US" sz="1600" b="1" dirty="0" smtClean="0">
                <a:solidFill>
                  <a:schemeClr val="tx1"/>
                </a:solidFill>
              </a:rPr>
              <a:t>Animal-associated </a:t>
            </a:r>
            <a:r>
              <a:rPr lang="en-US" altLang="en-US" sz="1600" b="1" dirty="0">
                <a:solidFill>
                  <a:schemeClr val="tx1"/>
                </a:solidFill>
              </a:rPr>
              <a:t>exposures</a:t>
            </a:r>
          </a:p>
          <a:p>
            <a:pPr lvl="1"/>
            <a:r>
              <a:rPr lang="en-US" altLang="en-US" sz="1400" i="1" dirty="0">
                <a:solidFill>
                  <a:schemeClr val="tx1"/>
                </a:solidFill>
              </a:rPr>
              <a:t>C. </a:t>
            </a:r>
            <a:r>
              <a:rPr lang="en-US" altLang="en-US" sz="1400" i="1" dirty="0" err="1">
                <a:solidFill>
                  <a:schemeClr val="tx1"/>
                </a:solidFill>
              </a:rPr>
              <a:t>neoformans</a:t>
            </a:r>
            <a:r>
              <a:rPr lang="en-US" altLang="en-US" sz="1400" i="1" dirty="0">
                <a:solidFill>
                  <a:schemeClr val="tx1"/>
                </a:solidFill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</a:rPr>
              <a:t>var</a:t>
            </a:r>
            <a:r>
              <a:rPr lang="en-US" altLang="en-US" sz="1400" dirty="0">
                <a:solidFill>
                  <a:schemeClr val="tx1"/>
                </a:solidFill>
              </a:rPr>
              <a:t> </a:t>
            </a:r>
            <a:r>
              <a:rPr lang="en-US" altLang="en-US" sz="1400" i="1" dirty="0" err="1" smtClean="0">
                <a:solidFill>
                  <a:schemeClr val="tx1"/>
                </a:solidFill>
              </a:rPr>
              <a:t>neoformans</a:t>
            </a:r>
            <a:r>
              <a:rPr lang="en-US" altLang="en-US" sz="1400" dirty="0" smtClean="0">
                <a:solidFill>
                  <a:schemeClr val="tx1"/>
                </a:solidFill>
              </a:rPr>
              <a:t> carried </a:t>
            </a:r>
            <a:r>
              <a:rPr lang="en-US" altLang="en-US" sz="1400" dirty="0">
                <a:solidFill>
                  <a:schemeClr val="tx1"/>
                </a:solidFill>
              </a:rPr>
              <a:t>by pet birds in intestinal </a:t>
            </a:r>
            <a:r>
              <a:rPr lang="en-US" altLang="en-US" sz="1400" dirty="0" smtClean="0">
                <a:solidFill>
                  <a:schemeClr val="tx1"/>
                </a:solidFill>
              </a:rPr>
              <a:t>tract:  care </a:t>
            </a:r>
            <a:r>
              <a:rPr lang="en-US" altLang="en-US" sz="1400" dirty="0">
                <a:solidFill>
                  <a:schemeClr val="tx1"/>
                </a:solidFill>
              </a:rPr>
              <a:t>when cleaning </a:t>
            </a:r>
            <a:r>
              <a:rPr lang="en-US" altLang="en-US" sz="1400" dirty="0" smtClean="0">
                <a:solidFill>
                  <a:schemeClr val="tx1"/>
                </a:solidFill>
              </a:rPr>
              <a:t>cages. 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lvl="1"/>
            <a:r>
              <a:rPr lang="en-US" altLang="en-US" sz="1400" dirty="0">
                <a:solidFill>
                  <a:schemeClr val="tx1"/>
                </a:solidFill>
              </a:rPr>
              <a:t>No mammal-to-human cases </a:t>
            </a:r>
            <a:r>
              <a:rPr lang="en-US" altLang="en-US" sz="1400" dirty="0" smtClean="0">
                <a:solidFill>
                  <a:schemeClr val="tx1"/>
                </a:solidFill>
              </a:rPr>
              <a:t>reported: be careful when </a:t>
            </a:r>
            <a:r>
              <a:rPr lang="en-US" altLang="en-US" sz="1400" dirty="0">
                <a:solidFill>
                  <a:schemeClr val="tx1"/>
                </a:solidFill>
              </a:rPr>
              <a:t>handling infected </a:t>
            </a:r>
            <a:r>
              <a:rPr lang="en-US" altLang="en-US" sz="1400" dirty="0" smtClean="0">
                <a:solidFill>
                  <a:schemeClr val="tx1"/>
                </a:solidFill>
              </a:rPr>
              <a:t>animals.</a:t>
            </a:r>
            <a:endParaRPr lang="en-US" altLang="en-US" sz="1400" dirty="0">
              <a:solidFill>
                <a:schemeClr val="tx1"/>
              </a:solidFill>
            </a:endParaRPr>
          </a:p>
          <a:p>
            <a:pPr lvl="1"/>
            <a:r>
              <a:rPr lang="en-US" altLang="en-US" sz="1400" dirty="0">
                <a:solidFill>
                  <a:schemeClr val="tx1"/>
                </a:solidFill>
              </a:rPr>
              <a:t>Immunosuppressed people most at </a:t>
            </a:r>
            <a:r>
              <a:rPr lang="en-US" altLang="en-US" sz="1400" dirty="0" smtClean="0">
                <a:solidFill>
                  <a:schemeClr val="tx1"/>
                </a:solidFill>
              </a:rPr>
              <a:t>risk:  Anti-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fungals</a:t>
            </a:r>
            <a:r>
              <a:rPr lang="en-US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en-US" sz="1400" dirty="0">
                <a:solidFill>
                  <a:schemeClr val="tx1"/>
                </a:solidFill>
              </a:rPr>
              <a:t>may be used for </a:t>
            </a:r>
            <a:r>
              <a:rPr lang="en-US" altLang="en-US" sz="1400" dirty="0" smtClean="0">
                <a:solidFill>
                  <a:schemeClr val="tx1"/>
                </a:solidFill>
              </a:rPr>
              <a:t>prophylaxis.</a:t>
            </a:r>
            <a:endParaRPr lang="en-US" altLang="en-US" sz="1400" dirty="0">
              <a:solidFill>
                <a:schemeClr val="tx1"/>
              </a:solidFill>
            </a:endParaRPr>
          </a:p>
          <a:p>
            <a:endParaRPr lang="en-US" altLang="en-US" dirty="0"/>
          </a:p>
          <a:p>
            <a:endParaRPr lang="en-GB" dirty="0"/>
          </a:p>
        </p:txBody>
      </p:sp>
      <p:sp>
        <p:nvSpPr>
          <p:cNvPr id="4" name="Rectángulo 3"/>
          <p:cNvSpPr/>
          <p:nvPr/>
        </p:nvSpPr>
        <p:spPr>
          <a:xfrm>
            <a:off x="7135060" y="2081464"/>
            <a:ext cx="4319338" cy="197900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06000" lvl="0" indent="-306000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en-US" dirty="0">
                <a:solidFill>
                  <a:schemeClr val="bg1"/>
                </a:solidFill>
              </a:rPr>
              <a:t>Cryptococcal mastitis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en-US" sz="1600" dirty="0">
                <a:solidFill>
                  <a:schemeClr val="bg1"/>
                </a:solidFill>
              </a:rPr>
              <a:t>Usually associated with treatment of mammary gland for another condition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en-US" sz="1600" dirty="0">
                <a:solidFill>
                  <a:schemeClr val="bg1"/>
                </a:solidFill>
              </a:rPr>
              <a:t>Take care not to contaminate syringes, cannulas, or antibiotic preparations</a:t>
            </a:r>
          </a:p>
          <a:p>
            <a:pPr marL="630000" lvl="1" indent="-306000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altLang="en-US" sz="1600" dirty="0">
                <a:solidFill>
                  <a:schemeClr val="bg1"/>
                </a:solidFill>
              </a:rPr>
              <a:t>Clean teat ends before treatment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83" y="4191271"/>
            <a:ext cx="2911643" cy="253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0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>
                <a:solidFill>
                  <a:schemeClr val="tx1"/>
                </a:solidFill>
              </a:rPr>
              <a:t>Pathologic Basis of Veterinary Disease. James F. Zachary; M. Donald </a:t>
            </a:r>
            <a:r>
              <a:rPr lang="en-GB" dirty="0" err="1" smtClean="0">
                <a:solidFill>
                  <a:schemeClr val="tx1"/>
                </a:solidFill>
              </a:rPr>
              <a:t>McGavin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GB" dirty="0" smtClean="0">
                <a:solidFill>
                  <a:schemeClr val="tx1"/>
                </a:solidFill>
              </a:rPr>
              <a:t>European Advisory board on cat diseases.  Cryptococcosis. </a:t>
            </a:r>
          </a:p>
          <a:p>
            <a:pPr algn="just"/>
            <a:r>
              <a:rPr lang="fi-FI" dirty="0">
                <a:solidFill>
                  <a:schemeClr val="tx1"/>
                </a:solidFill>
              </a:rPr>
              <a:t>Maria Grazia Pennisi, Katrin </a:t>
            </a:r>
            <a:r>
              <a:rPr lang="fi-FI" dirty="0" smtClean="0">
                <a:solidFill>
                  <a:schemeClr val="tx1"/>
                </a:solidFill>
              </a:rPr>
              <a:t>Hartmann; </a:t>
            </a:r>
            <a:r>
              <a:rPr lang="en-US" dirty="0">
                <a:solidFill>
                  <a:schemeClr val="tx1"/>
                </a:solidFill>
              </a:rPr>
              <a:t>Cryptococcosis in cats: ABCD guidelines on prevention and management.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Dermatology in Dogs and </a:t>
            </a:r>
            <a:r>
              <a:rPr lang="en-GB" dirty="0" smtClean="0">
                <a:solidFill>
                  <a:schemeClr val="tx1"/>
                </a:solidFill>
              </a:rPr>
              <a:t>Cats. Elisa </a:t>
            </a:r>
            <a:r>
              <a:rPr lang="en-GB" dirty="0">
                <a:solidFill>
                  <a:schemeClr val="tx1"/>
                </a:solidFill>
              </a:rPr>
              <a:t>Bourguignon, Luciana </a:t>
            </a:r>
            <a:r>
              <a:rPr lang="en-GB" dirty="0" err="1">
                <a:solidFill>
                  <a:schemeClr val="tx1"/>
                </a:solidFill>
              </a:rPr>
              <a:t>Diegues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Guimarães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Tássia</a:t>
            </a:r>
            <a:r>
              <a:rPr lang="en-GB" dirty="0">
                <a:solidFill>
                  <a:schemeClr val="tx1"/>
                </a:solidFill>
              </a:rPr>
              <a:t> Sell Ferreira and </a:t>
            </a:r>
            <a:r>
              <a:rPr lang="en-GB" dirty="0" err="1">
                <a:solidFill>
                  <a:schemeClr val="tx1"/>
                </a:solidFill>
              </a:rPr>
              <a:t>Evandro</a:t>
            </a:r>
            <a:r>
              <a:rPr lang="en-GB" dirty="0">
                <a:solidFill>
                  <a:schemeClr val="tx1"/>
                </a:solidFill>
              </a:rPr>
              <a:t> Silva </a:t>
            </a:r>
            <a:r>
              <a:rPr lang="en-GB" dirty="0" err="1" smtClean="0">
                <a:solidFill>
                  <a:schemeClr val="tx1"/>
                </a:solidFill>
              </a:rPr>
              <a:t>Favarato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s-ES" dirty="0" err="1">
                <a:solidFill>
                  <a:schemeClr val="tx1"/>
                </a:solidFill>
              </a:rPr>
              <a:t>Criptococosis</a:t>
            </a:r>
            <a:r>
              <a:rPr lang="es-ES" dirty="0">
                <a:solidFill>
                  <a:schemeClr val="tx1"/>
                </a:solidFill>
              </a:rPr>
              <a:t> y animales de </a:t>
            </a:r>
            <a:r>
              <a:rPr lang="es-ES" dirty="0" smtClean="0">
                <a:solidFill>
                  <a:schemeClr val="tx1"/>
                </a:solidFill>
              </a:rPr>
              <a:t>compañía. </a:t>
            </a:r>
            <a:r>
              <a:rPr lang="es-ES" dirty="0" err="1" smtClean="0">
                <a:solidFill>
                  <a:schemeClr val="tx1"/>
                </a:solidFill>
              </a:rPr>
              <a:t>Gemma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Castellá, M. Lourdes Abarca y F. Javier </a:t>
            </a:r>
            <a:r>
              <a:rPr lang="es-ES" dirty="0" err="1" smtClean="0">
                <a:solidFill>
                  <a:schemeClr val="tx1"/>
                </a:solidFill>
              </a:rPr>
              <a:t>Cabañes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4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5487" y="2153654"/>
            <a:ext cx="4640513" cy="44751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AETIOLOGICAL AGENT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EPIDEMIOLOGY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SPECIES AFFECTED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TRANSMISSION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PATHOGENESIS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CLINICALS SIGNS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CATS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DOGS</a:t>
            </a:r>
          </a:p>
          <a:p>
            <a:pPr lvl="1"/>
            <a:r>
              <a:rPr lang="en-GB" sz="1400" dirty="0" smtClean="0">
                <a:solidFill>
                  <a:schemeClr val="tx1"/>
                </a:solidFill>
              </a:rPr>
              <a:t>OTHER SPECIES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MACROSCOPIC LESIONS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HISTOPATHOLOGY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DIAGNOSIS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TREATMENT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PREVENTION AND CONTROL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BIBLIOGRAPHY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95" y="3110163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4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AETIOLOGICAL AGENT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127334"/>
            <a:ext cx="4160929" cy="346539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Cryptococcosis is nearly always caused by </a:t>
            </a:r>
            <a:r>
              <a:rPr lang="en-GB" i="1" dirty="0" smtClean="0">
                <a:solidFill>
                  <a:schemeClr val="tx1"/>
                </a:solidFill>
              </a:rPr>
              <a:t>Cryptococcus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Division Basidiomycota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Encapsulated yeast.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Four serotypes based on capsular antigens: A, B, C and D. 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Three varieties: </a:t>
            </a:r>
          </a:p>
          <a:p>
            <a:pPr marL="936900" lvl="2" indent="-342900">
              <a:buFont typeface="+mj-lt"/>
              <a:buAutoNum type="arabicPeriod"/>
            </a:pPr>
            <a:r>
              <a:rPr lang="en-GB" i="1" dirty="0" smtClean="0">
                <a:solidFill>
                  <a:schemeClr val="tx1"/>
                </a:solidFill>
              </a:rPr>
              <a:t>C.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var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endParaRPr lang="en-GB" i="1" dirty="0" smtClean="0">
              <a:solidFill>
                <a:schemeClr val="tx1"/>
              </a:solidFill>
            </a:endParaRPr>
          </a:p>
          <a:p>
            <a:pPr marL="936900" lvl="2" indent="-342900">
              <a:buFont typeface="+mj-lt"/>
              <a:buAutoNum type="arabicPeriod"/>
            </a:pPr>
            <a:r>
              <a:rPr lang="en-GB" i="1" dirty="0" smtClean="0">
                <a:solidFill>
                  <a:schemeClr val="tx1"/>
                </a:solidFill>
              </a:rPr>
              <a:t>C.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var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gattii</a:t>
            </a:r>
            <a:endParaRPr lang="en-GB" i="1" dirty="0" smtClean="0">
              <a:solidFill>
                <a:schemeClr val="tx1"/>
              </a:solidFill>
            </a:endParaRPr>
          </a:p>
          <a:p>
            <a:pPr marL="936900" lvl="2" indent="-342900">
              <a:buFont typeface="+mj-lt"/>
              <a:buAutoNum type="arabicPeriod"/>
            </a:pPr>
            <a:r>
              <a:rPr lang="en-GB" i="1" dirty="0" smtClean="0">
                <a:solidFill>
                  <a:schemeClr val="tx1"/>
                </a:solidFill>
              </a:rPr>
              <a:t>C. </a:t>
            </a:r>
            <a:r>
              <a:rPr lang="en-GB" i="1" dirty="0" err="1" smtClean="0">
                <a:solidFill>
                  <a:schemeClr val="tx1"/>
                </a:solidFill>
              </a:rPr>
              <a:t>laurentii</a:t>
            </a:r>
            <a:endParaRPr lang="en-GB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75691"/>
              </p:ext>
            </p:extLst>
          </p:nvPr>
        </p:nvGraphicFramePr>
        <p:xfrm>
          <a:off x="5135581" y="2337060"/>
          <a:ext cx="6475227" cy="2407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58409"/>
                <a:gridCol w="2158409"/>
                <a:gridCol w="2158409"/>
              </a:tblGrid>
              <a:tr h="669029"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C. </a:t>
                      </a:r>
                      <a:r>
                        <a:rPr lang="en-GB" sz="1600" i="1" dirty="0" err="1" smtClean="0"/>
                        <a:t>neoformans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var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neoformans</a:t>
                      </a:r>
                      <a:endParaRPr lang="en-GB" sz="1600" i="1" dirty="0" smtClean="0"/>
                    </a:p>
                    <a:p>
                      <a:pPr algn="ctr"/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C. </a:t>
                      </a:r>
                      <a:r>
                        <a:rPr lang="en-GB" sz="1600" i="1" dirty="0" err="1" smtClean="0"/>
                        <a:t>neoformans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var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gattii</a:t>
                      </a:r>
                      <a:endParaRPr lang="en-GB" sz="1600" i="1" dirty="0" smtClean="0"/>
                    </a:p>
                    <a:p>
                      <a:pPr algn="ctr"/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i="1" dirty="0" smtClean="0"/>
                        <a:t>C. </a:t>
                      </a:r>
                      <a:r>
                        <a:rPr lang="en-GB" sz="1600" i="1" dirty="0" err="1" smtClean="0"/>
                        <a:t>laurentii</a:t>
                      </a:r>
                      <a:endParaRPr lang="en-GB" sz="1600" i="1" dirty="0" smtClean="0"/>
                    </a:p>
                    <a:p>
                      <a:pPr algn="ctr"/>
                      <a:endParaRPr lang="en-GB" sz="1600" i="1" dirty="0"/>
                    </a:p>
                  </a:txBody>
                  <a:tcPr/>
                </a:tc>
              </a:tr>
              <a:tr h="48013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Serotypes A and 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Ubiquitous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Causes most cases of cryptococcosis in humans, especially in immunocompromised cases. 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Serotypes B and 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Less common in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Mostly in immunocompetent hosts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Rarely causes disease in humans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/>
                        <a:t>Immunocompromised hosts</a:t>
                      </a:r>
                      <a:endParaRPr lang="en-GB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6096000" y="5053263"/>
            <a:ext cx="4912895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Cryptococcus species other than C. </a:t>
            </a:r>
            <a:r>
              <a:rPr lang="en-GB" sz="1600" dirty="0" err="1">
                <a:solidFill>
                  <a:schemeClr val="bg1"/>
                </a:solidFill>
              </a:rPr>
              <a:t>neoformans</a:t>
            </a:r>
            <a:r>
              <a:rPr lang="en-GB" sz="1600" dirty="0">
                <a:solidFill>
                  <a:schemeClr val="bg1"/>
                </a:solidFill>
              </a:rPr>
              <a:t> are, with rare exceptions, considered to be saprophytic and </a:t>
            </a:r>
            <a:r>
              <a:rPr lang="en-GB" sz="1600" dirty="0" err="1">
                <a:solidFill>
                  <a:schemeClr val="bg1"/>
                </a:solidFill>
              </a:rPr>
              <a:t>nonpathogenic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9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 AND IMPORTANCE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2159214"/>
            <a:ext cx="4748796" cy="3877986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en-GB" i="1" dirty="0" smtClean="0">
                <a:solidFill>
                  <a:schemeClr val="tx1"/>
                </a:solidFill>
              </a:rPr>
              <a:t>C.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var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Found worldwide in the soil</a:t>
            </a:r>
          </a:p>
          <a:p>
            <a:pPr algn="just"/>
            <a:r>
              <a:rPr lang="en-GB" i="1" dirty="0" smtClean="0">
                <a:solidFill>
                  <a:schemeClr val="tx1"/>
                </a:solidFill>
              </a:rPr>
              <a:t>C. </a:t>
            </a:r>
            <a:r>
              <a:rPr lang="en-GB" i="1" dirty="0" err="1" smtClean="0">
                <a:solidFill>
                  <a:schemeClr val="tx1"/>
                </a:solidFill>
              </a:rPr>
              <a:t>neoformans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var</a:t>
            </a:r>
            <a:r>
              <a:rPr lang="en-GB" i="1" dirty="0" smtClean="0">
                <a:solidFill>
                  <a:schemeClr val="tx1"/>
                </a:solidFill>
              </a:rPr>
              <a:t> </a:t>
            </a:r>
            <a:r>
              <a:rPr lang="en-GB" i="1" dirty="0" err="1" smtClean="0">
                <a:solidFill>
                  <a:schemeClr val="tx1"/>
                </a:solidFill>
              </a:rPr>
              <a:t>gattii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en-GB" dirty="0" smtClean="0">
                <a:solidFill>
                  <a:schemeClr val="tx1"/>
                </a:solidFill>
              </a:rPr>
              <a:t>Found around eucalyptus trees in tropical and sub-tropical areas including Australia, California and parts of South and Central America. 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87189" y="2159214"/>
            <a:ext cx="5570622" cy="387798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IMPORTANCE OF CRYPTOCOCCOSIS</a:t>
            </a:r>
          </a:p>
          <a:p>
            <a:pPr algn="just"/>
            <a:r>
              <a:rPr lang="en-US" sz="1600" i="1" dirty="0" smtClean="0"/>
              <a:t>C. </a:t>
            </a:r>
            <a:r>
              <a:rPr lang="en-US" sz="1600" i="1" dirty="0" err="1" smtClean="0"/>
              <a:t>neoformans</a:t>
            </a:r>
            <a:r>
              <a:rPr lang="en-US" sz="1600" i="1" dirty="0" smtClean="0"/>
              <a:t> </a:t>
            </a:r>
            <a:r>
              <a:rPr lang="en-US" sz="1600" dirty="0" smtClean="0"/>
              <a:t>and </a:t>
            </a:r>
            <a:r>
              <a:rPr lang="en-US" sz="1600" i="1" dirty="0" smtClean="0"/>
              <a:t>C. </a:t>
            </a:r>
            <a:r>
              <a:rPr lang="en-US" sz="1600" i="1" dirty="0" err="1" smtClean="0"/>
              <a:t>gattii</a:t>
            </a:r>
            <a:r>
              <a:rPr lang="en-US" sz="1600" i="1" dirty="0" smtClean="0"/>
              <a:t> </a:t>
            </a:r>
            <a:r>
              <a:rPr lang="en-US" sz="1600" dirty="0" smtClean="0"/>
              <a:t>are very common in some environments BUT most people and animals do not become ill after exposure.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In a minority of cases, however, fungal infections become symptomatic in: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the respiratory tract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central nervous system (CNS)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Other organs.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1600" dirty="0"/>
          </a:p>
          <a:p>
            <a:pPr algn="just"/>
            <a:r>
              <a:rPr lang="en-US" sz="1600" dirty="0" smtClean="0"/>
              <a:t>Some infections are contained but not eliminated by the immune system, and can recur later in life.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Cryptococcosis is sometimes fatal despite treatment.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25999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SPECIES AFFECTED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1997242"/>
            <a:ext cx="6036176" cy="3970421"/>
          </a:xfrm>
          <a:ln>
            <a:solidFill>
              <a:schemeClr val="accent2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1700" dirty="0">
                <a:solidFill>
                  <a:schemeClr val="tx1"/>
                </a:solidFill>
              </a:rPr>
              <a:t>Clinical cryptococcosis is </a:t>
            </a:r>
            <a:r>
              <a:rPr lang="en-US" sz="1700" b="1" dirty="0">
                <a:solidFill>
                  <a:schemeClr val="tx1"/>
                </a:solidFill>
              </a:rPr>
              <a:t>most often found in cats</a:t>
            </a:r>
            <a:r>
              <a:rPr lang="en-US" sz="17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en-US" sz="1700" dirty="0">
                <a:solidFill>
                  <a:schemeClr val="tx1"/>
                </a:solidFill>
              </a:rPr>
              <a:t>Outbreaks of cryptococcal mastitis and pneumonia have been described in cattle. </a:t>
            </a:r>
          </a:p>
          <a:p>
            <a:pPr algn="just"/>
            <a:r>
              <a:rPr lang="en-US" sz="1700" dirty="0">
                <a:solidFill>
                  <a:schemeClr val="tx1"/>
                </a:solidFill>
              </a:rPr>
              <a:t>Clinical cases have also been reported in dogs, ferrets, guinea pigs, horses, sheep, goats, pigs, llamas, foxes, mink, cheetahs, gazelles, koalas, wallabies, porpoises, non-human primates and other animals. </a:t>
            </a:r>
          </a:p>
          <a:p>
            <a:pPr algn="just"/>
            <a:r>
              <a:rPr lang="en-US" sz="1700" i="1" dirty="0">
                <a:solidFill>
                  <a:schemeClr val="tx1"/>
                </a:solidFill>
              </a:rPr>
              <a:t>C. </a:t>
            </a:r>
            <a:r>
              <a:rPr lang="en-US" sz="1700" i="1" dirty="0" err="1">
                <a:solidFill>
                  <a:schemeClr val="tx1"/>
                </a:solidFill>
              </a:rPr>
              <a:t>neoformans</a:t>
            </a:r>
            <a:r>
              <a:rPr lang="en-US" sz="1700" i="1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can be isolated from asymptomatic mammals. </a:t>
            </a:r>
          </a:p>
          <a:p>
            <a:pPr algn="just"/>
            <a:r>
              <a:rPr lang="en-US" sz="1700" i="1" dirty="0">
                <a:solidFill>
                  <a:schemeClr val="tx1"/>
                </a:solidFill>
              </a:rPr>
              <a:t>C. </a:t>
            </a:r>
            <a:r>
              <a:rPr lang="en-US" sz="1700" i="1" dirty="0" err="1">
                <a:solidFill>
                  <a:schemeClr val="tx1"/>
                </a:solidFill>
              </a:rPr>
              <a:t>neoformans</a:t>
            </a:r>
            <a:r>
              <a:rPr lang="en-US" sz="1700" i="1" dirty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can be found in the feces of </a:t>
            </a:r>
            <a:r>
              <a:rPr lang="en-US" sz="1700" dirty="0" smtClean="0">
                <a:solidFill>
                  <a:schemeClr val="tx1"/>
                </a:solidFill>
              </a:rPr>
              <a:t>birds. </a:t>
            </a:r>
            <a:r>
              <a:rPr lang="en-US" sz="1700" dirty="0">
                <a:solidFill>
                  <a:schemeClr val="tx1"/>
                </a:solidFill>
              </a:rPr>
              <a:t>The presence of this organism in the feces can be due to a transient asymptomatic intestinal infection, or to the inoculation of the feces with organisms carried on the beaks or feet. Clinical infections in birds are very rare.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815804" y="2165684"/>
            <a:ext cx="2474495" cy="22467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numCol="2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Cats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Cattle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Dogs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Ferrets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Guinea Pigs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Horses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Sheep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Goats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Llamas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Foxes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Mink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Cheetahs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Gazelles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Koalas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Wallabies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Porpoises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Non-human Primates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smtClean="0"/>
              <a:t>Humans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6" t="5089"/>
          <a:stretch/>
        </p:blipFill>
        <p:spPr>
          <a:xfrm>
            <a:off x="9290299" y="3621505"/>
            <a:ext cx="2901701" cy="274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4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70918" y="2074461"/>
            <a:ext cx="4260640" cy="4189862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altLang="en-US" dirty="0">
                <a:solidFill>
                  <a:schemeClr val="tx1"/>
                </a:solidFill>
              </a:rPr>
              <a:t>Inhalation</a:t>
            </a:r>
          </a:p>
          <a:p>
            <a:pPr lvl="1" algn="just"/>
            <a:r>
              <a:rPr lang="en-US" altLang="en-US" dirty="0">
                <a:solidFill>
                  <a:schemeClr val="tx1"/>
                </a:solidFill>
              </a:rPr>
              <a:t>Via environment</a:t>
            </a:r>
          </a:p>
          <a:p>
            <a:pPr algn="just"/>
            <a:r>
              <a:rPr lang="en-US" altLang="en-US" dirty="0">
                <a:solidFill>
                  <a:schemeClr val="tx1"/>
                </a:solidFill>
              </a:rPr>
              <a:t>Reactivation of latent infection</a:t>
            </a:r>
          </a:p>
          <a:p>
            <a:pPr algn="just"/>
            <a:r>
              <a:rPr lang="en-US" altLang="en-US" dirty="0">
                <a:solidFill>
                  <a:schemeClr val="tx1"/>
                </a:solidFill>
              </a:rPr>
              <a:t>Fomites</a:t>
            </a:r>
          </a:p>
          <a:p>
            <a:pPr lvl="1" algn="just"/>
            <a:r>
              <a:rPr lang="en-US" altLang="en-US" dirty="0">
                <a:solidFill>
                  <a:schemeClr val="tx1"/>
                </a:solidFill>
              </a:rPr>
              <a:t>Mastitis in cattle</a:t>
            </a:r>
          </a:p>
          <a:p>
            <a:pPr lvl="2" algn="just"/>
            <a:r>
              <a:rPr lang="en-US" altLang="en-US" dirty="0">
                <a:solidFill>
                  <a:schemeClr val="tx1"/>
                </a:solidFill>
              </a:rPr>
              <a:t>Contaminated syringes, </a:t>
            </a:r>
            <a:r>
              <a:rPr lang="en-US" altLang="en-US" dirty="0" smtClean="0">
                <a:solidFill>
                  <a:schemeClr val="tx1"/>
                </a:solidFill>
              </a:rPr>
              <a:t>cannulas, antibiotic preparations.</a:t>
            </a:r>
          </a:p>
          <a:p>
            <a:pPr lvl="2" algn="just"/>
            <a:r>
              <a:rPr lang="en-US" altLang="en-US" dirty="0" smtClean="0">
                <a:solidFill>
                  <a:schemeClr val="tx1"/>
                </a:solidFill>
              </a:rPr>
              <a:t>It can also enter the mammary gland if not cleaned adequately before treatment. </a:t>
            </a:r>
            <a:endParaRPr lang="en-US" altLang="en-US" dirty="0">
              <a:solidFill>
                <a:schemeClr val="tx1"/>
              </a:solidFill>
            </a:endParaRPr>
          </a:p>
          <a:p>
            <a:pPr algn="just"/>
            <a:r>
              <a:rPr lang="en-US" altLang="en-US" dirty="0">
                <a:solidFill>
                  <a:schemeClr val="tx1"/>
                </a:solidFill>
              </a:rPr>
              <a:t>Animal-to-human and human-to-human transmission very rare</a:t>
            </a:r>
          </a:p>
          <a:p>
            <a:endParaRPr lang="en-GB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09" y="2510019"/>
            <a:ext cx="6439799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83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PATHOGENESIS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3" y="1962132"/>
            <a:ext cx="11029615" cy="337414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i="1" dirty="0">
                <a:solidFill>
                  <a:schemeClr val="tx1"/>
                </a:solidFill>
              </a:rPr>
              <a:t>Cryptococcus</a:t>
            </a:r>
            <a:r>
              <a:rPr lang="en-US" dirty="0">
                <a:solidFill>
                  <a:schemeClr val="tx1"/>
                </a:solidFill>
              </a:rPr>
              <a:t> is primarily an airborne pathogen, and the nasal cavity is usually the primary site of infection in cats and dogs.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most cases there is only a subclinical colonization without the invasion of the </a:t>
            </a:r>
            <a:r>
              <a:rPr lang="en-US" dirty="0" smtClean="0">
                <a:solidFill>
                  <a:schemeClr val="tx1"/>
                </a:solidFill>
              </a:rPr>
              <a:t>epithelium.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When </a:t>
            </a:r>
            <a:r>
              <a:rPr lang="en-US" dirty="0">
                <a:solidFill>
                  <a:schemeClr val="tx1"/>
                </a:solidFill>
              </a:rPr>
              <a:t>invasion of mucosal tissues occurs, progression to disease occurs locally and/or systemically.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>
                <a:solidFill>
                  <a:schemeClr val="tx1"/>
                </a:solidFill>
              </a:rPr>
              <a:t>both people and cats, the infection may follow ingestion of desiccated yeast cells or, more rarely, cutaneous inoculation of fungal forms.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incubation period varies from months to years, and the source of infection often remains unknown. 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virulence (genotype)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the inhaled organisms influence the outcome of infection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From the upper respiratory tract the infection may spread locally to the CNS through the ethmoid bone, and rarely also to the lower respiratory tract or </a:t>
            </a:r>
            <a:r>
              <a:rPr lang="en-US" dirty="0" smtClean="0">
                <a:solidFill>
                  <a:schemeClr val="tx1"/>
                </a:solidFill>
              </a:rPr>
              <a:t>systemically.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There are temperature-sensitive strains which are unable to grow at temperatures </a:t>
            </a:r>
            <a:r>
              <a:rPr lang="en-US" u="sng" dirty="0">
                <a:solidFill>
                  <a:schemeClr val="tx1"/>
                </a:solidFill>
              </a:rPr>
              <a:t>&gt;</a:t>
            </a:r>
            <a:r>
              <a:rPr lang="en-US" dirty="0">
                <a:solidFill>
                  <a:schemeClr val="tx1"/>
                </a:solidFill>
              </a:rPr>
              <a:t> 37.0°C and may cause infections only at body sites where the temperature is lower (skin, nose, scrotum</a:t>
            </a:r>
            <a:r>
              <a:rPr lang="en-US" dirty="0" smtClean="0">
                <a:solidFill>
                  <a:schemeClr val="tx1"/>
                </a:solidFill>
              </a:rPr>
              <a:t>). </a:t>
            </a:r>
            <a:endParaRPr lang="en-US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8024" y="5117910"/>
            <a:ext cx="8215952" cy="16312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Antibodies produced against capsular antigens are not protective</a:t>
            </a:r>
            <a:r>
              <a:rPr lang="en-US" sz="1600" dirty="0" smtClean="0"/>
              <a:t>. </a:t>
            </a:r>
          </a:p>
          <a:p>
            <a:pPr algn="just"/>
            <a:r>
              <a:rPr lang="en-US" sz="1600" dirty="0" smtClean="0"/>
              <a:t>Persistent infections can occur because the capsule of Cryptococcus yeast forms inhibits phagocytosis, and other virulence factors such as melanin production protects the yeast cells from oxidative damage. </a:t>
            </a:r>
          </a:p>
          <a:p>
            <a:pPr algn="just"/>
            <a:r>
              <a:rPr lang="en-US" sz="1600" dirty="0" smtClean="0"/>
              <a:t>It </a:t>
            </a:r>
            <a:r>
              <a:rPr lang="en-US" sz="1600" dirty="0"/>
              <a:t>is </a:t>
            </a:r>
            <a:r>
              <a:rPr lang="en-US" sz="1600" dirty="0" smtClean="0"/>
              <a:t>able </a:t>
            </a:r>
            <a:r>
              <a:rPr lang="en-US" sz="1600" dirty="0"/>
              <a:t>to survive inside phagocytic cells such as macrophages and neutrophils and can be disseminated with these </a:t>
            </a:r>
            <a:r>
              <a:rPr lang="en-US" sz="1600" dirty="0" smtClean="0"/>
              <a:t>cells.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761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SIGNS IN CATS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0796" y="1927683"/>
            <a:ext cx="7397632" cy="220759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Upper </a:t>
            </a:r>
            <a:r>
              <a:rPr lang="en-US" sz="1600" b="1" dirty="0">
                <a:solidFill>
                  <a:schemeClr val="tx1"/>
                </a:solidFill>
              </a:rPr>
              <a:t>respiratory disease </a:t>
            </a:r>
            <a:r>
              <a:rPr lang="en-US" sz="1600" dirty="0">
                <a:solidFill>
                  <a:schemeClr val="tx1"/>
                </a:solidFill>
              </a:rPr>
              <a:t>(unilateral or bilateral chronic rhinitis or sinusitis) is the </a:t>
            </a:r>
            <a:r>
              <a:rPr lang="en-US" sz="1600" u="sng" dirty="0">
                <a:solidFill>
                  <a:schemeClr val="tx1"/>
                </a:solidFill>
              </a:rPr>
              <a:t>most common form of cryptococcosis in cats</a:t>
            </a:r>
            <a:r>
              <a:rPr lang="en-US" sz="1600" dirty="0">
                <a:solidFill>
                  <a:schemeClr val="tx1"/>
                </a:solidFill>
              </a:rPr>
              <a:t>. The symptoms may </a:t>
            </a:r>
            <a:r>
              <a:rPr lang="en-US" sz="1600" dirty="0" smtClean="0">
                <a:solidFill>
                  <a:schemeClr val="tx1"/>
                </a:solidFill>
              </a:rPr>
              <a:t>include:</a:t>
            </a:r>
          </a:p>
          <a:p>
            <a:pPr lvl="1" algn="just"/>
            <a:r>
              <a:rPr lang="en-US" dirty="0" smtClean="0">
                <a:solidFill>
                  <a:schemeClr val="tx1"/>
                </a:solidFill>
              </a:rPr>
              <a:t>Sneezing, snoring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smtClean="0">
                <a:solidFill>
                  <a:schemeClr val="tx1"/>
                </a:solidFill>
              </a:rPr>
              <a:t>snorting, dyspnea, mucopurulent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dirty="0" err="1">
                <a:solidFill>
                  <a:schemeClr val="tx1"/>
                </a:solidFill>
              </a:rPr>
              <a:t>serosanguineous</a:t>
            </a:r>
            <a:r>
              <a:rPr lang="en-US" dirty="0">
                <a:solidFill>
                  <a:schemeClr val="tx1"/>
                </a:solidFill>
              </a:rPr>
              <a:t> nasal </a:t>
            </a:r>
            <a:r>
              <a:rPr lang="en-US" dirty="0" smtClean="0">
                <a:solidFill>
                  <a:schemeClr val="tx1"/>
                </a:solidFill>
              </a:rPr>
              <a:t>discharge, Polyp-like </a:t>
            </a:r>
            <a:r>
              <a:rPr lang="en-US" dirty="0">
                <a:solidFill>
                  <a:schemeClr val="tx1"/>
                </a:solidFill>
              </a:rPr>
              <a:t>masses may protrude from one or both </a:t>
            </a:r>
            <a:r>
              <a:rPr lang="en-US" dirty="0" smtClean="0">
                <a:solidFill>
                  <a:schemeClr val="tx1"/>
                </a:solidFill>
              </a:rPr>
              <a:t>nostrils, pulmonary </a:t>
            </a:r>
            <a:r>
              <a:rPr lang="en-US" dirty="0">
                <a:solidFill>
                  <a:schemeClr val="tx1"/>
                </a:solidFill>
              </a:rPr>
              <a:t>symptoms are uncommon.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30796" y="4347000"/>
            <a:ext cx="7397632" cy="216366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r>
              <a:rPr lang="en-US" sz="1600" i="1" dirty="0">
                <a:solidFill>
                  <a:prstClr val="black"/>
                </a:solidFill>
              </a:rPr>
              <a:t>C. </a:t>
            </a:r>
            <a:r>
              <a:rPr lang="en-US" sz="1600" i="1" dirty="0" err="1">
                <a:solidFill>
                  <a:prstClr val="black"/>
                </a:solidFill>
              </a:rPr>
              <a:t>neoformans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dirty="0">
                <a:solidFill>
                  <a:prstClr val="black"/>
                </a:solidFill>
              </a:rPr>
              <a:t>can cause </a:t>
            </a:r>
            <a:r>
              <a:rPr lang="en-US" sz="1600" b="1" dirty="0">
                <a:solidFill>
                  <a:prstClr val="black"/>
                </a:solidFill>
              </a:rPr>
              <a:t>skin lesions</a:t>
            </a:r>
            <a:r>
              <a:rPr lang="en-US" sz="1600" dirty="0">
                <a:solidFill>
                  <a:prstClr val="black"/>
                </a:solidFill>
              </a:rPr>
              <a:t>, particularly on the face. </a:t>
            </a:r>
          </a:p>
          <a:p>
            <a:pPr marL="6300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>
                <a:solidFill>
                  <a:prstClr val="black"/>
                </a:solidFill>
              </a:rPr>
              <a:t>Typically, there are one or more firm, nodular, cutaneous or subcutaneous swellings on the head, </a:t>
            </a:r>
            <a:r>
              <a:rPr lang="en-US" sz="1600" dirty="0" smtClean="0">
                <a:solidFill>
                  <a:prstClr val="black"/>
                </a:solidFill>
              </a:rPr>
              <a:t>particularly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400" dirty="0" smtClean="0">
                <a:solidFill>
                  <a:prstClr val="black"/>
                </a:solidFill>
              </a:rPr>
              <a:t>bridge </a:t>
            </a:r>
            <a:r>
              <a:rPr lang="en-US" sz="1400" dirty="0">
                <a:solidFill>
                  <a:prstClr val="black"/>
                </a:solidFill>
              </a:rPr>
              <a:t>of the </a:t>
            </a:r>
            <a:r>
              <a:rPr lang="en-US" sz="1400" dirty="0" smtClean="0">
                <a:solidFill>
                  <a:prstClr val="black"/>
                </a:solidFill>
              </a:rPr>
              <a:t>nose, side </a:t>
            </a:r>
            <a:r>
              <a:rPr lang="en-US" sz="1400" dirty="0">
                <a:solidFill>
                  <a:prstClr val="black"/>
                </a:solidFill>
              </a:rPr>
              <a:t>of the </a:t>
            </a:r>
            <a:r>
              <a:rPr lang="en-US" sz="1400" dirty="0" smtClean="0">
                <a:solidFill>
                  <a:prstClr val="black"/>
                </a:solidFill>
              </a:rPr>
              <a:t>face, upper </a:t>
            </a:r>
            <a:r>
              <a:rPr lang="en-US" sz="1400" dirty="0">
                <a:solidFill>
                  <a:prstClr val="black"/>
                </a:solidFill>
              </a:rPr>
              <a:t>lip or </a:t>
            </a:r>
            <a:r>
              <a:rPr lang="en-US" sz="1400" dirty="0" smtClean="0">
                <a:solidFill>
                  <a:prstClr val="black"/>
                </a:solidFill>
              </a:rPr>
              <a:t>nostril. </a:t>
            </a:r>
          </a:p>
          <a:p>
            <a:pPr marL="630000" lvl="1" indent="-306000" algn="just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dirty="0" smtClean="0">
                <a:solidFill>
                  <a:prstClr val="black"/>
                </a:solidFill>
              </a:rPr>
              <a:t>Some </a:t>
            </a:r>
            <a:r>
              <a:rPr lang="en-US" sz="1600" dirty="0">
                <a:solidFill>
                  <a:prstClr val="black"/>
                </a:solidFill>
              </a:rPr>
              <a:t>lesions may ulcerate. There is little or no pruritus. </a:t>
            </a:r>
          </a:p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rgbClr val="4590B8"/>
              </a:buClr>
              <a:buSzPct val="92000"/>
            </a:pPr>
            <a:r>
              <a:rPr lang="en-US" sz="1600" b="1" dirty="0">
                <a:solidFill>
                  <a:prstClr val="black"/>
                </a:solidFill>
              </a:rPr>
              <a:t>Disseminated cryptococcosis</a:t>
            </a:r>
            <a:r>
              <a:rPr lang="en-US" sz="1600" dirty="0">
                <a:solidFill>
                  <a:prstClr val="black"/>
                </a:solidFill>
              </a:rPr>
              <a:t>: fluctuant or firm papules and nodules may also occur on other parts of the body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14" y="1985648"/>
            <a:ext cx="2159221" cy="214962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0526735" y="1985648"/>
            <a:ext cx="14437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 smtClean="0"/>
              <a:t>Cats affected with </a:t>
            </a:r>
            <a:r>
              <a:rPr lang="en-GB" sz="1100" i="1" dirty="0" err="1" smtClean="0"/>
              <a:t>criptococcosis</a:t>
            </a:r>
            <a:endParaRPr lang="en-GB" sz="1100" i="1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514" y="4319258"/>
            <a:ext cx="2159221" cy="2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6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SIGNS IN CATS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809791" y="2478506"/>
            <a:ext cx="5061619" cy="3754874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Central nervous system (CNS) disease </a:t>
            </a:r>
            <a:r>
              <a:rPr lang="en-US" sz="1600" dirty="0" smtClean="0"/>
              <a:t>due either to: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a focal mass lesion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diffuse neurologic disease.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Neurologic signs may be mild or severe, and can include: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change in temperament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depression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disorientation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ataxia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paresis or paralysis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seizures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circling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smtClean="0"/>
              <a:t>abnormal pupillary responses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n-US" sz="1600" dirty="0" err="1" smtClean="0"/>
              <a:t>anisocoria</a:t>
            </a:r>
            <a:r>
              <a:rPr lang="en-US" sz="1600" dirty="0" smtClean="0"/>
              <a:t> and blindness</a:t>
            </a:r>
          </a:p>
          <a:p>
            <a:endParaRPr lang="en-US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859135" y="2109174"/>
            <a:ext cx="4018548" cy="73866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C. </a:t>
            </a:r>
            <a:r>
              <a:rPr lang="en-US" sz="1400" i="1" dirty="0" err="1" smtClean="0"/>
              <a:t>neoformans</a:t>
            </a:r>
            <a:r>
              <a:rPr lang="en-US" sz="1400" i="1" dirty="0" smtClean="0"/>
              <a:t> </a:t>
            </a:r>
            <a:r>
              <a:rPr lang="en-US" sz="1400" dirty="0" smtClean="0"/>
              <a:t>can also invade </a:t>
            </a:r>
            <a:r>
              <a:rPr lang="en-US" sz="1400" b="1" dirty="0" smtClean="0"/>
              <a:t>other organs </a:t>
            </a:r>
            <a:r>
              <a:rPr lang="en-US" sz="1400" dirty="0" smtClean="0"/>
              <a:t>and less common presentations, including osteomyelitis, may be seen. </a:t>
            </a:r>
            <a:endParaRPr lang="en-US" sz="1400" dirty="0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0" y="2981748"/>
            <a:ext cx="5079597" cy="216345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28610" y="5484831"/>
            <a:ext cx="5079597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Ocular </a:t>
            </a:r>
            <a:r>
              <a:rPr lang="es-ES" sz="1400" dirty="0" err="1"/>
              <a:t>abnormalities</a:t>
            </a:r>
            <a:r>
              <a:rPr lang="es-ES" sz="1400" dirty="0"/>
              <a:t> in </a:t>
            </a:r>
            <a:r>
              <a:rPr lang="es-ES" sz="1400" dirty="0" err="1"/>
              <a:t>cats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disseminated</a:t>
            </a:r>
            <a:r>
              <a:rPr lang="es-ES" sz="1400" dirty="0"/>
              <a:t> </a:t>
            </a:r>
            <a:r>
              <a:rPr lang="es-ES" sz="1400" dirty="0" err="1" smtClean="0"/>
              <a:t>cryptococcosis</a:t>
            </a:r>
            <a:r>
              <a:rPr lang="es-ES" sz="1400" dirty="0"/>
              <a:t>. </a:t>
            </a:r>
            <a:endParaRPr lang="es-ES" sz="1400" dirty="0" smtClean="0"/>
          </a:p>
          <a:p>
            <a:pPr algn="just"/>
            <a:r>
              <a:rPr lang="es-ES" sz="1400" b="1" dirty="0" smtClean="0"/>
              <a:t>A. </a:t>
            </a:r>
            <a:r>
              <a:rPr lang="es-ES" sz="1400" dirty="0" smtClean="0"/>
              <a:t>Bilateral </a:t>
            </a:r>
            <a:r>
              <a:rPr lang="es-ES" sz="1400" dirty="0" err="1"/>
              <a:t>mydriasis</a:t>
            </a:r>
            <a:r>
              <a:rPr lang="es-ES" sz="1400" dirty="0"/>
              <a:t> in </a:t>
            </a:r>
            <a:r>
              <a:rPr lang="es-ES" sz="1400" dirty="0" err="1"/>
              <a:t>an</a:t>
            </a:r>
            <a:r>
              <a:rPr lang="es-ES" sz="1400" dirty="0"/>
              <a:t> 8-year-old </a:t>
            </a:r>
            <a:r>
              <a:rPr lang="es-ES" sz="1400" dirty="0" err="1"/>
              <a:t>male</a:t>
            </a:r>
            <a:r>
              <a:rPr lang="es-ES" sz="1400" dirty="0"/>
              <a:t> </a:t>
            </a:r>
            <a:r>
              <a:rPr lang="es-ES" sz="1400" dirty="0" err="1" smtClean="0"/>
              <a:t>with</a:t>
            </a:r>
            <a:r>
              <a:rPr lang="es-ES" sz="1400" dirty="0" smtClean="0"/>
              <a:t> </a:t>
            </a:r>
            <a:r>
              <a:rPr lang="es-ES" sz="1400" dirty="0" err="1"/>
              <a:t>cryptococcal</a:t>
            </a:r>
            <a:r>
              <a:rPr lang="es-ES" sz="1400" dirty="0"/>
              <a:t> </a:t>
            </a:r>
            <a:r>
              <a:rPr lang="es-ES" sz="1400" dirty="0" err="1"/>
              <a:t>meningoencephalitis</a:t>
            </a:r>
            <a:r>
              <a:rPr lang="es-ES" sz="1400" dirty="0"/>
              <a:t>. </a:t>
            </a:r>
            <a:endParaRPr lang="es-ES" sz="1400" dirty="0" smtClean="0"/>
          </a:p>
          <a:p>
            <a:pPr algn="just"/>
            <a:r>
              <a:rPr lang="es-ES" sz="1400" b="1" dirty="0" smtClean="0"/>
              <a:t>B. </a:t>
            </a:r>
            <a:r>
              <a:rPr lang="es-ES" sz="1400" dirty="0" err="1" smtClean="0"/>
              <a:t>Granulomatous</a:t>
            </a:r>
            <a:r>
              <a:rPr lang="es-ES" sz="1400" dirty="0" smtClean="0"/>
              <a:t> </a:t>
            </a:r>
            <a:r>
              <a:rPr lang="es-ES" sz="1400" dirty="0" err="1"/>
              <a:t>chorioretinitis</a:t>
            </a:r>
            <a:r>
              <a:rPr lang="es-ES" sz="1400" dirty="0"/>
              <a:t> and </a:t>
            </a:r>
            <a:r>
              <a:rPr lang="es-ES" sz="1400" dirty="0" err="1"/>
              <a:t>retinal</a:t>
            </a:r>
            <a:r>
              <a:rPr lang="es-ES" sz="1400" dirty="0"/>
              <a:t> </a:t>
            </a:r>
            <a:r>
              <a:rPr lang="es-ES" sz="1400" dirty="0" err="1"/>
              <a:t>detachment</a:t>
            </a:r>
            <a:r>
              <a:rPr lang="es-ES" sz="1400" dirty="0"/>
              <a:t> in </a:t>
            </a:r>
            <a:r>
              <a:rPr lang="es-ES" sz="1400" dirty="0" err="1"/>
              <a:t>another</a:t>
            </a:r>
            <a:r>
              <a:rPr lang="es-ES" sz="1400" dirty="0"/>
              <a:t> </a:t>
            </a:r>
            <a:r>
              <a:rPr lang="es-ES" sz="1400" dirty="0" err="1"/>
              <a:t>cat</a:t>
            </a:r>
            <a:r>
              <a:rPr lang="es-ES" sz="1400" dirty="0"/>
              <a:t> </a:t>
            </a:r>
            <a:r>
              <a:rPr lang="es-ES" sz="1400" dirty="0" err="1"/>
              <a:t>with</a:t>
            </a:r>
            <a:r>
              <a:rPr lang="es-ES" sz="1400" dirty="0"/>
              <a:t> </a:t>
            </a:r>
            <a:r>
              <a:rPr lang="es-ES" sz="1400" dirty="0" err="1"/>
              <a:t>cryptococcosis</a:t>
            </a:r>
            <a:r>
              <a:rPr lang="es-ES" sz="1400" dirty="0"/>
              <a:t>.</a:t>
            </a:r>
            <a:endParaRPr lang="en-GB" sz="1400" dirty="0"/>
          </a:p>
        </p:txBody>
      </p:sp>
      <p:sp>
        <p:nvSpPr>
          <p:cNvPr id="8" name="Flecha abajo 7"/>
          <p:cNvSpPr/>
          <p:nvPr/>
        </p:nvSpPr>
        <p:spPr>
          <a:xfrm>
            <a:off x="8431679" y="5109302"/>
            <a:ext cx="600501" cy="339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1050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Dividendo</Template>
  <TotalTime>230</TotalTime>
  <Words>1477</Words>
  <Application>Microsoft Office PowerPoint</Application>
  <PresentationFormat>Niestandardowy</PresentationFormat>
  <Paragraphs>216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Dividendo</vt:lpstr>
      <vt:lpstr>CRYPTOCOCCOSIS</vt:lpstr>
      <vt:lpstr>INDEX</vt:lpstr>
      <vt:lpstr>AETIOLOGICAL AGENT</vt:lpstr>
      <vt:lpstr>EPIDEMIOLOGY AND IMPORTANCE</vt:lpstr>
      <vt:lpstr>SPECIES AFFECTED</vt:lpstr>
      <vt:lpstr>TRANSMISSION</vt:lpstr>
      <vt:lpstr>PATHOGENESIS</vt:lpstr>
      <vt:lpstr>CLINICAL SIGNS IN CATS</vt:lpstr>
      <vt:lpstr>CLINICAL SIGNS IN CATS</vt:lpstr>
      <vt:lpstr>CLINICAL SIGNS IN DOGS</vt:lpstr>
      <vt:lpstr>CLINICAL SIGNS IN OTHER ANIMALS</vt:lpstr>
      <vt:lpstr>MACROSCOPIC LESIONS</vt:lpstr>
      <vt:lpstr>Prezentacja programu PowerPoint</vt:lpstr>
      <vt:lpstr>HISTOLOGY</vt:lpstr>
      <vt:lpstr>Prezentacja programu PowerPoint</vt:lpstr>
      <vt:lpstr>DIAGNOSIS IN ANIMALS</vt:lpstr>
      <vt:lpstr>TREATMENT</vt:lpstr>
      <vt:lpstr>PREVENTION AND CONTROL</vt:lpstr>
      <vt:lpstr>BIBLIOGRAPHY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CRYPTOCOCCOSIS</dc:title>
  <dc:creator>Ele PM</dc:creator>
  <cp:lastModifiedBy>DIG-13</cp:lastModifiedBy>
  <cp:revision>25</cp:revision>
  <dcterms:created xsi:type="dcterms:W3CDTF">2019-05-07T11:15:02Z</dcterms:created>
  <dcterms:modified xsi:type="dcterms:W3CDTF">2021-04-23T10:08:56Z</dcterms:modified>
</cp:coreProperties>
</file>