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70"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3/24/2022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638E36-7541-4F9B-ABDB-B2F0EA69A264}"/>
              </a:ext>
            </a:extLst>
          </p:cNvPr>
          <p:cNvSpPr>
            <a:spLocks noGrp="1"/>
          </p:cNvSpPr>
          <p:nvPr>
            <p:ph type="ctrTitle"/>
          </p:nvPr>
        </p:nvSpPr>
        <p:spPr>
          <a:xfrm>
            <a:off x="1828800" y="983240"/>
            <a:ext cx="9039777" cy="2421464"/>
          </a:xfrm>
        </p:spPr>
        <p:txBody>
          <a:bodyPr>
            <a:normAutofit/>
          </a:bodyPr>
          <a:lstStyle/>
          <a:p>
            <a:r>
              <a:rPr lang="it-IT" sz="6000" b="1" dirty="0"/>
              <a:t>Equine </a:t>
            </a:r>
            <a:r>
              <a:rPr lang="it-IT" sz="6000" b="1" dirty="0" err="1"/>
              <a:t>infectious</a:t>
            </a:r>
            <a:r>
              <a:rPr lang="it-IT" sz="6000" b="1" dirty="0"/>
              <a:t> anemia</a:t>
            </a:r>
          </a:p>
        </p:txBody>
      </p:sp>
      <p:sp>
        <p:nvSpPr>
          <p:cNvPr id="3" name="Sottotitolo 2">
            <a:extLst>
              <a:ext uri="{FF2B5EF4-FFF2-40B4-BE49-F238E27FC236}">
                <a16:creationId xmlns:a16="http://schemas.microsoft.com/office/drawing/2014/main" xmlns="" id="{5E3C7A8F-5949-417C-A592-9631DB49E361}"/>
              </a:ext>
            </a:extLst>
          </p:cNvPr>
          <p:cNvSpPr>
            <a:spLocks noGrp="1"/>
          </p:cNvSpPr>
          <p:nvPr>
            <p:ph type="subTitle" idx="1"/>
          </p:nvPr>
        </p:nvSpPr>
        <p:spPr>
          <a:xfrm>
            <a:off x="4134678" y="4664028"/>
            <a:ext cx="7197726" cy="1405467"/>
          </a:xfrm>
        </p:spPr>
        <p:txBody>
          <a:bodyPr>
            <a:normAutofit/>
          </a:bodyPr>
          <a:lstStyle/>
          <a:p>
            <a:endParaRPr lang="it-IT" sz="2800" dirty="0"/>
          </a:p>
        </p:txBody>
      </p:sp>
    </p:spTree>
    <p:extLst>
      <p:ext uri="{BB962C8B-B14F-4D97-AF65-F5344CB8AC3E}">
        <p14:creationId xmlns:p14="http://schemas.microsoft.com/office/powerpoint/2010/main" val="37776781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xmlns="" id="{1861D8F9-4E11-4B60-8E88-BDE3773E0CC6}"/>
              </a:ext>
            </a:extLst>
          </p:cNvPr>
          <p:cNvPicPr>
            <a:picLocks noGrp="1" noChangeAspect="1"/>
          </p:cNvPicPr>
          <p:nvPr>
            <p:ph idx="1"/>
          </p:nvPr>
        </p:nvPicPr>
        <p:blipFill>
          <a:blip r:embed="rId2"/>
          <a:stretch>
            <a:fillRect/>
          </a:stretch>
        </p:blipFill>
        <p:spPr>
          <a:xfrm>
            <a:off x="354708" y="1092232"/>
            <a:ext cx="4918082" cy="3699902"/>
          </a:xfrm>
          <a:prstGeom prst="rect">
            <a:avLst/>
          </a:prstGeom>
        </p:spPr>
      </p:pic>
      <p:sp>
        <p:nvSpPr>
          <p:cNvPr id="5" name="CasellaDiTesto 4">
            <a:extLst>
              <a:ext uri="{FF2B5EF4-FFF2-40B4-BE49-F238E27FC236}">
                <a16:creationId xmlns:a16="http://schemas.microsoft.com/office/drawing/2014/main" xmlns="" id="{97566B02-8923-4A73-9534-87DACA7E5283}"/>
              </a:ext>
            </a:extLst>
          </p:cNvPr>
          <p:cNvSpPr txBox="1"/>
          <p:nvPr/>
        </p:nvSpPr>
        <p:spPr>
          <a:xfrm>
            <a:off x="544343" y="4780883"/>
            <a:ext cx="4538812" cy="830997"/>
          </a:xfrm>
          <a:prstGeom prst="rect">
            <a:avLst/>
          </a:prstGeom>
          <a:noFill/>
        </p:spPr>
        <p:txBody>
          <a:bodyPr wrap="square" rtlCol="0">
            <a:spAutoFit/>
          </a:bodyPr>
          <a:lstStyle/>
          <a:p>
            <a:endParaRPr lang="en-US" sz="2000" dirty="0"/>
          </a:p>
          <a:p>
            <a:r>
              <a:rPr lang="en-US" sz="2800" b="1" dirty="0"/>
              <a:t>pale mucosa with petechiae</a:t>
            </a:r>
            <a:endParaRPr lang="it-IT" sz="2800" b="1" dirty="0"/>
          </a:p>
        </p:txBody>
      </p:sp>
      <p:pic>
        <p:nvPicPr>
          <p:cNvPr id="6" name="Immagine 5">
            <a:extLst>
              <a:ext uri="{FF2B5EF4-FFF2-40B4-BE49-F238E27FC236}">
                <a16:creationId xmlns:a16="http://schemas.microsoft.com/office/drawing/2014/main" xmlns="" id="{EB8868E4-4B2C-4A5F-AD94-8A6050F253BD}"/>
              </a:ext>
            </a:extLst>
          </p:cNvPr>
          <p:cNvPicPr>
            <a:picLocks noChangeAspect="1"/>
          </p:cNvPicPr>
          <p:nvPr/>
        </p:nvPicPr>
        <p:blipFill>
          <a:blip r:embed="rId3"/>
          <a:stretch>
            <a:fillRect/>
          </a:stretch>
        </p:blipFill>
        <p:spPr>
          <a:xfrm>
            <a:off x="6817718" y="516171"/>
            <a:ext cx="4198080" cy="4342577"/>
          </a:xfrm>
          <a:prstGeom prst="rect">
            <a:avLst/>
          </a:prstGeom>
        </p:spPr>
      </p:pic>
      <p:sp>
        <p:nvSpPr>
          <p:cNvPr id="7" name="CasellaDiTesto 6">
            <a:extLst>
              <a:ext uri="{FF2B5EF4-FFF2-40B4-BE49-F238E27FC236}">
                <a16:creationId xmlns:a16="http://schemas.microsoft.com/office/drawing/2014/main" xmlns="" id="{761EDCCA-62C4-4660-A175-905E279D5CC0}"/>
              </a:ext>
            </a:extLst>
          </p:cNvPr>
          <p:cNvSpPr txBox="1"/>
          <p:nvPr/>
        </p:nvSpPr>
        <p:spPr>
          <a:xfrm>
            <a:off x="7279996" y="5027105"/>
            <a:ext cx="3564352" cy="523220"/>
          </a:xfrm>
          <a:prstGeom prst="rect">
            <a:avLst/>
          </a:prstGeom>
          <a:noFill/>
        </p:spPr>
        <p:txBody>
          <a:bodyPr wrap="square" rtlCol="0">
            <a:spAutoFit/>
          </a:bodyPr>
          <a:lstStyle/>
          <a:p>
            <a:r>
              <a:rPr lang="it-IT" sz="2800" b="1" dirty="0"/>
              <a:t>edema of the head</a:t>
            </a:r>
          </a:p>
        </p:txBody>
      </p:sp>
    </p:spTree>
    <p:extLst>
      <p:ext uri="{BB962C8B-B14F-4D97-AF65-F5344CB8AC3E}">
        <p14:creationId xmlns:p14="http://schemas.microsoft.com/office/powerpoint/2010/main" val="18597846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xmlns="" id="{3642D7E4-1606-4ED4-B057-5919FD12944C}"/>
              </a:ext>
            </a:extLst>
          </p:cNvPr>
          <p:cNvPicPr>
            <a:picLocks noGrp="1" noChangeAspect="1"/>
          </p:cNvPicPr>
          <p:nvPr>
            <p:ph idx="1"/>
          </p:nvPr>
        </p:nvPicPr>
        <p:blipFill>
          <a:blip r:embed="rId2"/>
          <a:stretch>
            <a:fillRect/>
          </a:stretch>
        </p:blipFill>
        <p:spPr>
          <a:xfrm>
            <a:off x="581470" y="1031272"/>
            <a:ext cx="5621321" cy="3633493"/>
          </a:xfrm>
          <a:prstGeom prst="rect">
            <a:avLst/>
          </a:prstGeom>
        </p:spPr>
      </p:pic>
      <p:sp>
        <p:nvSpPr>
          <p:cNvPr id="5" name="CasellaDiTesto 4">
            <a:extLst>
              <a:ext uri="{FF2B5EF4-FFF2-40B4-BE49-F238E27FC236}">
                <a16:creationId xmlns:a16="http://schemas.microsoft.com/office/drawing/2014/main" xmlns="" id="{0CFB9A40-B7E8-4D4A-95CE-A0E98F3EFAAC}"/>
              </a:ext>
            </a:extLst>
          </p:cNvPr>
          <p:cNvSpPr txBox="1"/>
          <p:nvPr/>
        </p:nvSpPr>
        <p:spPr>
          <a:xfrm>
            <a:off x="2296569" y="5084039"/>
            <a:ext cx="4276579" cy="461665"/>
          </a:xfrm>
          <a:prstGeom prst="rect">
            <a:avLst/>
          </a:prstGeom>
          <a:noFill/>
        </p:spPr>
        <p:txBody>
          <a:bodyPr wrap="square" rtlCol="0">
            <a:spAutoFit/>
          </a:bodyPr>
          <a:lstStyle/>
          <a:p>
            <a:r>
              <a:rPr lang="it-IT" sz="2400" b="1" dirty="0" err="1"/>
              <a:t>kidney</a:t>
            </a:r>
            <a:r>
              <a:rPr lang="it-IT" sz="2400" b="1" dirty="0"/>
              <a:t> </a:t>
            </a:r>
            <a:r>
              <a:rPr lang="it-IT" sz="2400" b="1" dirty="0" err="1"/>
              <a:t>infarcts</a:t>
            </a:r>
            <a:endParaRPr lang="it-IT" sz="2400" b="1" dirty="0"/>
          </a:p>
        </p:txBody>
      </p:sp>
      <p:pic>
        <p:nvPicPr>
          <p:cNvPr id="6" name="Immagine 5">
            <a:extLst>
              <a:ext uri="{FF2B5EF4-FFF2-40B4-BE49-F238E27FC236}">
                <a16:creationId xmlns:a16="http://schemas.microsoft.com/office/drawing/2014/main" xmlns="" id="{99B7C171-8597-4EA8-9A0E-9C255B68640E}"/>
              </a:ext>
            </a:extLst>
          </p:cNvPr>
          <p:cNvPicPr>
            <a:picLocks noChangeAspect="1"/>
          </p:cNvPicPr>
          <p:nvPr/>
        </p:nvPicPr>
        <p:blipFill>
          <a:blip r:embed="rId3"/>
          <a:stretch>
            <a:fillRect/>
          </a:stretch>
        </p:blipFill>
        <p:spPr>
          <a:xfrm>
            <a:off x="7148014" y="609600"/>
            <a:ext cx="4462516" cy="4277250"/>
          </a:xfrm>
          <a:prstGeom prst="rect">
            <a:avLst/>
          </a:prstGeom>
        </p:spPr>
      </p:pic>
      <p:sp>
        <p:nvSpPr>
          <p:cNvPr id="7" name="CasellaDiTesto 6">
            <a:extLst>
              <a:ext uri="{FF2B5EF4-FFF2-40B4-BE49-F238E27FC236}">
                <a16:creationId xmlns:a16="http://schemas.microsoft.com/office/drawing/2014/main" xmlns="" id="{746E87A4-F40E-428E-8AAA-E9034F193ABE}"/>
              </a:ext>
            </a:extLst>
          </p:cNvPr>
          <p:cNvSpPr txBox="1"/>
          <p:nvPr/>
        </p:nvSpPr>
        <p:spPr>
          <a:xfrm>
            <a:off x="6838121" y="5141844"/>
            <a:ext cx="5075583" cy="830997"/>
          </a:xfrm>
          <a:prstGeom prst="rect">
            <a:avLst/>
          </a:prstGeom>
          <a:noFill/>
        </p:spPr>
        <p:txBody>
          <a:bodyPr wrap="square" rtlCol="0">
            <a:spAutoFit/>
          </a:bodyPr>
          <a:lstStyle/>
          <a:p>
            <a:r>
              <a:rPr lang="en-US" sz="2400" b="1" dirty="0"/>
              <a:t>pulmonary </a:t>
            </a:r>
            <a:r>
              <a:rPr lang="en-US" sz="2400" b="1" dirty="0" err="1"/>
              <a:t>hemorrhagies</a:t>
            </a:r>
            <a:r>
              <a:rPr lang="en-US" sz="2400" b="1" dirty="0"/>
              <a:t> associated with vasculitis</a:t>
            </a:r>
          </a:p>
        </p:txBody>
      </p:sp>
    </p:spTree>
    <p:extLst>
      <p:ext uri="{BB962C8B-B14F-4D97-AF65-F5344CB8AC3E}">
        <p14:creationId xmlns:p14="http://schemas.microsoft.com/office/powerpoint/2010/main" val="25940204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suto&#10;&#10;Descrizione generata automaticamente">
            <a:extLst>
              <a:ext uri="{FF2B5EF4-FFF2-40B4-BE49-F238E27FC236}">
                <a16:creationId xmlns:a16="http://schemas.microsoft.com/office/drawing/2014/main" xmlns="" id="{1B57353B-E10E-4763-9A3F-61A379F36DDE}"/>
              </a:ext>
            </a:extLst>
          </p:cNvPr>
          <p:cNvPicPr>
            <a:picLocks noGrp="1" noChangeAspect="1"/>
          </p:cNvPicPr>
          <p:nvPr>
            <p:ph idx="1"/>
          </p:nvPr>
        </p:nvPicPr>
        <p:blipFill>
          <a:blip r:embed="rId2"/>
          <a:stretch>
            <a:fillRect/>
          </a:stretch>
        </p:blipFill>
        <p:spPr>
          <a:xfrm>
            <a:off x="143671" y="1223433"/>
            <a:ext cx="4237829" cy="3081867"/>
          </a:xfrm>
        </p:spPr>
      </p:pic>
      <p:sp>
        <p:nvSpPr>
          <p:cNvPr id="6" name="CasellaDiTesto 5">
            <a:extLst>
              <a:ext uri="{FF2B5EF4-FFF2-40B4-BE49-F238E27FC236}">
                <a16:creationId xmlns:a16="http://schemas.microsoft.com/office/drawing/2014/main" xmlns="" id="{452AA0AD-6BEA-474B-8D0E-60C717148645}"/>
              </a:ext>
            </a:extLst>
          </p:cNvPr>
          <p:cNvSpPr txBox="1"/>
          <p:nvPr/>
        </p:nvSpPr>
        <p:spPr>
          <a:xfrm>
            <a:off x="588963" y="4334358"/>
            <a:ext cx="5162550" cy="523220"/>
          </a:xfrm>
          <a:prstGeom prst="rect">
            <a:avLst/>
          </a:prstGeom>
          <a:noFill/>
        </p:spPr>
        <p:txBody>
          <a:bodyPr wrap="square" rtlCol="0">
            <a:spAutoFit/>
          </a:bodyPr>
          <a:lstStyle/>
          <a:p>
            <a:r>
              <a:rPr lang="it-IT" sz="2800" b="1" dirty="0" err="1"/>
              <a:t>glomerulonephritis</a:t>
            </a:r>
            <a:endParaRPr lang="it-IT" sz="2800" b="1" dirty="0"/>
          </a:p>
        </p:txBody>
      </p:sp>
      <p:pic>
        <p:nvPicPr>
          <p:cNvPr id="8" name="Immagine 7" descr="Immagine che contiene tappeto, via, cavalcando&#10;&#10;Descrizione generata automaticamente">
            <a:extLst>
              <a:ext uri="{FF2B5EF4-FFF2-40B4-BE49-F238E27FC236}">
                <a16:creationId xmlns:a16="http://schemas.microsoft.com/office/drawing/2014/main" xmlns="" id="{FCC73CC7-690A-4718-8870-84059CA3FD26}"/>
              </a:ext>
            </a:extLst>
          </p:cNvPr>
          <p:cNvPicPr>
            <a:picLocks noChangeAspect="1"/>
          </p:cNvPicPr>
          <p:nvPr/>
        </p:nvPicPr>
        <p:blipFill>
          <a:blip r:embed="rId3"/>
          <a:stretch>
            <a:fillRect/>
          </a:stretch>
        </p:blipFill>
        <p:spPr>
          <a:xfrm>
            <a:off x="4803961" y="1263649"/>
            <a:ext cx="3527053" cy="2995659"/>
          </a:xfrm>
          <a:prstGeom prst="rect">
            <a:avLst/>
          </a:prstGeom>
        </p:spPr>
      </p:pic>
      <p:sp>
        <p:nvSpPr>
          <p:cNvPr id="9" name="CasellaDiTesto 8">
            <a:extLst>
              <a:ext uri="{FF2B5EF4-FFF2-40B4-BE49-F238E27FC236}">
                <a16:creationId xmlns:a16="http://schemas.microsoft.com/office/drawing/2014/main" xmlns="" id="{F88E3B1E-62BC-48FB-B5B1-88980172DC6E}"/>
              </a:ext>
            </a:extLst>
          </p:cNvPr>
          <p:cNvSpPr txBox="1"/>
          <p:nvPr/>
        </p:nvSpPr>
        <p:spPr>
          <a:xfrm>
            <a:off x="5011738" y="4363416"/>
            <a:ext cx="3111498" cy="523220"/>
          </a:xfrm>
          <a:prstGeom prst="rect">
            <a:avLst/>
          </a:prstGeom>
          <a:noFill/>
        </p:spPr>
        <p:txBody>
          <a:bodyPr wrap="square" rtlCol="0">
            <a:spAutoFit/>
          </a:bodyPr>
          <a:lstStyle/>
          <a:p>
            <a:r>
              <a:rPr lang="it-IT" sz="2800" b="1" dirty="0" err="1"/>
              <a:t>interstitial</a:t>
            </a:r>
            <a:r>
              <a:rPr lang="it-IT" sz="2800" b="1" dirty="0"/>
              <a:t> </a:t>
            </a:r>
            <a:r>
              <a:rPr lang="it-IT" sz="2800" b="1" dirty="0" err="1"/>
              <a:t>hepatitis</a:t>
            </a:r>
            <a:endParaRPr lang="it-IT" sz="2800" b="1" dirty="0"/>
          </a:p>
        </p:txBody>
      </p:sp>
      <p:pic>
        <p:nvPicPr>
          <p:cNvPr id="11" name="Immagine 10">
            <a:extLst>
              <a:ext uri="{FF2B5EF4-FFF2-40B4-BE49-F238E27FC236}">
                <a16:creationId xmlns:a16="http://schemas.microsoft.com/office/drawing/2014/main" xmlns="" id="{D69E82F5-07FB-4801-8E55-D05C418A714E}"/>
              </a:ext>
            </a:extLst>
          </p:cNvPr>
          <p:cNvPicPr>
            <a:picLocks noChangeAspect="1"/>
          </p:cNvPicPr>
          <p:nvPr/>
        </p:nvPicPr>
        <p:blipFill>
          <a:blip r:embed="rId4"/>
          <a:stretch>
            <a:fillRect/>
          </a:stretch>
        </p:blipFill>
        <p:spPr>
          <a:xfrm>
            <a:off x="8753475" y="1247487"/>
            <a:ext cx="3143596" cy="3057813"/>
          </a:xfrm>
          <a:prstGeom prst="rect">
            <a:avLst/>
          </a:prstGeom>
        </p:spPr>
      </p:pic>
      <p:sp>
        <p:nvSpPr>
          <p:cNvPr id="12" name="CasellaDiTesto 11">
            <a:extLst>
              <a:ext uri="{FF2B5EF4-FFF2-40B4-BE49-F238E27FC236}">
                <a16:creationId xmlns:a16="http://schemas.microsoft.com/office/drawing/2014/main" xmlns="" id="{5CD53506-B3D9-446E-881F-E032D81D3070}"/>
              </a:ext>
            </a:extLst>
          </p:cNvPr>
          <p:cNvSpPr txBox="1"/>
          <p:nvPr/>
        </p:nvSpPr>
        <p:spPr>
          <a:xfrm>
            <a:off x="8705850" y="4363416"/>
            <a:ext cx="3486150" cy="523220"/>
          </a:xfrm>
          <a:prstGeom prst="rect">
            <a:avLst/>
          </a:prstGeom>
          <a:noFill/>
        </p:spPr>
        <p:txBody>
          <a:bodyPr wrap="square" rtlCol="0">
            <a:spAutoFit/>
          </a:bodyPr>
          <a:lstStyle/>
          <a:p>
            <a:r>
              <a:rPr lang="it-IT" sz="2800" b="1" dirty="0" err="1"/>
              <a:t>erythrophagocytosis</a:t>
            </a:r>
            <a:endParaRPr lang="it-IT" sz="2800" b="1" dirty="0"/>
          </a:p>
        </p:txBody>
      </p:sp>
    </p:spTree>
    <p:extLst>
      <p:ext uri="{BB962C8B-B14F-4D97-AF65-F5344CB8AC3E}">
        <p14:creationId xmlns:p14="http://schemas.microsoft.com/office/powerpoint/2010/main" val="781976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837BE19-6424-496D-B40A-D14857602B4D}"/>
              </a:ext>
            </a:extLst>
          </p:cNvPr>
          <p:cNvSpPr>
            <a:spLocks noGrp="1"/>
          </p:cNvSpPr>
          <p:nvPr>
            <p:ph type="title"/>
          </p:nvPr>
        </p:nvSpPr>
        <p:spPr>
          <a:xfrm>
            <a:off x="460514" y="185531"/>
            <a:ext cx="10131425" cy="1456267"/>
          </a:xfrm>
        </p:spPr>
        <p:txBody>
          <a:bodyPr>
            <a:normAutofit/>
          </a:bodyPr>
          <a:lstStyle/>
          <a:p>
            <a:r>
              <a:rPr lang="it-IT" sz="4800" b="1" dirty="0" err="1">
                <a:solidFill>
                  <a:srgbClr val="FF0000"/>
                </a:solidFill>
              </a:rPr>
              <a:t>Diagnosis</a:t>
            </a:r>
            <a:endParaRPr lang="it-IT" sz="4800" b="1" dirty="0">
              <a:solidFill>
                <a:srgbClr val="FF0000"/>
              </a:solidFill>
            </a:endParaRPr>
          </a:p>
        </p:txBody>
      </p:sp>
      <p:sp>
        <p:nvSpPr>
          <p:cNvPr id="3" name="Segnaposto contenuto 2">
            <a:extLst>
              <a:ext uri="{FF2B5EF4-FFF2-40B4-BE49-F238E27FC236}">
                <a16:creationId xmlns:a16="http://schemas.microsoft.com/office/drawing/2014/main" xmlns="" id="{8EAC03BF-8E38-4F3F-B2F9-325D8D827792}"/>
              </a:ext>
            </a:extLst>
          </p:cNvPr>
          <p:cNvSpPr>
            <a:spLocks noGrp="1"/>
          </p:cNvSpPr>
          <p:nvPr>
            <p:ph idx="1"/>
          </p:nvPr>
        </p:nvSpPr>
        <p:spPr>
          <a:xfrm>
            <a:off x="159027" y="808383"/>
            <a:ext cx="6838122" cy="5864085"/>
          </a:xfrm>
        </p:spPr>
        <p:txBody>
          <a:bodyPr/>
          <a:lstStyle/>
          <a:p>
            <a:pPr marL="0" indent="0">
              <a:buNone/>
            </a:pPr>
            <a:r>
              <a:rPr lang="en-US" dirty="0"/>
              <a:t>• </a:t>
            </a:r>
            <a:r>
              <a:rPr lang="en-US" sz="2800" dirty="0" err="1"/>
              <a:t>Anatomoclinical</a:t>
            </a:r>
            <a:r>
              <a:rPr lang="en-US" sz="2800" dirty="0"/>
              <a:t>: It presents some difficulties due to the variety and different severity of the clinical pictures.</a:t>
            </a:r>
          </a:p>
          <a:p>
            <a:pPr marL="0" indent="0">
              <a:buNone/>
            </a:pPr>
            <a:r>
              <a:rPr lang="en-US" sz="3200" b="1" dirty="0"/>
              <a:t>Laboratory diagnosis:</a:t>
            </a:r>
          </a:p>
          <a:p>
            <a:pPr marL="0" indent="0">
              <a:buNone/>
            </a:pPr>
            <a:r>
              <a:rPr lang="en-US" sz="2800" dirty="0"/>
              <a:t>• Serological: ELISA: positive samples must be confirmed with the Coggins test.</a:t>
            </a:r>
          </a:p>
          <a:p>
            <a:pPr marL="0" indent="0">
              <a:buNone/>
            </a:pPr>
            <a:r>
              <a:rPr lang="en-US" sz="2800" dirty="0"/>
              <a:t>• </a:t>
            </a:r>
            <a:r>
              <a:rPr lang="en-US" sz="2800" dirty="0" err="1"/>
              <a:t>Virological</a:t>
            </a:r>
            <a:r>
              <a:rPr lang="en-US" sz="2800" dirty="0"/>
              <a:t>: it uses PCR to confirm serological tests.</a:t>
            </a:r>
          </a:p>
          <a:p>
            <a:pPr marL="0" indent="0">
              <a:buNone/>
            </a:pPr>
            <a:r>
              <a:rPr lang="en-US" sz="2800" dirty="0"/>
              <a:t>• The official test (AGID or Coggins test) detects Ac directed towards p26</a:t>
            </a:r>
            <a:endParaRPr lang="it-IT" sz="2800" dirty="0"/>
          </a:p>
        </p:txBody>
      </p:sp>
      <p:pic>
        <p:nvPicPr>
          <p:cNvPr id="4" name="Immagine 3">
            <a:extLst>
              <a:ext uri="{FF2B5EF4-FFF2-40B4-BE49-F238E27FC236}">
                <a16:creationId xmlns:a16="http://schemas.microsoft.com/office/drawing/2014/main" xmlns="" id="{87256E37-A30C-4D9A-AD6D-5CFDDF3A2D79}"/>
              </a:ext>
            </a:extLst>
          </p:cNvPr>
          <p:cNvPicPr>
            <a:picLocks noChangeAspect="1"/>
          </p:cNvPicPr>
          <p:nvPr/>
        </p:nvPicPr>
        <p:blipFill>
          <a:blip r:embed="rId2"/>
          <a:stretch>
            <a:fillRect/>
          </a:stretch>
        </p:blipFill>
        <p:spPr>
          <a:xfrm>
            <a:off x="7553884" y="575915"/>
            <a:ext cx="4177602" cy="2131765"/>
          </a:xfrm>
          <a:prstGeom prst="rect">
            <a:avLst/>
          </a:prstGeom>
        </p:spPr>
      </p:pic>
      <p:sp>
        <p:nvSpPr>
          <p:cNvPr id="5" name="CasellaDiTesto 4">
            <a:extLst>
              <a:ext uri="{FF2B5EF4-FFF2-40B4-BE49-F238E27FC236}">
                <a16:creationId xmlns:a16="http://schemas.microsoft.com/office/drawing/2014/main" xmlns="" id="{4F4DEDC9-920C-4BE2-9475-220DDB671C18}"/>
              </a:ext>
            </a:extLst>
          </p:cNvPr>
          <p:cNvSpPr txBox="1"/>
          <p:nvPr/>
        </p:nvSpPr>
        <p:spPr>
          <a:xfrm>
            <a:off x="8819410" y="2867231"/>
            <a:ext cx="3545058" cy="461665"/>
          </a:xfrm>
          <a:prstGeom prst="rect">
            <a:avLst/>
          </a:prstGeom>
          <a:noFill/>
        </p:spPr>
        <p:txBody>
          <a:bodyPr wrap="square" rtlCol="0">
            <a:spAutoFit/>
          </a:bodyPr>
          <a:lstStyle/>
          <a:p>
            <a:r>
              <a:rPr lang="it-IT" sz="2400" b="1" dirty="0"/>
              <a:t>AGID TEST</a:t>
            </a:r>
          </a:p>
        </p:txBody>
      </p:sp>
      <p:pic>
        <p:nvPicPr>
          <p:cNvPr id="6" name="Immagine 5">
            <a:extLst>
              <a:ext uri="{FF2B5EF4-FFF2-40B4-BE49-F238E27FC236}">
                <a16:creationId xmlns:a16="http://schemas.microsoft.com/office/drawing/2014/main" xmlns="" id="{52436CC8-DFFE-4B3D-B828-749E6F875FC6}"/>
              </a:ext>
            </a:extLst>
          </p:cNvPr>
          <p:cNvPicPr>
            <a:picLocks noChangeAspect="1"/>
          </p:cNvPicPr>
          <p:nvPr/>
        </p:nvPicPr>
        <p:blipFill>
          <a:blip r:embed="rId3"/>
          <a:stretch>
            <a:fillRect/>
          </a:stretch>
        </p:blipFill>
        <p:spPr>
          <a:xfrm>
            <a:off x="8233971" y="3429000"/>
            <a:ext cx="2598151" cy="2267841"/>
          </a:xfrm>
          <a:prstGeom prst="rect">
            <a:avLst/>
          </a:prstGeom>
        </p:spPr>
      </p:pic>
      <p:sp>
        <p:nvSpPr>
          <p:cNvPr id="7" name="CasellaDiTesto 6">
            <a:extLst>
              <a:ext uri="{FF2B5EF4-FFF2-40B4-BE49-F238E27FC236}">
                <a16:creationId xmlns:a16="http://schemas.microsoft.com/office/drawing/2014/main" xmlns="" id="{BB759924-A7BF-444D-97B4-B72EF67611FE}"/>
              </a:ext>
            </a:extLst>
          </p:cNvPr>
          <p:cNvSpPr txBox="1"/>
          <p:nvPr/>
        </p:nvSpPr>
        <p:spPr>
          <a:xfrm>
            <a:off x="8487190" y="5820420"/>
            <a:ext cx="2598151" cy="461665"/>
          </a:xfrm>
          <a:prstGeom prst="rect">
            <a:avLst/>
          </a:prstGeom>
          <a:noFill/>
        </p:spPr>
        <p:txBody>
          <a:bodyPr wrap="square" rtlCol="0">
            <a:spAutoFit/>
          </a:bodyPr>
          <a:lstStyle/>
          <a:p>
            <a:r>
              <a:rPr lang="it-IT" sz="2400" b="1" dirty="0"/>
              <a:t>COGGINS TEST</a:t>
            </a:r>
          </a:p>
        </p:txBody>
      </p:sp>
    </p:spTree>
    <p:extLst>
      <p:ext uri="{BB962C8B-B14F-4D97-AF65-F5344CB8AC3E}">
        <p14:creationId xmlns:p14="http://schemas.microsoft.com/office/powerpoint/2010/main" val="34947101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A7E922-6891-4B9D-9816-27A5596A8EDA}"/>
              </a:ext>
            </a:extLst>
          </p:cNvPr>
          <p:cNvSpPr>
            <a:spLocks noGrp="1"/>
          </p:cNvSpPr>
          <p:nvPr>
            <p:ph type="title"/>
          </p:nvPr>
        </p:nvSpPr>
        <p:spPr>
          <a:xfrm>
            <a:off x="115958" y="-150399"/>
            <a:ext cx="10131425" cy="1456267"/>
          </a:xfrm>
        </p:spPr>
        <p:txBody>
          <a:bodyPr>
            <a:normAutofit/>
          </a:bodyPr>
          <a:lstStyle/>
          <a:p>
            <a:r>
              <a:rPr lang="it-IT" sz="4000" b="1" dirty="0" err="1">
                <a:solidFill>
                  <a:srgbClr val="FF0000"/>
                </a:solidFill>
              </a:rPr>
              <a:t>TREAtment</a:t>
            </a:r>
            <a:r>
              <a:rPr lang="it-IT" sz="4000" b="1" dirty="0">
                <a:solidFill>
                  <a:srgbClr val="FF0000"/>
                </a:solidFill>
              </a:rPr>
              <a:t> and </a:t>
            </a:r>
            <a:r>
              <a:rPr lang="it-IT" sz="4000" b="1" dirty="0" err="1">
                <a:solidFill>
                  <a:srgbClr val="FF0000"/>
                </a:solidFill>
              </a:rPr>
              <a:t>prophylaxis</a:t>
            </a:r>
            <a:endParaRPr lang="it-IT" sz="4000" b="1" dirty="0">
              <a:solidFill>
                <a:srgbClr val="FF0000"/>
              </a:solidFill>
            </a:endParaRPr>
          </a:p>
        </p:txBody>
      </p:sp>
      <p:sp>
        <p:nvSpPr>
          <p:cNvPr id="3" name="Segnaposto contenuto 2">
            <a:extLst>
              <a:ext uri="{FF2B5EF4-FFF2-40B4-BE49-F238E27FC236}">
                <a16:creationId xmlns:a16="http://schemas.microsoft.com/office/drawing/2014/main" xmlns="" id="{805E553D-54D6-4434-85F1-BCC0AFB7A394}"/>
              </a:ext>
            </a:extLst>
          </p:cNvPr>
          <p:cNvSpPr>
            <a:spLocks noGrp="1"/>
          </p:cNvSpPr>
          <p:nvPr>
            <p:ph idx="1"/>
          </p:nvPr>
        </p:nvSpPr>
        <p:spPr>
          <a:xfrm>
            <a:off x="115958" y="873907"/>
            <a:ext cx="6072807" cy="5838319"/>
          </a:xfrm>
        </p:spPr>
        <p:txBody>
          <a:bodyPr>
            <a:normAutofit fontScale="85000" lnSpcReduction="20000"/>
          </a:bodyPr>
          <a:lstStyle/>
          <a:p>
            <a:r>
              <a:rPr lang="en-US" sz="3200" b="1" i="1" u="sng" dirty="0">
                <a:solidFill>
                  <a:srgbClr val="FF0000"/>
                </a:solidFill>
              </a:rPr>
              <a:t>There is no therapy</a:t>
            </a:r>
          </a:p>
          <a:p>
            <a:pPr marL="0" indent="0">
              <a:buNone/>
            </a:pPr>
            <a:r>
              <a:rPr lang="en-US" sz="2400" b="1" dirty="0"/>
              <a:t>• A vaccination plan is not feasible</a:t>
            </a:r>
          </a:p>
          <a:p>
            <a:endParaRPr lang="en-US" sz="2400" dirty="0"/>
          </a:p>
          <a:p>
            <a:r>
              <a:rPr lang="en-US" sz="2400" dirty="0"/>
              <a:t>Identification of infected animals by Coggins test and subsequent isolation and possible killing of positive subjects</a:t>
            </a:r>
          </a:p>
          <a:p>
            <a:pPr marL="0" indent="0">
              <a:buNone/>
            </a:pPr>
            <a:r>
              <a:rPr lang="en-US" sz="2400" dirty="0"/>
              <a:t>• Isolation of foals born from infected mothers and their serological control</a:t>
            </a:r>
          </a:p>
          <a:p>
            <a:pPr marL="0" indent="0">
              <a:buNone/>
            </a:pPr>
            <a:r>
              <a:rPr lang="en-US" sz="2400" dirty="0"/>
              <a:t>• Correct hygiene practices in the use of sanitary tools</a:t>
            </a:r>
          </a:p>
          <a:p>
            <a:pPr marL="0" indent="0">
              <a:buNone/>
            </a:pPr>
            <a:r>
              <a:rPr lang="en-US" sz="2400" dirty="0"/>
              <a:t>For the control of the carrier where horses are kept, it is recommended to:</a:t>
            </a:r>
          </a:p>
          <a:p>
            <a:r>
              <a:rPr lang="en-US" sz="2400" dirty="0"/>
              <a:t>in the risky period, frequently use insect repellents and reapply after the rain</a:t>
            </a:r>
          </a:p>
          <a:p>
            <a:r>
              <a:rPr lang="en-US" sz="2400" dirty="0"/>
              <a:t>whenever possible, keep horses inside the pits overnight</a:t>
            </a:r>
          </a:p>
          <a:p>
            <a:r>
              <a:rPr lang="en-US" sz="2400" dirty="0"/>
              <a:t>eliminate or minimize the collection of stagnant water</a:t>
            </a:r>
          </a:p>
          <a:p>
            <a:pPr marL="0" indent="0">
              <a:buNone/>
            </a:pPr>
            <a:r>
              <a:rPr lang="en-US" sz="2400" dirty="0"/>
              <a:t>regularly remove manure on farms to keep insects away</a:t>
            </a:r>
          </a:p>
          <a:p>
            <a:pPr marL="0" indent="0">
              <a:buNone/>
            </a:pPr>
            <a:endParaRPr lang="it-IT" sz="2400" dirty="0"/>
          </a:p>
        </p:txBody>
      </p:sp>
      <p:pic>
        <p:nvPicPr>
          <p:cNvPr id="7" name="Immagine 6" descr="Immagine che contiene esterni, persona, uomo, inpiedi&#10;&#10;Descrizione generata automaticamente">
            <a:extLst>
              <a:ext uri="{FF2B5EF4-FFF2-40B4-BE49-F238E27FC236}">
                <a16:creationId xmlns:a16="http://schemas.microsoft.com/office/drawing/2014/main" xmlns="" id="{F6E3F21F-B20A-49BE-8C17-23AE593CBBAB}"/>
              </a:ext>
            </a:extLst>
          </p:cNvPr>
          <p:cNvPicPr>
            <a:picLocks noChangeAspect="1"/>
          </p:cNvPicPr>
          <p:nvPr/>
        </p:nvPicPr>
        <p:blipFill rotWithShape="1">
          <a:blip r:embed="rId2"/>
          <a:srcRect l="23389" b="1031"/>
          <a:stretch/>
        </p:blipFill>
        <p:spPr>
          <a:xfrm>
            <a:off x="6108693" y="1172641"/>
            <a:ext cx="6072807" cy="4466159"/>
          </a:xfrm>
          <a:prstGeom prst="rect">
            <a:avLst/>
          </a:prstGeom>
        </p:spPr>
      </p:pic>
    </p:spTree>
    <p:extLst>
      <p:ext uri="{BB962C8B-B14F-4D97-AF65-F5344CB8AC3E}">
        <p14:creationId xmlns:p14="http://schemas.microsoft.com/office/powerpoint/2010/main" val="17080975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B63D432-0CCD-4DF9-9FCF-B1614A58CAC1}"/>
              </a:ext>
            </a:extLst>
          </p:cNvPr>
          <p:cNvSpPr>
            <a:spLocks noGrp="1"/>
          </p:cNvSpPr>
          <p:nvPr>
            <p:ph type="title"/>
          </p:nvPr>
        </p:nvSpPr>
        <p:spPr/>
        <p:txBody>
          <a:bodyPr>
            <a:normAutofit/>
          </a:bodyPr>
          <a:lstStyle/>
          <a:p>
            <a:pPr algn="ctr"/>
            <a:r>
              <a:rPr lang="it-IT" sz="5400" b="1" dirty="0">
                <a:solidFill>
                  <a:srgbClr val="FF0000"/>
                </a:solidFill>
              </a:rPr>
              <a:t>REGULATION</a:t>
            </a:r>
          </a:p>
        </p:txBody>
      </p:sp>
      <p:sp>
        <p:nvSpPr>
          <p:cNvPr id="3" name="Segnaposto contenuto 2">
            <a:extLst>
              <a:ext uri="{FF2B5EF4-FFF2-40B4-BE49-F238E27FC236}">
                <a16:creationId xmlns:a16="http://schemas.microsoft.com/office/drawing/2014/main" xmlns="" id="{FDD0AEF4-745A-4E5A-8061-B414F09C3703}"/>
              </a:ext>
            </a:extLst>
          </p:cNvPr>
          <p:cNvSpPr>
            <a:spLocks noGrp="1"/>
          </p:cNvSpPr>
          <p:nvPr>
            <p:ph idx="1"/>
          </p:nvPr>
        </p:nvSpPr>
        <p:spPr>
          <a:xfrm>
            <a:off x="1030287" y="2021580"/>
            <a:ext cx="10131425" cy="4646506"/>
          </a:xfrm>
        </p:spPr>
        <p:txBody>
          <a:bodyPr>
            <a:normAutofit fontScale="92500"/>
          </a:bodyPr>
          <a:lstStyle/>
          <a:p>
            <a:pPr marL="0" indent="0">
              <a:buNone/>
            </a:pPr>
            <a:r>
              <a:rPr lang="en-US" sz="3200" b="1" dirty="0"/>
              <a:t>Serological checks are make every 24 months.</a:t>
            </a:r>
          </a:p>
          <a:p>
            <a:pPr marL="0" indent="0">
              <a:buNone/>
            </a:pPr>
            <a:r>
              <a:rPr lang="en-US" sz="3200" b="1" dirty="0"/>
              <a:t> The samples for the diagnosis of infectious anemia are carried out by the veterinary services of the local health companies.</a:t>
            </a:r>
          </a:p>
          <a:p>
            <a:pPr marL="0" indent="0">
              <a:buNone/>
            </a:pPr>
            <a:r>
              <a:rPr lang="en-US" sz="3200" b="1" dirty="0"/>
              <a:t>In order to allow the cohabitation of several seropositive </a:t>
            </a:r>
            <a:r>
              <a:rPr lang="en-US" sz="3200" b="1" dirty="0" err="1"/>
              <a:t>equidae</a:t>
            </a:r>
            <a:r>
              <a:rPr lang="en-US" sz="3200" b="1" dirty="0"/>
              <a:t> in the same place respecting the ethological needs of the species, the autonomous regions and provinces allow private citizens and recognized associations to identify and manage suitable structures or areas suitable for the maintenance of Equidae positive.</a:t>
            </a:r>
          </a:p>
          <a:p>
            <a:endParaRPr lang="it-IT" dirty="0"/>
          </a:p>
        </p:txBody>
      </p:sp>
    </p:spTree>
    <p:extLst>
      <p:ext uri="{BB962C8B-B14F-4D97-AF65-F5344CB8AC3E}">
        <p14:creationId xmlns:p14="http://schemas.microsoft.com/office/powerpoint/2010/main" val="37480744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esterni, animale, mammifero, erba&#10;&#10;Descrizione generata automaticamente">
            <a:extLst>
              <a:ext uri="{FF2B5EF4-FFF2-40B4-BE49-F238E27FC236}">
                <a16:creationId xmlns:a16="http://schemas.microsoft.com/office/drawing/2014/main" xmlns="" id="{A795D19C-F5AE-41E0-89E0-B8ED977F12D6}"/>
              </a:ext>
            </a:extLst>
          </p:cNvPr>
          <p:cNvPicPr>
            <a:picLocks noChangeAspect="1"/>
          </p:cNvPicPr>
          <p:nvPr/>
        </p:nvPicPr>
        <p:blipFill>
          <a:blip r:embed="rId2"/>
          <a:stretch>
            <a:fillRect/>
          </a:stretch>
        </p:blipFill>
        <p:spPr>
          <a:xfrm>
            <a:off x="0" y="0"/>
            <a:ext cx="12192000" cy="6857999"/>
          </a:xfrm>
          <a:prstGeom prst="rect">
            <a:avLst/>
          </a:prstGeom>
        </p:spPr>
      </p:pic>
      <p:sp>
        <p:nvSpPr>
          <p:cNvPr id="7" name="Fumetto: rettangolo con angoli arrotondati 6">
            <a:extLst>
              <a:ext uri="{FF2B5EF4-FFF2-40B4-BE49-F238E27FC236}">
                <a16:creationId xmlns:a16="http://schemas.microsoft.com/office/drawing/2014/main" xmlns="" id="{E53EBF20-147E-4B20-8743-D0F1926A5E5F}"/>
              </a:ext>
            </a:extLst>
          </p:cNvPr>
          <p:cNvSpPr/>
          <p:nvPr/>
        </p:nvSpPr>
        <p:spPr>
          <a:xfrm rot="19310889">
            <a:off x="414060" y="1571872"/>
            <a:ext cx="4428267" cy="1961712"/>
          </a:xfrm>
          <a:prstGeom prst="wedgeRoundRectCallout">
            <a:avLst>
              <a:gd name="adj1" fmla="val -22864"/>
              <a:gd name="adj2" fmla="val 151916"/>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a:highlight>
                  <a:srgbClr val="FF0000"/>
                </a:highlight>
              </a:rPr>
              <a:t>THANK YOU FOR YOUR ATTENTION</a:t>
            </a:r>
          </a:p>
        </p:txBody>
      </p:sp>
    </p:spTree>
    <p:extLst>
      <p:ext uri="{BB962C8B-B14F-4D97-AF65-F5344CB8AC3E}">
        <p14:creationId xmlns:p14="http://schemas.microsoft.com/office/powerpoint/2010/main" val="1420954411"/>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01C0B4F-14C6-4C5E-B703-73CBC764FA3A}"/>
              </a:ext>
            </a:extLst>
          </p:cNvPr>
          <p:cNvSpPr>
            <a:spLocks noGrp="1"/>
          </p:cNvSpPr>
          <p:nvPr>
            <p:ph type="title"/>
          </p:nvPr>
        </p:nvSpPr>
        <p:spPr>
          <a:xfrm>
            <a:off x="495301" y="0"/>
            <a:ext cx="10131425" cy="1456267"/>
          </a:xfrm>
        </p:spPr>
        <p:txBody>
          <a:bodyPr>
            <a:normAutofit/>
          </a:bodyPr>
          <a:lstStyle/>
          <a:p>
            <a:r>
              <a:rPr lang="it-IT" sz="5400" b="1" dirty="0" err="1">
                <a:solidFill>
                  <a:srgbClr val="FF0000"/>
                </a:solidFill>
              </a:rPr>
              <a:t>introduction</a:t>
            </a:r>
            <a:endParaRPr lang="it-IT" sz="5400" b="1" dirty="0">
              <a:solidFill>
                <a:srgbClr val="FF0000"/>
              </a:solidFill>
            </a:endParaRPr>
          </a:p>
        </p:txBody>
      </p:sp>
      <p:sp>
        <p:nvSpPr>
          <p:cNvPr id="3" name="Segnaposto contenuto 2">
            <a:extLst>
              <a:ext uri="{FF2B5EF4-FFF2-40B4-BE49-F238E27FC236}">
                <a16:creationId xmlns:a16="http://schemas.microsoft.com/office/drawing/2014/main" xmlns="" id="{D479A67B-5E17-422B-BCD6-FBAA3AC43463}"/>
              </a:ext>
            </a:extLst>
          </p:cNvPr>
          <p:cNvSpPr>
            <a:spLocks noGrp="1"/>
          </p:cNvSpPr>
          <p:nvPr>
            <p:ph idx="1"/>
          </p:nvPr>
        </p:nvSpPr>
        <p:spPr>
          <a:xfrm>
            <a:off x="495301" y="895350"/>
            <a:ext cx="6591299" cy="5715000"/>
          </a:xfrm>
        </p:spPr>
        <p:txBody>
          <a:bodyPr>
            <a:normAutofit/>
          </a:bodyPr>
          <a:lstStyle/>
          <a:p>
            <a:r>
              <a:rPr lang="en-US" sz="3200" dirty="0"/>
              <a:t>Viral disease of </a:t>
            </a:r>
            <a:r>
              <a:rPr lang="en-US" sz="3200" dirty="0" err="1"/>
              <a:t>equidae</a:t>
            </a:r>
            <a:r>
              <a:rPr lang="en-US" sz="3200" dirty="0"/>
              <a:t>, transmitted by bloodsucking insects characterized by intermittent fever, anemia, progressive wasting and persistent infection throughout the life of the animal</a:t>
            </a:r>
          </a:p>
          <a:p>
            <a:r>
              <a:rPr lang="en-US" sz="3200" dirty="0"/>
              <a:t>The course is variable, acute or chronic</a:t>
            </a:r>
          </a:p>
          <a:p>
            <a:r>
              <a:rPr lang="en-US" sz="3200" dirty="0"/>
              <a:t>It is not a zoonosis</a:t>
            </a:r>
            <a:endParaRPr lang="it-IT" sz="3200" dirty="0"/>
          </a:p>
        </p:txBody>
      </p:sp>
      <p:pic>
        <p:nvPicPr>
          <p:cNvPr id="4" name="Immagine 3">
            <a:extLst>
              <a:ext uri="{FF2B5EF4-FFF2-40B4-BE49-F238E27FC236}">
                <a16:creationId xmlns:a16="http://schemas.microsoft.com/office/drawing/2014/main" xmlns="" id="{F82FDD12-CEB8-4A04-A93D-9884580EB67F}"/>
              </a:ext>
            </a:extLst>
          </p:cNvPr>
          <p:cNvPicPr>
            <a:picLocks noChangeAspect="1"/>
          </p:cNvPicPr>
          <p:nvPr/>
        </p:nvPicPr>
        <p:blipFill>
          <a:blip r:embed="rId2"/>
          <a:stretch>
            <a:fillRect/>
          </a:stretch>
        </p:blipFill>
        <p:spPr>
          <a:xfrm>
            <a:off x="6861899" y="2351617"/>
            <a:ext cx="5330102" cy="3359295"/>
          </a:xfrm>
          <a:prstGeom prst="rect">
            <a:avLst/>
          </a:prstGeom>
        </p:spPr>
      </p:pic>
    </p:spTree>
    <p:extLst>
      <p:ext uri="{BB962C8B-B14F-4D97-AF65-F5344CB8AC3E}">
        <p14:creationId xmlns:p14="http://schemas.microsoft.com/office/powerpoint/2010/main" val="40629592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5A5C97D-E234-481A-A7CA-A11FA776E89A}"/>
              </a:ext>
            </a:extLst>
          </p:cNvPr>
          <p:cNvSpPr>
            <a:spLocks noGrp="1"/>
          </p:cNvSpPr>
          <p:nvPr>
            <p:ph type="title"/>
          </p:nvPr>
        </p:nvSpPr>
        <p:spPr>
          <a:xfrm>
            <a:off x="291905" y="258418"/>
            <a:ext cx="10131425" cy="1456267"/>
          </a:xfrm>
        </p:spPr>
        <p:txBody>
          <a:bodyPr>
            <a:normAutofit/>
          </a:bodyPr>
          <a:lstStyle/>
          <a:p>
            <a:r>
              <a:rPr lang="it-IT" sz="6600" b="1" dirty="0" err="1">
                <a:solidFill>
                  <a:srgbClr val="FF0000"/>
                </a:solidFill>
              </a:rPr>
              <a:t>ETiology</a:t>
            </a:r>
            <a:endParaRPr lang="it-IT" sz="6600" b="1" dirty="0">
              <a:solidFill>
                <a:srgbClr val="FF0000"/>
              </a:solidFill>
            </a:endParaRPr>
          </a:p>
        </p:txBody>
      </p:sp>
      <p:sp>
        <p:nvSpPr>
          <p:cNvPr id="3" name="Segnaposto contenuto 2">
            <a:extLst>
              <a:ext uri="{FF2B5EF4-FFF2-40B4-BE49-F238E27FC236}">
                <a16:creationId xmlns:a16="http://schemas.microsoft.com/office/drawing/2014/main" xmlns="" id="{5181A09A-D1E0-4BBE-80AD-D0C026CF4B3D}"/>
              </a:ext>
            </a:extLst>
          </p:cNvPr>
          <p:cNvSpPr>
            <a:spLocks noGrp="1"/>
          </p:cNvSpPr>
          <p:nvPr>
            <p:ph idx="1"/>
          </p:nvPr>
        </p:nvSpPr>
        <p:spPr>
          <a:xfrm>
            <a:off x="129210" y="2447777"/>
            <a:ext cx="9491868" cy="4151805"/>
          </a:xfrm>
        </p:spPr>
        <p:txBody>
          <a:bodyPr>
            <a:normAutofit fontScale="92500" lnSpcReduction="20000"/>
          </a:bodyPr>
          <a:lstStyle/>
          <a:p>
            <a:pPr marL="0" indent="0">
              <a:buNone/>
            </a:pPr>
            <a:r>
              <a:rPr lang="it-IT" sz="3200" dirty="0"/>
              <a:t>• Family: </a:t>
            </a:r>
            <a:r>
              <a:rPr lang="it-IT" sz="3200" dirty="0" err="1"/>
              <a:t>Retroviridae</a:t>
            </a:r>
            <a:endParaRPr lang="it-IT" sz="3200" dirty="0"/>
          </a:p>
          <a:p>
            <a:pPr marL="0" indent="0">
              <a:buNone/>
            </a:pPr>
            <a:r>
              <a:rPr lang="it-IT" sz="3200" dirty="0"/>
              <a:t>• </a:t>
            </a:r>
            <a:r>
              <a:rPr lang="it-IT" sz="3200" dirty="0" err="1"/>
              <a:t>Subfamily</a:t>
            </a:r>
            <a:r>
              <a:rPr lang="it-IT" sz="3200" dirty="0"/>
              <a:t>: </a:t>
            </a:r>
            <a:r>
              <a:rPr lang="it-IT" sz="3200" dirty="0" err="1"/>
              <a:t>Orthoretrovirinae</a:t>
            </a:r>
            <a:endParaRPr lang="it-IT" sz="3200" dirty="0"/>
          </a:p>
          <a:p>
            <a:pPr marL="0" indent="0">
              <a:buNone/>
            </a:pPr>
            <a:r>
              <a:rPr lang="it-IT" sz="3200" dirty="0"/>
              <a:t>• </a:t>
            </a:r>
            <a:r>
              <a:rPr lang="it-IT" sz="3200" dirty="0" err="1"/>
              <a:t>Genus</a:t>
            </a:r>
            <a:r>
              <a:rPr lang="it-IT" sz="3200" dirty="0"/>
              <a:t>: Lentivirus</a:t>
            </a:r>
          </a:p>
          <a:p>
            <a:pPr marL="0" indent="0">
              <a:buNone/>
            </a:pPr>
            <a:r>
              <a:rPr lang="it-IT" sz="3200" dirty="0"/>
              <a:t>Virus target </a:t>
            </a:r>
            <a:r>
              <a:rPr lang="it-IT" sz="3200" dirty="0" err="1"/>
              <a:t>cells</a:t>
            </a:r>
            <a:r>
              <a:rPr lang="it-IT" sz="3200" dirty="0"/>
              <a:t> are </a:t>
            </a:r>
            <a:r>
              <a:rPr lang="it-IT" sz="3200" dirty="0" err="1"/>
              <a:t>represented</a:t>
            </a:r>
            <a:r>
              <a:rPr lang="it-IT" sz="3200" dirty="0"/>
              <a:t> by MONOCYTES / MACROPHAGES.</a:t>
            </a:r>
          </a:p>
          <a:p>
            <a:pPr marL="0" indent="0">
              <a:buNone/>
            </a:pPr>
            <a:r>
              <a:rPr lang="en-US" sz="3200" dirty="0"/>
              <a:t> Variants of the virus isolated later by the same animal show mutations in the env gene.</a:t>
            </a:r>
          </a:p>
          <a:p>
            <a:pPr marL="0" indent="0">
              <a:buNone/>
            </a:pPr>
            <a:r>
              <a:rPr lang="en-US" sz="3200" dirty="0"/>
              <a:t> They do not cross-react with antibodies previously produced by the same animal.</a:t>
            </a:r>
          </a:p>
          <a:p>
            <a:pPr marL="0" indent="0">
              <a:buNone/>
            </a:pPr>
            <a:endParaRPr lang="it-IT" sz="3200" dirty="0"/>
          </a:p>
          <a:p>
            <a:pPr marL="0" indent="0">
              <a:buNone/>
            </a:pPr>
            <a:endParaRPr lang="it-IT" sz="3200" dirty="0"/>
          </a:p>
        </p:txBody>
      </p:sp>
      <p:pic>
        <p:nvPicPr>
          <p:cNvPr id="4" name="Immagine 3">
            <a:extLst>
              <a:ext uri="{FF2B5EF4-FFF2-40B4-BE49-F238E27FC236}">
                <a16:creationId xmlns:a16="http://schemas.microsoft.com/office/drawing/2014/main" xmlns="" id="{DC3BFE16-0583-4C75-8944-1D55CD8F8B2A}"/>
              </a:ext>
            </a:extLst>
          </p:cNvPr>
          <p:cNvPicPr>
            <a:picLocks noChangeAspect="1"/>
          </p:cNvPicPr>
          <p:nvPr/>
        </p:nvPicPr>
        <p:blipFill>
          <a:blip r:embed="rId2"/>
          <a:stretch>
            <a:fillRect/>
          </a:stretch>
        </p:blipFill>
        <p:spPr>
          <a:xfrm>
            <a:off x="8330500" y="844578"/>
            <a:ext cx="3216679" cy="3206398"/>
          </a:xfrm>
          <a:prstGeom prst="rect">
            <a:avLst/>
          </a:prstGeom>
        </p:spPr>
      </p:pic>
    </p:spTree>
    <p:extLst>
      <p:ext uri="{BB962C8B-B14F-4D97-AF65-F5344CB8AC3E}">
        <p14:creationId xmlns:p14="http://schemas.microsoft.com/office/powerpoint/2010/main" val="36460629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E00C2D1-7DD6-4266-B9E6-53D9F440F99C}"/>
              </a:ext>
            </a:extLst>
          </p:cNvPr>
          <p:cNvSpPr>
            <a:spLocks noGrp="1"/>
          </p:cNvSpPr>
          <p:nvPr>
            <p:ph type="title"/>
          </p:nvPr>
        </p:nvSpPr>
        <p:spPr>
          <a:xfrm>
            <a:off x="248480" y="153136"/>
            <a:ext cx="10131425" cy="1456267"/>
          </a:xfrm>
        </p:spPr>
        <p:txBody>
          <a:bodyPr>
            <a:normAutofit/>
          </a:bodyPr>
          <a:lstStyle/>
          <a:p>
            <a:r>
              <a:rPr lang="it-IT" sz="6000" b="1" dirty="0" err="1">
                <a:solidFill>
                  <a:srgbClr val="FF0000"/>
                </a:solidFill>
              </a:rPr>
              <a:t>EPidemiology</a:t>
            </a:r>
            <a:endParaRPr lang="it-IT" sz="6000" b="1" dirty="0">
              <a:solidFill>
                <a:srgbClr val="FF0000"/>
              </a:solidFill>
            </a:endParaRPr>
          </a:p>
        </p:txBody>
      </p:sp>
      <p:sp>
        <p:nvSpPr>
          <p:cNvPr id="3" name="Segnaposto contenuto 2">
            <a:extLst>
              <a:ext uri="{FF2B5EF4-FFF2-40B4-BE49-F238E27FC236}">
                <a16:creationId xmlns:a16="http://schemas.microsoft.com/office/drawing/2014/main" xmlns="" id="{B3800564-F637-47E9-A4C2-C6F7897B2F20}"/>
              </a:ext>
            </a:extLst>
          </p:cNvPr>
          <p:cNvSpPr>
            <a:spLocks noGrp="1"/>
          </p:cNvSpPr>
          <p:nvPr>
            <p:ph idx="1"/>
          </p:nvPr>
        </p:nvSpPr>
        <p:spPr>
          <a:xfrm>
            <a:off x="142462" y="636104"/>
            <a:ext cx="7543799" cy="6068759"/>
          </a:xfrm>
        </p:spPr>
        <p:txBody>
          <a:bodyPr>
            <a:normAutofit/>
          </a:bodyPr>
          <a:lstStyle/>
          <a:p>
            <a:r>
              <a:rPr lang="en-US" sz="3200" dirty="0"/>
              <a:t>The disease can affect </a:t>
            </a:r>
          </a:p>
          <a:p>
            <a:pPr marL="0" indent="0">
              <a:buNone/>
            </a:pPr>
            <a:r>
              <a:rPr lang="en-US" sz="3200" dirty="0"/>
              <a:t>all </a:t>
            </a:r>
            <a:r>
              <a:rPr lang="en-US" sz="3200" dirty="0" err="1"/>
              <a:t>equidae</a:t>
            </a:r>
            <a:r>
              <a:rPr lang="en-US" sz="3200" dirty="0"/>
              <a:t> (horse, donkey, and mule).</a:t>
            </a:r>
          </a:p>
          <a:p>
            <a:pPr marL="0" indent="0">
              <a:buNone/>
            </a:pPr>
            <a:r>
              <a:rPr lang="en-US" sz="3200" dirty="0"/>
              <a:t>• In infected subjects, the virus persists in the leukocytes throughout its life</a:t>
            </a:r>
          </a:p>
          <a:p>
            <a:pPr marL="0" indent="0">
              <a:buNone/>
            </a:pPr>
            <a:r>
              <a:rPr lang="en-US" sz="3200" dirty="0"/>
              <a:t>• Equidae exhibiting symptoms are more likely to transmit disease, presenting a higher viral titer than individuals with inapparent infections</a:t>
            </a:r>
            <a:endParaRPr lang="it-IT" sz="3200" dirty="0"/>
          </a:p>
        </p:txBody>
      </p:sp>
      <p:pic>
        <p:nvPicPr>
          <p:cNvPr id="4" name="Immagine 3">
            <a:extLst>
              <a:ext uri="{FF2B5EF4-FFF2-40B4-BE49-F238E27FC236}">
                <a16:creationId xmlns:a16="http://schemas.microsoft.com/office/drawing/2014/main" xmlns="" id="{6EC78BAE-2229-4B4F-BDAE-E6B4AB7E3968}"/>
              </a:ext>
            </a:extLst>
          </p:cNvPr>
          <p:cNvPicPr>
            <a:picLocks noChangeAspect="1"/>
          </p:cNvPicPr>
          <p:nvPr/>
        </p:nvPicPr>
        <p:blipFill>
          <a:blip r:embed="rId2"/>
          <a:stretch>
            <a:fillRect/>
          </a:stretch>
        </p:blipFill>
        <p:spPr>
          <a:xfrm>
            <a:off x="7237146" y="1364744"/>
            <a:ext cx="4812392" cy="4128511"/>
          </a:xfrm>
          <a:prstGeom prst="rect">
            <a:avLst/>
          </a:prstGeom>
        </p:spPr>
      </p:pic>
    </p:spTree>
    <p:extLst>
      <p:ext uri="{BB962C8B-B14F-4D97-AF65-F5344CB8AC3E}">
        <p14:creationId xmlns:p14="http://schemas.microsoft.com/office/powerpoint/2010/main" val="2603022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65FA7B6-FE86-4B65-B9CD-3F563BD0DCAF}"/>
              </a:ext>
            </a:extLst>
          </p:cNvPr>
          <p:cNvSpPr>
            <a:spLocks noGrp="1"/>
          </p:cNvSpPr>
          <p:nvPr>
            <p:ph type="title"/>
          </p:nvPr>
        </p:nvSpPr>
        <p:spPr>
          <a:xfrm>
            <a:off x="407506" y="0"/>
            <a:ext cx="10131425" cy="1456267"/>
          </a:xfrm>
        </p:spPr>
        <p:txBody>
          <a:bodyPr>
            <a:normAutofit/>
          </a:bodyPr>
          <a:lstStyle/>
          <a:p>
            <a:r>
              <a:rPr lang="it-IT" sz="5400" b="1" dirty="0">
                <a:solidFill>
                  <a:srgbClr val="FF0000"/>
                </a:solidFill>
              </a:rPr>
              <a:t>transmission</a:t>
            </a:r>
          </a:p>
        </p:txBody>
      </p:sp>
      <p:sp>
        <p:nvSpPr>
          <p:cNvPr id="3" name="Segnaposto contenuto 2">
            <a:extLst>
              <a:ext uri="{FF2B5EF4-FFF2-40B4-BE49-F238E27FC236}">
                <a16:creationId xmlns:a16="http://schemas.microsoft.com/office/drawing/2014/main" xmlns="" id="{2D77243C-2A80-4E90-BE24-FBE45A7E930A}"/>
              </a:ext>
            </a:extLst>
          </p:cNvPr>
          <p:cNvSpPr>
            <a:spLocks noGrp="1"/>
          </p:cNvSpPr>
          <p:nvPr>
            <p:ph idx="1"/>
          </p:nvPr>
        </p:nvSpPr>
        <p:spPr>
          <a:xfrm>
            <a:off x="407506" y="1070573"/>
            <a:ext cx="5953536" cy="5591497"/>
          </a:xfrm>
        </p:spPr>
        <p:txBody>
          <a:bodyPr>
            <a:normAutofit fontScale="77500" lnSpcReduction="20000"/>
          </a:bodyPr>
          <a:lstStyle/>
          <a:p>
            <a:endParaRPr lang="en-US" dirty="0"/>
          </a:p>
          <a:p>
            <a:r>
              <a:rPr lang="en-US" sz="2800" dirty="0"/>
              <a:t>By contact with infected blood and, therefore, mainly by bloodsucking insects (tabanids and </a:t>
            </a:r>
            <a:r>
              <a:rPr lang="en-US" sz="2800" dirty="0" err="1"/>
              <a:t>stomoxides</a:t>
            </a:r>
            <a:r>
              <a:rPr lang="en-US" sz="2800" dirty="0"/>
              <a:t>) that act only as mechanical vectors.</a:t>
            </a:r>
          </a:p>
          <a:p>
            <a:r>
              <a:rPr lang="en-US" sz="2800" dirty="0"/>
              <a:t>Via iatrogenic, with the use of contaminated needles or veterinary instruments or following blood transfusions from infected animals.</a:t>
            </a:r>
          </a:p>
          <a:p>
            <a:r>
              <a:rPr lang="en-US" sz="2800" dirty="0"/>
              <a:t>Via transplacental</a:t>
            </a:r>
          </a:p>
          <a:p>
            <a:pPr marL="0" indent="0">
              <a:buNone/>
            </a:pPr>
            <a:r>
              <a:rPr lang="en-US" sz="2800" dirty="0"/>
              <a:t>• Milk in the first months of life</a:t>
            </a:r>
          </a:p>
          <a:p>
            <a:pPr marL="0" indent="0">
              <a:buNone/>
            </a:pPr>
            <a:r>
              <a:rPr lang="en-US" sz="2800" dirty="0"/>
              <a:t>• In subjects under 6 months of age born from infected mothers, serological positivity may be due to the presence of </a:t>
            </a:r>
            <a:r>
              <a:rPr lang="en-US" sz="2800" dirty="0" err="1"/>
              <a:t>colostral</a:t>
            </a:r>
            <a:r>
              <a:rPr lang="en-US" sz="2800" dirty="0"/>
              <a:t> antibodies</a:t>
            </a:r>
          </a:p>
          <a:p>
            <a:pPr marL="0" indent="0">
              <a:buNone/>
            </a:pPr>
            <a:r>
              <a:rPr lang="en-US" sz="2800" dirty="0"/>
              <a:t>• Among the bloodsucking insects capable of transmitting the infection are horse flies and various species of tabanids.</a:t>
            </a:r>
          </a:p>
          <a:p>
            <a:pPr marL="0" indent="0">
              <a:buNone/>
            </a:pPr>
            <a:r>
              <a:rPr lang="en-US" sz="2800" dirty="0"/>
              <a:t>• Transmission is greater in the summer and autumn periods.</a:t>
            </a:r>
            <a:endParaRPr lang="it-IT" sz="2800" dirty="0"/>
          </a:p>
        </p:txBody>
      </p:sp>
      <p:pic>
        <p:nvPicPr>
          <p:cNvPr id="4" name="Immagine 3">
            <a:extLst>
              <a:ext uri="{FF2B5EF4-FFF2-40B4-BE49-F238E27FC236}">
                <a16:creationId xmlns:a16="http://schemas.microsoft.com/office/drawing/2014/main" xmlns="" id="{6E54C265-93CA-4FD9-ADA3-560917B22765}"/>
              </a:ext>
            </a:extLst>
          </p:cNvPr>
          <p:cNvPicPr>
            <a:picLocks noChangeAspect="1"/>
          </p:cNvPicPr>
          <p:nvPr/>
        </p:nvPicPr>
        <p:blipFill>
          <a:blip r:embed="rId2"/>
          <a:stretch>
            <a:fillRect/>
          </a:stretch>
        </p:blipFill>
        <p:spPr>
          <a:xfrm>
            <a:off x="6945588" y="-6560"/>
            <a:ext cx="4838906" cy="3421914"/>
          </a:xfrm>
          <a:prstGeom prst="rect">
            <a:avLst/>
          </a:prstGeom>
        </p:spPr>
      </p:pic>
      <p:sp>
        <p:nvSpPr>
          <p:cNvPr id="5" name="CasellaDiTesto 4">
            <a:extLst>
              <a:ext uri="{FF2B5EF4-FFF2-40B4-BE49-F238E27FC236}">
                <a16:creationId xmlns:a16="http://schemas.microsoft.com/office/drawing/2014/main" xmlns="" id="{0A885BD8-B4D9-4A74-8F81-32FD71E33C0B}"/>
              </a:ext>
            </a:extLst>
          </p:cNvPr>
          <p:cNvSpPr txBox="1"/>
          <p:nvPr/>
        </p:nvSpPr>
        <p:spPr>
          <a:xfrm>
            <a:off x="6945588" y="3111379"/>
            <a:ext cx="4838906" cy="1477328"/>
          </a:xfrm>
          <a:prstGeom prst="rect">
            <a:avLst/>
          </a:prstGeom>
          <a:noFill/>
        </p:spPr>
        <p:txBody>
          <a:bodyPr wrap="square" rtlCol="0">
            <a:spAutoFit/>
          </a:bodyPr>
          <a:lstStyle/>
          <a:p>
            <a:endParaRPr lang="en-US" dirty="0"/>
          </a:p>
          <a:p>
            <a:r>
              <a:rPr lang="en-US" b="1" dirty="0"/>
              <a:t>3 infected insects are sufficient to transmit the disease.</a:t>
            </a:r>
          </a:p>
          <a:p>
            <a:r>
              <a:rPr lang="en-US" b="1" dirty="0"/>
              <a:t>a) and b) Horseflies c) Deer fly (</a:t>
            </a:r>
            <a:r>
              <a:rPr lang="en-US" b="1" dirty="0" err="1"/>
              <a:t>Chrysops</a:t>
            </a:r>
            <a:r>
              <a:rPr lang="en-US" b="1" dirty="0"/>
              <a:t> </a:t>
            </a:r>
            <a:r>
              <a:rPr lang="en-US" b="1" dirty="0" err="1"/>
              <a:t>sp</a:t>
            </a:r>
            <a:r>
              <a:rPr lang="en-US" b="1" dirty="0"/>
              <a:t>), d) Stable fly (</a:t>
            </a:r>
            <a:r>
              <a:rPr lang="en-US" b="1" dirty="0" err="1"/>
              <a:t>Stomoxys</a:t>
            </a:r>
            <a:r>
              <a:rPr lang="en-US" b="1" dirty="0"/>
              <a:t> </a:t>
            </a:r>
            <a:r>
              <a:rPr lang="en-US" b="1" dirty="0" err="1"/>
              <a:t>calcitrans</a:t>
            </a:r>
            <a:r>
              <a:rPr lang="en-US" b="1" dirty="0"/>
              <a:t> </a:t>
            </a:r>
            <a:r>
              <a:rPr lang="en-US" b="1" dirty="0" err="1"/>
              <a:t>sp</a:t>
            </a:r>
            <a:r>
              <a:rPr lang="en-US" b="1" dirty="0"/>
              <a:t>)</a:t>
            </a:r>
            <a:endParaRPr lang="it-IT" b="1" dirty="0"/>
          </a:p>
        </p:txBody>
      </p:sp>
      <p:pic>
        <p:nvPicPr>
          <p:cNvPr id="6" name="Immagine 5">
            <a:extLst>
              <a:ext uri="{FF2B5EF4-FFF2-40B4-BE49-F238E27FC236}">
                <a16:creationId xmlns:a16="http://schemas.microsoft.com/office/drawing/2014/main" xmlns="" id="{059EAD78-7A0C-4D8E-90D5-B035AE386998}"/>
              </a:ext>
            </a:extLst>
          </p:cNvPr>
          <p:cNvPicPr>
            <a:picLocks noChangeAspect="1"/>
          </p:cNvPicPr>
          <p:nvPr/>
        </p:nvPicPr>
        <p:blipFill>
          <a:blip r:embed="rId3"/>
          <a:stretch>
            <a:fillRect/>
          </a:stretch>
        </p:blipFill>
        <p:spPr>
          <a:xfrm>
            <a:off x="7527236" y="4691323"/>
            <a:ext cx="4412974" cy="2166677"/>
          </a:xfrm>
          <a:prstGeom prst="rect">
            <a:avLst/>
          </a:prstGeom>
        </p:spPr>
      </p:pic>
    </p:spTree>
    <p:extLst>
      <p:ext uri="{BB962C8B-B14F-4D97-AF65-F5344CB8AC3E}">
        <p14:creationId xmlns:p14="http://schemas.microsoft.com/office/powerpoint/2010/main" val="31074294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686FA14-E0B8-4A05-8B0F-4FBCDE5D7D1F}"/>
              </a:ext>
            </a:extLst>
          </p:cNvPr>
          <p:cNvSpPr>
            <a:spLocks noGrp="1"/>
          </p:cNvSpPr>
          <p:nvPr>
            <p:ph type="title"/>
          </p:nvPr>
        </p:nvSpPr>
        <p:spPr/>
        <p:txBody>
          <a:bodyPr>
            <a:normAutofit/>
          </a:bodyPr>
          <a:lstStyle/>
          <a:p>
            <a:r>
              <a:rPr lang="it-IT" sz="5400" b="1" dirty="0" err="1">
                <a:solidFill>
                  <a:srgbClr val="FF0000"/>
                </a:solidFill>
              </a:rPr>
              <a:t>distribution</a:t>
            </a:r>
            <a:endParaRPr lang="it-IT" sz="5400" b="1" dirty="0">
              <a:solidFill>
                <a:srgbClr val="FF0000"/>
              </a:solidFill>
            </a:endParaRPr>
          </a:p>
        </p:txBody>
      </p:sp>
      <p:sp>
        <p:nvSpPr>
          <p:cNvPr id="3" name="Segnaposto contenuto 2">
            <a:extLst>
              <a:ext uri="{FF2B5EF4-FFF2-40B4-BE49-F238E27FC236}">
                <a16:creationId xmlns:a16="http://schemas.microsoft.com/office/drawing/2014/main" xmlns="" id="{9AF3F8FC-5833-4893-B1FA-21FDC5CC6242}"/>
              </a:ext>
            </a:extLst>
          </p:cNvPr>
          <p:cNvSpPr>
            <a:spLocks noGrp="1"/>
          </p:cNvSpPr>
          <p:nvPr>
            <p:ph idx="1"/>
          </p:nvPr>
        </p:nvSpPr>
        <p:spPr>
          <a:xfrm>
            <a:off x="301489" y="938695"/>
            <a:ext cx="6536634" cy="5766904"/>
          </a:xfrm>
        </p:spPr>
        <p:txBody>
          <a:bodyPr/>
          <a:lstStyle/>
          <a:p>
            <a:endParaRPr lang="it-IT" dirty="0"/>
          </a:p>
          <a:p>
            <a:pPr marL="0" indent="0">
              <a:buNone/>
            </a:pPr>
            <a:r>
              <a:rPr lang="it-IT" sz="3200" b="1" dirty="0"/>
              <a:t>• Equine </a:t>
            </a:r>
            <a:r>
              <a:rPr lang="it-IT" sz="3200" b="1" dirty="0" err="1"/>
              <a:t>infectious</a:t>
            </a:r>
            <a:r>
              <a:rPr lang="it-IT" sz="3200" b="1" dirty="0"/>
              <a:t> anemia </a:t>
            </a:r>
            <a:r>
              <a:rPr lang="it-IT" sz="3200" b="1" dirty="0" err="1"/>
              <a:t>is</a:t>
            </a:r>
            <a:r>
              <a:rPr lang="it-IT" sz="3200" b="1" dirty="0"/>
              <a:t> spread </a:t>
            </a:r>
            <a:r>
              <a:rPr lang="it-IT" sz="3200" b="1" dirty="0" err="1"/>
              <a:t>all</a:t>
            </a:r>
            <a:r>
              <a:rPr lang="it-IT" sz="3200" b="1" dirty="0"/>
              <a:t> over the world. </a:t>
            </a:r>
            <a:r>
              <a:rPr lang="it-IT" sz="3200" b="1" dirty="0" err="1"/>
              <a:t>It</a:t>
            </a:r>
            <a:r>
              <a:rPr lang="it-IT" sz="3200" b="1" dirty="0"/>
              <a:t> </a:t>
            </a:r>
            <a:r>
              <a:rPr lang="it-IT" sz="3200" b="1" dirty="0" err="1"/>
              <a:t>has</a:t>
            </a:r>
            <a:r>
              <a:rPr lang="it-IT" sz="3200" b="1" dirty="0"/>
              <a:t> </a:t>
            </a:r>
            <a:r>
              <a:rPr lang="it-IT" sz="3200" b="1" dirty="0" err="1"/>
              <a:t>been</a:t>
            </a:r>
            <a:r>
              <a:rPr lang="it-IT" sz="3200" b="1" dirty="0"/>
              <a:t> </a:t>
            </a:r>
            <a:r>
              <a:rPr lang="it-IT" sz="3200" b="1" dirty="0" err="1"/>
              <a:t>reported</a:t>
            </a:r>
            <a:r>
              <a:rPr lang="it-IT" sz="3200" b="1" dirty="0"/>
              <a:t> in America (Brazil, Canada, Colombia, Paraguay), Asia (Japan, Malaysia, Mongolia), Europe (</a:t>
            </a:r>
            <a:r>
              <a:rPr lang="it-IT" sz="3200" b="1" dirty="0" err="1"/>
              <a:t>Belgium</a:t>
            </a:r>
            <a:r>
              <a:rPr lang="it-IT" sz="3200" b="1" dirty="0"/>
              <a:t>, France, Germany, Great Britain, </a:t>
            </a:r>
            <a:r>
              <a:rPr lang="it-IT" sz="3200" b="1" dirty="0" err="1"/>
              <a:t>Greece</a:t>
            </a:r>
            <a:r>
              <a:rPr lang="it-IT" sz="3200" b="1" dirty="0"/>
              <a:t>, </a:t>
            </a:r>
            <a:r>
              <a:rPr lang="it-IT" sz="3200" b="1" dirty="0" err="1"/>
              <a:t>Ireland</a:t>
            </a:r>
            <a:r>
              <a:rPr lang="it-IT" sz="3200" b="1" dirty="0"/>
              <a:t>, </a:t>
            </a:r>
            <a:r>
              <a:rPr lang="it-IT" sz="3200" b="1" dirty="0" err="1"/>
              <a:t>Italy</a:t>
            </a:r>
            <a:r>
              <a:rPr lang="it-IT" sz="3200" b="1" dirty="0"/>
              <a:t>, Romania, </a:t>
            </a:r>
            <a:r>
              <a:rPr lang="it-IT" sz="3200" b="1" dirty="0" err="1"/>
              <a:t>Hungary</a:t>
            </a:r>
            <a:r>
              <a:rPr lang="it-IT" sz="3200" b="1" dirty="0"/>
              <a:t>) and Australia</a:t>
            </a:r>
          </a:p>
        </p:txBody>
      </p:sp>
      <p:pic>
        <p:nvPicPr>
          <p:cNvPr id="4" name="Immagine 3">
            <a:extLst>
              <a:ext uri="{FF2B5EF4-FFF2-40B4-BE49-F238E27FC236}">
                <a16:creationId xmlns:a16="http://schemas.microsoft.com/office/drawing/2014/main" xmlns="" id="{11498AC4-DF24-46CC-AB87-A3F3F56F720A}"/>
              </a:ext>
            </a:extLst>
          </p:cNvPr>
          <p:cNvPicPr>
            <a:picLocks noChangeAspect="1"/>
          </p:cNvPicPr>
          <p:nvPr/>
        </p:nvPicPr>
        <p:blipFill>
          <a:blip r:embed="rId2"/>
          <a:stretch>
            <a:fillRect/>
          </a:stretch>
        </p:blipFill>
        <p:spPr>
          <a:xfrm>
            <a:off x="6838123" y="1682848"/>
            <a:ext cx="5246025" cy="4565551"/>
          </a:xfrm>
          <a:prstGeom prst="rect">
            <a:avLst/>
          </a:prstGeom>
        </p:spPr>
      </p:pic>
    </p:spTree>
    <p:extLst>
      <p:ext uri="{BB962C8B-B14F-4D97-AF65-F5344CB8AC3E}">
        <p14:creationId xmlns:p14="http://schemas.microsoft.com/office/powerpoint/2010/main" val="4837228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C8C4AC-1F2E-4BD0-A665-C107D6FAE001}"/>
              </a:ext>
            </a:extLst>
          </p:cNvPr>
          <p:cNvSpPr>
            <a:spLocks noGrp="1"/>
          </p:cNvSpPr>
          <p:nvPr>
            <p:ph type="title"/>
          </p:nvPr>
        </p:nvSpPr>
        <p:spPr>
          <a:xfrm>
            <a:off x="685801" y="569843"/>
            <a:ext cx="10131425" cy="1456267"/>
          </a:xfrm>
        </p:spPr>
        <p:txBody>
          <a:bodyPr>
            <a:normAutofit fontScale="90000"/>
          </a:bodyPr>
          <a:lstStyle/>
          <a:p>
            <a:r>
              <a:rPr lang="it-IT" sz="5400" b="1" dirty="0" err="1">
                <a:solidFill>
                  <a:srgbClr val="FF0000"/>
                </a:solidFill>
              </a:rPr>
              <a:t>pathogenesis</a:t>
            </a:r>
            <a:r>
              <a:rPr lang="it-IT" dirty="0"/>
              <a:t/>
            </a:r>
            <a:br>
              <a:rPr lang="it-IT" dirty="0"/>
            </a:br>
            <a:endParaRPr lang="it-IT" dirty="0"/>
          </a:p>
        </p:txBody>
      </p:sp>
      <p:sp>
        <p:nvSpPr>
          <p:cNvPr id="3" name="Segnaposto contenuto 2">
            <a:extLst>
              <a:ext uri="{FF2B5EF4-FFF2-40B4-BE49-F238E27FC236}">
                <a16:creationId xmlns:a16="http://schemas.microsoft.com/office/drawing/2014/main" xmlns="" id="{955C0E3A-8E8C-45D5-848C-3FFDB24664B8}"/>
              </a:ext>
            </a:extLst>
          </p:cNvPr>
          <p:cNvSpPr>
            <a:spLocks noGrp="1"/>
          </p:cNvSpPr>
          <p:nvPr>
            <p:ph idx="1"/>
          </p:nvPr>
        </p:nvSpPr>
        <p:spPr>
          <a:xfrm>
            <a:off x="228601" y="899583"/>
            <a:ext cx="7619999" cy="5958417"/>
          </a:xfrm>
        </p:spPr>
        <p:txBody>
          <a:bodyPr>
            <a:noAutofit/>
          </a:bodyPr>
          <a:lstStyle/>
          <a:p>
            <a:r>
              <a:rPr lang="en-US" sz="2800" dirty="0"/>
              <a:t>The main target of the virus is made up of cells of the monocyte-macrophage line which, being mostly circulating, distribute the virus to all parts of the body.</a:t>
            </a:r>
          </a:p>
          <a:p>
            <a:pPr marL="0" indent="0">
              <a:buNone/>
            </a:pPr>
            <a:r>
              <a:rPr lang="en-US" sz="2800" dirty="0"/>
              <a:t>• The virus is found mainly in the spleen, liver, lung, lymph nodes and bone marrow.</a:t>
            </a:r>
          </a:p>
          <a:p>
            <a:pPr marL="0" indent="0">
              <a:buNone/>
            </a:pPr>
            <a:r>
              <a:rPr lang="en-US" sz="2800" dirty="0"/>
              <a:t>• Monocytes are permissive to the entry of the virus, but it is the differentiation into macrophages that allows its replication. In these cells, the EIA virus integrates its genome ensuring its persistence.</a:t>
            </a:r>
            <a:endParaRPr lang="it-IT" sz="2800" dirty="0"/>
          </a:p>
        </p:txBody>
      </p:sp>
      <p:pic>
        <p:nvPicPr>
          <p:cNvPr id="4" name="Immagine 3">
            <a:extLst>
              <a:ext uri="{FF2B5EF4-FFF2-40B4-BE49-F238E27FC236}">
                <a16:creationId xmlns:a16="http://schemas.microsoft.com/office/drawing/2014/main" xmlns="" id="{683C630D-1803-4A78-91C1-F53B28B59139}"/>
              </a:ext>
            </a:extLst>
          </p:cNvPr>
          <p:cNvPicPr>
            <a:picLocks noChangeAspect="1"/>
          </p:cNvPicPr>
          <p:nvPr/>
        </p:nvPicPr>
        <p:blipFill>
          <a:blip r:embed="rId2"/>
          <a:stretch>
            <a:fillRect/>
          </a:stretch>
        </p:blipFill>
        <p:spPr>
          <a:xfrm>
            <a:off x="7951864" y="1883062"/>
            <a:ext cx="4179812" cy="2784188"/>
          </a:xfrm>
          <a:prstGeom prst="rect">
            <a:avLst/>
          </a:prstGeom>
        </p:spPr>
      </p:pic>
    </p:spTree>
    <p:extLst>
      <p:ext uri="{BB962C8B-B14F-4D97-AF65-F5344CB8AC3E}">
        <p14:creationId xmlns:p14="http://schemas.microsoft.com/office/powerpoint/2010/main" val="34539626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73C2B69-2EA9-4604-9B6C-0F3B2E2C8FDF}"/>
              </a:ext>
            </a:extLst>
          </p:cNvPr>
          <p:cNvSpPr>
            <a:spLocks noGrp="1"/>
          </p:cNvSpPr>
          <p:nvPr>
            <p:ph type="title"/>
          </p:nvPr>
        </p:nvSpPr>
        <p:spPr>
          <a:xfrm>
            <a:off x="155714" y="92765"/>
            <a:ext cx="10131425" cy="1456267"/>
          </a:xfrm>
        </p:spPr>
        <p:txBody>
          <a:bodyPr>
            <a:normAutofit/>
          </a:bodyPr>
          <a:lstStyle/>
          <a:p>
            <a:r>
              <a:rPr lang="it-IT" sz="5400" b="1" dirty="0" err="1">
                <a:solidFill>
                  <a:srgbClr val="FF0000"/>
                </a:solidFill>
              </a:rPr>
              <a:t>Clinical</a:t>
            </a:r>
            <a:r>
              <a:rPr lang="it-IT" sz="5400" b="1" dirty="0">
                <a:solidFill>
                  <a:srgbClr val="FF0000"/>
                </a:solidFill>
              </a:rPr>
              <a:t> </a:t>
            </a:r>
            <a:r>
              <a:rPr lang="it-IT" sz="5400" b="1" dirty="0" err="1">
                <a:solidFill>
                  <a:srgbClr val="FF0000"/>
                </a:solidFill>
              </a:rPr>
              <a:t>signs</a:t>
            </a:r>
            <a:endParaRPr lang="it-IT" sz="5400" b="1" dirty="0">
              <a:solidFill>
                <a:srgbClr val="FF0000"/>
              </a:solidFill>
            </a:endParaRPr>
          </a:p>
        </p:txBody>
      </p:sp>
      <p:sp>
        <p:nvSpPr>
          <p:cNvPr id="3" name="Segnaposto contenuto 2">
            <a:extLst>
              <a:ext uri="{FF2B5EF4-FFF2-40B4-BE49-F238E27FC236}">
                <a16:creationId xmlns:a16="http://schemas.microsoft.com/office/drawing/2014/main" xmlns="" id="{5AFDB9B7-2194-4211-8053-B54EA66D0A37}"/>
              </a:ext>
            </a:extLst>
          </p:cNvPr>
          <p:cNvSpPr>
            <a:spLocks noGrp="1"/>
          </p:cNvSpPr>
          <p:nvPr>
            <p:ph idx="1"/>
          </p:nvPr>
        </p:nvSpPr>
        <p:spPr>
          <a:xfrm>
            <a:off x="0" y="1060174"/>
            <a:ext cx="4376529" cy="5797826"/>
          </a:xfrm>
          <a:solidFill>
            <a:srgbClr val="FF0000"/>
          </a:solidFill>
        </p:spPr>
        <p:txBody>
          <a:bodyPr/>
          <a:lstStyle/>
          <a:p>
            <a:pPr marL="0" indent="0">
              <a:buNone/>
            </a:pPr>
            <a:r>
              <a:rPr lang="it-IT" sz="2400" b="1" dirty="0"/>
              <a:t>Acute </a:t>
            </a:r>
            <a:r>
              <a:rPr lang="it-IT" sz="2400" b="1" dirty="0" err="1"/>
              <a:t>form</a:t>
            </a:r>
            <a:endParaRPr lang="it-IT" sz="2400" b="1" dirty="0"/>
          </a:p>
          <a:p>
            <a:pPr marL="0" indent="0">
              <a:buNone/>
            </a:pPr>
            <a:r>
              <a:rPr lang="it-IT" dirty="0"/>
              <a:t>• High </a:t>
            </a:r>
            <a:r>
              <a:rPr lang="it-IT" dirty="0" err="1"/>
              <a:t>fever</a:t>
            </a:r>
            <a:r>
              <a:rPr lang="it-IT" dirty="0"/>
              <a:t> over 40 ° C </a:t>
            </a:r>
            <a:r>
              <a:rPr lang="it-IT" dirty="0" err="1"/>
              <a:t>intermittent</a:t>
            </a:r>
            <a:r>
              <a:rPr lang="it-IT" dirty="0"/>
              <a:t> or </a:t>
            </a:r>
            <a:r>
              <a:rPr lang="it-IT" dirty="0" err="1"/>
              <a:t>remitting</a:t>
            </a:r>
            <a:endParaRPr lang="it-IT" dirty="0"/>
          </a:p>
          <a:p>
            <a:pPr marL="0" indent="0">
              <a:buNone/>
            </a:pPr>
            <a:r>
              <a:rPr lang="it-IT" dirty="0"/>
              <a:t>•</a:t>
            </a:r>
            <a:r>
              <a:rPr lang="it-IT" dirty="0" err="1"/>
              <a:t>Anorexia</a:t>
            </a:r>
            <a:r>
              <a:rPr lang="it-IT" dirty="0"/>
              <a:t>, </a:t>
            </a:r>
            <a:r>
              <a:rPr lang="it-IT" dirty="0" err="1"/>
              <a:t>weakness</a:t>
            </a:r>
            <a:r>
              <a:rPr lang="it-IT" dirty="0"/>
              <a:t>, </a:t>
            </a:r>
            <a:r>
              <a:rPr lang="it-IT" dirty="0" err="1"/>
              <a:t>staggering</a:t>
            </a:r>
            <a:r>
              <a:rPr lang="it-IT" dirty="0"/>
              <a:t> </a:t>
            </a:r>
            <a:r>
              <a:rPr lang="it-IT" dirty="0" err="1"/>
              <a:t>gait</a:t>
            </a:r>
            <a:r>
              <a:rPr lang="it-IT" dirty="0"/>
              <a:t> and </a:t>
            </a:r>
            <a:r>
              <a:rPr lang="it-IT" dirty="0" err="1"/>
              <a:t>tremors</a:t>
            </a:r>
            <a:endParaRPr lang="it-IT" dirty="0"/>
          </a:p>
          <a:p>
            <a:pPr marL="0" indent="0">
              <a:buNone/>
            </a:pPr>
            <a:r>
              <a:rPr lang="it-IT" dirty="0"/>
              <a:t>• </a:t>
            </a:r>
            <a:r>
              <a:rPr lang="it-IT" dirty="0" err="1"/>
              <a:t>Jaundice</a:t>
            </a:r>
            <a:r>
              <a:rPr lang="it-IT" dirty="0"/>
              <a:t> or </a:t>
            </a:r>
            <a:r>
              <a:rPr lang="it-IT" dirty="0" err="1"/>
              <a:t>hyperemia</a:t>
            </a:r>
            <a:r>
              <a:rPr lang="it-IT" dirty="0"/>
              <a:t> of the </a:t>
            </a:r>
            <a:r>
              <a:rPr lang="it-IT" dirty="0" err="1"/>
              <a:t>mucous</a:t>
            </a:r>
            <a:r>
              <a:rPr lang="it-IT" dirty="0"/>
              <a:t> </a:t>
            </a:r>
            <a:r>
              <a:rPr lang="it-IT" dirty="0" err="1"/>
              <a:t>membranes</a:t>
            </a:r>
            <a:endParaRPr lang="it-IT" dirty="0"/>
          </a:p>
          <a:p>
            <a:pPr marL="0" indent="0">
              <a:buNone/>
            </a:pPr>
            <a:r>
              <a:rPr lang="it-IT" dirty="0"/>
              <a:t>• Strong </a:t>
            </a:r>
            <a:r>
              <a:rPr lang="it-IT" dirty="0" err="1"/>
              <a:t>heart</a:t>
            </a:r>
            <a:r>
              <a:rPr lang="it-IT" dirty="0"/>
              <a:t> beat, </a:t>
            </a:r>
            <a:r>
              <a:rPr lang="it-IT" dirty="0" err="1"/>
              <a:t>tachycardia</a:t>
            </a:r>
            <a:r>
              <a:rPr lang="it-IT" dirty="0"/>
              <a:t> and </a:t>
            </a:r>
            <a:r>
              <a:rPr lang="it-IT" dirty="0" err="1"/>
              <a:t>arrhythmia</a:t>
            </a:r>
            <a:r>
              <a:rPr lang="it-IT" dirty="0"/>
              <a:t> (</a:t>
            </a:r>
            <a:r>
              <a:rPr lang="it-IT" dirty="0" err="1"/>
              <a:t>myocarditis</a:t>
            </a:r>
            <a:r>
              <a:rPr lang="it-IT" dirty="0"/>
              <a:t>)</a:t>
            </a:r>
          </a:p>
          <a:p>
            <a:pPr marL="0" indent="0">
              <a:buNone/>
            </a:pPr>
            <a:r>
              <a:rPr lang="it-IT" dirty="0"/>
              <a:t>• Point </a:t>
            </a:r>
            <a:r>
              <a:rPr lang="it-IT" dirty="0" err="1"/>
              <a:t>hemorrhagies</a:t>
            </a:r>
            <a:r>
              <a:rPr lang="it-IT" dirty="0"/>
              <a:t> in the </a:t>
            </a:r>
            <a:r>
              <a:rPr lang="it-IT" dirty="0" err="1"/>
              <a:t>sublingual</a:t>
            </a:r>
            <a:r>
              <a:rPr lang="it-IT" dirty="0"/>
              <a:t> area</a:t>
            </a:r>
          </a:p>
          <a:p>
            <a:pPr marL="0" indent="0">
              <a:buNone/>
            </a:pPr>
            <a:r>
              <a:rPr lang="en-US" dirty="0"/>
              <a:t>• Possible presence of edema in the lower parts of the body</a:t>
            </a:r>
          </a:p>
          <a:p>
            <a:pPr marL="0" indent="0">
              <a:buNone/>
            </a:pPr>
            <a:r>
              <a:rPr lang="en-US" dirty="0"/>
              <a:t>• Anemia, which appears after a short time, is due to hemolysis and a lack of platelets (thrombocytopenia).</a:t>
            </a:r>
          </a:p>
          <a:p>
            <a:pPr marL="0" indent="0">
              <a:buNone/>
            </a:pPr>
            <a:r>
              <a:rPr lang="en-US" dirty="0"/>
              <a:t>• Death in 2-3 weeks but also sudden</a:t>
            </a:r>
          </a:p>
          <a:p>
            <a:pPr marL="0" indent="0">
              <a:buNone/>
            </a:pPr>
            <a:endParaRPr lang="it-IT" dirty="0"/>
          </a:p>
        </p:txBody>
      </p:sp>
      <p:pic>
        <p:nvPicPr>
          <p:cNvPr id="4" name="Immagine 3">
            <a:extLst>
              <a:ext uri="{FF2B5EF4-FFF2-40B4-BE49-F238E27FC236}">
                <a16:creationId xmlns:a16="http://schemas.microsoft.com/office/drawing/2014/main" xmlns="" id="{2FDA7BA8-A262-4CB0-B187-CE7670E3A6BE}"/>
              </a:ext>
            </a:extLst>
          </p:cNvPr>
          <p:cNvPicPr>
            <a:picLocks noChangeAspect="1"/>
          </p:cNvPicPr>
          <p:nvPr/>
        </p:nvPicPr>
        <p:blipFill>
          <a:blip r:embed="rId2"/>
          <a:stretch>
            <a:fillRect/>
          </a:stretch>
        </p:blipFill>
        <p:spPr>
          <a:xfrm>
            <a:off x="8256120" y="96856"/>
            <a:ext cx="3935880" cy="2904351"/>
          </a:xfrm>
          <a:prstGeom prst="rect">
            <a:avLst/>
          </a:prstGeom>
        </p:spPr>
      </p:pic>
      <p:pic>
        <p:nvPicPr>
          <p:cNvPr id="5" name="Immagine 4">
            <a:extLst>
              <a:ext uri="{FF2B5EF4-FFF2-40B4-BE49-F238E27FC236}">
                <a16:creationId xmlns:a16="http://schemas.microsoft.com/office/drawing/2014/main" xmlns="" id="{C8225AC0-BE2D-41A8-AFFC-193F81BA18BB}"/>
              </a:ext>
            </a:extLst>
          </p:cNvPr>
          <p:cNvPicPr>
            <a:picLocks noChangeAspect="1"/>
          </p:cNvPicPr>
          <p:nvPr/>
        </p:nvPicPr>
        <p:blipFill>
          <a:blip r:embed="rId3"/>
          <a:stretch>
            <a:fillRect/>
          </a:stretch>
        </p:blipFill>
        <p:spPr>
          <a:xfrm>
            <a:off x="8196037" y="3345257"/>
            <a:ext cx="3995963" cy="2672163"/>
          </a:xfrm>
          <a:prstGeom prst="rect">
            <a:avLst/>
          </a:prstGeom>
        </p:spPr>
      </p:pic>
      <p:sp>
        <p:nvSpPr>
          <p:cNvPr id="6" name="CasellaDiTesto 5">
            <a:extLst>
              <a:ext uri="{FF2B5EF4-FFF2-40B4-BE49-F238E27FC236}">
                <a16:creationId xmlns:a16="http://schemas.microsoft.com/office/drawing/2014/main" xmlns="" id="{8ECBDFBF-0BEC-4635-B9A2-6F97C913EDAB}"/>
              </a:ext>
            </a:extLst>
          </p:cNvPr>
          <p:cNvSpPr txBox="1"/>
          <p:nvPr/>
        </p:nvSpPr>
        <p:spPr>
          <a:xfrm>
            <a:off x="9310368" y="6161415"/>
            <a:ext cx="3935880" cy="400110"/>
          </a:xfrm>
          <a:prstGeom prst="rect">
            <a:avLst/>
          </a:prstGeom>
          <a:noFill/>
        </p:spPr>
        <p:txBody>
          <a:bodyPr wrap="square" rtlCol="0">
            <a:spAutoFit/>
          </a:bodyPr>
          <a:lstStyle/>
          <a:p>
            <a:r>
              <a:rPr lang="it-IT" sz="2000" b="1" dirty="0"/>
              <a:t>CRONIC FORM</a:t>
            </a:r>
          </a:p>
        </p:txBody>
      </p:sp>
      <p:sp>
        <p:nvSpPr>
          <p:cNvPr id="7" name="CasellaDiTesto 6">
            <a:extLst>
              <a:ext uri="{FF2B5EF4-FFF2-40B4-BE49-F238E27FC236}">
                <a16:creationId xmlns:a16="http://schemas.microsoft.com/office/drawing/2014/main" xmlns="" id="{B55F7242-5C53-4CC0-B5C3-E2E37DB49084}"/>
              </a:ext>
            </a:extLst>
          </p:cNvPr>
          <p:cNvSpPr txBox="1"/>
          <p:nvPr/>
        </p:nvSpPr>
        <p:spPr>
          <a:xfrm>
            <a:off x="4395200" y="1172685"/>
            <a:ext cx="3800837" cy="3785652"/>
          </a:xfrm>
          <a:prstGeom prst="rect">
            <a:avLst/>
          </a:prstGeom>
          <a:solidFill>
            <a:schemeClr val="accent6">
              <a:lumMod val="75000"/>
            </a:schemeClr>
          </a:solidFill>
        </p:spPr>
        <p:txBody>
          <a:bodyPr wrap="square" rtlCol="0">
            <a:spAutoFit/>
          </a:bodyPr>
          <a:lstStyle/>
          <a:p>
            <a:r>
              <a:rPr lang="en-US" dirty="0"/>
              <a:t> </a:t>
            </a:r>
            <a:r>
              <a:rPr lang="en-US" sz="2400" b="1" dirty="0"/>
              <a:t>Chronic form</a:t>
            </a:r>
          </a:p>
          <a:p>
            <a:r>
              <a:rPr lang="en-US" dirty="0"/>
              <a:t>• Exhaustion, drop in performance and weight loss despite retained appetite</a:t>
            </a:r>
          </a:p>
          <a:p>
            <a:r>
              <a:rPr lang="en-US" dirty="0"/>
              <a:t>• Febrile access after physical exercises</a:t>
            </a:r>
          </a:p>
          <a:p>
            <a:r>
              <a:rPr lang="en-US" dirty="0"/>
              <a:t>• Not infrequently symptoms of the central nervous system such as apathy and dulling of the sensory</a:t>
            </a:r>
          </a:p>
          <a:p>
            <a:r>
              <a:rPr lang="en-US" dirty="0"/>
              <a:t>• The outcome is very varied: the horse can heal completely but remains the carrier of the virus</a:t>
            </a:r>
          </a:p>
          <a:p>
            <a:r>
              <a:rPr lang="en-US" dirty="0"/>
              <a:t>• Increased weight loss and exhaustion are more often noted</a:t>
            </a:r>
            <a:endParaRPr lang="it-IT" dirty="0"/>
          </a:p>
        </p:txBody>
      </p:sp>
    </p:spTree>
    <p:extLst>
      <p:ext uri="{BB962C8B-B14F-4D97-AF65-F5344CB8AC3E}">
        <p14:creationId xmlns:p14="http://schemas.microsoft.com/office/powerpoint/2010/main" val="17792050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ED83362-D130-4CFB-81DF-7590F92214C9}"/>
              </a:ext>
            </a:extLst>
          </p:cNvPr>
          <p:cNvSpPr>
            <a:spLocks noGrp="1"/>
          </p:cNvSpPr>
          <p:nvPr>
            <p:ph type="title"/>
          </p:nvPr>
        </p:nvSpPr>
        <p:spPr>
          <a:xfrm>
            <a:off x="473766" y="0"/>
            <a:ext cx="10131425" cy="1456267"/>
          </a:xfrm>
        </p:spPr>
        <p:txBody>
          <a:bodyPr>
            <a:normAutofit/>
          </a:bodyPr>
          <a:lstStyle/>
          <a:p>
            <a:r>
              <a:rPr lang="it-IT" sz="5400" b="1" dirty="0">
                <a:solidFill>
                  <a:srgbClr val="FF0000"/>
                </a:solidFill>
              </a:rPr>
              <a:t>LESIONS</a:t>
            </a:r>
          </a:p>
        </p:txBody>
      </p:sp>
      <p:sp>
        <p:nvSpPr>
          <p:cNvPr id="3" name="Segnaposto contenuto 2">
            <a:extLst>
              <a:ext uri="{FF2B5EF4-FFF2-40B4-BE49-F238E27FC236}">
                <a16:creationId xmlns:a16="http://schemas.microsoft.com/office/drawing/2014/main" xmlns="" id="{99242D17-1CF0-450C-9DD6-D9A47CFAFB9A}"/>
              </a:ext>
            </a:extLst>
          </p:cNvPr>
          <p:cNvSpPr>
            <a:spLocks noGrp="1"/>
          </p:cNvSpPr>
          <p:nvPr>
            <p:ph idx="1"/>
          </p:nvPr>
        </p:nvSpPr>
        <p:spPr>
          <a:xfrm>
            <a:off x="162493" y="301334"/>
            <a:ext cx="4320208" cy="5552661"/>
          </a:xfrm>
        </p:spPr>
        <p:txBody>
          <a:bodyPr>
            <a:normAutofit/>
          </a:bodyPr>
          <a:lstStyle/>
          <a:p>
            <a:r>
              <a:rPr lang="it-IT" sz="2800" dirty="0" err="1"/>
              <a:t>Splenomegaly</a:t>
            </a:r>
            <a:endParaRPr lang="it-IT" sz="2800" dirty="0"/>
          </a:p>
          <a:p>
            <a:pPr marL="0" indent="0">
              <a:buNone/>
            </a:pPr>
            <a:r>
              <a:rPr lang="it-IT" sz="2800" dirty="0"/>
              <a:t>• </a:t>
            </a:r>
            <a:r>
              <a:rPr lang="it-IT" sz="2800" dirty="0" err="1"/>
              <a:t>Hepatomegaly</a:t>
            </a:r>
            <a:endParaRPr lang="it-IT" sz="2800" dirty="0"/>
          </a:p>
          <a:p>
            <a:pPr marL="0" indent="0">
              <a:buNone/>
            </a:pPr>
            <a:r>
              <a:rPr lang="it-IT" sz="2800" dirty="0"/>
              <a:t>• </a:t>
            </a:r>
            <a:r>
              <a:rPr lang="it-IT" sz="2800" dirty="0" err="1"/>
              <a:t>Lymphadenomegaly</a:t>
            </a:r>
            <a:r>
              <a:rPr lang="it-IT" sz="2800" dirty="0"/>
              <a:t> (</a:t>
            </a:r>
            <a:r>
              <a:rPr lang="it-IT" sz="2800" dirty="0" err="1"/>
              <a:t>especially</a:t>
            </a:r>
            <a:r>
              <a:rPr lang="it-IT" sz="2800" dirty="0"/>
              <a:t> of the </a:t>
            </a:r>
            <a:r>
              <a:rPr lang="it-IT" sz="2800" dirty="0" err="1"/>
              <a:t>abdominal</a:t>
            </a:r>
            <a:r>
              <a:rPr lang="it-IT" sz="2800" dirty="0"/>
              <a:t> </a:t>
            </a:r>
            <a:r>
              <a:rPr lang="it-IT" sz="2800" dirty="0" err="1"/>
              <a:t>lymph</a:t>
            </a:r>
            <a:r>
              <a:rPr lang="it-IT" sz="2800" dirty="0"/>
              <a:t> </a:t>
            </a:r>
            <a:r>
              <a:rPr lang="it-IT" sz="2800" dirty="0" err="1"/>
              <a:t>nodes</a:t>
            </a:r>
            <a:r>
              <a:rPr lang="it-IT" sz="2800" dirty="0"/>
              <a:t>)</a:t>
            </a:r>
          </a:p>
          <a:p>
            <a:pPr marL="0" indent="0">
              <a:buNone/>
            </a:pPr>
            <a:r>
              <a:rPr lang="it-IT" sz="2800" dirty="0"/>
              <a:t>• Pale </a:t>
            </a:r>
            <a:r>
              <a:rPr lang="it-IT" sz="2800" dirty="0" err="1"/>
              <a:t>mucous</a:t>
            </a:r>
            <a:r>
              <a:rPr lang="it-IT" sz="2800" dirty="0"/>
              <a:t> </a:t>
            </a:r>
            <a:r>
              <a:rPr lang="it-IT" sz="2800" dirty="0" err="1"/>
              <a:t>membranes</a:t>
            </a:r>
            <a:r>
              <a:rPr lang="it-IT" sz="2800" dirty="0"/>
              <a:t> or </a:t>
            </a:r>
            <a:r>
              <a:rPr lang="it-IT" sz="2800" dirty="0" err="1"/>
              <a:t>presence</a:t>
            </a:r>
            <a:r>
              <a:rPr lang="it-IT" sz="2800" dirty="0"/>
              <a:t> of </a:t>
            </a:r>
            <a:r>
              <a:rPr lang="it-IT" sz="2800" dirty="0" err="1"/>
              <a:t>hemorrhagic</a:t>
            </a:r>
            <a:r>
              <a:rPr lang="it-IT" sz="2800" dirty="0"/>
              <a:t> </a:t>
            </a:r>
            <a:r>
              <a:rPr lang="it-IT" sz="2800" dirty="0" err="1"/>
              <a:t>petechiae</a:t>
            </a:r>
            <a:endParaRPr lang="it-IT" sz="2800" dirty="0"/>
          </a:p>
        </p:txBody>
      </p:sp>
      <p:sp>
        <p:nvSpPr>
          <p:cNvPr id="4" name="CasellaDiTesto 3">
            <a:extLst>
              <a:ext uri="{FF2B5EF4-FFF2-40B4-BE49-F238E27FC236}">
                <a16:creationId xmlns:a16="http://schemas.microsoft.com/office/drawing/2014/main" xmlns="" id="{8D561763-1E6E-464A-BFCD-D49D787DA75A}"/>
              </a:ext>
            </a:extLst>
          </p:cNvPr>
          <p:cNvSpPr txBox="1"/>
          <p:nvPr/>
        </p:nvSpPr>
        <p:spPr>
          <a:xfrm>
            <a:off x="4628067" y="1164134"/>
            <a:ext cx="3797051" cy="5693866"/>
          </a:xfrm>
          <a:prstGeom prst="rect">
            <a:avLst/>
          </a:prstGeom>
          <a:noFill/>
        </p:spPr>
        <p:txBody>
          <a:bodyPr wrap="square" rtlCol="0">
            <a:spAutoFit/>
          </a:bodyPr>
          <a:lstStyle/>
          <a:p>
            <a:r>
              <a:rPr lang="it-IT" sz="2800" dirty="0"/>
              <a:t>• Light </a:t>
            </a:r>
            <a:r>
              <a:rPr lang="it-IT" sz="2800" dirty="0" err="1"/>
              <a:t>blood</a:t>
            </a:r>
            <a:r>
              <a:rPr lang="it-IT" sz="2800" dirty="0"/>
              <a:t>, </a:t>
            </a:r>
            <a:r>
              <a:rPr lang="it-IT" sz="2800" dirty="0" err="1"/>
              <a:t>not</a:t>
            </a:r>
            <a:r>
              <a:rPr lang="it-IT" sz="2800" dirty="0"/>
              <a:t> </a:t>
            </a:r>
            <a:r>
              <a:rPr lang="it-IT" sz="2800" dirty="0" err="1"/>
              <a:t>very</a:t>
            </a:r>
            <a:r>
              <a:rPr lang="it-IT" sz="2800" dirty="0"/>
              <a:t> </a:t>
            </a:r>
            <a:r>
              <a:rPr lang="it-IT" sz="2800" dirty="0" err="1"/>
              <a:t>coagulable</a:t>
            </a:r>
            <a:endParaRPr lang="it-IT" sz="2800" dirty="0"/>
          </a:p>
          <a:p>
            <a:r>
              <a:rPr lang="it-IT" sz="2800" dirty="0"/>
              <a:t>• </a:t>
            </a:r>
            <a:r>
              <a:rPr lang="it-IT" sz="2800" dirty="0" err="1"/>
              <a:t>Edemas</a:t>
            </a:r>
            <a:r>
              <a:rPr lang="it-IT" sz="2800" dirty="0"/>
              <a:t>, </a:t>
            </a:r>
            <a:r>
              <a:rPr lang="it-IT" sz="2800" dirty="0" err="1"/>
              <a:t>hemorrhagic</a:t>
            </a:r>
            <a:r>
              <a:rPr lang="it-IT" sz="2800" dirty="0"/>
              <a:t> </a:t>
            </a:r>
            <a:r>
              <a:rPr lang="it-IT" sz="2800" dirty="0" err="1"/>
              <a:t>petechiae</a:t>
            </a:r>
            <a:r>
              <a:rPr lang="it-IT" sz="2800" dirty="0"/>
              <a:t> spread to </a:t>
            </a:r>
            <a:r>
              <a:rPr lang="it-IT" sz="2800" dirty="0" err="1"/>
              <a:t>internal</a:t>
            </a:r>
            <a:r>
              <a:rPr lang="it-IT" sz="2800" dirty="0"/>
              <a:t> </a:t>
            </a:r>
            <a:r>
              <a:rPr lang="it-IT" sz="2800" dirty="0" err="1"/>
              <a:t>organs</a:t>
            </a:r>
            <a:r>
              <a:rPr lang="it-IT" sz="2800" dirty="0"/>
              <a:t> </a:t>
            </a:r>
            <a:r>
              <a:rPr lang="it-IT" sz="2800" dirty="0" err="1"/>
              <a:t>such</a:t>
            </a:r>
            <a:r>
              <a:rPr lang="it-IT" sz="2800" dirty="0"/>
              <a:t> </a:t>
            </a:r>
            <a:r>
              <a:rPr lang="it-IT" sz="2800" dirty="0" err="1"/>
              <a:t>as</a:t>
            </a:r>
            <a:r>
              <a:rPr lang="it-IT" sz="2800" dirty="0"/>
              <a:t> </a:t>
            </a:r>
            <a:r>
              <a:rPr lang="it-IT" sz="2800" dirty="0" err="1"/>
              <a:t>lungs</a:t>
            </a:r>
            <a:r>
              <a:rPr lang="it-IT" sz="2800" dirty="0"/>
              <a:t>, spleen and </a:t>
            </a:r>
            <a:r>
              <a:rPr lang="it-IT" sz="2800" dirty="0" err="1"/>
              <a:t>kidneys</a:t>
            </a:r>
            <a:endParaRPr lang="it-IT" sz="2800" dirty="0"/>
          </a:p>
          <a:p>
            <a:r>
              <a:rPr lang="it-IT" sz="2800" dirty="0"/>
              <a:t>• </a:t>
            </a:r>
            <a:r>
              <a:rPr lang="it-IT" sz="2800" dirty="0" err="1"/>
              <a:t>Bleeding</a:t>
            </a:r>
            <a:r>
              <a:rPr lang="it-IT" sz="2800" dirty="0"/>
              <a:t> and </a:t>
            </a:r>
            <a:r>
              <a:rPr lang="it-IT" sz="2800" dirty="0" err="1"/>
              <a:t>thrombosis</a:t>
            </a:r>
            <a:endParaRPr lang="it-IT" sz="2800" dirty="0"/>
          </a:p>
          <a:p>
            <a:r>
              <a:rPr lang="it-IT" sz="2800" dirty="0"/>
              <a:t>• In the </a:t>
            </a:r>
            <a:r>
              <a:rPr lang="it-IT" sz="2800" dirty="0" err="1"/>
              <a:t>chronic</a:t>
            </a:r>
            <a:r>
              <a:rPr lang="it-IT" sz="2800" dirty="0"/>
              <a:t> </a:t>
            </a:r>
            <a:r>
              <a:rPr lang="it-IT" sz="2800" dirty="0" err="1"/>
              <a:t>form</a:t>
            </a:r>
            <a:r>
              <a:rPr lang="it-IT" sz="2800" dirty="0"/>
              <a:t>, </a:t>
            </a:r>
            <a:r>
              <a:rPr lang="it-IT" sz="2800" dirty="0" err="1"/>
              <a:t>hyperplastic</a:t>
            </a:r>
            <a:r>
              <a:rPr lang="it-IT" sz="2800" dirty="0"/>
              <a:t> </a:t>
            </a:r>
            <a:r>
              <a:rPr lang="it-IT" sz="2800" dirty="0" err="1"/>
              <a:t>phenomena</a:t>
            </a:r>
            <a:r>
              <a:rPr lang="it-IT" sz="2800" dirty="0"/>
              <a:t> </a:t>
            </a:r>
            <a:r>
              <a:rPr lang="it-IT" sz="2800" dirty="0" err="1"/>
              <a:t>affecting</a:t>
            </a:r>
            <a:r>
              <a:rPr lang="it-IT" sz="2800" dirty="0"/>
              <a:t> the spleen and </a:t>
            </a:r>
            <a:r>
              <a:rPr lang="it-IT" sz="2800" dirty="0" err="1"/>
              <a:t>lymph</a:t>
            </a:r>
            <a:r>
              <a:rPr lang="it-IT" sz="2800" dirty="0"/>
              <a:t> </a:t>
            </a:r>
            <a:r>
              <a:rPr lang="it-IT" sz="2800" dirty="0" err="1"/>
              <a:t>nodes</a:t>
            </a:r>
            <a:r>
              <a:rPr lang="it-IT" sz="2800" dirty="0"/>
              <a:t> </a:t>
            </a:r>
            <a:r>
              <a:rPr lang="it-IT" sz="2800" dirty="0" err="1"/>
              <a:t>prevail</a:t>
            </a:r>
            <a:endParaRPr lang="it-IT" sz="2800" dirty="0"/>
          </a:p>
        </p:txBody>
      </p:sp>
      <p:pic>
        <p:nvPicPr>
          <p:cNvPr id="7" name="Immagine 6" descr="Immagine che contiene cibo, piatto, sedendo, bianco&#10;&#10;Descrizione generata automaticamente">
            <a:extLst>
              <a:ext uri="{FF2B5EF4-FFF2-40B4-BE49-F238E27FC236}">
                <a16:creationId xmlns:a16="http://schemas.microsoft.com/office/drawing/2014/main" xmlns="" id="{FFABF682-3373-4F64-AE9B-474AB768B14A}"/>
              </a:ext>
            </a:extLst>
          </p:cNvPr>
          <p:cNvPicPr>
            <a:picLocks noChangeAspect="1"/>
          </p:cNvPicPr>
          <p:nvPr/>
        </p:nvPicPr>
        <p:blipFill>
          <a:blip r:embed="rId2"/>
          <a:stretch>
            <a:fillRect/>
          </a:stretch>
        </p:blipFill>
        <p:spPr>
          <a:xfrm>
            <a:off x="8138216" y="1215992"/>
            <a:ext cx="3946357" cy="2955958"/>
          </a:xfrm>
          <a:prstGeom prst="rect">
            <a:avLst/>
          </a:prstGeom>
        </p:spPr>
      </p:pic>
      <p:sp>
        <p:nvSpPr>
          <p:cNvPr id="8" name="CasellaDiTesto 7">
            <a:extLst>
              <a:ext uri="{FF2B5EF4-FFF2-40B4-BE49-F238E27FC236}">
                <a16:creationId xmlns:a16="http://schemas.microsoft.com/office/drawing/2014/main" xmlns="" id="{A76D5E06-7734-449F-9BCD-60323DA78790}"/>
              </a:ext>
            </a:extLst>
          </p:cNvPr>
          <p:cNvSpPr txBox="1"/>
          <p:nvPr/>
        </p:nvSpPr>
        <p:spPr>
          <a:xfrm>
            <a:off x="8570484" y="4223808"/>
            <a:ext cx="3891291" cy="707886"/>
          </a:xfrm>
          <a:prstGeom prst="rect">
            <a:avLst/>
          </a:prstGeom>
          <a:noFill/>
        </p:spPr>
        <p:txBody>
          <a:bodyPr wrap="square" rtlCol="0">
            <a:spAutoFit/>
          </a:bodyPr>
          <a:lstStyle/>
          <a:p>
            <a:r>
              <a:rPr lang="en-US" sz="2000" b="1" dirty="0"/>
              <a:t>edema and congestion of the lymph node</a:t>
            </a:r>
            <a:endParaRPr lang="it-IT" sz="2000" b="1" dirty="0"/>
          </a:p>
        </p:txBody>
      </p:sp>
    </p:spTree>
    <p:extLst>
      <p:ext uri="{BB962C8B-B14F-4D97-AF65-F5344CB8AC3E}">
        <p14:creationId xmlns:p14="http://schemas.microsoft.com/office/powerpoint/2010/main" val="18493306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TM03457452[[fn=Celestiale]]</Template>
  <TotalTime>175</TotalTime>
  <Words>951</Words>
  <Application>Microsoft Office PowerPoint</Application>
  <PresentationFormat>Niestandardowy</PresentationFormat>
  <Paragraphs>96</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Celestiale</vt:lpstr>
      <vt:lpstr>Equine infectious anemia</vt:lpstr>
      <vt:lpstr>introduction</vt:lpstr>
      <vt:lpstr>ETiology</vt:lpstr>
      <vt:lpstr>EPidemiology</vt:lpstr>
      <vt:lpstr>transmission</vt:lpstr>
      <vt:lpstr>distribution</vt:lpstr>
      <vt:lpstr>pathogenesis </vt:lpstr>
      <vt:lpstr>Clinical signs</vt:lpstr>
      <vt:lpstr>LESIONS</vt:lpstr>
      <vt:lpstr>Prezentacja programu PowerPoint</vt:lpstr>
      <vt:lpstr>Prezentacja programu PowerPoint</vt:lpstr>
      <vt:lpstr>Prezentacja programu PowerPoint</vt:lpstr>
      <vt:lpstr>Diagnosis</vt:lpstr>
      <vt:lpstr>TREAtment and prophylaxis</vt:lpstr>
      <vt:lpstr>REGULATION</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Equine infectious anemia</dc:title>
  <dc:creator>Gian Mario Bangoni</dc:creator>
  <cp:lastModifiedBy>DIG-13</cp:lastModifiedBy>
  <cp:revision>45</cp:revision>
  <dcterms:created xsi:type="dcterms:W3CDTF">2020-01-19T16:03:15Z</dcterms:created>
  <dcterms:modified xsi:type="dcterms:W3CDTF">2022-03-24T11:18:12Z</dcterms:modified>
</cp:coreProperties>
</file>