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1" r:id="rId6"/>
    <p:sldId id="262" r:id="rId7"/>
    <p:sldId id="263" r:id="rId8"/>
    <p:sldId id="264" r:id="rId9"/>
    <p:sldId id="265" r:id="rId10"/>
    <p:sldId id="278" r:id="rId11"/>
    <p:sldId id="266" r:id="rId12"/>
    <p:sldId id="272" r:id="rId13"/>
    <p:sldId id="267" r:id="rId14"/>
    <p:sldId id="269" r:id="rId15"/>
    <p:sldId id="260" r:id="rId16"/>
    <p:sldId id="270" r:id="rId17"/>
    <p:sldId id="273" r:id="rId18"/>
    <p:sldId id="274" r:id="rId19"/>
    <p:sldId id="275" r:id="rId20"/>
    <p:sldId id="276" r:id="rId21"/>
    <p:sldId id="277" r:id="rId22"/>
    <p:sldId id="279" r:id="rId23"/>
    <p:sldId id="271"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5"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696FAE-79E5-4F9E-8662-AA70FD64D8D1}" type="datetimeFigureOut">
              <a:rPr lang="it-IT" smtClean="0"/>
              <a:pPr/>
              <a:t>17/05/2021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064E6-5AEC-495F-B373-EA684266C32C}" type="slidenum">
              <a:rPr lang="it-IT" smtClean="0"/>
              <a:pPr/>
              <a:t>‹#›</a:t>
            </a:fld>
            <a:endParaRPr lang="it-IT"/>
          </a:p>
        </p:txBody>
      </p:sp>
    </p:spTree>
    <p:extLst>
      <p:ext uri="{BB962C8B-B14F-4D97-AF65-F5344CB8AC3E}">
        <p14:creationId xmlns:p14="http://schemas.microsoft.com/office/powerpoint/2010/main" val="162498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356064E6-5AEC-495F-B373-EA684266C32C}" type="slidenum">
              <a:rPr lang="it-IT" smtClean="0"/>
              <a:pPr/>
              <a:t>23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83A8A06-673D-4C47-AF34-0ACD9C3B1AD0}" type="datetime1">
              <a:rPr lang="it-IT" smtClean="0"/>
              <a:pPr/>
              <a:t>17/05/2021</a:t>
            </a:fld>
            <a:endParaRPr lang="it-IT"/>
          </a:p>
        </p:txBody>
      </p:sp>
      <p:sp>
        <p:nvSpPr>
          <p:cNvPr id="5" name="Segnaposto piè di pagina 4"/>
          <p:cNvSpPr>
            <a:spLocks noGrp="1"/>
          </p:cNvSpPr>
          <p:nvPr>
            <p:ph type="ftr" sz="quarter" idx="11"/>
          </p:nvPr>
        </p:nvSpPr>
        <p:spPr/>
        <p:txBody>
          <a:bodyPr/>
          <a:lstStyle/>
          <a:p>
            <a:r>
              <a:rPr lang="it-IT" smtClean="0"/>
              <a:t>Giulia Agus</a:t>
            </a:r>
            <a:endParaRPr lang="it-IT"/>
          </a:p>
        </p:txBody>
      </p:sp>
      <p:sp>
        <p:nvSpPr>
          <p:cNvPr id="6" name="Segnaposto numero diapositiva 5"/>
          <p:cNvSpPr>
            <a:spLocks noGrp="1"/>
          </p:cNvSpPr>
          <p:nvPr>
            <p:ph type="sldNum" sz="quarter" idx="12"/>
          </p:nvPr>
        </p:nvSpPr>
        <p:spPr/>
        <p:txBody>
          <a:bodyPr/>
          <a:lstStyle/>
          <a:p>
            <a:fld id="{CDCC99DD-33BA-47D4-87FA-BA5FB192FBE6}"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6F4974-E0D8-4B38-9550-82FE1C94DE5A}" type="datetime1">
              <a:rPr lang="it-IT" smtClean="0"/>
              <a:pPr/>
              <a:t>17/05/2021</a:t>
            </a:fld>
            <a:endParaRPr lang="it-IT"/>
          </a:p>
        </p:txBody>
      </p:sp>
      <p:sp>
        <p:nvSpPr>
          <p:cNvPr id="5" name="Segnaposto piè di pagina 4"/>
          <p:cNvSpPr>
            <a:spLocks noGrp="1"/>
          </p:cNvSpPr>
          <p:nvPr>
            <p:ph type="ftr" sz="quarter" idx="11"/>
          </p:nvPr>
        </p:nvSpPr>
        <p:spPr/>
        <p:txBody>
          <a:bodyPr/>
          <a:lstStyle/>
          <a:p>
            <a:r>
              <a:rPr lang="it-IT" smtClean="0"/>
              <a:t>Giulia Agus</a:t>
            </a:r>
            <a:endParaRPr lang="it-IT"/>
          </a:p>
        </p:txBody>
      </p:sp>
      <p:sp>
        <p:nvSpPr>
          <p:cNvPr id="6" name="Segnaposto numero diapositiva 5"/>
          <p:cNvSpPr>
            <a:spLocks noGrp="1"/>
          </p:cNvSpPr>
          <p:nvPr>
            <p:ph type="sldNum" sz="quarter" idx="12"/>
          </p:nvPr>
        </p:nvSpPr>
        <p:spPr/>
        <p:txBody>
          <a:bodyPr/>
          <a:lstStyle/>
          <a:p>
            <a:fld id="{CDCC99DD-33BA-47D4-87FA-BA5FB192FBE6}"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35540E6-1A6D-46FD-BC33-3840FF01EC7B}" type="datetime1">
              <a:rPr lang="it-IT" smtClean="0"/>
              <a:pPr/>
              <a:t>17/05/2021</a:t>
            </a:fld>
            <a:endParaRPr lang="it-IT"/>
          </a:p>
        </p:txBody>
      </p:sp>
      <p:sp>
        <p:nvSpPr>
          <p:cNvPr id="5" name="Segnaposto piè di pagina 4"/>
          <p:cNvSpPr>
            <a:spLocks noGrp="1"/>
          </p:cNvSpPr>
          <p:nvPr>
            <p:ph type="ftr" sz="quarter" idx="11"/>
          </p:nvPr>
        </p:nvSpPr>
        <p:spPr/>
        <p:txBody>
          <a:bodyPr/>
          <a:lstStyle/>
          <a:p>
            <a:r>
              <a:rPr lang="it-IT" smtClean="0"/>
              <a:t>Giulia Agus</a:t>
            </a:r>
            <a:endParaRPr lang="it-IT"/>
          </a:p>
        </p:txBody>
      </p:sp>
      <p:sp>
        <p:nvSpPr>
          <p:cNvPr id="6" name="Segnaposto numero diapositiva 5"/>
          <p:cNvSpPr>
            <a:spLocks noGrp="1"/>
          </p:cNvSpPr>
          <p:nvPr>
            <p:ph type="sldNum" sz="quarter" idx="12"/>
          </p:nvPr>
        </p:nvSpPr>
        <p:spPr/>
        <p:txBody>
          <a:bodyPr/>
          <a:lstStyle/>
          <a:p>
            <a:fld id="{CDCC99DD-33BA-47D4-87FA-BA5FB192FBE6}"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6E062C-4B26-45BD-89BB-11A595EB3709}" type="datetime1">
              <a:rPr lang="it-IT" smtClean="0"/>
              <a:pPr/>
              <a:t>17/05/2021</a:t>
            </a:fld>
            <a:endParaRPr lang="it-IT"/>
          </a:p>
        </p:txBody>
      </p:sp>
      <p:sp>
        <p:nvSpPr>
          <p:cNvPr id="5" name="Segnaposto piè di pagina 4"/>
          <p:cNvSpPr>
            <a:spLocks noGrp="1"/>
          </p:cNvSpPr>
          <p:nvPr>
            <p:ph type="ftr" sz="quarter" idx="11"/>
          </p:nvPr>
        </p:nvSpPr>
        <p:spPr/>
        <p:txBody>
          <a:bodyPr/>
          <a:lstStyle/>
          <a:p>
            <a:r>
              <a:rPr lang="it-IT" smtClean="0"/>
              <a:t>Giulia Agus</a:t>
            </a:r>
            <a:endParaRPr lang="it-IT"/>
          </a:p>
        </p:txBody>
      </p:sp>
      <p:sp>
        <p:nvSpPr>
          <p:cNvPr id="6" name="Segnaposto numero diapositiva 5"/>
          <p:cNvSpPr>
            <a:spLocks noGrp="1"/>
          </p:cNvSpPr>
          <p:nvPr>
            <p:ph type="sldNum" sz="quarter" idx="12"/>
          </p:nvPr>
        </p:nvSpPr>
        <p:spPr/>
        <p:txBody>
          <a:bodyPr/>
          <a:lstStyle/>
          <a:p>
            <a:fld id="{CDCC99DD-33BA-47D4-87FA-BA5FB192FBE6}"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5B0D8DC-9B4B-421F-BF8A-10EB58F00601}" type="datetime1">
              <a:rPr lang="it-IT" smtClean="0"/>
              <a:pPr/>
              <a:t>17/05/2021</a:t>
            </a:fld>
            <a:endParaRPr lang="it-IT"/>
          </a:p>
        </p:txBody>
      </p:sp>
      <p:sp>
        <p:nvSpPr>
          <p:cNvPr id="5" name="Segnaposto piè di pagina 4"/>
          <p:cNvSpPr>
            <a:spLocks noGrp="1"/>
          </p:cNvSpPr>
          <p:nvPr>
            <p:ph type="ftr" sz="quarter" idx="11"/>
          </p:nvPr>
        </p:nvSpPr>
        <p:spPr/>
        <p:txBody>
          <a:bodyPr/>
          <a:lstStyle/>
          <a:p>
            <a:r>
              <a:rPr lang="it-IT" smtClean="0"/>
              <a:t>Giulia Agus</a:t>
            </a:r>
            <a:endParaRPr lang="it-IT"/>
          </a:p>
        </p:txBody>
      </p:sp>
      <p:sp>
        <p:nvSpPr>
          <p:cNvPr id="6" name="Segnaposto numero diapositiva 5"/>
          <p:cNvSpPr>
            <a:spLocks noGrp="1"/>
          </p:cNvSpPr>
          <p:nvPr>
            <p:ph type="sldNum" sz="quarter" idx="12"/>
          </p:nvPr>
        </p:nvSpPr>
        <p:spPr/>
        <p:txBody>
          <a:bodyPr/>
          <a:lstStyle/>
          <a:p>
            <a:fld id="{CDCC99DD-33BA-47D4-87FA-BA5FB192FBE6}"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7598669-09B9-4879-BDCE-B65A080EB046}" type="datetime1">
              <a:rPr lang="it-IT" smtClean="0"/>
              <a:pPr/>
              <a:t>17/05/2021</a:t>
            </a:fld>
            <a:endParaRPr lang="it-IT"/>
          </a:p>
        </p:txBody>
      </p:sp>
      <p:sp>
        <p:nvSpPr>
          <p:cNvPr id="6" name="Segnaposto piè di pagina 5"/>
          <p:cNvSpPr>
            <a:spLocks noGrp="1"/>
          </p:cNvSpPr>
          <p:nvPr>
            <p:ph type="ftr" sz="quarter" idx="11"/>
          </p:nvPr>
        </p:nvSpPr>
        <p:spPr/>
        <p:txBody>
          <a:bodyPr/>
          <a:lstStyle/>
          <a:p>
            <a:r>
              <a:rPr lang="it-IT" smtClean="0"/>
              <a:t>Giulia Agus</a:t>
            </a:r>
            <a:endParaRPr lang="it-IT"/>
          </a:p>
        </p:txBody>
      </p:sp>
      <p:sp>
        <p:nvSpPr>
          <p:cNvPr id="7" name="Segnaposto numero diapositiva 6"/>
          <p:cNvSpPr>
            <a:spLocks noGrp="1"/>
          </p:cNvSpPr>
          <p:nvPr>
            <p:ph type="sldNum" sz="quarter" idx="12"/>
          </p:nvPr>
        </p:nvSpPr>
        <p:spPr/>
        <p:txBody>
          <a:bodyPr/>
          <a:lstStyle/>
          <a:p>
            <a:fld id="{CDCC99DD-33BA-47D4-87FA-BA5FB192FBE6}"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4904D90-EA8E-4AAB-9CDB-474C355282EE}" type="datetime1">
              <a:rPr lang="it-IT" smtClean="0"/>
              <a:pPr/>
              <a:t>17/05/2021</a:t>
            </a:fld>
            <a:endParaRPr lang="it-IT"/>
          </a:p>
        </p:txBody>
      </p:sp>
      <p:sp>
        <p:nvSpPr>
          <p:cNvPr id="8" name="Segnaposto piè di pagina 7"/>
          <p:cNvSpPr>
            <a:spLocks noGrp="1"/>
          </p:cNvSpPr>
          <p:nvPr>
            <p:ph type="ftr" sz="quarter" idx="11"/>
          </p:nvPr>
        </p:nvSpPr>
        <p:spPr/>
        <p:txBody>
          <a:bodyPr/>
          <a:lstStyle/>
          <a:p>
            <a:r>
              <a:rPr lang="it-IT" smtClean="0"/>
              <a:t>Giulia Agus</a:t>
            </a:r>
            <a:endParaRPr lang="it-IT"/>
          </a:p>
        </p:txBody>
      </p:sp>
      <p:sp>
        <p:nvSpPr>
          <p:cNvPr id="9" name="Segnaposto numero diapositiva 8"/>
          <p:cNvSpPr>
            <a:spLocks noGrp="1"/>
          </p:cNvSpPr>
          <p:nvPr>
            <p:ph type="sldNum" sz="quarter" idx="12"/>
          </p:nvPr>
        </p:nvSpPr>
        <p:spPr/>
        <p:txBody>
          <a:bodyPr/>
          <a:lstStyle/>
          <a:p>
            <a:fld id="{CDCC99DD-33BA-47D4-87FA-BA5FB192FBE6}"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9BC5C66-8FE0-45B0-B721-8D5AA6503BE0}" type="datetime1">
              <a:rPr lang="it-IT" smtClean="0"/>
              <a:pPr/>
              <a:t>17/05/2021</a:t>
            </a:fld>
            <a:endParaRPr lang="it-IT"/>
          </a:p>
        </p:txBody>
      </p:sp>
      <p:sp>
        <p:nvSpPr>
          <p:cNvPr id="4" name="Segnaposto piè di pagina 3"/>
          <p:cNvSpPr>
            <a:spLocks noGrp="1"/>
          </p:cNvSpPr>
          <p:nvPr>
            <p:ph type="ftr" sz="quarter" idx="11"/>
          </p:nvPr>
        </p:nvSpPr>
        <p:spPr/>
        <p:txBody>
          <a:bodyPr/>
          <a:lstStyle/>
          <a:p>
            <a:r>
              <a:rPr lang="it-IT" smtClean="0"/>
              <a:t>Giulia Agus</a:t>
            </a:r>
            <a:endParaRPr lang="it-IT"/>
          </a:p>
        </p:txBody>
      </p:sp>
      <p:sp>
        <p:nvSpPr>
          <p:cNvPr id="5" name="Segnaposto numero diapositiva 4"/>
          <p:cNvSpPr>
            <a:spLocks noGrp="1"/>
          </p:cNvSpPr>
          <p:nvPr>
            <p:ph type="sldNum" sz="quarter" idx="12"/>
          </p:nvPr>
        </p:nvSpPr>
        <p:spPr/>
        <p:txBody>
          <a:bodyPr/>
          <a:lstStyle/>
          <a:p>
            <a:fld id="{CDCC99DD-33BA-47D4-87FA-BA5FB192FBE6}"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2DF2712-8076-4D42-AE28-7E59C632CBAE}" type="datetime1">
              <a:rPr lang="it-IT" smtClean="0"/>
              <a:pPr/>
              <a:t>17/05/2021</a:t>
            </a:fld>
            <a:endParaRPr lang="it-IT"/>
          </a:p>
        </p:txBody>
      </p:sp>
      <p:sp>
        <p:nvSpPr>
          <p:cNvPr id="3" name="Segnaposto piè di pagina 2"/>
          <p:cNvSpPr>
            <a:spLocks noGrp="1"/>
          </p:cNvSpPr>
          <p:nvPr>
            <p:ph type="ftr" sz="quarter" idx="11"/>
          </p:nvPr>
        </p:nvSpPr>
        <p:spPr/>
        <p:txBody>
          <a:bodyPr/>
          <a:lstStyle/>
          <a:p>
            <a:r>
              <a:rPr lang="it-IT" smtClean="0"/>
              <a:t>Giulia Agus</a:t>
            </a:r>
            <a:endParaRPr lang="it-IT"/>
          </a:p>
        </p:txBody>
      </p:sp>
      <p:sp>
        <p:nvSpPr>
          <p:cNvPr id="4" name="Segnaposto numero diapositiva 3"/>
          <p:cNvSpPr>
            <a:spLocks noGrp="1"/>
          </p:cNvSpPr>
          <p:nvPr>
            <p:ph type="sldNum" sz="quarter" idx="12"/>
          </p:nvPr>
        </p:nvSpPr>
        <p:spPr/>
        <p:txBody>
          <a:bodyPr/>
          <a:lstStyle/>
          <a:p>
            <a:fld id="{CDCC99DD-33BA-47D4-87FA-BA5FB192FBE6}"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7C1F52F-1714-457F-8620-B6A884F6E0A3}" type="datetime1">
              <a:rPr lang="it-IT" smtClean="0"/>
              <a:pPr/>
              <a:t>17/05/2021</a:t>
            </a:fld>
            <a:endParaRPr lang="it-IT"/>
          </a:p>
        </p:txBody>
      </p:sp>
      <p:sp>
        <p:nvSpPr>
          <p:cNvPr id="6" name="Segnaposto piè di pagina 5"/>
          <p:cNvSpPr>
            <a:spLocks noGrp="1"/>
          </p:cNvSpPr>
          <p:nvPr>
            <p:ph type="ftr" sz="quarter" idx="11"/>
          </p:nvPr>
        </p:nvSpPr>
        <p:spPr/>
        <p:txBody>
          <a:bodyPr/>
          <a:lstStyle/>
          <a:p>
            <a:r>
              <a:rPr lang="it-IT" smtClean="0"/>
              <a:t>Giulia Agus</a:t>
            </a:r>
            <a:endParaRPr lang="it-IT"/>
          </a:p>
        </p:txBody>
      </p:sp>
      <p:sp>
        <p:nvSpPr>
          <p:cNvPr id="7" name="Segnaposto numero diapositiva 6"/>
          <p:cNvSpPr>
            <a:spLocks noGrp="1"/>
          </p:cNvSpPr>
          <p:nvPr>
            <p:ph type="sldNum" sz="quarter" idx="12"/>
          </p:nvPr>
        </p:nvSpPr>
        <p:spPr/>
        <p:txBody>
          <a:bodyPr/>
          <a:lstStyle/>
          <a:p>
            <a:fld id="{CDCC99DD-33BA-47D4-87FA-BA5FB192FBE6}"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F6A0CF1-6A4C-4650-851C-B90CB7357AB4}" type="datetime1">
              <a:rPr lang="it-IT" smtClean="0"/>
              <a:pPr/>
              <a:t>17/05/2021</a:t>
            </a:fld>
            <a:endParaRPr lang="it-IT"/>
          </a:p>
        </p:txBody>
      </p:sp>
      <p:sp>
        <p:nvSpPr>
          <p:cNvPr id="6" name="Segnaposto piè di pagina 5"/>
          <p:cNvSpPr>
            <a:spLocks noGrp="1"/>
          </p:cNvSpPr>
          <p:nvPr>
            <p:ph type="ftr" sz="quarter" idx="11"/>
          </p:nvPr>
        </p:nvSpPr>
        <p:spPr/>
        <p:txBody>
          <a:bodyPr/>
          <a:lstStyle/>
          <a:p>
            <a:r>
              <a:rPr lang="it-IT" smtClean="0"/>
              <a:t>Giulia Agus</a:t>
            </a:r>
            <a:endParaRPr lang="it-IT"/>
          </a:p>
        </p:txBody>
      </p:sp>
      <p:sp>
        <p:nvSpPr>
          <p:cNvPr id="7" name="Segnaposto numero diapositiva 6"/>
          <p:cNvSpPr>
            <a:spLocks noGrp="1"/>
          </p:cNvSpPr>
          <p:nvPr>
            <p:ph type="sldNum" sz="quarter" idx="12"/>
          </p:nvPr>
        </p:nvSpPr>
        <p:spPr/>
        <p:txBody>
          <a:bodyPr/>
          <a:lstStyle/>
          <a:p>
            <a:fld id="{CDCC99DD-33BA-47D4-87FA-BA5FB192FBE6}"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2000"/>
          </a:blip>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24E05-26CA-4E7C-B344-46BB87F6868C}" type="datetime1">
              <a:rPr lang="it-IT" smtClean="0"/>
              <a:pPr/>
              <a:t>17/05/2021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Giulia Agus</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C99DD-33BA-47D4-87FA-BA5FB192FBE6}"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dpi.nsw.gov.au/animals-and-livestock/pigs/health/a-z-pig-diseases/brucellosi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0"/>
            <a:ext cx="7772400" cy="1470025"/>
          </a:xfrm>
        </p:spPr>
        <p:txBody>
          <a:bodyPr/>
          <a:lstStyle/>
          <a:p>
            <a:r>
              <a:rPr lang="it-IT" b="1" dirty="0" smtClean="0"/>
              <a:t>EQUINE POX</a:t>
            </a:r>
            <a:endParaRPr lang="it-IT" b="1" dirty="0"/>
          </a:p>
        </p:txBody>
      </p:sp>
      <p:sp>
        <p:nvSpPr>
          <p:cNvPr id="3" name="Sottotitolo 2"/>
          <p:cNvSpPr>
            <a:spLocks noGrp="1"/>
          </p:cNvSpPr>
          <p:nvPr>
            <p:ph type="subTitle" idx="1"/>
          </p:nvPr>
        </p:nvSpPr>
        <p:spPr>
          <a:xfrm>
            <a:off x="2483768" y="4869160"/>
            <a:ext cx="6400800" cy="1752600"/>
          </a:xfrm>
        </p:spPr>
        <p:txBody>
          <a:bodyPr>
            <a:normAutofit/>
          </a:bodyPr>
          <a:lstStyle/>
          <a:p>
            <a:endParaRPr lang="it-IT" dirty="0"/>
          </a:p>
        </p:txBody>
      </p:sp>
      <p:sp>
        <p:nvSpPr>
          <p:cNvPr id="4" name="Segnaposto piè di pagina 3"/>
          <p:cNvSpPr>
            <a:spLocks noGrp="1"/>
          </p:cNvSpPr>
          <p:nvPr>
            <p:ph type="ftr" sz="quarter" idx="11"/>
          </p:nvPr>
        </p:nvSpPr>
        <p:spPr/>
        <p:txBody>
          <a:bodyPr/>
          <a:lstStyle/>
          <a:p>
            <a:r>
              <a:rPr lang="it-IT" smtClean="0"/>
              <a:t>Giulia Agus</a:t>
            </a:r>
            <a:endParaRPr lang="it-IT"/>
          </a:p>
        </p:txBody>
      </p:sp>
      <p:pic>
        <p:nvPicPr>
          <p:cNvPr id="5" name="Immagine 4" descr="timthumb.jpg"/>
          <p:cNvPicPr>
            <a:picLocks noChangeAspect="1"/>
          </p:cNvPicPr>
          <p:nvPr/>
        </p:nvPicPr>
        <p:blipFill>
          <a:blip r:embed="rId2" cstate="print"/>
          <a:stretch>
            <a:fillRect/>
          </a:stretch>
        </p:blipFill>
        <p:spPr>
          <a:xfrm>
            <a:off x="607549" y="1196752"/>
            <a:ext cx="5764651" cy="43204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Giulia Agus</a:t>
            </a:r>
            <a:endParaRPr lang="it-IT"/>
          </a:p>
        </p:txBody>
      </p:sp>
      <p:sp>
        <p:nvSpPr>
          <p:cNvPr id="3" name="CasellaDiTesto 2"/>
          <p:cNvSpPr txBox="1"/>
          <p:nvPr/>
        </p:nvSpPr>
        <p:spPr>
          <a:xfrm>
            <a:off x="611560" y="332656"/>
            <a:ext cx="7344816" cy="2523768"/>
          </a:xfrm>
          <a:prstGeom prst="rect">
            <a:avLst/>
          </a:prstGeom>
          <a:noFill/>
        </p:spPr>
        <p:txBody>
          <a:bodyPr wrap="square" rtlCol="0">
            <a:spAutoFit/>
          </a:bodyPr>
          <a:lstStyle/>
          <a:p>
            <a:r>
              <a:rPr lang="en-US" sz="2800" dirty="0" smtClean="0"/>
              <a:t>In mares, small red nodules appear on the vulva, vaginal mucosa, clitoral sinuses and </a:t>
            </a:r>
            <a:r>
              <a:rPr lang="en-US" sz="2800" dirty="0" err="1" smtClean="0"/>
              <a:t>perineal</a:t>
            </a:r>
            <a:r>
              <a:rPr lang="en-US" sz="2800" dirty="0" smtClean="0"/>
              <a:t> skin 4-8 days after breeding. </a:t>
            </a:r>
          </a:p>
          <a:p>
            <a:r>
              <a:rPr lang="en-US" sz="2800" dirty="0" smtClean="0"/>
              <a:t>Ulcers can occasionally be found on </a:t>
            </a:r>
          </a:p>
          <a:p>
            <a:r>
              <a:rPr lang="en-US" sz="2800" dirty="0" smtClean="0"/>
              <a:t>the teats, lips, nasal and oral </a:t>
            </a:r>
            <a:r>
              <a:rPr lang="en-US" sz="2800" dirty="0" err="1" smtClean="0"/>
              <a:t>mucosae</a:t>
            </a:r>
            <a:r>
              <a:rPr lang="en-US" sz="2800" dirty="0" smtClean="0"/>
              <a:t>.</a:t>
            </a:r>
            <a:endParaRPr lang="it-IT" sz="2800" dirty="0" smtClean="0"/>
          </a:p>
          <a:p>
            <a:endParaRPr lang="it-IT" dirty="0"/>
          </a:p>
        </p:txBody>
      </p:sp>
      <p:pic>
        <p:nvPicPr>
          <p:cNvPr id="4" name="Immagine 3" descr="Horse-nasal-discharge.jpg"/>
          <p:cNvPicPr>
            <a:picLocks noChangeAspect="1"/>
          </p:cNvPicPr>
          <p:nvPr/>
        </p:nvPicPr>
        <p:blipFill>
          <a:blip r:embed="rId2" cstate="print"/>
          <a:stretch>
            <a:fillRect/>
          </a:stretch>
        </p:blipFill>
        <p:spPr>
          <a:xfrm>
            <a:off x="6372200" y="1292763"/>
            <a:ext cx="2088232" cy="2320257"/>
          </a:xfrm>
          <a:prstGeom prst="rect">
            <a:avLst/>
          </a:prstGeom>
        </p:spPr>
      </p:pic>
      <p:pic>
        <p:nvPicPr>
          <p:cNvPr id="5" name="Immagine 4" descr="ehv3vulvas.jpg"/>
          <p:cNvPicPr>
            <a:picLocks noChangeAspect="1"/>
          </p:cNvPicPr>
          <p:nvPr/>
        </p:nvPicPr>
        <p:blipFill>
          <a:blip r:embed="rId3" cstate="print"/>
          <a:stretch>
            <a:fillRect/>
          </a:stretch>
        </p:blipFill>
        <p:spPr>
          <a:xfrm>
            <a:off x="683568" y="3717032"/>
            <a:ext cx="7772400" cy="2743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Giulia Agus</a:t>
            </a:r>
            <a:endParaRPr lang="it-IT"/>
          </a:p>
        </p:txBody>
      </p:sp>
      <p:sp>
        <p:nvSpPr>
          <p:cNvPr id="3" name="CasellaDiTesto 2"/>
          <p:cNvSpPr txBox="1"/>
          <p:nvPr/>
        </p:nvSpPr>
        <p:spPr>
          <a:xfrm>
            <a:off x="467544" y="0"/>
            <a:ext cx="8280920" cy="3477875"/>
          </a:xfrm>
          <a:prstGeom prst="rect">
            <a:avLst/>
          </a:prstGeom>
          <a:noFill/>
        </p:spPr>
        <p:txBody>
          <a:bodyPr wrap="square" rtlCol="0">
            <a:spAutoFit/>
          </a:bodyPr>
          <a:lstStyle/>
          <a:p>
            <a:pPr algn="just"/>
            <a:endParaRPr lang="en-US" sz="2400" dirty="0" smtClean="0"/>
          </a:p>
          <a:p>
            <a:pPr algn="just"/>
            <a:r>
              <a:rPr lang="en-US" sz="2800" dirty="0" smtClean="0"/>
              <a:t>These develop into pustules and then </a:t>
            </a:r>
            <a:r>
              <a:rPr lang="en-US" sz="2800" dirty="0" err="1" smtClean="0"/>
              <a:t>vulval</a:t>
            </a:r>
            <a:r>
              <a:rPr lang="en-US" sz="2800" dirty="0" smtClean="0"/>
              <a:t> erosions which form scabs and then heal leaving </a:t>
            </a:r>
            <a:r>
              <a:rPr lang="en-US" sz="2800" dirty="0" err="1" smtClean="0"/>
              <a:t>depigmented</a:t>
            </a:r>
            <a:r>
              <a:rPr lang="en-US" sz="2800" dirty="0" smtClean="0"/>
              <a:t> scars.</a:t>
            </a:r>
          </a:p>
          <a:p>
            <a:pPr algn="just"/>
            <a:r>
              <a:rPr lang="en-US" sz="2800" dirty="0" smtClean="0"/>
              <a:t>While the lesions heal, 3 weeks of sexual rest are recommended.</a:t>
            </a:r>
          </a:p>
          <a:p>
            <a:pPr algn="just"/>
            <a:r>
              <a:rPr lang="en-US" sz="2800" dirty="0" smtClean="0"/>
              <a:t>If the mare is ready for reproduction, artificial insemination is recommended.</a:t>
            </a:r>
          </a:p>
        </p:txBody>
      </p:sp>
      <p:pic>
        <p:nvPicPr>
          <p:cNvPr id="4" name="Immagine 3" descr="6063.jpg"/>
          <p:cNvPicPr>
            <a:picLocks noChangeAspect="1"/>
          </p:cNvPicPr>
          <p:nvPr/>
        </p:nvPicPr>
        <p:blipFill>
          <a:blip r:embed="rId2" cstate="print"/>
          <a:stretch>
            <a:fillRect/>
          </a:stretch>
        </p:blipFill>
        <p:spPr>
          <a:xfrm>
            <a:off x="4686694" y="3596058"/>
            <a:ext cx="4061770" cy="2713262"/>
          </a:xfrm>
          <a:prstGeom prst="rect">
            <a:avLst/>
          </a:prstGeom>
        </p:spPr>
      </p:pic>
      <p:pic>
        <p:nvPicPr>
          <p:cNvPr id="5" name="Immagine 4" descr="300px-Exanthema01.jpg"/>
          <p:cNvPicPr>
            <a:picLocks noChangeAspect="1"/>
          </p:cNvPicPr>
          <p:nvPr/>
        </p:nvPicPr>
        <p:blipFill>
          <a:blip r:embed="rId3" cstate="print"/>
          <a:stretch>
            <a:fillRect/>
          </a:stretch>
        </p:blipFill>
        <p:spPr>
          <a:xfrm>
            <a:off x="467544" y="3598218"/>
            <a:ext cx="3816424" cy="278599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Giulia Agus</a:t>
            </a:r>
            <a:endParaRPr lang="it-IT"/>
          </a:p>
        </p:txBody>
      </p:sp>
      <p:sp>
        <p:nvSpPr>
          <p:cNvPr id="3" name="CasellaDiTesto 2"/>
          <p:cNvSpPr txBox="1"/>
          <p:nvPr/>
        </p:nvSpPr>
        <p:spPr>
          <a:xfrm>
            <a:off x="827584" y="476672"/>
            <a:ext cx="7200800" cy="2554545"/>
          </a:xfrm>
          <a:prstGeom prst="rect">
            <a:avLst/>
          </a:prstGeom>
          <a:noFill/>
        </p:spPr>
        <p:txBody>
          <a:bodyPr wrap="square" rtlCol="0">
            <a:spAutoFit/>
          </a:bodyPr>
          <a:lstStyle/>
          <a:p>
            <a:pPr algn="just"/>
            <a:r>
              <a:rPr lang="en-US" sz="3200" dirty="0" smtClean="0"/>
              <a:t>The margins of ulcers can be viewed under electron microscopy revealing viral particles within the cells. Biopsies of lesions can also be </a:t>
            </a:r>
            <a:r>
              <a:rPr lang="en-US" sz="3200" dirty="0" err="1" smtClean="0"/>
              <a:t>histologically</a:t>
            </a:r>
            <a:r>
              <a:rPr lang="en-US" sz="3200" dirty="0" smtClean="0"/>
              <a:t> examined for viral inclusion bodies.</a:t>
            </a:r>
            <a:endParaRPr lang="it-IT" sz="3200" dirty="0"/>
          </a:p>
        </p:txBody>
      </p:sp>
      <p:pic>
        <p:nvPicPr>
          <p:cNvPr id="4" name="Immagine 3" descr="p011_0_02_013.jpg"/>
          <p:cNvPicPr>
            <a:picLocks noChangeAspect="1"/>
          </p:cNvPicPr>
          <p:nvPr/>
        </p:nvPicPr>
        <p:blipFill>
          <a:blip r:embed="rId2" cstate="print"/>
          <a:stretch>
            <a:fillRect/>
          </a:stretch>
        </p:blipFill>
        <p:spPr>
          <a:xfrm>
            <a:off x="3059832" y="3140968"/>
            <a:ext cx="2877527" cy="309257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Giulia Agus</a:t>
            </a:r>
            <a:endParaRPr lang="it-IT"/>
          </a:p>
        </p:txBody>
      </p:sp>
      <p:sp>
        <p:nvSpPr>
          <p:cNvPr id="3" name="CasellaDiTesto 2"/>
          <p:cNvSpPr txBox="1"/>
          <p:nvPr/>
        </p:nvSpPr>
        <p:spPr>
          <a:xfrm>
            <a:off x="611560" y="548680"/>
            <a:ext cx="7704856" cy="2062103"/>
          </a:xfrm>
          <a:prstGeom prst="rect">
            <a:avLst/>
          </a:prstGeom>
          <a:noFill/>
        </p:spPr>
        <p:txBody>
          <a:bodyPr wrap="square" rtlCol="0">
            <a:spAutoFit/>
          </a:bodyPr>
          <a:lstStyle/>
          <a:p>
            <a:r>
              <a:rPr lang="en-US" sz="3200" dirty="0" smtClean="0"/>
              <a:t>There does not appear to be any correlation between infection and abortion. Prevention is crucial to limit contact between individuals with isolation.</a:t>
            </a:r>
            <a:endParaRPr lang="it-IT" sz="3200" dirty="0"/>
          </a:p>
        </p:txBody>
      </p:sp>
      <p:pic>
        <p:nvPicPr>
          <p:cNvPr id="4" name="Immagine 3" descr="cage-1845146_960_720.jpg"/>
          <p:cNvPicPr>
            <a:picLocks noChangeAspect="1"/>
          </p:cNvPicPr>
          <p:nvPr/>
        </p:nvPicPr>
        <p:blipFill>
          <a:blip r:embed="rId2" cstate="print"/>
          <a:stretch>
            <a:fillRect/>
          </a:stretch>
        </p:blipFill>
        <p:spPr>
          <a:xfrm>
            <a:off x="1835696" y="2741672"/>
            <a:ext cx="5459484" cy="363965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Giulia Agus</a:t>
            </a:r>
            <a:endParaRPr lang="it-IT"/>
          </a:p>
        </p:txBody>
      </p:sp>
      <p:sp>
        <p:nvSpPr>
          <p:cNvPr id="3" name="CasellaDiTesto 2"/>
          <p:cNvSpPr txBox="1"/>
          <p:nvPr/>
        </p:nvSpPr>
        <p:spPr>
          <a:xfrm>
            <a:off x="611560" y="980728"/>
            <a:ext cx="7920880" cy="2246769"/>
          </a:xfrm>
          <a:prstGeom prst="rect">
            <a:avLst/>
          </a:prstGeom>
          <a:noFill/>
        </p:spPr>
        <p:txBody>
          <a:bodyPr wrap="square" rtlCol="0">
            <a:spAutoFit/>
          </a:bodyPr>
          <a:lstStyle/>
          <a:p>
            <a:pPr algn="just"/>
            <a:r>
              <a:rPr lang="en-US" sz="2800" dirty="0" smtClean="0"/>
              <a:t>There are two laboratory methods of confirming the diagnosis: </a:t>
            </a:r>
          </a:p>
          <a:p>
            <a:pPr marL="342900" indent="-342900" algn="just">
              <a:buFont typeface="+mj-lt"/>
              <a:buAutoNum type="arabicPeriod"/>
            </a:pPr>
            <a:r>
              <a:rPr lang="en-US" sz="2800" dirty="0" smtClean="0"/>
              <a:t>sequential serology testing and </a:t>
            </a:r>
          </a:p>
          <a:p>
            <a:pPr marL="342900" indent="-342900" algn="just">
              <a:buFont typeface="+mj-lt"/>
              <a:buAutoNum type="arabicPeriod"/>
            </a:pPr>
            <a:r>
              <a:rPr lang="en-US" sz="2800" dirty="0" smtClean="0"/>
              <a:t>isolation of the virus from cultures of the genital lesions.</a:t>
            </a:r>
            <a:endParaRPr lang="it-IT" sz="2800" dirty="0"/>
          </a:p>
        </p:txBody>
      </p:sp>
      <p:pic>
        <p:nvPicPr>
          <p:cNvPr id="6" name="Immagine 5" descr="1449.jpg"/>
          <p:cNvPicPr>
            <a:picLocks noChangeAspect="1"/>
          </p:cNvPicPr>
          <p:nvPr/>
        </p:nvPicPr>
        <p:blipFill>
          <a:blip r:embed="rId2" cstate="print"/>
          <a:stretch>
            <a:fillRect/>
          </a:stretch>
        </p:blipFill>
        <p:spPr>
          <a:xfrm>
            <a:off x="4983046" y="2852936"/>
            <a:ext cx="3990443" cy="2736304"/>
          </a:xfrm>
          <a:prstGeom prst="rect">
            <a:avLst/>
          </a:prstGeom>
        </p:spPr>
      </p:pic>
      <p:pic>
        <p:nvPicPr>
          <p:cNvPr id="7" name="Immagine 6" descr="provette-analisi-sangue-e1422888207578.jpg"/>
          <p:cNvPicPr>
            <a:picLocks noChangeAspect="1"/>
          </p:cNvPicPr>
          <p:nvPr/>
        </p:nvPicPr>
        <p:blipFill>
          <a:blip r:embed="rId3" cstate="print"/>
          <a:stretch>
            <a:fillRect/>
          </a:stretch>
        </p:blipFill>
        <p:spPr>
          <a:xfrm>
            <a:off x="611560" y="3501008"/>
            <a:ext cx="4103377" cy="2739004"/>
          </a:xfrm>
          <a:prstGeom prst="rect">
            <a:avLst/>
          </a:prstGeom>
        </p:spPr>
      </p:pic>
      <p:sp>
        <p:nvSpPr>
          <p:cNvPr id="8" name="CasellaDiTesto 7"/>
          <p:cNvSpPr txBox="1"/>
          <p:nvPr/>
        </p:nvSpPr>
        <p:spPr>
          <a:xfrm>
            <a:off x="2843808" y="0"/>
            <a:ext cx="3024336" cy="923330"/>
          </a:xfrm>
          <a:prstGeom prst="rect">
            <a:avLst/>
          </a:prstGeom>
          <a:noFill/>
        </p:spPr>
        <p:txBody>
          <a:bodyPr wrap="square" rtlCol="0">
            <a:spAutoFit/>
          </a:bodyPr>
          <a:lstStyle/>
          <a:p>
            <a:r>
              <a:rPr lang="it-IT" sz="5400" b="1" dirty="0" err="1" smtClean="0"/>
              <a:t>Diagnosis</a:t>
            </a:r>
            <a:endParaRPr lang="it-IT" sz="5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Giulia Agus</a:t>
            </a:r>
            <a:endParaRPr lang="it-IT"/>
          </a:p>
        </p:txBody>
      </p:sp>
      <p:sp>
        <p:nvSpPr>
          <p:cNvPr id="4" name="CasellaDiTesto 3"/>
          <p:cNvSpPr txBox="1"/>
          <p:nvPr/>
        </p:nvSpPr>
        <p:spPr>
          <a:xfrm>
            <a:off x="971600" y="764704"/>
            <a:ext cx="7488832" cy="3970318"/>
          </a:xfrm>
          <a:prstGeom prst="rect">
            <a:avLst/>
          </a:prstGeom>
          <a:noFill/>
        </p:spPr>
        <p:txBody>
          <a:bodyPr wrap="square" rtlCol="0">
            <a:spAutoFit/>
          </a:bodyPr>
          <a:lstStyle/>
          <a:p>
            <a:pPr algn="just"/>
            <a:r>
              <a:rPr lang="en-US" sz="3600" dirty="0" smtClean="0"/>
              <a:t>Mares usually develop small red bumps in the vulva within 4-8 days after breeding. These bumps then develop into fluid filled vesicles that will rupture leaving excoriated lesions. </a:t>
            </a:r>
          </a:p>
          <a:p>
            <a:pPr algn="just"/>
            <a:r>
              <a:rPr lang="en-US" sz="3600" dirty="0" smtClean="0"/>
              <a:t>If secondary infection develops, the lesions become purulent and drain pus.</a:t>
            </a:r>
            <a:endParaRPr lang="it-IT"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Giulia Agus</a:t>
            </a:r>
            <a:endParaRPr lang="it-IT"/>
          </a:p>
        </p:txBody>
      </p:sp>
      <p:sp>
        <p:nvSpPr>
          <p:cNvPr id="3" name="CasellaDiTesto 2"/>
          <p:cNvSpPr txBox="1"/>
          <p:nvPr/>
        </p:nvSpPr>
        <p:spPr>
          <a:xfrm>
            <a:off x="683568" y="332656"/>
            <a:ext cx="7416824" cy="2554545"/>
          </a:xfrm>
          <a:prstGeom prst="rect">
            <a:avLst/>
          </a:prstGeom>
          <a:noFill/>
        </p:spPr>
        <p:txBody>
          <a:bodyPr wrap="square" rtlCol="0">
            <a:spAutoFit/>
          </a:bodyPr>
          <a:lstStyle/>
          <a:p>
            <a:pPr algn="just"/>
            <a:r>
              <a:rPr lang="en-US" sz="3200" dirty="0" smtClean="0"/>
              <a:t>At times, the mares will develop fever with secondary infection. Uncomplicated lesions will usually heal within three weeks, although lesions of the vagina and clitoris may heal somewhat slower.</a:t>
            </a:r>
            <a:endParaRPr lang="it-IT" sz="3200" dirty="0"/>
          </a:p>
        </p:txBody>
      </p:sp>
      <p:pic>
        <p:nvPicPr>
          <p:cNvPr id="4" name="Immagine 3" descr="il-cavallo-malato-con-il-termometro-ha-febbre-97323262.jpg"/>
          <p:cNvPicPr>
            <a:picLocks noChangeAspect="1"/>
          </p:cNvPicPr>
          <p:nvPr/>
        </p:nvPicPr>
        <p:blipFill>
          <a:blip r:embed="rId2" cstate="print"/>
          <a:stretch>
            <a:fillRect/>
          </a:stretch>
        </p:blipFill>
        <p:spPr>
          <a:xfrm>
            <a:off x="3419872" y="2918729"/>
            <a:ext cx="2592288" cy="329629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Giulia Agus</a:t>
            </a:r>
            <a:endParaRPr lang="it-IT"/>
          </a:p>
        </p:txBody>
      </p:sp>
      <p:sp>
        <p:nvSpPr>
          <p:cNvPr id="4" name="CasellaDiTesto 3"/>
          <p:cNvSpPr txBox="1"/>
          <p:nvPr/>
        </p:nvSpPr>
        <p:spPr>
          <a:xfrm>
            <a:off x="539552" y="548680"/>
            <a:ext cx="7344816" cy="1569660"/>
          </a:xfrm>
          <a:prstGeom prst="rect">
            <a:avLst/>
          </a:prstGeom>
          <a:noFill/>
        </p:spPr>
        <p:txBody>
          <a:bodyPr wrap="square" rtlCol="0">
            <a:spAutoFit/>
          </a:bodyPr>
          <a:lstStyle/>
          <a:p>
            <a:pPr algn="just"/>
            <a:r>
              <a:rPr lang="en-US" sz="3200" dirty="0" smtClean="0"/>
              <a:t>Scarring may remain at the site of the lesions, but they will not interfere with future pregnancies or future fertility.</a:t>
            </a:r>
            <a:endParaRPr lang="it-IT" sz="3200" dirty="0"/>
          </a:p>
        </p:txBody>
      </p:sp>
      <p:pic>
        <p:nvPicPr>
          <p:cNvPr id="5" name="Immagine 4" descr="Stage1.jpg"/>
          <p:cNvPicPr>
            <a:picLocks noChangeAspect="1"/>
          </p:cNvPicPr>
          <p:nvPr/>
        </p:nvPicPr>
        <p:blipFill>
          <a:blip r:embed="rId2" cstate="print"/>
          <a:stretch>
            <a:fillRect/>
          </a:stretch>
        </p:blipFill>
        <p:spPr>
          <a:xfrm>
            <a:off x="2483768" y="2492896"/>
            <a:ext cx="4194048" cy="301142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Giulia Agus</a:t>
            </a:r>
            <a:endParaRPr lang="it-IT"/>
          </a:p>
        </p:txBody>
      </p:sp>
      <p:sp>
        <p:nvSpPr>
          <p:cNvPr id="3" name="CasellaDiTesto 2"/>
          <p:cNvSpPr txBox="1"/>
          <p:nvPr/>
        </p:nvSpPr>
        <p:spPr>
          <a:xfrm>
            <a:off x="755576" y="620688"/>
            <a:ext cx="7488832" cy="3416320"/>
          </a:xfrm>
          <a:prstGeom prst="rect">
            <a:avLst/>
          </a:prstGeom>
          <a:noFill/>
        </p:spPr>
        <p:txBody>
          <a:bodyPr wrap="square" rtlCol="0">
            <a:spAutoFit/>
          </a:bodyPr>
          <a:lstStyle/>
          <a:p>
            <a:pPr algn="just"/>
            <a:r>
              <a:rPr lang="en-US" sz="3600" dirty="0" smtClean="0"/>
              <a:t>Lesions on the stallions are similar in appearance, but are very painful. The stallion may refuse to copulate when he has active lesions, and sperm count may be affected by the bleeding of the vesicles.</a:t>
            </a:r>
            <a:endParaRPr lang="it-IT"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Treatment </a:t>
            </a:r>
            <a:endParaRPr lang="it-IT" b="1" dirty="0"/>
          </a:p>
        </p:txBody>
      </p:sp>
      <p:sp>
        <p:nvSpPr>
          <p:cNvPr id="3" name="Segnaposto contenuto 2"/>
          <p:cNvSpPr>
            <a:spLocks noGrp="1"/>
          </p:cNvSpPr>
          <p:nvPr>
            <p:ph idx="1"/>
          </p:nvPr>
        </p:nvSpPr>
        <p:spPr>
          <a:xfrm>
            <a:off x="457200" y="1600201"/>
            <a:ext cx="8229600" cy="2044824"/>
          </a:xfrm>
        </p:spPr>
        <p:txBody>
          <a:bodyPr/>
          <a:lstStyle/>
          <a:p>
            <a:pPr indent="0" algn="just">
              <a:buNone/>
            </a:pPr>
            <a:r>
              <a:rPr lang="en-US" dirty="0" smtClean="0">
                <a:latin typeface="+mj-lt"/>
                <a:ea typeface="Yu Gothic Light" pitchFamily="34" charset="-128"/>
              </a:rPr>
              <a:t>ECE resolves spontaneously within a few weeks, requiring no treatment but three weeks of sexual rest is recommended.</a:t>
            </a:r>
            <a:endParaRPr lang="it-IT" dirty="0">
              <a:latin typeface="+mj-lt"/>
              <a:ea typeface="Yu Gothic Light" pitchFamily="34" charset="-128"/>
            </a:endParaRPr>
          </a:p>
        </p:txBody>
      </p:sp>
      <p:sp>
        <p:nvSpPr>
          <p:cNvPr id="4" name="Segnaposto piè di pagina 3"/>
          <p:cNvSpPr>
            <a:spLocks noGrp="1"/>
          </p:cNvSpPr>
          <p:nvPr>
            <p:ph type="ftr" sz="quarter" idx="11"/>
          </p:nvPr>
        </p:nvSpPr>
        <p:spPr/>
        <p:txBody>
          <a:bodyPr/>
          <a:lstStyle/>
          <a:p>
            <a:r>
              <a:rPr lang="it-IT" smtClean="0"/>
              <a:t>Giulia Agus</a:t>
            </a: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41784"/>
            <a:ext cx="8229600" cy="1143000"/>
          </a:xfrm>
        </p:spPr>
        <p:txBody>
          <a:bodyPr/>
          <a:lstStyle/>
          <a:p>
            <a:r>
              <a:rPr lang="it-IT" b="1" dirty="0" smtClean="0"/>
              <a:t>EQUINE POX</a:t>
            </a:r>
            <a:endParaRPr lang="it-IT" b="1" dirty="0"/>
          </a:p>
        </p:txBody>
      </p:sp>
      <p:sp>
        <p:nvSpPr>
          <p:cNvPr id="3" name="Segnaposto contenuto 2"/>
          <p:cNvSpPr>
            <a:spLocks noGrp="1"/>
          </p:cNvSpPr>
          <p:nvPr>
            <p:ph idx="1"/>
          </p:nvPr>
        </p:nvSpPr>
        <p:spPr>
          <a:xfrm>
            <a:off x="179512" y="1556792"/>
            <a:ext cx="8229600" cy="4525963"/>
          </a:xfrm>
        </p:spPr>
        <p:txBody>
          <a:bodyPr>
            <a:normAutofit/>
          </a:bodyPr>
          <a:lstStyle/>
          <a:p>
            <a:pPr indent="0">
              <a:buNone/>
            </a:pPr>
            <a:r>
              <a:rPr lang="en-US" sz="2800" dirty="0" smtClean="0"/>
              <a:t>Also Known As: </a:t>
            </a:r>
          </a:p>
          <a:p>
            <a:pPr indent="0">
              <a:buNone/>
            </a:pPr>
            <a:r>
              <a:rPr lang="en-US" sz="2800" i="1" dirty="0" smtClean="0"/>
              <a:t>Equine Coital Exanthema </a:t>
            </a:r>
          </a:p>
          <a:p>
            <a:pPr indent="0">
              <a:buNone/>
            </a:pPr>
            <a:r>
              <a:rPr lang="en-US" sz="2800" i="1" dirty="0" smtClean="0"/>
              <a:t>ECE</a:t>
            </a:r>
          </a:p>
          <a:p>
            <a:pPr indent="0">
              <a:buNone/>
            </a:pPr>
            <a:r>
              <a:rPr lang="en-US" sz="2800" i="1" dirty="0" smtClean="0"/>
              <a:t>Genital </a:t>
            </a:r>
            <a:r>
              <a:rPr lang="en-US" sz="2800" i="1" dirty="0" err="1" smtClean="0"/>
              <a:t>Horsepox</a:t>
            </a:r>
            <a:r>
              <a:rPr lang="en-US" sz="2800" i="1" dirty="0" smtClean="0"/>
              <a:t> </a:t>
            </a:r>
          </a:p>
          <a:p>
            <a:pPr indent="0">
              <a:buNone/>
            </a:pPr>
            <a:r>
              <a:rPr lang="en-US" sz="2800" i="1" dirty="0" smtClean="0"/>
              <a:t>Equine Venereal </a:t>
            </a:r>
            <a:r>
              <a:rPr lang="en-US" sz="2800" i="1" dirty="0" err="1" smtClean="0"/>
              <a:t>Balanitis</a:t>
            </a:r>
            <a:endParaRPr lang="it-IT" sz="2800" dirty="0"/>
          </a:p>
        </p:txBody>
      </p:sp>
      <p:sp>
        <p:nvSpPr>
          <p:cNvPr id="4" name="Segnaposto piè di pagina 3"/>
          <p:cNvSpPr>
            <a:spLocks noGrp="1"/>
          </p:cNvSpPr>
          <p:nvPr>
            <p:ph type="ftr" sz="quarter" idx="11"/>
          </p:nvPr>
        </p:nvSpPr>
        <p:spPr/>
        <p:txBody>
          <a:bodyPr/>
          <a:lstStyle/>
          <a:p>
            <a:r>
              <a:rPr lang="it-IT" smtClean="0"/>
              <a:t>Giulia Agus</a:t>
            </a:r>
            <a:endParaRPr lang="it-IT"/>
          </a:p>
        </p:txBody>
      </p:sp>
      <p:pic>
        <p:nvPicPr>
          <p:cNvPr id="6" name="Immagine 5" descr="diarrea-cavallo-1.jpg"/>
          <p:cNvPicPr>
            <a:picLocks noChangeAspect="1"/>
          </p:cNvPicPr>
          <p:nvPr/>
        </p:nvPicPr>
        <p:blipFill>
          <a:blip r:embed="rId2" cstate="print"/>
          <a:stretch>
            <a:fillRect/>
          </a:stretch>
        </p:blipFill>
        <p:spPr>
          <a:xfrm>
            <a:off x="4499992" y="2060848"/>
            <a:ext cx="4248472" cy="239272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Giulia Agus</a:t>
            </a:r>
            <a:endParaRPr lang="it-IT"/>
          </a:p>
        </p:txBody>
      </p:sp>
      <p:sp>
        <p:nvSpPr>
          <p:cNvPr id="5" name="CasellaDiTesto 4"/>
          <p:cNvSpPr txBox="1"/>
          <p:nvPr/>
        </p:nvSpPr>
        <p:spPr>
          <a:xfrm>
            <a:off x="3491880" y="548680"/>
            <a:ext cx="5004048" cy="4524315"/>
          </a:xfrm>
          <a:prstGeom prst="rect">
            <a:avLst/>
          </a:prstGeom>
          <a:noFill/>
        </p:spPr>
        <p:txBody>
          <a:bodyPr wrap="square" rtlCol="0">
            <a:spAutoFit/>
          </a:bodyPr>
          <a:lstStyle/>
          <a:p>
            <a:pPr algn="just"/>
            <a:r>
              <a:rPr lang="en-US" sz="3200" dirty="0" smtClean="0"/>
              <a:t>A short-lived immunity then develops. Recurrence within the same breeding season is uncommon.</a:t>
            </a:r>
          </a:p>
          <a:p>
            <a:pPr algn="just"/>
            <a:endParaRPr lang="en-US" sz="3200" dirty="0" smtClean="0"/>
          </a:p>
          <a:p>
            <a:pPr algn="just"/>
            <a:r>
              <a:rPr lang="en-US" sz="3200" dirty="0" smtClean="0"/>
              <a:t>Topical antibiotics may be used to prevent secondary infections while lesions are open and ulcerated.</a:t>
            </a:r>
            <a:endParaRPr lang="it-IT" sz="3200" dirty="0"/>
          </a:p>
        </p:txBody>
      </p:sp>
      <p:pic>
        <p:nvPicPr>
          <p:cNvPr id="6" name="Immagine 5" descr="tube.png"/>
          <p:cNvPicPr>
            <a:picLocks noChangeAspect="1"/>
          </p:cNvPicPr>
          <p:nvPr/>
        </p:nvPicPr>
        <p:blipFill>
          <a:blip r:embed="rId2" cstate="print"/>
          <a:stretch>
            <a:fillRect/>
          </a:stretch>
        </p:blipFill>
        <p:spPr>
          <a:xfrm>
            <a:off x="251520" y="404664"/>
            <a:ext cx="3000375" cy="3562350"/>
          </a:xfrm>
          <a:prstGeom prst="rect">
            <a:avLst/>
          </a:prstGeom>
        </p:spPr>
      </p:pic>
      <p:pic>
        <p:nvPicPr>
          <p:cNvPr id="7" name="Immagine 6" descr="cerca-farmacia.png"/>
          <p:cNvPicPr>
            <a:picLocks noChangeAspect="1"/>
          </p:cNvPicPr>
          <p:nvPr/>
        </p:nvPicPr>
        <p:blipFill>
          <a:blip r:embed="rId3" cstate="print"/>
          <a:stretch>
            <a:fillRect/>
          </a:stretch>
        </p:blipFill>
        <p:spPr>
          <a:xfrm>
            <a:off x="1187624" y="4437112"/>
            <a:ext cx="1651248" cy="165124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sz="6600" b="1" dirty="0" err="1" smtClean="0"/>
              <a:t>Control</a:t>
            </a:r>
            <a:endParaRPr lang="it-IT" sz="6600" b="1" dirty="0"/>
          </a:p>
        </p:txBody>
      </p:sp>
      <p:sp>
        <p:nvSpPr>
          <p:cNvPr id="4" name="Segnaposto contenuto 3"/>
          <p:cNvSpPr>
            <a:spLocks noGrp="1"/>
          </p:cNvSpPr>
          <p:nvPr>
            <p:ph idx="1"/>
          </p:nvPr>
        </p:nvSpPr>
        <p:spPr>
          <a:xfrm>
            <a:off x="467544" y="1340768"/>
            <a:ext cx="8229600" cy="3340968"/>
          </a:xfrm>
        </p:spPr>
        <p:txBody>
          <a:bodyPr>
            <a:normAutofit/>
          </a:bodyPr>
          <a:lstStyle/>
          <a:p>
            <a:pPr indent="0" algn="just">
              <a:buNone/>
            </a:pPr>
            <a:r>
              <a:rPr lang="en-US" sz="2800" dirty="0" smtClean="0"/>
              <a:t>Affected stallions should be rested for at least 3 weeks after cessation of clinical signs to prevent spread to mares. </a:t>
            </a:r>
          </a:p>
          <a:p>
            <a:pPr indent="0" algn="just">
              <a:buNone/>
            </a:pPr>
            <a:r>
              <a:rPr lang="en-US" sz="2800" dirty="0" smtClean="0"/>
              <a:t>Semen from such individuals may be collected and delivered via artificial insemination if permitted</a:t>
            </a:r>
            <a:endParaRPr lang="it-IT" sz="2800" dirty="0"/>
          </a:p>
        </p:txBody>
      </p:sp>
      <p:sp>
        <p:nvSpPr>
          <p:cNvPr id="2" name="Segnaposto piè di pagina 1"/>
          <p:cNvSpPr>
            <a:spLocks noGrp="1"/>
          </p:cNvSpPr>
          <p:nvPr>
            <p:ph type="ftr" sz="quarter" idx="11"/>
          </p:nvPr>
        </p:nvSpPr>
        <p:spPr/>
        <p:txBody>
          <a:bodyPr/>
          <a:lstStyle/>
          <a:p>
            <a:r>
              <a:rPr lang="it-IT" smtClean="0"/>
              <a:t>Giulia Agus</a:t>
            </a:r>
            <a:endParaRPr lang="it-IT"/>
          </a:p>
        </p:txBody>
      </p:sp>
      <p:pic>
        <p:nvPicPr>
          <p:cNvPr id="6" name="Immagine 5" descr="Horses1.jpg"/>
          <p:cNvPicPr>
            <a:picLocks noChangeAspect="1"/>
          </p:cNvPicPr>
          <p:nvPr/>
        </p:nvPicPr>
        <p:blipFill>
          <a:blip r:embed="rId2" cstate="print"/>
          <a:stretch>
            <a:fillRect/>
          </a:stretch>
        </p:blipFill>
        <p:spPr>
          <a:xfrm>
            <a:off x="2411760" y="3861048"/>
            <a:ext cx="3672408" cy="250617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Giulia Agus</a:t>
            </a:r>
            <a:endParaRPr lang="it-IT"/>
          </a:p>
        </p:txBody>
      </p:sp>
      <p:sp>
        <p:nvSpPr>
          <p:cNvPr id="3" name="CasellaDiTesto 2"/>
          <p:cNvSpPr txBox="1"/>
          <p:nvPr/>
        </p:nvSpPr>
        <p:spPr>
          <a:xfrm>
            <a:off x="683568" y="332656"/>
            <a:ext cx="7704856" cy="1107996"/>
          </a:xfrm>
          <a:prstGeom prst="rect">
            <a:avLst/>
          </a:prstGeom>
          <a:noFill/>
        </p:spPr>
        <p:txBody>
          <a:bodyPr wrap="square" rtlCol="0">
            <a:spAutoFit/>
          </a:bodyPr>
          <a:lstStyle/>
          <a:p>
            <a:r>
              <a:rPr lang="it-IT" sz="4800" b="1" dirty="0" err="1" smtClean="0">
                <a:latin typeface="Eras Demi ITC" pitchFamily="34" charset="0"/>
              </a:rPr>
              <a:t>Thanks</a:t>
            </a:r>
            <a:r>
              <a:rPr lang="it-IT" sz="4800" b="1" dirty="0" smtClean="0">
                <a:latin typeface="Eras Demi ITC" pitchFamily="34" charset="0"/>
              </a:rPr>
              <a:t> </a:t>
            </a:r>
            <a:r>
              <a:rPr lang="it-IT" sz="4800" b="1" dirty="0" err="1" smtClean="0">
                <a:latin typeface="Eras Demi ITC" pitchFamily="34" charset="0"/>
              </a:rPr>
              <a:t>for</a:t>
            </a:r>
            <a:r>
              <a:rPr lang="it-IT" sz="4800" b="1" dirty="0" smtClean="0">
                <a:latin typeface="Eras Demi ITC" pitchFamily="34" charset="0"/>
              </a:rPr>
              <a:t> the </a:t>
            </a:r>
            <a:r>
              <a:rPr lang="it-IT" sz="4800" b="1" dirty="0" err="1" smtClean="0">
                <a:latin typeface="Eras Demi ITC" pitchFamily="34" charset="0"/>
              </a:rPr>
              <a:t>attention</a:t>
            </a:r>
            <a:r>
              <a:rPr lang="it-IT" sz="4800" b="1" dirty="0" smtClean="0">
                <a:latin typeface="Eras Demi ITC" pitchFamily="34" charset="0"/>
              </a:rPr>
              <a:t>!</a:t>
            </a:r>
          </a:p>
          <a:p>
            <a:endParaRPr lang="it-IT" dirty="0"/>
          </a:p>
        </p:txBody>
      </p:sp>
      <p:pic>
        <p:nvPicPr>
          <p:cNvPr id="4" name="Immagine 3" descr="puledro-174009.jpg"/>
          <p:cNvPicPr>
            <a:picLocks noChangeAspect="1"/>
          </p:cNvPicPr>
          <p:nvPr/>
        </p:nvPicPr>
        <p:blipFill>
          <a:blip r:embed="rId2" cstate="print"/>
          <a:stretch>
            <a:fillRect/>
          </a:stretch>
        </p:blipFill>
        <p:spPr>
          <a:xfrm>
            <a:off x="683568" y="1556792"/>
            <a:ext cx="7524328" cy="470270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Giulia Agus</a:t>
            </a:r>
            <a:endParaRPr lang="it-IT"/>
          </a:p>
        </p:txBody>
      </p:sp>
      <p:sp>
        <p:nvSpPr>
          <p:cNvPr id="3" name="CasellaDiTesto 2"/>
          <p:cNvSpPr txBox="1"/>
          <p:nvPr/>
        </p:nvSpPr>
        <p:spPr>
          <a:xfrm>
            <a:off x="1403648" y="332656"/>
            <a:ext cx="5400600" cy="923330"/>
          </a:xfrm>
          <a:prstGeom prst="rect">
            <a:avLst/>
          </a:prstGeom>
          <a:noFill/>
        </p:spPr>
        <p:txBody>
          <a:bodyPr wrap="square" rtlCol="0">
            <a:spAutoFit/>
          </a:bodyPr>
          <a:lstStyle/>
          <a:p>
            <a:pPr algn="ctr"/>
            <a:r>
              <a:rPr lang="it-IT" sz="5400" b="1" dirty="0" smtClean="0"/>
              <a:t>BIBLIOGRAFIA</a:t>
            </a:r>
            <a:endParaRPr lang="it-IT" sz="5400" b="1" dirty="0"/>
          </a:p>
        </p:txBody>
      </p:sp>
      <p:sp>
        <p:nvSpPr>
          <p:cNvPr id="4" name="CasellaDiTesto 3"/>
          <p:cNvSpPr txBox="1"/>
          <p:nvPr/>
        </p:nvSpPr>
        <p:spPr>
          <a:xfrm>
            <a:off x="395536" y="1844824"/>
            <a:ext cx="7920880" cy="3323987"/>
          </a:xfrm>
          <a:prstGeom prst="rect">
            <a:avLst/>
          </a:prstGeom>
          <a:noFill/>
        </p:spPr>
        <p:txBody>
          <a:bodyPr wrap="square" rtlCol="0">
            <a:spAutoFit/>
          </a:bodyPr>
          <a:lstStyle/>
          <a:p>
            <a:pPr>
              <a:buFont typeface="Arial" pitchFamily="34" charset="0"/>
              <a:buChar char="•"/>
            </a:pPr>
            <a:r>
              <a:rPr lang="it-IT" dirty="0" smtClean="0">
                <a:hlinkClick r:id="rId3"/>
              </a:rPr>
              <a:t> </a:t>
            </a:r>
            <a:r>
              <a:rPr lang="it-IT" sz="3200" dirty="0" err="1" smtClean="0">
                <a:hlinkClick r:id="rId3"/>
              </a:rPr>
              <a:t>Veterinary</a:t>
            </a:r>
            <a:r>
              <a:rPr lang="it-IT" sz="3200" dirty="0" smtClean="0">
                <a:hlinkClick r:id="rId3"/>
              </a:rPr>
              <a:t> Medicine. </a:t>
            </a:r>
            <a:r>
              <a:rPr lang="it-IT" sz="3200" dirty="0" err="1" smtClean="0">
                <a:hlinkClick r:id="rId3"/>
              </a:rPr>
              <a:t>Blood</a:t>
            </a:r>
            <a:r>
              <a:rPr lang="it-IT" sz="3200" dirty="0" smtClean="0">
                <a:hlinkClick r:id="rId3"/>
              </a:rPr>
              <a:t> </a:t>
            </a:r>
            <a:r>
              <a:rPr lang="it-IT" sz="3200" dirty="0" err="1" smtClean="0">
                <a:hlinkClick r:id="rId3"/>
              </a:rPr>
              <a:t>Radostits</a:t>
            </a:r>
            <a:r>
              <a:rPr lang="it-IT" sz="3200" dirty="0" smtClean="0">
                <a:hlinkClick r:id="rId3"/>
              </a:rPr>
              <a:t> </a:t>
            </a:r>
            <a:r>
              <a:rPr lang="it-IT" sz="3200" dirty="0" err="1" smtClean="0">
                <a:hlinkClick r:id="rId3"/>
              </a:rPr>
              <a:t>Henderson</a:t>
            </a:r>
            <a:r>
              <a:rPr lang="it-IT" sz="3200" dirty="0" smtClean="0">
                <a:hlinkClick r:id="rId3"/>
              </a:rPr>
              <a:t>, </a:t>
            </a:r>
            <a:r>
              <a:rPr lang="it-IT" sz="3200" dirty="0" err="1" smtClean="0">
                <a:hlinkClick r:id="rId3"/>
              </a:rPr>
              <a:t>Baillière</a:t>
            </a:r>
            <a:r>
              <a:rPr lang="it-IT" sz="3200" dirty="0" smtClean="0">
                <a:hlinkClick r:id="rId3"/>
              </a:rPr>
              <a:t> </a:t>
            </a:r>
            <a:r>
              <a:rPr lang="it-IT" sz="3200" dirty="0" err="1" smtClean="0">
                <a:hlinkClick r:id="rId3"/>
              </a:rPr>
              <a:t>Tindal</a:t>
            </a:r>
            <a:r>
              <a:rPr lang="it-IT" sz="3200" dirty="0" smtClean="0">
                <a:hlinkClick r:id="rId3"/>
              </a:rPr>
              <a:t>  </a:t>
            </a:r>
          </a:p>
          <a:p>
            <a:endParaRPr lang="it-IT" sz="3200" dirty="0" smtClean="0">
              <a:hlinkClick r:id="rId3"/>
            </a:endParaRPr>
          </a:p>
          <a:p>
            <a:pPr>
              <a:buFont typeface="Arial" pitchFamily="34" charset="0"/>
              <a:buChar char="•"/>
            </a:pPr>
            <a:r>
              <a:rPr lang="it-IT" sz="3200" dirty="0" smtClean="0">
                <a:hlinkClick r:id="rId3"/>
              </a:rPr>
              <a:t> www.wagwalking.com</a:t>
            </a:r>
          </a:p>
          <a:p>
            <a:endParaRPr lang="it-IT" sz="3200" dirty="0" smtClean="0">
              <a:hlinkClick r:id="rId3"/>
            </a:endParaRPr>
          </a:p>
          <a:p>
            <a:pPr>
              <a:buFont typeface="Arial" pitchFamily="34" charset="0"/>
              <a:buChar char="•"/>
            </a:pPr>
            <a:r>
              <a:rPr lang="it-IT" sz="3200" dirty="0" smtClean="0">
                <a:hlinkClick r:id="rId3"/>
              </a:rPr>
              <a:t> www.wikivet.net</a:t>
            </a:r>
          </a:p>
          <a:p>
            <a:endParaRPr lang="it-IT" dirty="0" smtClean="0">
              <a:hlinkClick r:id="rId3"/>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b="1" dirty="0" err="1" smtClean="0"/>
              <a:t>Introduction</a:t>
            </a:r>
            <a:endParaRPr lang="it-IT" b="1" dirty="0"/>
          </a:p>
        </p:txBody>
      </p:sp>
      <p:sp>
        <p:nvSpPr>
          <p:cNvPr id="5" name="Segnaposto contenuto 4"/>
          <p:cNvSpPr>
            <a:spLocks noGrp="1"/>
          </p:cNvSpPr>
          <p:nvPr>
            <p:ph idx="1"/>
          </p:nvPr>
        </p:nvSpPr>
        <p:spPr>
          <a:xfrm>
            <a:off x="395536" y="1600201"/>
            <a:ext cx="8291264" cy="4133056"/>
          </a:xfrm>
        </p:spPr>
        <p:txBody>
          <a:bodyPr/>
          <a:lstStyle/>
          <a:p>
            <a:pPr indent="0" algn="just">
              <a:buNone/>
            </a:pPr>
            <a:r>
              <a:rPr lang="en-US" dirty="0" smtClean="0"/>
              <a:t>Equine coital exanthema is caused by a specific herpes virus, namely </a:t>
            </a:r>
            <a:r>
              <a:rPr lang="en-US" dirty="0" err="1" smtClean="0"/>
              <a:t>herpesvirus</a:t>
            </a:r>
            <a:r>
              <a:rPr lang="en-US" dirty="0" smtClean="0"/>
              <a:t> – 3.</a:t>
            </a:r>
            <a:br>
              <a:rPr lang="en-US" dirty="0" smtClean="0"/>
            </a:br>
            <a:r>
              <a:rPr lang="en-US" dirty="0" smtClean="0"/>
              <a:t>Equine </a:t>
            </a:r>
            <a:r>
              <a:rPr lang="en-US" dirty="0" err="1" smtClean="0"/>
              <a:t>Herpesvirus</a:t>
            </a:r>
            <a:r>
              <a:rPr lang="en-US" dirty="0" smtClean="0"/>
              <a:t> 3 (EHV-3), a member of the large </a:t>
            </a:r>
            <a:r>
              <a:rPr lang="en-US" dirty="0" err="1" smtClean="0"/>
              <a:t>Herpesviridae</a:t>
            </a:r>
            <a:r>
              <a:rPr lang="en-US" dirty="0" smtClean="0"/>
              <a:t> family, causes the highly contagious viral venereal disease, equine coital exanthema (ECE), which causes genital lesions on both stallions and mares.</a:t>
            </a:r>
            <a:endParaRPr lang="it-IT" dirty="0"/>
          </a:p>
        </p:txBody>
      </p:sp>
      <p:sp>
        <p:nvSpPr>
          <p:cNvPr id="2" name="Segnaposto piè di pagina 1"/>
          <p:cNvSpPr>
            <a:spLocks noGrp="1"/>
          </p:cNvSpPr>
          <p:nvPr>
            <p:ph type="ftr" sz="quarter" idx="11"/>
          </p:nvPr>
        </p:nvSpPr>
        <p:spPr/>
        <p:txBody>
          <a:bodyPr/>
          <a:lstStyle/>
          <a:p>
            <a:r>
              <a:rPr lang="it-IT" smtClean="0"/>
              <a:t>Giulia Agus</a:t>
            </a:r>
            <a:endParaRPr lang="it-IT"/>
          </a:p>
        </p:txBody>
      </p:sp>
      <p:sp>
        <p:nvSpPr>
          <p:cNvPr id="3" name="CasellaDiTesto 2"/>
          <p:cNvSpPr txBox="1"/>
          <p:nvPr/>
        </p:nvSpPr>
        <p:spPr>
          <a:xfrm>
            <a:off x="539552" y="620688"/>
            <a:ext cx="2880320" cy="369332"/>
          </a:xfrm>
          <a:prstGeom prst="rect">
            <a:avLst/>
          </a:prstGeom>
          <a:noFill/>
        </p:spPr>
        <p:txBody>
          <a:bodyPr wrap="square" rtlCol="0">
            <a:spAutoFit/>
          </a:bodyPr>
          <a:lstStyle/>
          <a:p>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Etiology</a:t>
            </a:r>
            <a:r>
              <a:rPr lang="it-IT" b="1" dirty="0" smtClean="0"/>
              <a:t> and </a:t>
            </a:r>
            <a:r>
              <a:rPr lang="it-IT" b="1" dirty="0" err="1" smtClean="0"/>
              <a:t>Epidemiology</a:t>
            </a:r>
            <a:endParaRPr lang="it-IT" b="1" dirty="0"/>
          </a:p>
        </p:txBody>
      </p:sp>
      <p:sp>
        <p:nvSpPr>
          <p:cNvPr id="3" name="Segnaposto contenuto 2"/>
          <p:cNvSpPr>
            <a:spLocks noGrp="1"/>
          </p:cNvSpPr>
          <p:nvPr>
            <p:ph idx="1"/>
          </p:nvPr>
        </p:nvSpPr>
        <p:spPr/>
        <p:txBody>
          <a:bodyPr/>
          <a:lstStyle/>
          <a:p>
            <a:pPr indent="0" algn="just">
              <a:buNone/>
            </a:pPr>
            <a:r>
              <a:rPr lang="en-US" dirty="0" smtClean="0"/>
              <a:t>It is relatively common, occurs worldwide, and in most cases is a self-limited and benign disease.  </a:t>
            </a:r>
          </a:p>
          <a:p>
            <a:pPr indent="0" algn="just">
              <a:buNone/>
            </a:pPr>
            <a:r>
              <a:rPr lang="en-US" dirty="0" smtClean="0"/>
              <a:t>It affects the genital area of the horse, and does not cause any permanent damage to the reproductive organs.  It is a localized infection that does not spread systemically.</a:t>
            </a:r>
            <a:endParaRPr lang="it-IT" dirty="0"/>
          </a:p>
        </p:txBody>
      </p:sp>
      <p:sp>
        <p:nvSpPr>
          <p:cNvPr id="4" name="Segnaposto piè di pagina 3"/>
          <p:cNvSpPr>
            <a:spLocks noGrp="1"/>
          </p:cNvSpPr>
          <p:nvPr>
            <p:ph type="ftr" sz="quarter" idx="11"/>
          </p:nvPr>
        </p:nvSpPr>
        <p:spPr/>
        <p:txBody>
          <a:bodyPr/>
          <a:lstStyle/>
          <a:p>
            <a:r>
              <a:rPr lang="it-IT" smtClean="0"/>
              <a:t>Giulia Agus</a:t>
            </a: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it-IT" b="1" dirty="0" err="1" smtClean="0">
                <a:latin typeface="+mn-lt"/>
                <a:ea typeface="Yu Gothic Light" pitchFamily="34" charset="-128"/>
              </a:rPr>
              <a:t>Transmission</a:t>
            </a:r>
            <a:endParaRPr lang="it-IT" b="1" dirty="0">
              <a:latin typeface="+mn-lt"/>
              <a:ea typeface="Yu Gothic Light" pitchFamily="34" charset="-128"/>
            </a:endParaRPr>
          </a:p>
        </p:txBody>
      </p:sp>
      <p:sp>
        <p:nvSpPr>
          <p:cNvPr id="3" name="Segnaposto contenuto 2"/>
          <p:cNvSpPr>
            <a:spLocks noGrp="1"/>
          </p:cNvSpPr>
          <p:nvPr>
            <p:ph idx="1"/>
          </p:nvPr>
        </p:nvSpPr>
        <p:spPr>
          <a:xfrm>
            <a:off x="0" y="1124745"/>
            <a:ext cx="8229600" cy="3312368"/>
          </a:xfrm>
        </p:spPr>
        <p:txBody>
          <a:bodyPr>
            <a:normAutofit lnSpcReduction="10000"/>
          </a:bodyPr>
          <a:lstStyle/>
          <a:p>
            <a:pPr indent="0">
              <a:buNone/>
            </a:pPr>
            <a:r>
              <a:rPr lang="en-US" sz="2600" dirty="0" smtClean="0">
                <a:ea typeface="Yu Gothic Light" pitchFamily="34" charset="-128"/>
              </a:rPr>
              <a:t>Although it is primarily considered a </a:t>
            </a:r>
            <a:r>
              <a:rPr lang="en-US" sz="2600" b="1" dirty="0" smtClean="0">
                <a:ea typeface="Yu Gothic Light" pitchFamily="34" charset="-128"/>
              </a:rPr>
              <a:t>sexually transmitted</a:t>
            </a:r>
            <a:r>
              <a:rPr lang="en-US" sz="2600" dirty="0" smtClean="0">
                <a:ea typeface="Yu Gothic Light" pitchFamily="34" charset="-128"/>
              </a:rPr>
              <a:t> disease, has also been seen on foals feeding from dams affected, presumably </a:t>
            </a:r>
            <a:r>
              <a:rPr lang="en-US" sz="2600" b="1" dirty="0" smtClean="0">
                <a:ea typeface="Yu Gothic Light" pitchFamily="34" charset="-128"/>
              </a:rPr>
              <a:t>transmitted by direct contact</a:t>
            </a:r>
            <a:r>
              <a:rPr lang="en-US" sz="2600" dirty="0" smtClean="0">
                <a:ea typeface="Yu Gothic Light" pitchFamily="34" charset="-128"/>
              </a:rPr>
              <a:t> with mucous membranes </a:t>
            </a:r>
          </a:p>
          <a:p>
            <a:pPr indent="0">
              <a:buNone/>
            </a:pPr>
            <a:r>
              <a:rPr lang="en-US" sz="2600" dirty="0" smtClean="0">
                <a:ea typeface="Yu Gothic Light" pitchFamily="34" charset="-128"/>
              </a:rPr>
              <a:t>or it's also possible the </a:t>
            </a:r>
            <a:r>
              <a:rPr lang="en-US" sz="2600" b="1" dirty="0" smtClean="0">
                <a:ea typeface="Yu Gothic Light" pitchFamily="34" charset="-128"/>
              </a:rPr>
              <a:t>Iatrogenic transmission </a:t>
            </a:r>
            <a:r>
              <a:rPr lang="en-US" sz="2600" dirty="0" smtClean="0">
                <a:ea typeface="Yu Gothic Light" pitchFamily="34" charset="-128"/>
              </a:rPr>
              <a:t>through contaminated veterinary supplies including equipment, gloves, and breeding materials. </a:t>
            </a:r>
          </a:p>
          <a:p>
            <a:pPr indent="0">
              <a:buNone/>
            </a:pPr>
            <a:r>
              <a:rPr lang="en-US" sz="2600" dirty="0" smtClean="0">
                <a:ea typeface="Yu Gothic Light" pitchFamily="34" charset="-128"/>
              </a:rPr>
              <a:t> </a:t>
            </a:r>
            <a:endParaRPr lang="it-IT" dirty="0">
              <a:latin typeface="Yu Gothic Light" pitchFamily="34" charset="-128"/>
              <a:ea typeface="Yu Gothic Light" pitchFamily="34" charset="-128"/>
            </a:endParaRPr>
          </a:p>
        </p:txBody>
      </p:sp>
      <p:sp>
        <p:nvSpPr>
          <p:cNvPr id="4" name="Segnaposto piè di pagina 3"/>
          <p:cNvSpPr>
            <a:spLocks noGrp="1"/>
          </p:cNvSpPr>
          <p:nvPr>
            <p:ph type="ftr" sz="quarter" idx="11"/>
          </p:nvPr>
        </p:nvSpPr>
        <p:spPr/>
        <p:txBody>
          <a:bodyPr/>
          <a:lstStyle/>
          <a:p>
            <a:r>
              <a:rPr lang="it-IT" smtClean="0"/>
              <a:t>Giulia Agus</a:t>
            </a:r>
            <a:endParaRPr lang="it-IT"/>
          </a:p>
        </p:txBody>
      </p:sp>
      <p:pic>
        <p:nvPicPr>
          <p:cNvPr id="7" name="Immagine 6" descr="accoppiamento-asini_o1.jpg"/>
          <p:cNvPicPr>
            <a:picLocks noChangeAspect="1"/>
          </p:cNvPicPr>
          <p:nvPr/>
        </p:nvPicPr>
        <p:blipFill>
          <a:blip r:embed="rId2" cstate="print"/>
          <a:stretch>
            <a:fillRect/>
          </a:stretch>
        </p:blipFill>
        <p:spPr>
          <a:xfrm>
            <a:off x="4826118" y="3676065"/>
            <a:ext cx="3706322" cy="2777271"/>
          </a:xfrm>
          <a:prstGeom prst="rect">
            <a:avLst/>
          </a:prstGeom>
        </p:spPr>
      </p:pic>
      <p:pic>
        <p:nvPicPr>
          <p:cNvPr id="9" name="Immagine 8" descr="100_0106.JPG"/>
          <p:cNvPicPr>
            <a:picLocks noChangeAspect="1"/>
          </p:cNvPicPr>
          <p:nvPr/>
        </p:nvPicPr>
        <p:blipFill>
          <a:blip r:embed="rId3" cstate="print"/>
          <a:stretch>
            <a:fillRect/>
          </a:stretch>
        </p:blipFill>
        <p:spPr>
          <a:xfrm>
            <a:off x="611560" y="3789040"/>
            <a:ext cx="3456384" cy="25922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Giulia Agus</a:t>
            </a:r>
            <a:endParaRPr lang="it-IT"/>
          </a:p>
        </p:txBody>
      </p:sp>
      <p:sp>
        <p:nvSpPr>
          <p:cNvPr id="3" name="CasellaDiTesto 2"/>
          <p:cNvSpPr txBox="1"/>
          <p:nvPr/>
        </p:nvSpPr>
        <p:spPr>
          <a:xfrm>
            <a:off x="539552" y="836712"/>
            <a:ext cx="7992888" cy="2246769"/>
          </a:xfrm>
          <a:prstGeom prst="rect">
            <a:avLst/>
          </a:prstGeom>
          <a:noFill/>
        </p:spPr>
        <p:txBody>
          <a:bodyPr wrap="square" rtlCol="0">
            <a:spAutoFit/>
          </a:bodyPr>
          <a:lstStyle/>
          <a:p>
            <a:pPr algn="just"/>
            <a:r>
              <a:rPr lang="en-US" sz="2800" dirty="0" smtClean="0">
                <a:ea typeface="Yu Gothic Light" pitchFamily="34" charset="-128"/>
              </a:rPr>
              <a:t>In most cases, the disease spreads during sexual contact, in fact, horses of reproductive age are usually affected.</a:t>
            </a:r>
          </a:p>
          <a:p>
            <a:pPr algn="just"/>
            <a:endParaRPr lang="en-US" sz="2800" dirty="0" smtClean="0">
              <a:ea typeface="Yu Gothic Light" pitchFamily="34" charset="-128"/>
            </a:endParaRPr>
          </a:p>
          <a:p>
            <a:pPr algn="just"/>
            <a:r>
              <a:rPr lang="en-US" sz="2800" dirty="0" smtClean="0">
                <a:ea typeface="Yu Gothic Light" pitchFamily="34" charset="-128"/>
              </a:rPr>
              <a:t>The incubation period may be less than 2 days.</a:t>
            </a:r>
            <a:endParaRPr lang="it-IT" sz="2800" dirty="0">
              <a:ea typeface="Yu Gothic Light" pitchFamily="34" charset="-128"/>
            </a:endParaRPr>
          </a:p>
        </p:txBody>
      </p:sp>
      <p:pic>
        <p:nvPicPr>
          <p:cNvPr id="4" name="Immagine 3" descr="images.jpg"/>
          <p:cNvPicPr>
            <a:picLocks noChangeAspect="1"/>
          </p:cNvPicPr>
          <p:nvPr/>
        </p:nvPicPr>
        <p:blipFill>
          <a:blip r:embed="rId2" cstate="print"/>
          <a:stretch>
            <a:fillRect/>
          </a:stretch>
        </p:blipFill>
        <p:spPr>
          <a:xfrm>
            <a:off x="1907704" y="3140968"/>
            <a:ext cx="5554671" cy="311603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Clinical</a:t>
            </a:r>
            <a:r>
              <a:rPr lang="it-IT" b="1" dirty="0" smtClean="0"/>
              <a:t> </a:t>
            </a:r>
            <a:r>
              <a:rPr lang="it-IT" b="1" dirty="0" err="1" smtClean="0"/>
              <a:t>Signs</a:t>
            </a:r>
            <a:endParaRPr lang="it-IT" b="1" dirty="0"/>
          </a:p>
        </p:txBody>
      </p:sp>
      <p:sp>
        <p:nvSpPr>
          <p:cNvPr id="3" name="Segnaposto contenuto 2"/>
          <p:cNvSpPr>
            <a:spLocks noGrp="1"/>
          </p:cNvSpPr>
          <p:nvPr>
            <p:ph idx="1"/>
          </p:nvPr>
        </p:nvSpPr>
        <p:spPr>
          <a:xfrm>
            <a:off x="35496" y="1412776"/>
            <a:ext cx="5040560" cy="4597971"/>
          </a:xfrm>
        </p:spPr>
        <p:txBody>
          <a:bodyPr>
            <a:noAutofit/>
          </a:bodyPr>
          <a:lstStyle/>
          <a:p>
            <a:pPr indent="0">
              <a:buNone/>
            </a:pPr>
            <a:r>
              <a:rPr lang="en-US" sz="3000" dirty="0" smtClean="0"/>
              <a:t>Equine Pox causes vesicular lesions on the penis and prepuce of stallions and vulva of mares which can be extremely painful, especially to males. These lesions often suppress breeding comportment but have no direct impact upon fertility.</a:t>
            </a:r>
            <a:endParaRPr lang="it-IT" sz="3000" dirty="0"/>
          </a:p>
        </p:txBody>
      </p:sp>
      <p:sp>
        <p:nvSpPr>
          <p:cNvPr id="4" name="Segnaposto piè di pagina 3"/>
          <p:cNvSpPr>
            <a:spLocks noGrp="1"/>
          </p:cNvSpPr>
          <p:nvPr>
            <p:ph type="ftr" sz="quarter" idx="11"/>
          </p:nvPr>
        </p:nvSpPr>
        <p:spPr/>
        <p:txBody>
          <a:bodyPr/>
          <a:lstStyle/>
          <a:p>
            <a:r>
              <a:rPr lang="it-IT" smtClean="0"/>
              <a:t>Giulia Agus</a:t>
            </a:r>
            <a:endParaRPr lang="it-IT"/>
          </a:p>
        </p:txBody>
      </p:sp>
      <p:pic>
        <p:nvPicPr>
          <p:cNvPr id="6" name="Immagine 5" descr="cavallo-in-terra.jpg"/>
          <p:cNvPicPr>
            <a:picLocks noChangeAspect="1"/>
          </p:cNvPicPr>
          <p:nvPr/>
        </p:nvPicPr>
        <p:blipFill>
          <a:blip r:embed="rId2" cstate="print"/>
          <a:stretch>
            <a:fillRect/>
          </a:stretch>
        </p:blipFill>
        <p:spPr>
          <a:xfrm>
            <a:off x="5069510" y="1628800"/>
            <a:ext cx="3750962" cy="381903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Giulia Agus</a:t>
            </a:r>
            <a:endParaRPr lang="it-IT"/>
          </a:p>
        </p:txBody>
      </p:sp>
      <p:sp>
        <p:nvSpPr>
          <p:cNvPr id="3" name="CasellaDiTesto 2"/>
          <p:cNvSpPr txBox="1"/>
          <p:nvPr/>
        </p:nvSpPr>
        <p:spPr>
          <a:xfrm>
            <a:off x="323528" y="548680"/>
            <a:ext cx="8424936" cy="3046988"/>
          </a:xfrm>
          <a:prstGeom prst="rect">
            <a:avLst/>
          </a:prstGeom>
          <a:noFill/>
        </p:spPr>
        <p:txBody>
          <a:bodyPr wrap="square" rtlCol="0">
            <a:spAutoFit/>
          </a:bodyPr>
          <a:lstStyle/>
          <a:p>
            <a:pPr algn="just"/>
            <a:r>
              <a:rPr lang="en-US" sz="3200" dirty="0" smtClean="0"/>
              <a:t>The initial vesicles begin on the penis, spreading onto the prepuce and develop into pustules which then slough leaving ulcerated areas up to 1.5cm in diameter. </a:t>
            </a:r>
          </a:p>
          <a:p>
            <a:pPr algn="just"/>
            <a:r>
              <a:rPr lang="en-US" sz="3200" dirty="0" smtClean="0"/>
              <a:t>These ulcers heal within a few weeks but leave </a:t>
            </a:r>
            <a:r>
              <a:rPr lang="en-US" sz="3200" dirty="0" err="1" smtClean="0"/>
              <a:t>depigmented</a:t>
            </a:r>
            <a:r>
              <a:rPr lang="en-US" sz="3200" dirty="0" smtClean="0"/>
              <a:t> scars. </a:t>
            </a:r>
            <a:endParaRPr lang="it-IT" sz="3200" dirty="0"/>
          </a:p>
        </p:txBody>
      </p:sp>
      <p:pic>
        <p:nvPicPr>
          <p:cNvPr id="4" name="Immagine 3" descr="ECE_image2.jpg"/>
          <p:cNvPicPr>
            <a:picLocks noChangeAspect="1"/>
          </p:cNvPicPr>
          <p:nvPr/>
        </p:nvPicPr>
        <p:blipFill>
          <a:blip r:embed="rId2" cstate="print"/>
          <a:stretch>
            <a:fillRect/>
          </a:stretch>
        </p:blipFill>
        <p:spPr>
          <a:xfrm>
            <a:off x="2627784" y="3861048"/>
            <a:ext cx="3528392" cy="234084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Giulia Agus</a:t>
            </a:r>
            <a:endParaRPr lang="it-IT"/>
          </a:p>
        </p:txBody>
      </p:sp>
      <p:sp>
        <p:nvSpPr>
          <p:cNvPr id="3" name="CasellaDiTesto 2"/>
          <p:cNvSpPr txBox="1"/>
          <p:nvPr/>
        </p:nvSpPr>
        <p:spPr>
          <a:xfrm>
            <a:off x="251520" y="980728"/>
            <a:ext cx="8280920" cy="1384995"/>
          </a:xfrm>
          <a:prstGeom prst="rect">
            <a:avLst/>
          </a:prstGeom>
          <a:noFill/>
        </p:spPr>
        <p:txBody>
          <a:bodyPr wrap="square" rtlCol="0">
            <a:spAutoFit/>
          </a:bodyPr>
          <a:lstStyle/>
          <a:p>
            <a:pPr algn="just"/>
            <a:r>
              <a:rPr lang="en-US" sz="2800" dirty="0" smtClean="0"/>
              <a:t>Systemic signs develop occasionally in stallions, </a:t>
            </a:r>
          </a:p>
          <a:p>
            <a:pPr algn="just"/>
            <a:r>
              <a:rPr lang="en-US" sz="2800" dirty="0" smtClean="0"/>
              <a:t>affected animals exhibiting an apathetic and depressed comportment and hyperthermia.</a:t>
            </a:r>
            <a:endParaRPr lang="it-IT" sz="2800" dirty="0"/>
          </a:p>
        </p:txBody>
      </p:sp>
      <p:pic>
        <p:nvPicPr>
          <p:cNvPr id="4" name="Immagine 3" descr="20150822_Blog2_Equine_Coital_Exanthema_Pict1.jpg"/>
          <p:cNvPicPr>
            <a:picLocks noChangeAspect="1"/>
          </p:cNvPicPr>
          <p:nvPr/>
        </p:nvPicPr>
        <p:blipFill>
          <a:blip r:embed="rId2" cstate="print"/>
          <a:stretch>
            <a:fillRect/>
          </a:stretch>
        </p:blipFill>
        <p:spPr>
          <a:xfrm>
            <a:off x="755576" y="3182692"/>
            <a:ext cx="3312368" cy="2484276"/>
          </a:xfrm>
          <a:prstGeom prst="rect">
            <a:avLst/>
          </a:prstGeom>
        </p:spPr>
      </p:pic>
      <p:pic>
        <p:nvPicPr>
          <p:cNvPr id="5" name="Immagine 4" descr="image.jpg"/>
          <p:cNvPicPr>
            <a:picLocks noChangeAspect="1"/>
          </p:cNvPicPr>
          <p:nvPr/>
        </p:nvPicPr>
        <p:blipFill>
          <a:blip r:embed="rId3" cstate="print"/>
          <a:stretch>
            <a:fillRect/>
          </a:stretch>
        </p:blipFill>
        <p:spPr>
          <a:xfrm>
            <a:off x="5364088" y="3645024"/>
            <a:ext cx="2638425" cy="21812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2515</TotalTime>
  <Words>718</Words>
  <Application>Microsoft Office PowerPoint</Application>
  <PresentationFormat>Pokaz na ekranie (4:3)</PresentationFormat>
  <Paragraphs>82</Paragraphs>
  <Slides>23</Slides>
  <Notes>1</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Tema di Office</vt:lpstr>
      <vt:lpstr>EQUINE POX</vt:lpstr>
      <vt:lpstr>EQUINE POX</vt:lpstr>
      <vt:lpstr>Introduction</vt:lpstr>
      <vt:lpstr>Etiology and Epidemiology</vt:lpstr>
      <vt:lpstr>Transmission</vt:lpstr>
      <vt:lpstr>Prezentacja programu PowerPoint</vt:lpstr>
      <vt:lpstr>Clinical Signs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Treatment </vt:lpstr>
      <vt:lpstr>Prezentacja programu PowerPoint</vt:lpstr>
      <vt:lpstr>Control</vt:lpstr>
      <vt:lpstr>Prezentacja programu PowerPoint</vt:lpstr>
      <vt:lpstr>Prezentacja programu PowerPoint</vt:lpstr>
    </vt:vector>
  </TitlesOfParts>
  <Company>BASTARDS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EQUINE POX</dc:title>
  <dc:creator>GIULIA</dc:creator>
  <cp:lastModifiedBy>DIG-13</cp:lastModifiedBy>
  <cp:revision>87</cp:revision>
  <dcterms:created xsi:type="dcterms:W3CDTF">2017-11-21T16:19:10Z</dcterms:created>
  <dcterms:modified xsi:type="dcterms:W3CDTF">2021-05-17T09:18:19Z</dcterms:modified>
</cp:coreProperties>
</file>