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71" r:id="rId5"/>
    <p:sldId id="276" r:id="rId6"/>
    <p:sldId id="277" r:id="rId7"/>
    <p:sldId id="281" r:id="rId8"/>
    <p:sldId id="278" r:id="rId9"/>
    <p:sldId id="280" r:id="rId10"/>
    <p:sldId id="258" r:id="rId11"/>
    <p:sldId id="260"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3/24/2022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3/24/2022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3/24/2022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3/24/2022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3/24/2022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01931" y="1942742"/>
            <a:ext cx="9448800" cy="1825096"/>
          </a:xfrm>
        </p:spPr>
        <p:txBody>
          <a:bodyPr/>
          <a:lstStyle/>
          <a:p>
            <a:r>
              <a:rPr lang="it-IT" dirty="0" smtClean="0"/>
              <a:t>Feline </a:t>
            </a:r>
            <a:r>
              <a:rPr lang="it-IT" dirty="0" err="1" smtClean="0"/>
              <a:t>respiratory</a:t>
            </a:r>
            <a:r>
              <a:rPr lang="it-IT" dirty="0" smtClean="0"/>
              <a:t>  </a:t>
            </a:r>
            <a:r>
              <a:rPr lang="it-IT" dirty="0" err="1" smtClean="0"/>
              <a:t>disease</a:t>
            </a:r>
            <a:endParaRPr lang="it-IT" dirty="0"/>
          </a:p>
        </p:txBody>
      </p:sp>
      <p:sp>
        <p:nvSpPr>
          <p:cNvPr id="3" name="Sottotitolo 2"/>
          <p:cNvSpPr>
            <a:spLocks noGrp="1"/>
          </p:cNvSpPr>
          <p:nvPr>
            <p:ph type="subTitle" idx="1"/>
          </p:nvPr>
        </p:nvSpPr>
        <p:spPr>
          <a:xfrm>
            <a:off x="2764971" y="5243287"/>
            <a:ext cx="5255623" cy="685800"/>
          </a:xfrm>
        </p:spPr>
        <p:txBody>
          <a:bodyPr/>
          <a:lstStyle/>
          <a:p>
            <a:endParaRPr lang="it-IT" dirty="0"/>
          </a:p>
        </p:txBody>
      </p:sp>
    </p:spTree>
    <p:extLst>
      <p:ext uri="{BB962C8B-B14F-4D97-AF65-F5344CB8AC3E}">
        <p14:creationId xmlns:p14="http://schemas.microsoft.com/office/powerpoint/2010/main" val="43026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9692" y="781790"/>
            <a:ext cx="9329057" cy="1293028"/>
          </a:xfrm>
        </p:spPr>
        <p:txBody>
          <a:bodyPr/>
          <a:lstStyle/>
          <a:p>
            <a:r>
              <a:rPr lang="en-US" dirty="0">
                <a:latin typeface="Bookman Old Style" panose="02050604050505020204" pitchFamily="18" charset="0"/>
              </a:rPr>
              <a:t>How are cats infected </a:t>
            </a:r>
            <a:r>
              <a:rPr lang="en-US" dirty="0" smtClean="0">
                <a:latin typeface="Bookman Old Style" panose="02050604050505020204" pitchFamily="18" charset="0"/>
              </a:rPr>
              <a:t/>
            </a:r>
            <a:br>
              <a:rPr lang="en-US" dirty="0" smtClean="0">
                <a:latin typeface="Bookman Old Style" panose="02050604050505020204" pitchFamily="18" charset="0"/>
              </a:rPr>
            </a:br>
            <a:r>
              <a:rPr lang="en-US" dirty="0" smtClean="0">
                <a:latin typeface="Bookman Old Style" panose="02050604050505020204" pitchFamily="18" charset="0"/>
              </a:rPr>
              <a:t>with </a:t>
            </a:r>
            <a:r>
              <a:rPr lang="en-US" dirty="0">
                <a:latin typeface="Bookman Old Style" panose="02050604050505020204" pitchFamily="18" charset="0"/>
              </a:rPr>
              <a:t>cat flu?</a:t>
            </a:r>
            <a:endParaRPr lang="it-IT" dirty="0">
              <a:latin typeface="Bookman Old Style" panose="02050604050505020204" pitchFamily="18" charset="0"/>
            </a:endParaRPr>
          </a:p>
        </p:txBody>
      </p:sp>
      <p:sp>
        <p:nvSpPr>
          <p:cNvPr id="3" name="Segnaposto contenuto 2"/>
          <p:cNvSpPr>
            <a:spLocks noGrp="1"/>
          </p:cNvSpPr>
          <p:nvPr>
            <p:ph idx="1"/>
          </p:nvPr>
        </p:nvSpPr>
        <p:spPr>
          <a:xfrm>
            <a:off x="267789" y="2583180"/>
            <a:ext cx="11358154" cy="4165963"/>
          </a:xfrm>
        </p:spPr>
        <p:txBody>
          <a:bodyPr>
            <a:normAutofit/>
          </a:bodyPr>
          <a:lstStyle/>
          <a:p>
            <a:r>
              <a:rPr lang="en-US" sz="1900" dirty="0"/>
              <a:t>Infection spreads via contact with a cat who is shedding one of the infectious agents in </a:t>
            </a:r>
            <a:r>
              <a:rPr lang="en-US" sz="1900" b="1" dirty="0"/>
              <a:t>ocular, nasal or salivary discharges </a:t>
            </a:r>
            <a:r>
              <a:rPr lang="en-US" sz="1900" dirty="0"/>
              <a:t>(these cats may or may not be showing signs of flu), by inhaling infected sneeze droplets or by transmission on bowls, bedding and people (also known as ‘fomite’ transmission). </a:t>
            </a:r>
            <a:endParaRPr lang="en-US" sz="1900" dirty="0" smtClean="0"/>
          </a:p>
          <a:p>
            <a:r>
              <a:rPr lang="en-US" sz="1900" smtClean="0"/>
              <a:t>Cats </a:t>
            </a:r>
            <a:r>
              <a:rPr lang="en-US" sz="1900" dirty="0"/>
              <a:t>that have been infected with FHV will remain carriers for life. Many will never shed the virus again, but periods of stress may trigger them to start shedding the virus with or without showing mild clinical signs. They usually shed within seven days of a stressful experience and the shedding may last for 14 days. </a:t>
            </a:r>
          </a:p>
          <a:p>
            <a:r>
              <a:rPr lang="en-US" sz="1900" dirty="0"/>
              <a:t>Mycoplasma can be a normal finding in healthy cats.</a:t>
            </a:r>
          </a:p>
          <a:p>
            <a:r>
              <a:rPr lang="en-US" sz="1900" dirty="0"/>
              <a:t>In summary this means that </a:t>
            </a:r>
            <a:r>
              <a:rPr lang="en-US" sz="1900" i="1" dirty="0"/>
              <a:t>any cat, no matter how healthy they look, could be shedding organisms that have been implicated in cat flu. </a:t>
            </a:r>
            <a:endParaRPr lang="it-IT" sz="1900" i="1" dirty="0"/>
          </a:p>
          <a:p>
            <a:endParaRPr lang="it-IT" dirty="0"/>
          </a:p>
        </p:txBody>
      </p:sp>
      <p:pic>
        <p:nvPicPr>
          <p:cNvPr id="4" name="Immagine 3"/>
          <p:cNvPicPr>
            <a:picLocks noChangeAspect="1"/>
          </p:cNvPicPr>
          <p:nvPr/>
        </p:nvPicPr>
        <p:blipFill>
          <a:blip r:embed="rId2"/>
          <a:stretch>
            <a:fillRect/>
          </a:stretch>
        </p:blipFill>
        <p:spPr>
          <a:xfrm>
            <a:off x="2194559" y="1017006"/>
            <a:ext cx="2368732" cy="1566174"/>
          </a:xfrm>
          <a:prstGeom prst="rect">
            <a:avLst/>
          </a:prstGeom>
          <a:ln>
            <a:noFill/>
          </a:ln>
          <a:effectLst>
            <a:softEdge rad="112500"/>
          </a:effectLst>
        </p:spPr>
      </p:pic>
    </p:spTree>
    <p:extLst>
      <p:ext uri="{BB962C8B-B14F-4D97-AF65-F5344CB8AC3E}">
        <p14:creationId xmlns:p14="http://schemas.microsoft.com/office/powerpoint/2010/main" val="520344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56366" y="-94608"/>
            <a:ext cx="5636623" cy="1293028"/>
          </a:xfrm>
        </p:spPr>
        <p:txBody>
          <a:bodyPr>
            <a:normAutofit/>
          </a:bodyPr>
          <a:lstStyle/>
          <a:p>
            <a:r>
              <a:rPr lang="en-US" sz="2000" dirty="0"/>
              <a:t>Which cats are vulnerable to cat flu?</a:t>
            </a:r>
            <a:endParaRPr lang="it-IT" sz="2000" dirty="0"/>
          </a:p>
        </p:txBody>
      </p:sp>
      <p:sp>
        <p:nvSpPr>
          <p:cNvPr id="3" name="Segnaposto contenuto 2"/>
          <p:cNvSpPr>
            <a:spLocks noGrp="1"/>
          </p:cNvSpPr>
          <p:nvPr>
            <p:ph idx="1"/>
          </p:nvPr>
        </p:nvSpPr>
        <p:spPr>
          <a:xfrm>
            <a:off x="3349534" y="817915"/>
            <a:ext cx="8842466" cy="1522018"/>
          </a:xfrm>
        </p:spPr>
        <p:txBody>
          <a:bodyPr>
            <a:normAutofit/>
          </a:bodyPr>
          <a:lstStyle/>
          <a:p>
            <a:r>
              <a:rPr lang="en-US" sz="1800" dirty="0"/>
              <a:t>All cats are potentially vulnerable to cat flu. Vaccination provides some but not complete protection. Very old or very young cats and cats with an already compromised immune system are more susceptible and may show more severe clinical signs. </a:t>
            </a:r>
            <a:endParaRPr lang="it-IT" sz="1800" dirty="0"/>
          </a:p>
        </p:txBody>
      </p:sp>
      <p:sp>
        <p:nvSpPr>
          <p:cNvPr id="4" name="Titolo 1"/>
          <p:cNvSpPr txBox="1">
            <a:spLocks/>
          </p:cNvSpPr>
          <p:nvPr/>
        </p:nvSpPr>
        <p:spPr>
          <a:xfrm>
            <a:off x="-141515" y="1951411"/>
            <a:ext cx="4060372" cy="77704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000" dirty="0" smtClean="0"/>
              <a:t>How is cat flu diagnosed? </a:t>
            </a:r>
            <a:endParaRPr lang="it-IT" sz="2000" dirty="0"/>
          </a:p>
        </p:txBody>
      </p:sp>
      <p:sp>
        <p:nvSpPr>
          <p:cNvPr id="5" name="Segnaposto contenuto 2"/>
          <p:cNvSpPr txBox="1">
            <a:spLocks/>
          </p:cNvSpPr>
          <p:nvPr/>
        </p:nvSpPr>
        <p:spPr>
          <a:xfrm>
            <a:off x="87086" y="2720613"/>
            <a:ext cx="10820400" cy="1245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1800" dirty="0" smtClean="0"/>
              <a:t>Cat flu is diagnosed on the basis of the clinical signs. It is rarely appropriate to test in order to find a specific agent. </a:t>
            </a:r>
            <a:endParaRPr lang="it-IT" sz="1800" dirty="0"/>
          </a:p>
        </p:txBody>
      </p:sp>
      <p:sp>
        <p:nvSpPr>
          <p:cNvPr id="6" name="Titolo 1"/>
          <p:cNvSpPr txBox="1">
            <a:spLocks/>
          </p:cNvSpPr>
          <p:nvPr/>
        </p:nvSpPr>
        <p:spPr>
          <a:xfrm>
            <a:off x="-397328" y="3242344"/>
            <a:ext cx="3851910" cy="96002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000" dirty="0" smtClean="0"/>
              <a:t>How is cat flu treated?</a:t>
            </a:r>
            <a:endParaRPr lang="it-IT" sz="2000" dirty="0"/>
          </a:p>
        </p:txBody>
      </p:sp>
      <p:sp>
        <p:nvSpPr>
          <p:cNvPr id="7" name="Segnaposto contenuto 2"/>
          <p:cNvSpPr txBox="1">
            <a:spLocks/>
          </p:cNvSpPr>
          <p:nvPr/>
        </p:nvSpPr>
        <p:spPr>
          <a:xfrm>
            <a:off x="87086" y="4046463"/>
            <a:ext cx="10820400" cy="2021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1800" dirty="0" smtClean="0">
                <a:latin typeface="+mj-lt"/>
              </a:rPr>
              <a:t>The exact treatment will obviously vary from case to case, and will be at the vet’s discretion. </a:t>
            </a:r>
          </a:p>
          <a:p>
            <a:r>
              <a:rPr lang="en-US" sz="1800" dirty="0" smtClean="0">
                <a:latin typeface="+mj-lt"/>
              </a:rPr>
              <a:t>However, as a first line antibiotic we would recommend considering doxycycline. </a:t>
            </a:r>
            <a:endParaRPr lang="it-IT" sz="1800" dirty="0">
              <a:latin typeface="+mj-lt"/>
            </a:endParaRPr>
          </a:p>
        </p:txBody>
      </p:sp>
      <p:sp>
        <p:nvSpPr>
          <p:cNvPr id="8" name="Titolo 1"/>
          <p:cNvSpPr txBox="1">
            <a:spLocks/>
          </p:cNvSpPr>
          <p:nvPr/>
        </p:nvSpPr>
        <p:spPr>
          <a:xfrm>
            <a:off x="-397328" y="4480198"/>
            <a:ext cx="4927962"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000" dirty="0" smtClean="0"/>
              <a:t>How can cat flu be prevented? </a:t>
            </a:r>
            <a:endParaRPr lang="it-IT" sz="2000" dirty="0"/>
          </a:p>
        </p:txBody>
      </p:sp>
      <p:sp>
        <p:nvSpPr>
          <p:cNvPr id="9" name="Segnaposto contenuto 2"/>
          <p:cNvSpPr txBox="1">
            <a:spLocks/>
          </p:cNvSpPr>
          <p:nvPr/>
        </p:nvSpPr>
        <p:spPr>
          <a:xfrm>
            <a:off x="87087" y="5373189"/>
            <a:ext cx="10293530" cy="2003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1600" dirty="0" smtClean="0"/>
              <a:t>It is </a:t>
            </a:r>
            <a:r>
              <a:rPr lang="en-US" sz="1600" b="1" dirty="0" smtClean="0"/>
              <a:t>impossible</a:t>
            </a:r>
            <a:r>
              <a:rPr lang="en-US" sz="1600" dirty="0" smtClean="0"/>
              <a:t> to prevent cat flu completely, however vaccination offers good protection</a:t>
            </a:r>
          </a:p>
          <a:p>
            <a:r>
              <a:rPr lang="en-US" sz="1600" b="1" dirty="0" smtClean="0"/>
              <a:t>Vaccinations</a:t>
            </a:r>
            <a:r>
              <a:rPr lang="en-US" sz="1600" dirty="0" smtClean="0"/>
              <a:t> against FHV and FCV are commonly given as part of a core vaccination </a:t>
            </a:r>
            <a:r>
              <a:rPr lang="en-US" sz="1600" dirty="0" err="1" smtClean="0"/>
              <a:t>programme</a:t>
            </a:r>
            <a:r>
              <a:rPr lang="en-US" sz="1600" dirty="0" smtClean="0"/>
              <a:t> for cats. Although vaccination does not completely prevent disease it does reduce the severity of clinical </a:t>
            </a:r>
            <a:r>
              <a:rPr lang="en-US" sz="1600" dirty="0" err="1" smtClean="0"/>
              <a:t>signs.n</a:t>
            </a:r>
            <a:r>
              <a:rPr lang="en-US" sz="1600" dirty="0" smtClean="0"/>
              <a:t> against FHV and some protection against FCV. </a:t>
            </a:r>
            <a:endParaRPr lang="it-IT" sz="1600" dirty="0"/>
          </a:p>
        </p:txBody>
      </p:sp>
    </p:spTree>
    <p:extLst>
      <p:ext uri="{BB962C8B-B14F-4D97-AF65-F5344CB8AC3E}">
        <p14:creationId xmlns:p14="http://schemas.microsoft.com/office/powerpoint/2010/main" val="39752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340537" y="2967335"/>
            <a:ext cx="9510937" cy="923330"/>
          </a:xfrm>
          <a:prstGeom prst="rect">
            <a:avLst/>
          </a:prstGeom>
          <a:noFill/>
        </p:spPr>
        <p:txBody>
          <a:bodyPr wrap="none" lIns="91440" tIns="45720" rIns="91440" bIns="45720">
            <a:spAutoFit/>
          </a:bodyPr>
          <a:lstStyle/>
          <a:p>
            <a:pPr algn="ctr"/>
            <a:r>
              <a:rPr lang="it-IT"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a:t>
            </a:r>
            <a:r>
              <a:rPr lang="it-IT"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you for </a:t>
            </a:r>
            <a:r>
              <a:rPr lang="it-IT"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your</a:t>
            </a:r>
            <a:r>
              <a:rPr lang="it-IT"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it-IT"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attention</a:t>
            </a:r>
            <a:endPar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8673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99801"/>
            <a:ext cx="5279571" cy="1293028"/>
          </a:xfrm>
        </p:spPr>
        <p:txBody>
          <a:bodyPr/>
          <a:lstStyle/>
          <a:p>
            <a:r>
              <a:rPr lang="it-IT" dirty="0" err="1">
                <a:latin typeface="Bookman Old Style" panose="02050604050505020204" pitchFamily="18" charset="0"/>
              </a:rPr>
              <a:t>What</a:t>
            </a:r>
            <a:r>
              <a:rPr lang="it-IT" dirty="0">
                <a:latin typeface="Bookman Old Style" panose="02050604050505020204" pitchFamily="18" charset="0"/>
              </a:rPr>
              <a:t> </a:t>
            </a:r>
            <a:r>
              <a:rPr lang="it-IT" dirty="0" err="1">
                <a:latin typeface="Bookman Old Style" panose="02050604050505020204" pitchFamily="18" charset="0"/>
              </a:rPr>
              <a:t>is</a:t>
            </a:r>
            <a:r>
              <a:rPr lang="it-IT" dirty="0">
                <a:latin typeface="Bookman Old Style" panose="02050604050505020204" pitchFamily="18" charset="0"/>
              </a:rPr>
              <a:t> </a:t>
            </a:r>
            <a:r>
              <a:rPr lang="it-IT" dirty="0" err="1">
                <a:latin typeface="Bookman Old Style" panose="02050604050505020204" pitchFamily="18" charset="0"/>
              </a:rPr>
              <a:t>cat</a:t>
            </a:r>
            <a:r>
              <a:rPr lang="it-IT" dirty="0">
                <a:latin typeface="Bookman Old Style" panose="02050604050505020204" pitchFamily="18" charset="0"/>
              </a:rPr>
              <a:t> </a:t>
            </a:r>
            <a:r>
              <a:rPr lang="it-IT" dirty="0" err="1">
                <a:latin typeface="Bookman Old Style" panose="02050604050505020204" pitchFamily="18" charset="0"/>
              </a:rPr>
              <a:t>flu</a:t>
            </a:r>
            <a:r>
              <a:rPr lang="it-IT" dirty="0">
                <a:latin typeface="Bookman Old Style" panose="02050604050505020204" pitchFamily="18" charset="0"/>
              </a:rPr>
              <a:t>?</a:t>
            </a:r>
          </a:p>
        </p:txBody>
      </p:sp>
      <p:sp>
        <p:nvSpPr>
          <p:cNvPr id="3" name="Segnaposto contenuto 2"/>
          <p:cNvSpPr>
            <a:spLocks noGrp="1"/>
          </p:cNvSpPr>
          <p:nvPr>
            <p:ph idx="1"/>
          </p:nvPr>
        </p:nvSpPr>
        <p:spPr>
          <a:xfrm>
            <a:off x="243840" y="2301241"/>
            <a:ext cx="5216434" cy="4161284"/>
          </a:xfrm>
        </p:spPr>
        <p:txBody>
          <a:bodyPr>
            <a:normAutofit lnSpcReduction="10000"/>
          </a:bodyPr>
          <a:lstStyle/>
          <a:p>
            <a:r>
              <a:rPr lang="en-US" sz="1800" b="1" i="1" dirty="0">
                <a:latin typeface="+mj-lt"/>
              </a:rPr>
              <a:t>Cat flu </a:t>
            </a:r>
            <a:r>
              <a:rPr lang="en-US" sz="1800" dirty="0">
                <a:latin typeface="+mj-lt"/>
              </a:rPr>
              <a:t>is the generic term applied to upper respiratory infection in cats. </a:t>
            </a:r>
            <a:endParaRPr lang="en-US" sz="1800" dirty="0" smtClean="0">
              <a:latin typeface="+mj-lt"/>
            </a:endParaRPr>
          </a:p>
          <a:p>
            <a:r>
              <a:rPr lang="en-US" sz="1800" dirty="0" smtClean="0">
                <a:latin typeface="+mj-lt"/>
              </a:rPr>
              <a:t>It </a:t>
            </a:r>
            <a:r>
              <a:rPr lang="en-US" sz="1800" dirty="0">
                <a:latin typeface="+mj-lt"/>
              </a:rPr>
              <a:t>can be caused by infection with agents such as </a:t>
            </a:r>
            <a:r>
              <a:rPr lang="en-US" sz="1800" b="1" i="1" dirty="0">
                <a:latin typeface="+mj-lt"/>
              </a:rPr>
              <a:t>feline herpes virus </a:t>
            </a:r>
            <a:r>
              <a:rPr lang="en-US" sz="1800" dirty="0">
                <a:latin typeface="+mj-lt"/>
              </a:rPr>
              <a:t>(</a:t>
            </a:r>
            <a:r>
              <a:rPr lang="en-US" sz="1800" b="1" i="1" dirty="0">
                <a:latin typeface="+mj-lt"/>
              </a:rPr>
              <a:t>FHV</a:t>
            </a:r>
            <a:r>
              <a:rPr lang="en-US" sz="1800" dirty="0">
                <a:latin typeface="+mj-lt"/>
              </a:rPr>
              <a:t>), </a:t>
            </a:r>
            <a:r>
              <a:rPr lang="en-US" sz="1800" b="1" i="1" dirty="0">
                <a:latin typeface="+mj-lt"/>
              </a:rPr>
              <a:t>feline </a:t>
            </a:r>
            <a:r>
              <a:rPr lang="en-US" sz="1800" b="1" i="1" dirty="0" err="1">
                <a:latin typeface="+mj-lt"/>
              </a:rPr>
              <a:t>calicivirus</a:t>
            </a:r>
            <a:r>
              <a:rPr lang="en-US" sz="1800" b="1" i="1" dirty="0">
                <a:latin typeface="+mj-lt"/>
              </a:rPr>
              <a:t> (FCV</a:t>
            </a:r>
            <a:r>
              <a:rPr lang="en-US" sz="1800" dirty="0">
                <a:latin typeface="+mj-lt"/>
              </a:rPr>
              <a:t>), </a:t>
            </a:r>
            <a:r>
              <a:rPr lang="en-US" sz="1800" b="1" i="1" dirty="0">
                <a:latin typeface="+mj-lt"/>
              </a:rPr>
              <a:t>Chlamydia </a:t>
            </a:r>
            <a:r>
              <a:rPr lang="en-US" sz="1800" b="1" i="1" dirty="0" err="1">
                <a:latin typeface="+mj-lt"/>
              </a:rPr>
              <a:t>felis</a:t>
            </a:r>
            <a:r>
              <a:rPr lang="en-US" sz="1800" dirty="0">
                <a:latin typeface="+mj-lt"/>
              </a:rPr>
              <a:t>, </a:t>
            </a:r>
            <a:r>
              <a:rPr lang="en-US" sz="1800" b="1" i="1" dirty="0" err="1">
                <a:latin typeface="+mj-lt"/>
              </a:rPr>
              <a:t>Bordetella</a:t>
            </a:r>
            <a:r>
              <a:rPr lang="en-US" sz="1800" b="1" i="1" dirty="0">
                <a:latin typeface="+mj-lt"/>
              </a:rPr>
              <a:t> </a:t>
            </a:r>
            <a:r>
              <a:rPr lang="en-US" sz="1800" b="1" i="1" dirty="0" err="1">
                <a:latin typeface="+mj-lt"/>
              </a:rPr>
              <a:t>bronchiseptica</a:t>
            </a:r>
            <a:r>
              <a:rPr lang="en-US" sz="1800" dirty="0">
                <a:latin typeface="+mj-lt"/>
              </a:rPr>
              <a:t> and </a:t>
            </a:r>
            <a:r>
              <a:rPr lang="en-US" sz="1800" b="1" i="1" dirty="0">
                <a:latin typeface="+mj-lt"/>
              </a:rPr>
              <a:t>mycoplasma</a:t>
            </a:r>
            <a:r>
              <a:rPr lang="en-US" sz="1800" dirty="0">
                <a:latin typeface="+mj-lt"/>
              </a:rPr>
              <a:t> species. </a:t>
            </a:r>
            <a:endParaRPr lang="en-US" sz="1800" dirty="0" smtClean="0">
              <a:latin typeface="+mj-lt"/>
            </a:endParaRPr>
          </a:p>
          <a:p>
            <a:r>
              <a:rPr lang="en-US" sz="1800" dirty="0" smtClean="0">
                <a:latin typeface="+mj-lt"/>
              </a:rPr>
              <a:t>FHV </a:t>
            </a:r>
            <a:r>
              <a:rPr lang="en-US" sz="1800" dirty="0">
                <a:latin typeface="+mj-lt"/>
              </a:rPr>
              <a:t>and FCV are the most common causes of flu in cats, accounting for about 90% of cases of flu. In some cases, more than one agent may be involved</a:t>
            </a:r>
            <a:r>
              <a:rPr lang="en-US" sz="1800" dirty="0" smtClean="0">
                <a:latin typeface="+mj-lt"/>
              </a:rPr>
              <a:t>.</a:t>
            </a:r>
          </a:p>
          <a:p>
            <a:r>
              <a:rPr lang="en-US" sz="1800" dirty="0">
                <a:latin typeface="+mj-lt"/>
              </a:rPr>
              <a:t>Once a cat develops cat flu and the upper respiratory tract is compromised, secondary bacterial infections can sometimes occur, making the clinical signs worse</a:t>
            </a:r>
            <a:endParaRPr lang="it-IT" sz="1800" dirty="0">
              <a:latin typeface="+mj-lt"/>
            </a:endParaRPr>
          </a:p>
        </p:txBody>
      </p:sp>
      <p:pic>
        <p:nvPicPr>
          <p:cNvPr id="4" name="Immagine 3"/>
          <p:cNvPicPr>
            <a:picLocks noChangeAspect="1"/>
          </p:cNvPicPr>
          <p:nvPr/>
        </p:nvPicPr>
        <p:blipFill>
          <a:blip r:embed="rId2"/>
          <a:stretch>
            <a:fillRect/>
          </a:stretch>
        </p:blipFill>
        <p:spPr>
          <a:xfrm>
            <a:off x="5494958" y="375585"/>
            <a:ext cx="2097429" cy="1688346"/>
          </a:xfrm>
          <a:prstGeom prst="rect">
            <a:avLst/>
          </a:prstGeom>
          <a:ln>
            <a:noFill/>
          </a:ln>
          <a:effectLst>
            <a:softEdge rad="112500"/>
          </a:effectLst>
        </p:spPr>
      </p:pic>
      <p:pic>
        <p:nvPicPr>
          <p:cNvPr id="5" name="Segnaposto contenuto 3"/>
          <p:cNvPicPr>
            <a:picLocks noChangeAspect="1"/>
          </p:cNvPicPr>
          <p:nvPr/>
        </p:nvPicPr>
        <p:blipFill>
          <a:blip r:embed="rId3"/>
          <a:stretch>
            <a:fillRect/>
          </a:stretch>
        </p:blipFill>
        <p:spPr>
          <a:xfrm>
            <a:off x="8894319" y="968456"/>
            <a:ext cx="1520444" cy="1524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tangolo 5"/>
          <p:cNvSpPr/>
          <p:nvPr/>
        </p:nvSpPr>
        <p:spPr>
          <a:xfrm>
            <a:off x="5765075" y="2622405"/>
            <a:ext cx="5087983" cy="1477328"/>
          </a:xfrm>
          <a:prstGeom prst="rect">
            <a:avLst/>
          </a:prstGeom>
        </p:spPr>
        <p:txBody>
          <a:bodyPr wrap="square">
            <a:spAutoFit/>
          </a:bodyPr>
          <a:lstStyle/>
          <a:p>
            <a:r>
              <a:rPr lang="it-IT" b="1" dirty="0" smtClean="0">
                <a:solidFill>
                  <a:srgbClr val="FF0000"/>
                </a:solidFill>
              </a:rPr>
              <a:t>FCV </a:t>
            </a:r>
            <a:r>
              <a:rPr lang="it-IT" b="1" dirty="0">
                <a:solidFill>
                  <a:srgbClr val="FF0000"/>
                </a:solidFill>
              </a:rPr>
              <a:t>Feline </a:t>
            </a:r>
            <a:r>
              <a:rPr lang="it-IT" b="1" dirty="0" err="1">
                <a:solidFill>
                  <a:srgbClr val="FF0000"/>
                </a:solidFill>
              </a:rPr>
              <a:t>calicivirus</a:t>
            </a:r>
            <a:r>
              <a:rPr lang="it-IT" dirty="0"/>
              <a:t> </a:t>
            </a:r>
            <a:endParaRPr lang="it-IT" b="1" dirty="0">
              <a:solidFill>
                <a:srgbClr val="FF0000"/>
              </a:solidFill>
            </a:endParaRPr>
          </a:p>
          <a:p>
            <a:r>
              <a:rPr lang="it-IT" dirty="0"/>
              <a:t>Family: </a:t>
            </a:r>
            <a:r>
              <a:rPr lang="it-IT" dirty="0" err="1"/>
              <a:t>Caliciviridae</a:t>
            </a:r>
            <a:endParaRPr lang="it-IT" dirty="0"/>
          </a:p>
          <a:p>
            <a:r>
              <a:rPr lang="it-IT" dirty="0" err="1"/>
              <a:t>ss+RNA</a:t>
            </a:r>
            <a:r>
              <a:rPr lang="it-IT" dirty="0"/>
              <a:t>, </a:t>
            </a:r>
            <a:r>
              <a:rPr lang="it-IT" dirty="0" err="1"/>
              <a:t>spherical</a:t>
            </a:r>
            <a:r>
              <a:rPr lang="it-IT" dirty="0"/>
              <a:t>, </a:t>
            </a:r>
            <a:r>
              <a:rPr lang="it-IT" dirty="0" err="1"/>
              <a:t>calyx-shaped</a:t>
            </a:r>
            <a:r>
              <a:rPr lang="it-IT" dirty="0"/>
              <a:t> </a:t>
            </a:r>
            <a:r>
              <a:rPr lang="it-IT" dirty="0" err="1"/>
              <a:t>depressions</a:t>
            </a:r>
            <a:r>
              <a:rPr lang="it-IT" dirty="0"/>
              <a:t> on the </a:t>
            </a:r>
            <a:r>
              <a:rPr lang="it-IT" dirty="0" err="1"/>
              <a:t>capsidic</a:t>
            </a:r>
            <a:r>
              <a:rPr lang="it-IT" dirty="0"/>
              <a:t> </a:t>
            </a:r>
            <a:r>
              <a:rPr lang="it-IT" dirty="0" err="1" smtClean="0"/>
              <a:t>surface</a:t>
            </a:r>
            <a:endParaRPr lang="it-IT" dirty="0" smtClean="0"/>
          </a:p>
          <a:p>
            <a:endParaRPr lang="it-IT" dirty="0"/>
          </a:p>
        </p:txBody>
      </p:sp>
      <p:sp>
        <p:nvSpPr>
          <p:cNvPr id="7" name="Titolo 1"/>
          <p:cNvSpPr txBox="1">
            <a:spLocks/>
          </p:cNvSpPr>
          <p:nvPr/>
        </p:nvSpPr>
        <p:spPr>
          <a:xfrm>
            <a:off x="8525692" y="0"/>
            <a:ext cx="3006634"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dirty="0" err="1" smtClean="0"/>
              <a:t>etiology</a:t>
            </a:r>
            <a:endParaRPr lang="it-IT" dirty="0"/>
          </a:p>
        </p:txBody>
      </p:sp>
      <p:sp>
        <p:nvSpPr>
          <p:cNvPr id="8" name="Rettangolo 7"/>
          <p:cNvSpPr/>
          <p:nvPr/>
        </p:nvSpPr>
        <p:spPr>
          <a:xfrm>
            <a:off x="5765075" y="4229310"/>
            <a:ext cx="6096000" cy="1477328"/>
          </a:xfrm>
          <a:prstGeom prst="rect">
            <a:avLst/>
          </a:prstGeom>
        </p:spPr>
        <p:txBody>
          <a:bodyPr>
            <a:spAutoFit/>
          </a:bodyPr>
          <a:lstStyle/>
          <a:p>
            <a:r>
              <a:rPr lang="en-US" b="1" dirty="0">
                <a:solidFill>
                  <a:srgbClr val="FF0000"/>
                </a:solidFill>
              </a:rPr>
              <a:t>FHV-1 (feline herpesvirus-1)</a:t>
            </a:r>
            <a:br>
              <a:rPr lang="en-US" b="1" dirty="0">
                <a:solidFill>
                  <a:srgbClr val="FF0000"/>
                </a:solidFill>
              </a:rPr>
            </a:br>
            <a:r>
              <a:rPr lang="en-US" dirty="0"/>
              <a:t>Causes acute serious disease in the </a:t>
            </a:r>
            <a:r>
              <a:rPr lang="en-US" b="1" dirty="0"/>
              <a:t>upper</a:t>
            </a:r>
            <a:r>
              <a:rPr lang="en-US" dirty="0"/>
              <a:t> </a:t>
            </a:r>
            <a:r>
              <a:rPr lang="en-US" b="1" dirty="0"/>
              <a:t>respiratory</a:t>
            </a:r>
            <a:r>
              <a:rPr lang="en-US" dirty="0"/>
              <a:t> </a:t>
            </a:r>
            <a:r>
              <a:rPr lang="en-US" b="1" dirty="0"/>
              <a:t>tract</a:t>
            </a:r>
            <a:r>
              <a:rPr lang="en-US" dirty="0"/>
              <a:t> viral </a:t>
            </a:r>
            <a:r>
              <a:rPr lang="en-US" b="1" dirty="0" err="1"/>
              <a:t>rhinotracheitis</a:t>
            </a:r>
            <a:r>
              <a:rPr lang="en-US" dirty="0"/>
              <a:t> in cats</a:t>
            </a:r>
            <a:br>
              <a:rPr lang="en-US" dirty="0"/>
            </a:br>
            <a:r>
              <a:rPr lang="en-US" dirty="0"/>
              <a:t>Generalized forms with </a:t>
            </a:r>
            <a:r>
              <a:rPr lang="en-US" b="1" dirty="0"/>
              <a:t>pneumonia</a:t>
            </a:r>
            <a:r>
              <a:rPr lang="en-US" dirty="0"/>
              <a:t>, </a:t>
            </a:r>
            <a:r>
              <a:rPr lang="en-US" b="1" dirty="0"/>
              <a:t>abortion</a:t>
            </a:r>
            <a:r>
              <a:rPr lang="en-US" dirty="0"/>
              <a:t> and </a:t>
            </a:r>
            <a:r>
              <a:rPr lang="en-US" b="1" dirty="0"/>
              <a:t>ulceration</a:t>
            </a:r>
            <a:r>
              <a:rPr lang="en-US" dirty="0"/>
              <a:t> of the </a:t>
            </a:r>
            <a:r>
              <a:rPr lang="en-US" b="1" dirty="0"/>
              <a:t>oral</a:t>
            </a:r>
            <a:r>
              <a:rPr lang="en-US" dirty="0"/>
              <a:t> </a:t>
            </a:r>
            <a:r>
              <a:rPr lang="en-US" b="1" dirty="0"/>
              <a:t>mucosa</a:t>
            </a:r>
            <a:endParaRPr lang="it-IT" b="1" dirty="0"/>
          </a:p>
        </p:txBody>
      </p:sp>
    </p:spTree>
    <p:extLst>
      <p:ext uri="{BB962C8B-B14F-4D97-AF65-F5344CB8AC3E}">
        <p14:creationId xmlns:p14="http://schemas.microsoft.com/office/powerpoint/2010/main" val="371174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081" y="113987"/>
            <a:ext cx="1913706" cy="1293028"/>
          </a:xfrm>
        </p:spPr>
        <p:txBody>
          <a:bodyPr/>
          <a:lstStyle/>
          <a:p>
            <a:r>
              <a:rPr lang="it-IT" dirty="0" err="1" smtClean="0"/>
              <a:t>fcv</a:t>
            </a:r>
            <a:endParaRPr lang="it-IT" dirty="0"/>
          </a:p>
        </p:txBody>
      </p:sp>
      <p:sp>
        <p:nvSpPr>
          <p:cNvPr id="4" name="Ovale 3"/>
          <p:cNvSpPr/>
          <p:nvPr/>
        </p:nvSpPr>
        <p:spPr>
          <a:xfrm>
            <a:off x="252549" y="1443446"/>
            <a:ext cx="1802674" cy="1227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91885" y="1879155"/>
            <a:ext cx="2272937" cy="646331"/>
          </a:xfrm>
          <a:prstGeom prst="rect">
            <a:avLst/>
          </a:prstGeom>
        </p:spPr>
        <p:txBody>
          <a:bodyPr wrap="square">
            <a:spAutoFit/>
          </a:bodyPr>
          <a:lstStyle/>
          <a:p>
            <a:r>
              <a:rPr lang="en-US" dirty="0" smtClean="0"/>
              <a:t>Transmission</a:t>
            </a:r>
            <a:r>
              <a:rPr lang="en-US" dirty="0"/>
              <a:t/>
            </a:r>
            <a:br>
              <a:rPr lang="en-US" dirty="0"/>
            </a:br>
            <a:endParaRPr lang="it-IT" dirty="0"/>
          </a:p>
        </p:txBody>
      </p:sp>
      <p:sp>
        <p:nvSpPr>
          <p:cNvPr id="6" name="Segnaposto contenuto 2"/>
          <p:cNvSpPr>
            <a:spLocks noGrp="1"/>
          </p:cNvSpPr>
          <p:nvPr>
            <p:ph idx="1"/>
          </p:nvPr>
        </p:nvSpPr>
        <p:spPr>
          <a:xfrm>
            <a:off x="10891" y="2961195"/>
            <a:ext cx="3860074" cy="3055211"/>
          </a:xfrm>
        </p:spPr>
        <p:txBody>
          <a:bodyPr>
            <a:normAutofit/>
          </a:bodyPr>
          <a:lstStyle/>
          <a:p>
            <a:r>
              <a:rPr lang="en-US" sz="1600" b="1" dirty="0" smtClean="0"/>
              <a:t>Saliva</a:t>
            </a:r>
            <a:endParaRPr lang="en-US" sz="1600" b="1" dirty="0"/>
          </a:p>
          <a:p>
            <a:r>
              <a:rPr lang="en-US" sz="1600" b="1" dirty="0"/>
              <a:t>Nasal or ocular secretions</a:t>
            </a:r>
          </a:p>
          <a:p>
            <a:r>
              <a:rPr lang="en-US" sz="1600" dirty="0" smtClean="0"/>
              <a:t>Urine </a:t>
            </a:r>
            <a:r>
              <a:rPr lang="en-US" sz="1600" dirty="0"/>
              <a:t>and </a:t>
            </a:r>
            <a:r>
              <a:rPr lang="en-US" sz="1600" dirty="0" err="1"/>
              <a:t>faeces</a:t>
            </a:r>
            <a:r>
              <a:rPr lang="en-US" sz="1600" dirty="0"/>
              <a:t> (rarely)</a:t>
            </a:r>
          </a:p>
          <a:p>
            <a:r>
              <a:rPr lang="en-US" sz="1600" dirty="0"/>
              <a:t>Contaminated objects with infected secretions (virus on dry surfaces may remain infected for up to one month)</a:t>
            </a:r>
          </a:p>
          <a:p>
            <a:r>
              <a:rPr lang="en-US" sz="1600" dirty="0"/>
              <a:t>People who have touched contaminated objects or an infected cat</a:t>
            </a:r>
            <a:endParaRPr lang="it-IT" sz="1600" dirty="0"/>
          </a:p>
        </p:txBody>
      </p:sp>
      <p:sp>
        <p:nvSpPr>
          <p:cNvPr id="7" name="Ovale 6"/>
          <p:cNvSpPr/>
          <p:nvPr/>
        </p:nvSpPr>
        <p:spPr>
          <a:xfrm>
            <a:off x="4021028" y="651247"/>
            <a:ext cx="2007430" cy="1227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188617" y="1080535"/>
            <a:ext cx="1672253" cy="369332"/>
          </a:xfrm>
          <a:prstGeom prst="rect">
            <a:avLst/>
          </a:prstGeom>
        </p:spPr>
        <p:txBody>
          <a:bodyPr wrap="none">
            <a:spAutoFit/>
          </a:bodyPr>
          <a:lstStyle/>
          <a:p>
            <a:r>
              <a:rPr lang="it-IT" dirty="0" err="1" smtClean="0"/>
              <a:t>Pathogenesis</a:t>
            </a:r>
            <a:endParaRPr lang="it-IT" dirty="0"/>
          </a:p>
        </p:txBody>
      </p:sp>
      <p:sp>
        <p:nvSpPr>
          <p:cNvPr id="9" name="Segnaposto contenuto 2"/>
          <p:cNvSpPr txBox="1">
            <a:spLocks/>
          </p:cNvSpPr>
          <p:nvPr/>
        </p:nvSpPr>
        <p:spPr>
          <a:xfrm>
            <a:off x="3870965" y="1992281"/>
            <a:ext cx="4724400" cy="4024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it-IT" sz="1600" dirty="0" err="1" smtClean="0"/>
              <a:t>Incubation</a:t>
            </a:r>
            <a:r>
              <a:rPr lang="it-IT" sz="1600" dirty="0" smtClean="0"/>
              <a:t> for 2-6 </a:t>
            </a:r>
            <a:r>
              <a:rPr lang="it-IT" sz="1600" dirty="0" err="1" smtClean="0"/>
              <a:t>days</a:t>
            </a:r>
            <a:endParaRPr lang="it-IT" sz="1600" dirty="0" smtClean="0"/>
          </a:p>
          <a:p>
            <a:r>
              <a:rPr lang="it-IT" sz="1600" dirty="0" err="1" smtClean="0"/>
              <a:t>Primary</a:t>
            </a:r>
            <a:r>
              <a:rPr lang="it-IT" sz="1600" dirty="0" smtClean="0"/>
              <a:t> </a:t>
            </a:r>
            <a:r>
              <a:rPr lang="it-IT" sz="1600" dirty="0" err="1" smtClean="0"/>
              <a:t>replication</a:t>
            </a:r>
            <a:r>
              <a:rPr lang="it-IT" sz="1600" dirty="0" smtClean="0"/>
              <a:t> in </a:t>
            </a:r>
            <a:r>
              <a:rPr lang="it-IT" sz="1600" dirty="0" err="1" smtClean="0"/>
              <a:t>oropharynx</a:t>
            </a:r>
            <a:endParaRPr lang="it-IT" sz="1600" dirty="0" smtClean="0"/>
          </a:p>
          <a:p>
            <a:r>
              <a:rPr lang="it-IT" sz="1600" dirty="0" err="1" smtClean="0"/>
              <a:t>Transient</a:t>
            </a:r>
            <a:r>
              <a:rPr lang="it-IT" sz="1600" dirty="0" smtClean="0"/>
              <a:t> </a:t>
            </a:r>
            <a:r>
              <a:rPr lang="it-IT" sz="1600" dirty="0" err="1" smtClean="0"/>
              <a:t>viraemia</a:t>
            </a:r>
            <a:r>
              <a:rPr lang="it-IT" sz="1600" dirty="0" smtClean="0"/>
              <a:t> 3-4 </a:t>
            </a:r>
            <a:r>
              <a:rPr lang="it-IT" sz="1600" dirty="0" err="1" smtClean="0"/>
              <a:t>days</a:t>
            </a:r>
            <a:r>
              <a:rPr lang="it-IT" sz="1600" dirty="0" smtClean="0"/>
              <a:t> p. i.</a:t>
            </a:r>
          </a:p>
          <a:p>
            <a:r>
              <a:rPr lang="it-IT" sz="1600" dirty="0" err="1" smtClean="0"/>
              <a:t>Necrosis</a:t>
            </a:r>
            <a:r>
              <a:rPr lang="it-IT" sz="1600" dirty="0" smtClean="0"/>
              <a:t> of the </a:t>
            </a:r>
            <a:r>
              <a:rPr lang="it-IT" sz="1600" dirty="0" err="1" smtClean="0"/>
              <a:t>upper</a:t>
            </a:r>
            <a:r>
              <a:rPr lang="it-IT" sz="1600" dirty="0" smtClean="0"/>
              <a:t> </a:t>
            </a:r>
            <a:r>
              <a:rPr lang="it-IT" sz="1600" dirty="0" err="1" smtClean="0"/>
              <a:t>respiratory</a:t>
            </a:r>
            <a:r>
              <a:rPr lang="it-IT" sz="1600" dirty="0" smtClean="0"/>
              <a:t> </a:t>
            </a:r>
            <a:r>
              <a:rPr lang="it-IT" sz="1600" dirty="0" err="1" smtClean="0"/>
              <a:t>tract</a:t>
            </a:r>
            <a:r>
              <a:rPr lang="it-IT" sz="1600" dirty="0" smtClean="0"/>
              <a:t> </a:t>
            </a:r>
            <a:r>
              <a:rPr lang="it-IT" sz="1600" dirty="0" err="1" smtClean="0"/>
              <a:t>epithelial</a:t>
            </a:r>
            <a:r>
              <a:rPr lang="it-IT" sz="1600" dirty="0" smtClean="0"/>
              <a:t> </a:t>
            </a:r>
            <a:r>
              <a:rPr lang="it-IT" sz="1600" dirty="0" err="1" smtClean="0"/>
              <a:t>cells</a:t>
            </a:r>
            <a:endParaRPr lang="it-IT" sz="1600" dirty="0" smtClean="0"/>
          </a:p>
          <a:p>
            <a:r>
              <a:rPr lang="it-IT" sz="1600" dirty="0" smtClean="0"/>
              <a:t> </a:t>
            </a:r>
            <a:r>
              <a:rPr lang="it-IT" sz="1600" dirty="0" err="1" smtClean="0"/>
              <a:t>Healing</a:t>
            </a:r>
            <a:r>
              <a:rPr lang="it-IT" sz="1600" dirty="0" smtClean="0"/>
              <a:t> in 2– 3 weeks</a:t>
            </a:r>
          </a:p>
          <a:p>
            <a:r>
              <a:rPr lang="it-IT" sz="1600" dirty="0" smtClean="0"/>
              <a:t> </a:t>
            </a:r>
            <a:r>
              <a:rPr lang="it-IT" sz="1600" b="1" dirty="0" err="1" smtClean="0"/>
              <a:t>Elimination</a:t>
            </a:r>
            <a:r>
              <a:rPr lang="it-IT" sz="1600" dirty="0" smtClean="0"/>
              <a:t> by oro-</a:t>
            </a:r>
            <a:r>
              <a:rPr lang="it-IT" sz="1600" dirty="0" err="1" smtClean="0"/>
              <a:t>nasal</a:t>
            </a:r>
            <a:r>
              <a:rPr lang="it-IT" sz="1600" dirty="0" smtClean="0"/>
              <a:t> </a:t>
            </a:r>
            <a:r>
              <a:rPr lang="it-IT" sz="1600" dirty="0" err="1" smtClean="0"/>
              <a:t>secretions</a:t>
            </a:r>
            <a:endParaRPr lang="it-IT" sz="1600" dirty="0" smtClean="0"/>
          </a:p>
          <a:p>
            <a:r>
              <a:rPr lang="en-US" sz="1600" dirty="0" smtClean="0"/>
              <a:t>Sometimes forms affecting the deeper airways (</a:t>
            </a:r>
            <a:r>
              <a:rPr lang="en-US" sz="1600" b="1" i="1" dirty="0" smtClean="0"/>
              <a:t>pneumonia</a:t>
            </a:r>
            <a:r>
              <a:rPr lang="en-US" sz="1600" dirty="0" smtClean="0"/>
              <a:t>) or </a:t>
            </a:r>
            <a:r>
              <a:rPr lang="en-US" sz="1600" b="1" i="1" dirty="0" smtClean="0"/>
              <a:t>joints</a:t>
            </a:r>
            <a:r>
              <a:rPr lang="en-US" sz="1600" dirty="0" smtClean="0"/>
              <a:t>, with synovial membrane thickening, synovial fluid increase (lameness)</a:t>
            </a:r>
          </a:p>
          <a:p>
            <a:r>
              <a:rPr lang="en-US" sz="1600" dirty="0" smtClean="0"/>
              <a:t>Virus has sometimes been found in </a:t>
            </a:r>
            <a:r>
              <a:rPr lang="en-US" sz="1600" dirty="0" err="1" smtClean="0"/>
              <a:t>faeces</a:t>
            </a:r>
            <a:r>
              <a:rPr lang="en-US" sz="1600" dirty="0" smtClean="0"/>
              <a:t>, urine and macrophages of the joints</a:t>
            </a:r>
            <a:endParaRPr lang="it-IT" sz="1600" dirty="0"/>
          </a:p>
        </p:txBody>
      </p:sp>
      <p:sp>
        <p:nvSpPr>
          <p:cNvPr id="11" name="Ovale 10"/>
          <p:cNvSpPr/>
          <p:nvPr/>
        </p:nvSpPr>
        <p:spPr>
          <a:xfrm>
            <a:off x="8505391" y="1335561"/>
            <a:ext cx="1339420" cy="832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8815471" y="1567342"/>
            <a:ext cx="732893" cy="369332"/>
          </a:xfrm>
          <a:prstGeom prst="rect">
            <a:avLst/>
          </a:prstGeom>
        </p:spPr>
        <p:txBody>
          <a:bodyPr wrap="none">
            <a:spAutoFit/>
          </a:bodyPr>
          <a:lstStyle/>
          <a:p>
            <a:r>
              <a:rPr lang="it-IT" dirty="0" err="1" smtClean="0"/>
              <a:t>Signs</a:t>
            </a:r>
            <a:endParaRPr lang="it-IT" dirty="0"/>
          </a:p>
        </p:txBody>
      </p:sp>
      <p:sp>
        <p:nvSpPr>
          <p:cNvPr id="12" name="Segnaposto contenuto 2"/>
          <p:cNvSpPr txBox="1">
            <a:spLocks/>
          </p:cNvSpPr>
          <p:nvPr/>
        </p:nvSpPr>
        <p:spPr>
          <a:xfrm>
            <a:off x="8743407" y="2438401"/>
            <a:ext cx="3579222"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1600" dirty="0" smtClean="0"/>
              <a:t>Intense clear tear</a:t>
            </a:r>
          </a:p>
          <a:p>
            <a:r>
              <a:rPr lang="en-US" sz="1600" dirty="0"/>
              <a:t>A</a:t>
            </a:r>
            <a:r>
              <a:rPr lang="en-US" sz="1600" dirty="0" smtClean="0"/>
              <a:t>bundant nasal secretions</a:t>
            </a:r>
          </a:p>
          <a:p>
            <a:r>
              <a:rPr lang="en-US" sz="1600" dirty="0" smtClean="0"/>
              <a:t>Sneezes</a:t>
            </a:r>
          </a:p>
          <a:p>
            <a:r>
              <a:rPr lang="en-US" sz="1600" b="1" dirty="0" smtClean="0"/>
              <a:t>Fever</a:t>
            </a:r>
          </a:p>
          <a:p>
            <a:r>
              <a:rPr lang="en-US" sz="1600" b="1" dirty="0"/>
              <a:t>U</a:t>
            </a:r>
            <a:r>
              <a:rPr lang="en-US" sz="1600" b="1" dirty="0" smtClean="0"/>
              <a:t>lcers</a:t>
            </a:r>
            <a:r>
              <a:rPr lang="en-US" sz="1600" dirty="0" smtClean="0"/>
              <a:t> in the </a:t>
            </a:r>
            <a:r>
              <a:rPr lang="en-US" sz="1600" b="1" dirty="0" smtClean="0"/>
              <a:t>mouth</a:t>
            </a:r>
            <a:r>
              <a:rPr lang="en-US" sz="1600" dirty="0" smtClean="0"/>
              <a:t> (tongue, palate, lips and gums)</a:t>
            </a:r>
          </a:p>
          <a:p>
            <a:r>
              <a:rPr lang="en-US" sz="1600" b="1" dirty="0" err="1" smtClean="0"/>
              <a:t>Scialorrhea</a:t>
            </a:r>
            <a:endParaRPr lang="en-US" sz="1600" b="1" dirty="0" smtClean="0"/>
          </a:p>
          <a:p>
            <a:r>
              <a:rPr lang="en-US" sz="1600" dirty="0"/>
              <a:t>A</a:t>
            </a:r>
            <a:r>
              <a:rPr lang="en-US" sz="1600" dirty="0" smtClean="0"/>
              <a:t>norexia</a:t>
            </a:r>
          </a:p>
          <a:p>
            <a:r>
              <a:rPr lang="en-US" sz="1600" dirty="0" smtClean="0"/>
              <a:t>Inflammation and irritation of the mouth and nose</a:t>
            </a:r>
          </a:p>
          <a:p>
            <a:r>
              <a:rPr lang="en-US" sz="1600" dirty="0" smtClean="0"/>
              <a:t>Lameness (more frequent in kittens)</a:t>
            </a:r>
            <a:endParaRPr lang="it-IT" sz="1600" dirty="0"/>
          </a:p>
        </p:txBody>
      </p:sp>
      <p:pic>
        <p:nvPicPr>
          <p:cNvPr id="14" name="Segnaposto contenuto 4"/>
          <p:cNvPicPr>
            <a:picLocks noChangeAspect="1"/>
          </p:cNvPicPr>
          <p:nvPr/>
        </p:nvPicPr>
        <p:blipFill>
          <a:blip r:embed="rId2"/>
          <a:stretch>
            <a:fillRect/>
          </a:stretch>
        </p:blipFill>
        <p:spPr>
          <a:xfrm>
            <a:off x="9832168" y="518960"/>
            <a:ext cx="2311131" cy="1621972"/>
          </a:xfrm>
          <a:prstGeom prst="rect">
            <a:avLst/>
          </a:prstGeom>
          <a:ln>
            <a:noFill/>
          </a:ln>
          <a:effectLst>
            <a:softEdge rad="112500"/>
          </a:effectLst>
        </p:spPr>
      </p:pic>
      <p:pic>
        <p:nvPicPr>
          <p:cNvPr id="15" name="Immagine 14"/>
          <p:cNvPicPr>
            <a:picLocks noChangeAspect="1"/>
          </p:cNvPicPr>
          <p:nvPr/>
        </p:nvPicPr>
        <p:blipFill>
          <a:blip r:embed="rId3"/>
          <a:stretch>
            <a:fillRect/>
          </a:stretch>
        </p:blipFill>
        <p:spPr>
          <a:xfrm>
            <a:off x="7234922" y="136067"/>
            <a:ext cx="1400814" cy="1560039"/>
          </a:xfrm>
          <a:prstGeom prst="rect">
            <a:avLst/>
          </a:prstGeom>
          <a:ln>
            <a:noFill/>
          </a:ln>
          <a:effectLst>
            <a:softEdge rad="112500"/>
          </a:effectLst>
        </p:spPr>
      </p:pic>
    </p:spTree>
    <p:extLst>
      <p:ext uri="{BB962C8B-B14F-4D97-AF65-F5344CB8AC3E}">
        <p14:creationId xmlns:p14="http://schemas.microsoft.com/office/powerpoint/2010/main" val="607688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6572" y="235681"/>
            <a:ext cx="1412966" cy="1293028"/>
          </a:xfrm>
        </p:spPr>
        <p:txBody>
          <a:bodyPr/>
          <a:lstStyle/>
          <a:p>
            <a:r>
              <a:rPr lang="it-IT" dirty="0" smtClean="0"/>
              <a:t>FCV</a:t>
            </a:r>
            <a:endParaRPr lang="it-IT" dirty="0"/>
          </a:p>
        </p:txBody>
      </p:sp>
      <p:sp>
        <p:nvSpPr>
          <p:cNvPr id="3" name="Segnaposto contenuto 2"/>
          <p:cNvSpPr>
            <a:spLocks noGrp="1"/>
          </p:cNvSpPr>
          <p:nvPr>
            <p:ph idx="1"/>
          </p:nvPr>
        </p:nvSpPr>
        <p:spPr>
          <a:xfrm>
            <a:off x="6315892" y="2705153"/>
            <a:ext cx="5549538" cy="3535301"/>
          </a:xfrm>
        </p:spPr>
        <p:txBody>
          <a:bodyPr>
            <a:normAutofit/>
          </a:bodyPr>
          <a:lstStyle/>
          <a:p>
            <a:r>
              <a:rPr lang="en-US" sz="1800" dirty="0" smtClean="0"/>
              <a:t>The </a:t>
            </a:r>
            <a:r>
              <a:rPr lang="en-US" sz="1800" b="1" dirty="0" smtClean="0"/>
              <a:t>carrier</a:t>
            </a:r>
            <a:r>
              <a:rPr lang="en-US" sz="1800" dirty="0" smtClean="0"/>
              <a:t> </a:t>
            </a:r>
            <a:r>
              <a:rPr lang="en-US" sz="1800" b="1" dirty="0"/>
              <a:t>status</a:t>
            </a:r>
            <a:r>
              <a:rPr lang="en-US" sz="1800" dirty="0"/>
              <a:t> </a:t>
            </a:r>
            <a:r>
              <a:rPr lang="en-US" sz="1800" dirty="0" smtClean="0"/>
              <a:t>is </a:t>
            </a:r>
            <a:r>
              <a:rPr lang="en-US" sz="1800" dirty="0"/>
              <a:t>established with great </a:t>
            </a:r>
            <a:r>
              <a:rPr lang="en-US" sz="1800" dirty="0" smtClean="0"/>
              <a:t>frequency 75 </a:t>
            </a:r>
            <a:r>
              <a:rPr lang="en-US" sz="1800" dirty="0"/>
              <a:t>days p. </a:t>
            </a:r>
            <a:r>
              <a:rPr lang="en-US" sz="1800" dirty="0" err="1"/>
              <a:t>i</a:t>
            </a:r>
            <a:r>
              <a:rPr lang="en-US" sz="1800" dirty="0"/>
              <a:t>. 50% of cats still </a:t>
            </a:r>
            <a:r>
              <a:rPr lang="en-US" sz="1800" b="1" dirty="0"/>
              <a:t>actively</a:t>
            </a:r>
            <a:r>
              <a:rPr lang="en-US" sz="1800" dirty="0"/>
              <a:t> </a:t>
            </a:r>
            <a:r>
              <a:rPr lang="en-US" sz="1800" b="1" dirty="0"/>
              <a:t>eliminate</a:t>
            </a:r>
            <a:r>
              <a:rPr lang="en-US" sz="1800" dirty="0"/>
              <a:t> the virus</a:t>
            </a:r>
          </a:p>
          <a:p>
            <a:r>
              <a:rPr lang="en-US" sz="1800" b="1" dirty="0"/>
              <a:t>Evolution</a:t>
            </a:r>
            <a:r>
              <a:rPr lang="en-US" sz="1800" dirty="0"/>
              <a:t> of the </a:t>
            </a:r>
            <a:r>
              <a:rPr lang="en-US" sz="1800" b="1" dirty="0" err="1"/>
              <a:t>capsidic</a:t>
            </a:r>
            <a:r>
              <a:rPr lang="en-US" sz="1800" dirty="0"/>
              <a:t> </a:t>
            </a:r>
            <a:r>
              <a:rPr lang="en-US" sz="1800" b="1" dirty="0"/>
              <a:t>protein</a:t>
            </a:r>
            <a:r>
              <a:rPr lang="en-US" sz="1800" dirty="0"/>
              <a:t>, very variable, allows the virus to </a:t>
            </a:r>
            <a:r>
              <a:rPr lang="en-US" sz="1800" b="1" dirty="0"/>
              <a:t>elude</a:t>
            </a:r>
            <a:r>
              <a:rPr lang="en-US" sz="1800" dirty="0"/>
              <a:t> the </a:t>
            </a:r>
            <a:r>
              <a:rPr lang="en-US" sz="1800" b="1" dirty="0"/>
              <a:t>immune</a:t>
            </a:r>
            <a:r>
              <a:rPr lang="en-US" sz="1800" dirty="0"/>
              <a:t> </a:t>
            </a:r>
            <a:r>
              <a:rPr lang="en-US" sz="1800" b="1" dirty="0" err="1"/>
              <a:t>defences</a:t>
            </a:r>
            <a:r>
              <a:rPr lang="en-US" sz="1800" dirty="0"/>
              <a:t> and the onset of the carrier state</a:t>
            </a:r>
          </a:p>
          <a:p>
            <a:r>
              <a:rPr lang="en-US" sz="1800" dirty="0"/>
              <a:t>The possibility of becoming carriers is not eliminated by vaccination; on the contrary, the condition of a </a:t>
            </a:r>
            <a:r>
              <a:rPr lang="en-US" sz="1800" b="1" dirty="0"/>
              <a:t>chronic carrier </a:t>
            </a:r>
            <a:r>
              <a:rPr lang="en-US" sz="1800" dirty="0"/>
              <a:t>can be established also by live attenuated </a:t>
            </a:r>
            <a:r>
              <a:rPr lang="en-US" sz="1800" b="1" dirty="0"/>
              <a:t>vaccine</a:t>
            </a:r>
            <a:r>
              <a:rPr lang="en-US" sz="1800" dirty="0"/>
              <a:t> </a:t>
            </a:r>
            <a:r>
              <a:rPr lang="en-US" sz="1800" dirty="0" smtClean="0"/>
              <a:t>viruses</a:t>
            </a:r>
          </a:p>
          <a:p>
            <a:r>
              <a:rPr lang="en-US" sz="1800" dirty="0" smtClean="0"/>
              <a:t>Virus </a:t>
            </a:r>
            <a:r>
              <a:rPr lang="en-US" sz="1800" dirty="0"/>
              <a:t>is very common in </a:t>
            </a:r>
            <a:r>
              <a:rPr lang="en-US" sz="1800" b="1" dirty="0" smtClean="0"/>
              <a:t>kittens</a:t>
            </a:r>
            <a:endParaRPr lang="it-IT" sz="1800" dirty="0"/>
          </a:p>
        </p:txBody>
      </p:sp>
      <p:sp>
        <p:nvSpPr>
          <p:cNvPr id="4" name="Rettangolo 3"/>
          <p:cNvSpPr/>
          <p:nvPr/>
        </p:nvSpPr>
        <p:spPr>
          <a:xfrm>
            <a:off x="219892" y="2400592"/>
            <a:ext cx="6096000" cy="1200329"/>
          </a:xfrm>
          <a:prstGeom prst="rect">
            <a:avLst/>
          </a:prstGeom>
        </p:spPr>
        <p:txBody>
          <a:bodyPr>
            <a:spAutoFit/>
          </a:bodyPr>
          <a:lstStyle/>
          <a:p>
            <a:r>
              <a:rPr lang="en-US" u="sng" dirty="0" smtClean="0"/>
              <a:t>Laboratory </a:t>
            </a:r>
            <a:r>
              <a:rPr lang="en-US" u="sng" dirty="0"/>
              <a:t>diagnostic tests</a:t>
            </a:r>
          </a:p>
          <a:p>
            <a:r>
              <a:rPr lang="en-US" dirty="0"/>
              <a:t>• </a:t>
            </a:r>
            <a:r>
              <a:rPr lang="en-US" b="1" dirty="0"/>
              <a:t>buffers and </a:t>
            </a:r>
            <a:r>
              <a:rPr lang="en-US" b="1" dirty="0" smtClean="0"/>
              <a:t>pads </a:t>
            </a:r>
            <a:r>
              <a:rPr lang="en-US" dirty="0" smtClean="0"/>
              <a:t>of </a:t>
            </a:r>
            <a:r>
              <a:rPr lang="en-US" dirty="0"/>
              <a:t>oral cavity and oral, nasal, ocular secretions</a:t>
            </a:r>
          </a:p>
          <a:p>
            <a:r>
              <a:rPr lang="en-US" dirty="0"/>
              <a:t>• Serum, </a:t>
            </a:r>
            <a:r>
              <a:rPr lang="en-US" dirty="0" err="1"/>
              <a:t>faeces</a:t>
            </a:r>
            <a:r>
              <a:rPr lang="en-US" dirty="0"/>
              <a:t> and urine (acute stage of disease)</a:t>
            </a:r>
            <a:endParaRPr lang="it-IT" dirty="0"/>
          </a:p>
        </p:txBody>
      </p:sp>
      <p:sp>
        <p:nvSpPr>
          <p:cNvPr id="5" name="Rettangolo 4"/>
          <p:cNvSpPr/>
          <p:nvPr/>
        </p:nvSpPr>
        <p:spPr>
          <a:xfrm>
            <a:off x="496388" y="3649558"/>
            <a:ext cx="6096000" cy="1477328"/>
          </a:xfrm>
          <a:prstGeom prst="rect">
            <a:avLst/>
          </a:prstGeom>
        </p:spPr>
        <p:txBody>
          <a:bodyPr>
            <a:spAutoFit/>
          </a:bodyPr>
          <a:lstStyle/>
          <a:p>
            <a:r>
              <a:rPr lang="it-IT" u="sng" dirty="0"/>
              <a:t>Direct </a:t>
            </a:r>
            <a:r>
              <a:rPr lang="it-IT" u="sng" dirty="0" err="1"/>
              <a:t>Diagnosis</a:t>
            </a:r>
            <a:endParaRPr lang="it-IT" u="sng" dirty="0"/>
          </a:p>
          <a:p>
            <a:r>
              <a:rPr lang="it-IT" dirty="0"/>
              <a:t>• Virus </a:t>
            </a:r>
            <a:r>
              <a:rPr lang="it-IT" dirty="0" err="1"/>
              <a:t>isolation</a:t>
            </a:r>
            <a:endParaRPr lang="it-IT" dirty="0"/>
          </a:p>
          <a:p>
            <a:r>
              <a:rPr lang="it-IT" dirty="0"/>
              <a:t>• RT-PCR</a:t>
            </a:r>
          </a:p>
          <a:p>
            <a:r>
              <a:rPr lang="it-IT" b="1" dirty="0"/>
              <a:t>• </a:t>
            </a:r>
            <a:r>
              <a:rPr lang="it-IT" b="1" dirty="0" err="1"/>
              <a:t>immunohistochemistry</a:t>
            </a:r>
            <a:r>
              <a:rPr lang="it-IT" b="1" dirty="0"/>
              <a:t> (</a:t>
            </a:r>
            <a:r>
              <a:rPr lang="it-IT" b="1" dirty="0" err="1">
                <a:solidFill>
                  <a:srgbClr val="FF0000"/>
                </a:solidFill>
              </a:rPr>
              <a:t>gold</a:t>
            </a:r>
            <a:r>
              <a:rPr lang="it-IT" b="1" dirty="0">
                <a:solidFill>
                  <a:srgbClr val="FF0000"/>
                </a:solidFill>
              </a:rPr>
              <a:t> standard</a:t>
            </a:r>
            <a:r>
              <a:rPr lang="it-IT" b="1" dirty="0"/>
              <a:t>)</a:t>
            </a:r>
          </a:p>
          <a:p>
            <a:r>
              <a:rPr lang="it-IT" dirty="0"/>
              <a:t>• I.F.D.</a:t>
            </a:r>
          </a:p>
        </p:txBody>
      </p:sp>
      <p:sp>
        <p:nvSpPr>
          <p:cNvPr id="6" name="Rettangolo 5"/>
          <p:cNvSpPr/>
          <p:nvPr/>
        </p:nvSpPr>
        <p:spPr>
          <a:xfrm>
            <a:off x="219892" y="5223972"/>
            <a:ext cx="3803468" cy="923330"/>
          </a:xfrm>
          <a:prstGeom prst="rect">
            <a:avLst/>
          </a:prstGeom>
        </p:spPr>
        <p:txBody>
          <a:bodyPr wrap="square">
            <a:spAutoFit/>
          </a:bodyPr>
          <a:lstStyle/>
          <a:p>
            <a:r>
              <a:rPr lang="it-IT" dirty="0" smtClean="0"/>
              <a:t> </a:t>
            </a:r>
            <a:r>
              <a:rPr lang="it-IT" u="sng" dirty="0" err="1"/>
              <a:t>Indirect</a:t>
            </a:r>
            <a:r>
              <a:rPr lang="it-IT" u="sng" dirty="0"/>
              <a:t> </a:t>
            </a:r>
            <a:r>
              <a:rPr lang="it-IT" u="sng" dirty="0" err="1"/>
              <a:t>diagnosis</a:t>
            </a:r>
            <a:endParaRPr lang="it-IT" u="sng" dirty="0"/>
          </a:p>
          <a:p>
            <a:r>
              <a:rPr lang="it-IT" dirty="0"/>
              <a:t>• ELISA</a:t>
            </a:r>
          </a:p>
          <a:p>
            <a:r>
              <a:rPr lang="it-IT" dirty="0"/>
              <a:t>• </a:t>
            </a:r>
            <a:r>
              <a:rPr lang="it-IT" dirty="0" err="1"/>
              <a:t>serum</a:t>
            </a:r>
            <a:r>
              <a:rPr lang="it-IT" dirty="0"/>
              <a:t> </a:t>
            </a:r>
            <a:r>
              <a:rPr lang="it-IT" dirty="0" err="1"/>
              <a:t>neutralisation</a:t>
            </a:r>
            <a:endParaRPr lang="it-IT" dirty="0"/>
          </a:p>
        </p:txBody>
      </p:sp>
      <p:sp>
        <p:nvSpPr>
          <p:cNvPr id="7" name="Ovale 6"/>
          <p:cNvSpPr/>
          <p:nvPr/>
        </p:nvSpPr>
        <p:spPr>
          <a:xfrm>
            <a:off x="1287783" y="1326531"/>
            <a:ext cx="1950719" cy="91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Diagnosis</a:t>
            </a:r>
          </a:p>
        </p:txBody>
      </p:sp>
      <p:pic>
        <p:nvPicPr>
          <p:cNvPr id="8" name="Immagine 7"/>
          <p:cNvPicPr>
            <a:picLocks noChangeAspect="1"/>
          </p:cNvPicPr>
          <p:nvPr/>
        </p:nvPicPr>
        <p:blipFill>
          <a:blip r:embed="rId2"/>
          <a:stretch>
            <a:fillRect/>
          </a:stretch>
        </p:blipFill>
        <p:spPr>
          <a:xfrm>
            <a:off x="3703269" y="4962500"/>
            <a:ext cx="2472937" cy="1446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magine 8"/>
          <p:cNvPicPr>
            <a:picLocks noChangeAspect="1"/>
          </p:cNvPicPr>
          <p:nvPr/>
        </p:nvPicPr>
        <p:blipFill>
          <a:blip r:embed="rId3"/>
          <a:stretch>
            <a:fillRect/>
          </a:stretch>
        </p:blipFill>
        <p:spPr>
          <a:xfrm>
            <a:off x="7106194" y="366193"/>
            <a:ext cx="3843745" cy="2133278"/>
          </a:xfrm>
          <a:prstGeom prst="rect">
            <a:avLst/>
          </a:prstGeom>
          <a:ln>
            <a:noFill/>
          </a:ln>
          <a:effectLst>
            <a:softEdge rad="112500"/>
          </a:effectLst>
        </p:spPr>
      </p:pic>
    </p:spTree>
    <p:extLst>
      <p:ext uri="{BB962C8B-B14F-4D97-AF65-F5344CB8AC3E}">
        <p14:creationId xmlns:p14="http://schemas.microsoft.com/office/powerpoint/2010/main" val="3564339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Lesions</a:t>
            </a:r>
            <a:r>
              <a:rPr lang="it-IT" dirty="0" smtClean="0"/>
              <a:t> and </a:t>
            </a:r>
            <a:r>
              <a:rPr lang="it-IT" dirty="0" err="1" smtClean="0"/>
              <a:t>necropsy</a:t>
            </a:r>
            <a:endParaRPr lang="it-IT" dirty="0"/>
          </a:p>
        </p:txBody>
      </p:sp>
      <p:pic>
        <p:nvPicPr>
          <p:cNvPr id="4" name="Segnaposto contenuto 3"/>
          <p:cNvPicPr>
            <a:picLocks noChangeAspect="1"/>
          </p:cNvPicPr>
          <p:nvPr/>
        </p:nvPicPr>
        <p:blipFill>
          <a:blip r:embed="rId2"/>
          <a:stretch>
            <a:fillRect/>
          </a:stretch>
        </p:blipFill>
        <p:spPr>
          <a:xfrm>
            <a:off x="4971420" y="1904456"/>
            <a:ext cx="3207934" cy="2110646"/>
          </a:xfrm>
          <a:prstGeom prst="rect">
            <a:avLst/>
          </a:prstGeom>
          <a:ln>
            <a:noFill/>
          </a:ln>
          <a:effectLst>
            <a:softEdge rad="112500"/>
          </a:effectLst>
        </p:spPr>
      </p:pic>
      <p:pic>
        <p:nvPicPr>
          <p:cNvPr id="5" name="Segnaposto contenuto 4"/>
          <p:cNvPicPr>
            <a:picLocks noGrp="1" noChangeAspect="1"/>
          </p:cNvPicPr>
          <p:nvPr>
            <p:ph idx="1"/>
          </p:nvPr>
        </p:nvPicPr>
        <p:blipFill>
          <a:blip r:embed="rId3"/>
          <a:stretch>
            <a:fillRect/>
          </a:stretch>
        </p:blipFill>
        <p:spPr>
          <a:xfrm>
            <a:off x="8356471" y="1877267"/>
            <a:ext cx="3553898" cy="2497339"/>
          </a:xfrm>
          <a:prstGeom prst="rect">
            <a:avLst/>
          </a:prstGeom>
          <a:ln>
            <a:noFill/>
          </a:ln>
          <a:effectLst>
            <a:softEdge rad="112500"/>
          </a:effectLst>
        </p:spPr>
      </p:pic>
      <p:pic>
        <p:nvPicPr>
          <p:cNvPr id="6" name="Immagine 5"/>
          <p:cNvPicPr>
            <a:picLocks noChangeAspect="1"/>
          </p:cNvPicPr>
          <p:nvPr/>
        </p:nvPicPr>
        <p:blipFill>
          <a:blip r:embed="rId4"/>
          <a:stretch>
            <a:fillRect/>
          </a:stretch>
        </p:blipFill>
        <p:spPr>
          <a:xfrm>
            <a:off x="2643129" y="1654050"/>
            <a:ext cx="2319623" cy="2317761"/>
          </a:xfrm>
          <a:prstGeom prst="rect">
            <a:avLst/>
          </a:prstGeom>
          <a:ln>
            <a:noFill/>
          </a:ln>
          <a:effectLst>
            <a:softEdge rad="112500"/>
          </a:effectLst>
        </p:spPr>
      </p:pic>
      <p:pic>
        <p:nvPicPr>
          <p:cNvPr id="7" name="Immagine 6"/>
          <p:cNvPicPr>
            <a:picLocks noChangeAspect="1"/>
          </p:cNvPicPr>
          <p:nvPr/>
        </p:nvPicPr>
        <p:blipFill>
          <a:blip r:embed="rId5"/>
          <a:stretch>
            <a:fillRect/>
          </a:stretch>
        </p:blipFill>
        <p:spPr>
          <a:xfrm>
            <a:off x="2854019" y="4233420"/>
            <a:ext cx="2642510" cy="2111191"/>
          </a:xfrm>
          <a:prstGeom prst="rect">
            <a:avLst/>
          </a:prstGeom>
          <a:ln>
            <a:noFill/>
          </a:ln>
          <a:effectLst>
            <a:softEdge rad="112500"/>
          </a:effectLst>
        </p:spPr>
      </p:pic>
      <p:sp>
        <p:nvSpPr>
          <p:cNvPr id="8" name="Rettangolo 7"/>
          <p:cNvSpPr/>
          <p:nvPr/>
        </p:nvSpPr>
        <p:spPr>
          <a:xfrm>
            <a:off x="3062335" y="6359757"/>
            <a:ext cx="1842459" cy="430887"/>
          </a:xfrm>
          <a:prstGeom prst="rect">
            <a:avLst/>
          </a:prstGeom>
        </p:spPr>
        <p:txBody>
          <a:bodyPr wrap="square">
            <a:spAutoFit/>
          </a:bodyPr>
          <a:lstStyle/>
          <a:p>
            <a:r>
              <a:rPr lang="it-IT" sz="1100" dirty="0" smtClean="0"/>
              <a:t>Proliferative </a:t>
            </a:r>
            <a:r>
              <a:rPr lang="it-IT" sz="1100" dirty="0"/>
              <a:t>ulcerative </a:t>
            </a:r>
            <a:r>
              <a:rPr lang="it-IT" sz="1100" dirty="0" err="1"/>
              <a:t>chronic</a:t>
            </a:r>
            <a:r>
              <a:rPr lang="it-IT" sz="1100" dirty="0"/>
              <a:t> </a:t>
            </a:r>
            <a:r>
              <a:rPr lang="it-IT" sz="1100" dirty="0" err="1"/>
              <a:t>stomatitis</a:t>
            </a:r>
            <a:r>
              <a:rPr lang="it-IT" sz="1100" dirty="0"/>
              <a:t> </a:t>
            </a:r>
            <a:r>
              <a:rPr lang="it-IT" sz="1100" dirty="0" err="1"/>
              <a:t>gums</a:t>
            </a:r>
            <a:endParaRPr lang="it-IT" sz="1100" dirty="0"/>
          </a:p>
        </p:txBody>
      </p:sp>
      <p:sp>
        <p:nvSpPr>
          <p:cNvPr id="9" name="Rettangolo 8"/>
          <p:cNvSpPr/>
          <p:nvPr/>
        </p:nvSpPr>
        <p:spPr>
          <a:xfrm>
            <a:off x="3062335" y="3862156"/>
            <a:ext cx="1322798" cy="307777"/>
          </a:xfrm>
          <a:prstGeom prst="rect">
            <a:avLst/>
          </a:prstGeom>
        </p:spPr>
        <p:txBody>
          <a:bodyPr wrap="none">
            <a:spAutoFit/>
          </a:bodyPr>
          <a:lstStyle/>
          <a:p>
            <a:r>
              <a:rPr lang="it-IT" sz="1400" dirty="0" err="1"/>
              <a:t>Conjunctivitis</a:t>
            </a:r>
            <a:endParaRPr lang="it-IT" sz="1600" dirty="0"/>
          </a:p>
        </p:txBody>
      </p:sp>
      <p:sp>
        <p:nvSpPr>
          <p:cNvPr id="10" name="Rettangolo 9"/>
          <p:cNvSpPr/>
          <p:nvPr/>
        </p:nvSpPr>
        <p:spPr>
          <a:xfrm>
            <a:off x="9303344" y="4488414"/>
            <a:ext cx="2045753" cy="307777"/>
          </a:xfrm>
          <a:prstGeom prst="rect">
            <a:avLst/>
          </a:prstGeom>
        </p:spPr>
        <p:txBody>
          <a:bodyPr wrap="none">
            <a:spAutoFit/>
          </a:bodyPr>
          <a:lstStyle/>
          <a:p>
            <a:r>
              <a:rPr lang="it-IT" sz="1400" dirty="0" err="1" smtClean="0"/>
              <a:t>Interstitial</a:t>
            </a:r>
            <a:r>
              <a:rPr lang="it-IT" sz="1400" dirty="0" smtClean="0"/>
              <a:t> </a:t>
            </a:r>
            <a:r>
              <a:rPr lang="it-IT" sz="1400" dirty="0"/>
              <a:t>pneumonia</a:t>
            </a:r>
          </a:p>
        </p:txBody>
      </p:sp>
      <p:sp>
        <p:nvSpPr>
          <p:cNvPr id="11" name="Rettangolo 10"/>
          <p:cNvSpPr/>
          <p:nvPr/>
        </p:nvSpPr>
        <p:spPr>
          <a:xfrm>
            <a:off x="6070893" y="3964291"/>
            <a:ext cx="1633582" cy="276999"/>
          </a:xfrm>
          <a:prstGeom prst="rect">
            <a:avLst/>
          </a:prstGeom>
        </p:spPr>
        <p:txBody>
          <a:bodyPr wrap="square">
            <a:spAutoFit/>
          </a:bodyPr>
          <a:lstStyle/>
          <a:p>
            <a:r>
              <a:rPr lang="it-IT" sz="1200" dirty="0" smtClean="0">
                <a:latin typeface="+mj-lt"/>
              </a:rPr>
              <a:t> Pneumonia </a:t>
            </a:r>
            <a:endParaRPr lang="it-IT" sz="3600" dirty="0">
              <a:latin typeface="+mj-lt"/>
            </a:endParaRPr>
          </a:p>
        </p:txBody>
      </p:sp>
      <p:pic>
        <p:nvPicPr>
          <p:cNvPr id="12" name="Immagine 11"/>
          <p:cNvPicPr>
            <a:picLocks noChangeAspect="1"/>
          </p:cNvPicPr>
          <p:nvPr/>
        </p:nvPicPr>
        <p:blipFill>
          <a:blip r:embed="rId6"/>
          <a:stretch>
            <a:fillRect/>
          </a:stretch>
        </p:blipFill>
        <p:spPr>
          <a:xfrm>
            <a:off x="95525" y="1408979"/>
            <a:ext cx="2516950" cy="2408752"/>
          </a:xfrm>
          <a:prstGeom prst="rect">
            <a:avLst/>
          </a:prstGeom>
          <a:ln>
            <a:noFill/>
          </a:ln>
          <a:effectLst>
            <a:softEdge rad="112500"/>
          </a:effectLst>
        </p:spPr>
      </p:pic>
      <p:sp>
        <p:nvSpPr>
          <p:cNvPr id="13" name="Rettangolo 12"/>
          <p:cNvSpPr/>
          <p:nvPr/>
        </p:nvSpPr>
        <p:spPr>
          <a:xfrm>
            <a:off x="52790" y="3710201"/>
            <a:ext cx="2373355" cy="523220"/>
          </a:xfrm>
          <a:prstGeom prst="rect">
            <a:avLst/>
          </a:prstGeom>
        </p:spPr>
        <p:txBody>
          <a:bodyPr wrap="square">
            <a:spAutoFit/>
          </a:bodyPr>
          <a:lstStyle/>
          <a:p>
            <a:r>
              <a:rPr lang="it-IT" sz="1400" dirty="0" err="1"/>
              <a:t>Epistaxis</a:t>
            </a:r>
            <a:r>
              <a:rPr lang="it-IT" sz="1400" dirty="0"/>
              <a:t> and severe </a:t>
            </a:r>
            <a:r>
              <a:rPr lang="it-IT" sz="1400" dirty="0" err="1"/>
              <a:t>oral</a:t>
            </a:r>
            <a:r>
              <a:rPr lang="it-IT" sz="1400" dirty="0"/>
              <a:t> and </a:t>
            </a:r>
            <a:r>
              <a:rPr lang="it-IT" sz="1400" dirty="0" err="1"/>
              <a:t>nasal</a:t>
            </a:r>
            <a:r>
              <a:rPr lang="it-IT" sz="1400" dirty="0"/>
              <a:t> </a:t>
            </a:r>
            <a:r>
              <a:rPr lang="it-IT" sz="1400" dirty="0" err="1"/>
              <a:t>skin</a:t>
            </a:r>
            <a:r>
              <a:rPr lang="it-IT" sz="1400" dirty="0"/>
              <a:t> </a:t>
            </a:r>
            <a:r>
              <a:rPr lang="it-IT" sz="1400" dirty="0" err="1"/>
              <a:t>ulceration</a:t>
            </a:r>
            <a:endParaRPr lang="it-IT" sz="1400" dirty="0"/>
          </a:p>
        </p:txBody>
      </p:sp>
      <p:pic>
        <p:nvPicPr>
          <p:cNvPr id="14" name="Immagine 13"/>
          <p:cNvPicPr>
            <a:picLocks noChangeAspect="1"/>
          </p:cNvPicPr>
          <p:nvPr/>
        </p:nvPicPr>
        <p:blipFill>
          <a:blip r:embed="rId7"/>
          <a:stretch>
            <a:fillRect/>
          </a:stretch>
        </p:blipFill>
        <p:spPr>
          <a:xfrm>
            <a:off x="24927" y="4531365"/>
            <a:ext cx="2587548" cy="1641664"/>
          </a:xfrm>
          <a:prstGeom prst="rect">
            <a:avLst/>
          </a:prstGeom>
          <a:ln>
            <a:noFill/>
          </a:ln>
          <a:effectLst>
            <a:softEdge rad="112500"/>
          </a:effectLst>
        </p:spPr>
      </p:pic>
      <p:pic>
        <p:nvPicPr>
          <p:cNvPr id="15" name="Immagine 14"/>
          <p:cNvPicPr>
            <a:picLocks noChangeAspect="1"/>
          </p:cNvPicPr>
          <p:nvPr/>
        </p:nvPicPr>
        <p:blipFill>
          <a:blip r:embed="rId8"/>
          <a:stretch>
            <a:fillRect/>
          </a:stretch>
        </p:blipFill>
        <p:spPr>
          <a:xfrm>
            <a:off x="5887340" y="4268233"/>
            <a:ext cx="2261395" cy="2202460"/>
          </a:xfrm>
          <a:prstGeom prst="rect">
            <a:avLst/>
          </a:prstGeom>
          <a:ln>
            <a:noFill/>
          </a:ln>
          <a:effectLst>
            <a:softEdge rad="112500"/>
          </a:effectLst>
        </p:spPr>
      </p:pic>
      <p:sp>
        <p:nvSpPr>
          <p:cNvPr id="16" name="Rettangolo 15"/>
          <p:cNvSpPr/>
          <p:nvPr/>
        </p:nvSpPr>
        <p:spPr>
          <a:xfrm>
            <a:off x="5927336" y="6396335"/>
            <a:ext cx="2260686" cy="461665"/>
          </a:xfrm>
          <a:prstGeom prst="rect">
            <a:avLst/>
          </a:prstGeom>
        </p:spPr>
        <p:txBody>
          <a:bodyPr wrap="square">
            <a:spAutoFit/>
          </a:bodyPr>
          <a:lstStyle/>
          <a:p>
            <a:r>
              <a:rPr lang="it-IT" sz="1200" dirty="0"/>
              <a:t>Severe </a:t>
            </a:r>
            <a:r>
              <a:rPr lang="it-IT" sz="1200" dirty="0" err="1"/>
              <a:t>oral</a:t>
            </a:r>
            <a:r>
              <a:rPr lang="it-IT" sz="1200" dirty="0"/>
              <a:t> and </a:t>
            </a:r>
            <a:r>
              <a:rPr lang="it-IT" sz="1200" dirty="0" err="1"/>
              <a:t>nasal</a:t>
            </a:r>
            <a:r>
              <a:rPr lang="it-IT" sz="1200" dirty="0"/>
              <a:t> </a:t>
            </a:r>
            <a:r>
              <a:rPr lang="it-IT" sz="1200" dirty="0" err="1"/>
              <a:t>skin</a:t>
            </a:r>
            <a:r>
              <a:rPr lang="it-IT" sz="1200" dirty="0"/>
              <a:t> </a:t>
            </a:r>
            <a:r>
              <a:rPr lang="it-IT" sz="1200" dirty="0" err="1"/>
              <a:t>ulceration</a:t>
            </a:r>
            <a:endParaRPr lang="it-IT" sz="1200" dirty="0"/>
          </a:p>
        </p:txBody>
      </p:sp>
      <p:sp>
        <p:nvSpPr>
          <p:cNvPr id="17" name="Rettangolo 16"/>
          <p:cNvSpPr/>
          <p:nvPr/>
        </p:nvSpPr>
        <p:spPr>
          <a:xfrm>
            <a:off x="312169" y="6081030"/>
            <a:ext cx="1350050" cy="307777"/>
          </a:xfrm>
          <a:prstGeom prst="rect">
            <a:avLst/>
          </a:prstGeom>
        </p:spPr>
        <p:txBody>
          <a:bodyPr wrap="none">
            <a:spAutoFit/>
          </a:bodyPr>
          <a:lstStyle/>
          <a:p>
            <a:r>
              <a:rPr lang="it-IT" sz="1400" dirty="0" err="1" smtClean="0"/>
              <a:t>Lingual</a:t>
            </a:r>
            <a:r>
              <a:rPr lang="it-IT" sz="1400" dirty="0" smtClean="0"/>
              <a:t> </a:t>
            </a:r>
            <a:r>
              <a:rPr lang="it-IT" sz="1400" dirty="0" err="1"/>
              <a:t>ulcers</a:t>
            </a:r>
            <a:endParaRPr lang="it-IT" sz="1400" dirty="0"/>
          </a:p>
        </p:txBody>
      </p:sp>
      <p:pic>
        <p:nvPicPr>
          <p:cNvPr id="18" name="Immagine 17"/>
          <p:cNvPicPr>
            <a:picLocks noChangeAspect="1"/>
          </p:cNvPicPr>
          <p:nvPr/>
        </p:nvPicPr>
        <p:blipFill>
          <a:blip r:embed="rId9"/>
          <a:stretch>
            <a:fillRect/>
          </a:stretch>
        </p:blipFill>
        <p:spPr>
          <a:xfrm>
            <a:off x="8748120" y="4814876"/>
            <a:ext cx="2254207" cy="1812291"/>
          </a:xfrm>
          <a:prstGeom prst="rect">
            <a:avLst/>
          </a:prstGeom>
          <a:ln>
            <a:noFill/>
          </a:ln>
          <a:effectLst>
            <a:softEdge rad="112500"/>
          </a:effectLst>
        </p:spPr>
      </p:pic>
      <p:sp>
        <p:nvSpPr>
          <p:cNvPr id="19" name="Rettangolo 18"/>
          <p:cNvSpPr/>
          <p:nvPr/>
        </p:nvSpPr>
        <p:spPr>
          <a:xfrm>
            <a:off x="8874497" y="6550223"/>
            <a:ext cx="2300630" cy="307777"/>
          </a:xfrm>
          <a:prstGeom prst="rect">
            <a:avLst/>
          </a:prstGeom>
        </p:spPr>
        <p:txBody>
          <a:bodyPr wrap="square">
            <a:spAutoFit/>
          </a:bodyPr>
          <a:lstStyle/>
          <a:p>
            <a:r>
              <a:rPr lang="it-IT" sz="1400" dirty="0" err="1"/>
              <a:t>Nasal</a:t>
            </a:r>
            <a:r>
              <a:rPr lang="it-IT" sz="1400" dirty="0"/>
              <a:t> </a:t>
            </a:r>
            <a:r>
              <a:rPr lang="it-IT" sz="1400" dirty="0" err="1"/>
              <a:t>crusty</a:t>
            </a:r>
            <a:r>
              <a:rPr lang="it-IT" sz="1400" dirty="0"/>
              <a:t> </a:t>
            </a:r>
            <a:r>
              <a:rPr lang="it-IT" sz="1400" dirty="0" err="1"/>
              <a:t>lesions</a:t>
            </a:r>
            <a:endParaRPr lang="it-IT" sz="1400" dirty="0"/>
          </a:p>
        </p:txBody>
      </p:sp>
    </p:spTree>
    <p:extLst>
      <p:ext uri="{BB962C8B-B14F-4D97-AF65-F5344CB8AC3E}">
        <p14:creationId xmlns:p14="http://schemas.microsoft.com/office/powerpoint/2010/main" val="4191973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11736" y="229578"/>
            <a:ext cx="1264919" cy="1293028"/>
          </a:xfrm>
        </p:spPr>
        <p:txBody>
          <a:bodyPr/>
          <a:lstStyle/>
          <a:p>
            <a:r>
              <a:rPr lang="it-IT" dirty="0" err="1" smtClean="0"/>
              <a:t>fhv</a:t>
            </a:r>
            <a:endParaRPr lang="it-IT" dirty="0"/>
          </a:p>
        </p:txBody>
      </p:sp>
      <p:sp>
        <p:nvSpPr>
          <p:cNvPr id="3" name="Segnaposto contenuto 2"/>
          <p:cNvSpPr>
            <a:spLocks noGrp="1"/>
          </p:cNvSpPr>
          <p:nvPr>
            <p:ph idx="1"/>
          </p:nvPr>
        </p:nvSpPr>
        <p:spPr>
          <a:xfrm>
            <a:off x="0" y="1791013"/>
            <a:ext cx="3866606" cy="4024125"/>
          </a:xfrm>
        </p:spPr>
        <p:txBody>
          <a:bodyPr>
            <a:normAutofit/>
          </a:bodyPr>
          <a:lstStyle/>
          <a:p>
            <a:r>
              <a:rPr lang="en-US" sz="1500" b="1" dirty="0" smtClean="0"/>
              <a:t>Respiratory</a:t>
            </a:r>
            <a:r>
              <a:rPr lang="en-US" sz="1500" dirty="0" smtClean="0"/>
              <a:t> </a:t>
            </a:r>
            <a:r>
              <a:rPr lang="en-US" sz="1500" b="1" dirty="0"/>
              <a:t>disease</a:t>
            </a:r>
          </a:p>
          <a:p>
            <a:r>
              <a:rPr lang="en-US" sz="1500" dirty="0"/>
              <a:t>May cause </a:t>
            </a:r>
            <a:r>
              <a:rPr lang="en-US" sz="1500" b="1" dirty="0" err="1"/>
              <a:t>keratoconjunctivitis</a:t>
            </a:r>
            <a:r>
              <a:rPr lang="en-US" sz="1500" dirty="0"/>
              <a:t>, </a:t>
            </a:r>
            <a:r>
              <a:rPr lang="en-US" sz="1500" b="1" dirty="0"/>
              <a:t>oral</a:t>
            </a:r>
            <a:r>
              <a:rPr lang="en-US" sz="1500" dirty="0"/>
              <a:t> </a:t>
            </a:r>
            <a:r>
              <a:rPr lang="en-US" sz="1500" b="1" dirty="0"/>
              <a:t>ulcers</a:t>
            </a:r>
            <a:r>
              <a:rPr lang="en-US" sz="1500" dirty="0"/>
              <a:t> (not differentiated from those caused by </a:t>
            </a:r>
            <a:r>
              <a:rPr lang="en-US" sz="1500" b="1" dirty="0" err="1"/>
              <a:t>calicivirus</a:t>
            </a:r>
            <a:r>
              <a:rPr lang="en-US" sz="1500" dirty="0" smtClean="0"/>
              <a:t>)</a:t>
            </a:r>
          </a:p>
          <a:p>
            <a:r>
              <a:rPr lang="en-US" sz="1500" b="1" dirty="0" smtClean="0"/>
              <a:t>Receptivity</a:t>
            </a:r>
            <a:r>
              <a:rPr lang="en-US" sz="1500" dirty="0"/>
              <a:t>: Cat</a:t>
            </a:r>
          </a:p>
          <a:p>
            <a:r>
              <a:rPr lang="en-US" sz="1500" dirty="0" smtClean="0"/>
              <a:t>It’s </a:t>
            </a:r>
            <a:r>
              <a:rPr lang="en-US" sz="1500" dirty="0"/>
              <a:t>the most frequent infection of cat upper respiratory tract diseases</a:t>
            </a:r>
          </a:p>
          <a:p>
            <a:r>
              <a:rPr lang="en-US" sz="1500" dirty="0" smtClean="0"/>
              <a:t>distributed </a:t>
            </a:r>
            <a:r>
              <a:rPr lang="en-US" sz="1500" dirty="0"/>
              <a:t>to the environment by nasal, </a:t>
            </a:r>
            <a:r>
              <a:rPr lang="en-US" sz="1500" dirty="0" err="1"/>
              <a:t>oculo</a:t>
            </a:r>
            <a:r>
              <a:rPr lang="en-US" sz="1500" dirty="0"/>
              <a:t>-conjunctival, oral, litter and shared bowls</a:t>
            </a:r>
          </a:p>
          <a:p>
            <a:r>
              <a:rPr lang="en-US" sz="1500" b="1" dirty="0"/>
              <a:t>D</a:t>
            </a:r>
            <a:r>
              <a:rPr lang="en-US" sz="1500" b="1" dirty="0" smtClean="0"/>
              <a:t>irect </a:t>
            </a:r>
            <a:r>
              <a:rPr lang="en-US" sz="1500" b="1" dirty="0"/>
              <a:t>infection </a:t>
            </a:r>
            <a:r>
              <a:rPr lang="en-US" sz="1500" dirty="0"/>
              <a:t>prevails</a:t>
            </a:r>
            <a:endParaRPr lang="it-IT" sz="1500" dirty="0"/>
          </a:p>
        </p:txBody>
      </p:sp>
      <p:pic>
        <p:nvPicPr>
          <p:cNvPr id="5" name="Immagine 4"/>
          <p:cNvPicPr>
            <a:picLocks noChangeAspect="1"/>
          </p:cNvPicPr>
          <p:nvPr/>
        </p:nvPicPr>
        <p:blipFill>
          <a:blip r:embed="rId2"/>
          <a:stretch>
            <a:fillRect/>
          </a:stretch>
        </p:blipFill>
        <p:spPr>
          <a:xfrm>
            <a:off x="9313663" y="1964749"/>
            <a:ext cx="2686147" cy="1838326"/>
          </a:xfrm>
          <a:prstGeom prst="rect">
            <a:avLst/>
          </a:prstGeom>
          <a:ln>
            <a:noFill/>
          </a:ln>
          <a:effectLst>
            <a:softEdge rad="112500"/>
          </a:effectLst>
        </p:spPr>
      </p:pic>
      <p:pic>
        <p:nvPicPr>
          <p:cNvPr id="6" name="Immagine 5"/>
          <p:cNvPicPr>
            <a:picLocks noChangeAspect="1"/>
          </p:cNvPicPr>
          <p:nvPr/>
        </p:nvPicPr>
        <p:blipFill>
          <a:blip r:embed="rId3"/>
          <a:stretch>
            <a:fillRect/>
          </a:stretch>
        </p:blipFill>
        <p:spPr>
          <a:xfrm>
            <a:off x="7841683" y="83196"/>
            <a:ext cx="2426849" cy="1608563"/>
          </a:xfrm>
          <a:prstGeom prst="rect">
            <a:avLst/>
          </a:prstGeom>
          <a:ln>
            <a:noFill/>
          </a:ln>
          <a:effectLst>
            <a:softEdge rad="112500"/>
          </a:effectLst>
        </p:spPr>
      </p:pic>
      <p:sp>
        <p:nvSpPr>
          <p:cNvPr id="7" name="Rettangolo 6"/>
          <p:cNvSpPr/>
          <p:nvPr/>
        </p:nvSpPr>
        <p:spPr>
          <a:xfrm>
            <a:off x="8671080" y="1649042"/>
            <a:ext cx="3502882" cy="338554"/>
          </a:xfrm>
          <a:prstGeom prst="rect">
            <a:avLst/>
          </a:prstGeom>
        </p:spPr>
        <p:txBody>
          <a:bodyPr wrap="none">
            <a:spAutoFit/>
          </a:bodyPr>
          <a:lstStyle/>
          <a:p>
            <a:pPr algn="ctr"/>
            <a:r>
              <a:rPr lang="it-IT" sz="1600" dirty="0" err="1"/>
              <a:t>Nasal</a:t>
            </a:r>
            <a:r>
              <a:rPr lang="it-IT" sz="1600" dirty="0"/>
              <a:t> and </a:t>
            </a:r>
            <a:r>
              <a:rPr lang="it-IT" sz="1600" dirty="0" err="1"/>
              <a:t>conjunctival</a:t>
            </a:r>
            <a:r>
              <a:rPr lang="it-IT" sz="1600" dirty="0"/>
              <a:t> </a:t>
            </a:r>
            <a:r>
              <a:rPr lang="it-IT" sz="1600" dirty="0" err="1"/>
              <a:t>secretion</a:t>
            </a:r>
            <a:r>
              <a:rPr lang="it-IT" sz="1600" dirty="0"/>
              <a:t> </a:t>
            </a:r>
          </a:p>
        </p:txBody>
      </p:sp>
      <p:pic>
        <p:nvPicPr>
          <p:cNvPr id="8" name="Immagine 7"/>
          <p:cNvPicPr>
            <a:picLocks noChangeAspect="1"/>
          </p:cNvPicPr>
          <p:nvPr/>
        </p:nvPicPr>
        <p:blipFill rotWithShape="1">
          <a:blip r:embed="rId4"/>
          <a:srcRect l="17454" b="9588"/>
          <a:stretch/>
        </p:blipFill>
        <p:spPr>
          <a:xfrm>
            <a:off x="1078594" y="4932267"/>
            <a:ext cx="2178411" cy="1638714"/>
          </a:xfrm>
          <a:prstGeom prst="rect">
            <a:avLst/>
          </a:prstGeom>
          <a:ln>
            <a:noFill/>
          </a:ln>
          <a:effectLst>
            <a:softEdge rad="112500"/>
          </a:effectLst>
        </p:spPr>
      </p:pic>
      <p:sp>
        <p:nvSpPr>
          <p:cNvPr id="9" name="Rettangolo 8"/>
          <p:cNvSpPr/>
          <p:nvPr/>
        </p:nvSpPr>
        <p:spPr>
          <a:xfrm>
            <a:off x="1155870" y="6519446"/>
            <a:ext cx="1854995" cy="338554"/>
          </a:xfrm>
          <a:prstGeom prst="rect">
            <a:avLst/>
          </a:prstGeom>
        </p:spPr>
        <p:txBody>
          <a:bodyPr wrap="none">
            <a:spAutoFit/>
          </a:bodyPr>
          <a:lstStyle/>
          <a:p>
            <a:r>
              <a:rPr lang="it-IT" sz="1600" dirty="0" err="1"/>
              <a:t>C</a:t>
            </a:r>
            <a:r>
              <a:rPr lang="it-IT" sz="1600" dirty="0" err="1" smtClean="0"/>
              <a:t>orneal</a:t>
            </a:r>
            <a:r>
              <a:rPr lang="it-IT" sz="1600" dirty="0" smtClean="0"/>
              <a:t> </a:t>
            </a:r>
            <a:r>
              <a:rPr lang="it-IT" sz="1600" dirty="0" err="1"/>
              <a:t>O</a:t>
            </a:r>
            <a:r>
              <a:rPr lang="it-IT" sz="1600" dirty="0" err="1" smtClean="0"/>
              <a:t>pacity</a:t>
            </a:r>
            <a:endParaRPr lang="it-IT" sz="1600" dirty="0"/>
          </a:p>
        </p:txBody>
      </p:sp>
      <p:pic>
        <p:nvPicPr>
          <p:cNvPr id="10" name="Immagine 9"/>
          <p:cNvPicPr>
            <a:picLocks noChangeAspect="1"/>
          </p:cNvPicPr>
          <p:nvPr/>
        </p:nvPicPr>
        <p:blipFill>
          <a:blip r:embed="rId5"/>
          <a:stretch>
            <a:fillRect/>
          </a:stretch>
        </p:blipFill>
        <p:spPr>
          <a:xfrm>
            <a:off x="9824503" y="5507841"/>
            <a:ext cx="2164959" cy="1260321"/>
          </a:xfrm>
          <a:prstGeom prst="rect">
            <a:avLst/>
          </a:prstGeom>
          <a:ln>
            <a:noFill/>
          </a:ln>
          <a:effectLst>
            <a:softEdge rad="112500"/>
          </a:effectLst>
        </p:spPr>
      </p:pic>
      <p:pic>
        <p:nvPicPr>
          <p:cNvPr id="11" name="Immagine 10"/>
          <p:cNvPicPr>
            <a:picLocks noChangeAspect="1"/>
          </p:cNvPicPr>
          <p:nvPr/>
        </p:nvPicPr>
        <p:blipFill>
          <a:blip r:embed="rId6"/>
          <a:stretch>
            <a:fillRect/>
          </a:stretch>
        </p:blipFill>
        <p:spPr>
          <a:xfrm>
            <a:off x="7664205" y="5258216"/>
            <a:ext cx="1934826" cy="1449921"/>
          </a:xfrm>
          <a:prstGeom prst="rect">
            <a:avLst/>
          </a:prstGeom>
          <a:ln>
            <a:noFill/>
          </a:ln>
          <a:effectLst>
            <a:softEdge rad="112500"/>
          </a:effectLst>
        </p:spPr>
      </p:pic>
      <p:sp>
        <p:nvSpPr>
          <p:cNvPr id="12" name="Rettangolo 11"/>
          <p:cNvSpPr/>
          <p:nvPr/>
        </p:nvSpPr>
        <p:spPr>
          <a:xfrm>
            <a:off x="9789432" y="5169287"/>
            <a:ext cx="2249334" cy="338554"/>
          </a:xfrm>
          <a:prstGeom prst="rect">
            <a:avLst/>
          </a:prstGeom>
        </p:spPr>
        <p:txBody>
          <a:bodyPr wrap="none">
            <a:spAutoFit/>
          </a:bodyPr>
          <a:lstStyle/>
          <a:p>
            <a:r>
              <a:rPr lang="it-IT" sz="1600" dirty="0" err="1"/>
              <a:t>Herpetic</a:t>
            </a:r>
            <a:r>
              <a:rPr lang="it-IT" sz="1600" dirty="0"/>
              <a:t> </a:t>
            </a:r>
            <a:r>
              <a:rPr lang="it-IT" sz="1600" dirty="0" err="1"/>
              <a:t>nasal</a:t>
            </a:r>
            <a:r>
              <a:rPr lang="it-IT" sz="1600" dirty="0"/>
              <a:t> </a:t>
            </a:r>
            <a:r>
              <a:rPr lang="it-IT" sz="1600" dirty="0" err="1"/>
              <a:t>ulcers</a:t>
            </a:r>
            <a:endParaRPr lang="it-IT" sz="1600" dirty="0"/>
          </a:p>
        </p:txBody>
      </p:sp>
      <p:sp>
        <p:nvSpPr>
          <p:cNvPr id="13" name="Rettangolo arrotondato 12"/>
          <p:cNvSpPr/>
          <p:nvPr/>
        </p:nvSpPr>
        <p:spPr>
          <a:xfrm>
            <a:off x="5622732" y="1074277"/>
            <a:ext cx="1103812" cy="583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Signs</a:t>
            </a:r>
            <a:endParaRPr lang="it-IT" dirty="0"/>
          </a:p>
        </p:txBody>
      </p:sp>
      <p:sp>
        <p:nvSpPr>
          <p:cNvPr id="14" name="Segnaposto contenuto 2"/>
          <p:cNvSpPr txBox="1">
            <a:spLocks/>
          </p:cNvSpPr>
          <p:nvPr/>
        </p:nvSpPr>
        <p:spPr>
          <a:xfrm>
            <a:off x="4140336" y="1728217"/>
            <a:ext cx="5375366"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500" dirty="0" smtClean="0"/>
              <a:t>• Depression, anorexia, sneezing, sneezing</a:t>
            </a:r>
          </a:p>
          <a:p>
            <a:pPr marL="0" indent="0">
              <a:buFont typeface="Arial" panose="020B0604020202020204" pitchFamily="34" charset="0"/>
              <a:buNone/>
            </a:pPr>
            <a:r>
              <a:rPr lang="en-US" sz="1500" dirty="0" smtClean="0"/>
              <a:t>• Milk fever</a:t>
            </a:r>
          </a:p>
          <a:p>
            <a:pPr marL="0" indent="0">
              <a:buFont typeface="Arial" panose="020B0604020202020204" pitchFamily="34" charset="0"/>
              <a:buNone/>
            </a:pPr>
            <a:r>
              <a:rPr lang="en-US" sz="1500" dirty="0" smtClean="0"/>
              <a:t>• nasal and conjunctival secretion</a:t>
            </a:r>
          </a:p>
          <a:p>
            <a:pPr marL="0" indent="0">
              <a:buFont typeface="Arial" panose="020B0604020202020204" pitchFamily="34" charset="0"/>
              <a:buNone/>
            </a:pPr>
            <a:r>
              <a:rPr lang="en-US" sz="1500" dirty="0" smtClean="0"/>
              <a:t>• foamy salivation with difficulty breathing</a:t>
            </a:r>
          </a:p>
          <a:p>
            <a:pPr marL="0" indent="0">
              <a:buFont typeface="Arial" panose="020B0604020202020204" pitchFamily="34" charset="0"/>
              <a:buNone/>
            </a:pPr>
            <a:r>
              <a:rPr lang="en-US" sz="1500" dirty="0" smtClean="0"/>
              <a:t>• cough and cough</a:t>
            </a:r>
          </a:p>
          <a:p>
            <a:pPr marL="0" indent="0">
              <a:buFont typeface="Arial" panose="020B0604020202020204" pitchFamily="34" charset="0"/>
              <a:buNone/>
            </a:pPr>
            <a:r>
              <a:rPr lang="en-US" sz="1500" dirty="0" smtClean="0"/>
              <a:t>• oral cavity ulcers</a:t>
            </a:r>
          </a:p>
          <a:p>
            <a:pPr marL="0" indent="0">
              <a:buNone/>
            </a:pPr>
            <a:r>
              <a:rPr lang="it-IT" sz="1500" dirty="0" err="1" smtClean="0"/>
              <a:t>Conjunctivitis</a:t>
            </a:r>
            <a:r>
              <a:rPr lang="it-IT" sz="1500" dirty="0" smtClean="0"/>
              <a:t>, </a:t>
            </a:r>
            <a:r>
              <a:rPr lang="it-IT" sz="1500" dirty="0" err="1" smtClean="0"/>
              <a:t>keratitis</a:t>
            </a:r>
            <a:r>
              <a:rPr lang="it-IT" sz="1500" dirty="0" smtClean="0"/>
              <a:t>, </a:t>
            </a:r>
            <a:r>
              <a:rPr lang="it-IT" sz="1500" dirty="0" err="1" smtClean="0"/>
              <a:t>corneal</a:t>
            </a:r>
            <a:r>
              <a:rPr lang="it-IT" sz="1500" dirty="0" smtClean="0"/>
              <a:t> </a:t>
            </a:r>
            <a:r>
              <a:rPr lang="it-IT" sz="1500" dirty="0" err="1" smtClean="0"/>
              <a:t>opacity</a:t>
            </a:r>
            <a:r>
              <a:rPr lang="it-IT" sz="1500" dirty="0" smtClean="0"/>
              <a:t>.</a:t>
            </a:r>
          </a:p>
          <a:p>
            <a:pPr marL="0" indent="0">
              <a:buFont typeface="Arial" panose="020B0604020202020204" pitchFamily="34" charset="0"/>
              <a:buNone/>
            </a:pPr>
            <a:r>
              <a:rPr lang="it-IT" sz="1500" dirty="0" smtClean="0"/>
              <a:t>• </a:t>
            </a:r>
            <a:r>
              <a:rPr lang="it-IT" sz="1500" dirty="0" err="1" smtClean="0"/>
              <a:t>Neurological</a:t>
            </a:r>
            <a:r>
              <a:rPr lang="it-IT" sz="1500" dirty="0" smtClean="0"/>
              <a:t> </a:t>
            </a:r>
            <a:r>
              <a:rPr lang="it-IT" sz="1500" dirty="0" err="1" smtClean="0"/>
              <a:t>manifestations</a:t>
            </a:r>
            <a:r>
              <a:rPr lang="it-IT" sz="1500" dirty="0" smtClean="0"/>
              <a:t> of the brain.</a:t>
            </a:r>
          </a:p>
          <a:p>
            <a:pPr marL="0" indent="0">
              <a:buFont typeface="Arial" panose="020B0604020202020204" pitchFamily="34" charset="0"/>
              <a:buNone/>
            </a:pPr>
            <a:r>
              <a:rPr lang="it-IT" sz="1500" dirty="0" smtClean="0"/>
              <a:t>• </a:t>
            </a:r>
            <a:r>
              <a:rPr lang="it-IT" sz="1500" dirty="0" err="1" smtClean="0"/>
              <a:t>blepharospasm</a:t>
            </a:r>
            <a:r>
              <a:rPr lang="it-IT" sz="1500" dirty="0" smtClean="0"/>
              <a:t> (</a:t>
            </a:r>
            <a:r>
              <a:rPr lang="it-IT" sz="1500" dirty="0" err="1" smtClean="0"/>
              <a:t>contraction</a:t>
            </a:r>
            <a:r>
              <a:rPr lang="it-IT" sz="1500" dirty="0" smtClean="0"/>
              <a:t> 3 </a:t>
            </a:r>
            <a:r>
              <a:rPr lang="it-IT" sz="1500" dirty="0" err="1" smtClean="0"/>
              <a:t>eyelid</a:t>
            </a:r>
            <a:r>
              <a:rPr lang="it-IT" sz="1500" dirty="0" smtClean="0"/>
              <a:t>)</a:t>
            </a:r>
          </a:p>
          <a:p>
            <a:pPr marL="0" indent="0">
              <a:buFont typeface="Arial" panose="020B0604020202020204" pitchFamily="34" charset="0"/>
              <a:buNone/>
            </a:pPr>
            <a:r>
              <a:rPr lang="it-IT" sz="1500" dirty="0" smtClean="0"/>
              <a:t>• </a:t>
            </a:r>
            <a:r>
              <a:rPr lang="it-IT" sz="1500" dirty="0" err="1" smtClean="0"/>
              <a:t>Descemetocele</a:t>
            </a:r>
            <a:r>
              <a:rPr lang="it-IT" sz="1500" dirty="0" smtClean="0"/>
              <a:t> (prelude to </a:t>
            </a:r>
            <a:r>
              <a:rPr lang="it-IT" sz="1500" dirty="0" err="1" smtClean="0"/>
              <a:t>corneal</a:t>
            </a:r>
            <a:r>
              <a:rPr lang="it-IT" sz="1500" dirty="0" smtClean="0"/>
              <a:t> </a:t>
            </a:r>
            <a:r>
              <a:rPr lang="it-IT" sz="1500" dirty="0" err="1" smtClean="0"/>
              <a:t>perforation</a:t>
            </a:r>
            <a:r>
              <a:rPr lang="it-IT" sz="1500" dirty="0" smtClean="0"/>
              <a:t>)</a:t>
            </a:r>
          </a:p>
          <a:p>
            <a:pPr marL="0" indent="0">
              <a:buFont typeface="Arial" panose="020B0604020202020204" pitchFamily="34" charset="0"/>
              <a:buNone/>
            </a:pPr>
            <a:r>
              <a:rPr lang="it-IT" sz="1500" dirty="0" smtClean="0"/>
              <a:t>• </a:t>
            </a:r>
            <a:r>
              <a:rPr lang="it-IT" sz="1500" dirty="0" err="1" smtClean="0"/>
              <a:t>miscarriage</a:t>
            </a:r>
            <a:r>
              <a:rPr lang="it-IT" sz="1500" dirty="0" smtClean="0"/>
              <a:t> or </a:t>
            </a:r>
            <a:r>
              <a:rPr lang="it-IT" sz="1500" dirty="0" err="1" smtClean="0"/>
              <a:t>miscarriage</a:t>
            </a:r>
            <a:endParaRPr lang="it-IT" sz="1500" dirty="0" smtClean="0"/>
          </a:p>
          <a:p>
            <a:pPr marL="0" indent="0">
              <a:buFont typeface="Arial" panose="020B0604020202020204" pitchFamily="34" charset="0"/>
              <a:buNone/>
            </a:pPr>
            <a:r>
              <a:rPr lang="it-IT" sz="1500" dirty="0" smtClean="0"/>
              <a:t>•High </a:t>
            </a:r>
            <a:r>
              <a:rPr lang="it-IT" sz="1500" dirty="0" err="1" smtClean="0"/>
              <a:t>mortality</a:t>
            </a:r>
            <a:r>
              <a:rPr lang="it-IT" sz="1500" dirty="0" smtClean="0"/>
              <a:t> in </a:t>
            </a:r>
            <a:r>
              <a:rPr lang="it-IT" sz="1500" dirty="0" err="1" smtClean="0"/>
              <a:t>young</a:t>
            </a:r>
            <a:r>
              <a:rPr lang="it-IT" sz="1500" dirty="0" smtClean="0"/>
              <a:t> </a:t>
            </a:r>
            <a:r>
              <a:rPr lang="it-IT" sz="1500" dirty="0" err="1" smtClean="0"/>
              <a:t>people</a:t>
            </a:r>
            <a:endParaRPr lang="it-IT" sz="1500" dirty="0"/>
          </a:p>
        </p:txBody>
      </p:sp>
    </p:spTree>
    <p:extLst>
      <p:ext uri="{BB962C8B-B14F-4D97-AF65-F5344CB8AC3E}">
        <p14:creationId xmlns:p14="http://schemas.microsoft.com/office/powerpoint/2010/main" val="39560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magine 3"/>
          <p:cNvPicPr>
            <a:picLocks noChangeAspect="1"/>
          </p:cNvPicPr>
          <p:nvPr/>
        </p:nvPicPr>
        <p:blipFill>
          <a:blip r:embed="rId2"/>
          <a:stretch>
            <a:fillRect/>
          </a:stretch>
        </p:blipFill>
        <p:spPr>
          <a:xfrm>
            <a:off x="5988564" y="3234695"/>
            <a:ext cx="2672343" cy="1795096"/>
          </a:xfrm>
          <a:prstGeom prst="rect">
            <a:avLst/>
          </a:prstGeom>
        </p:spPr>
      </p:pic>
      <p:sp>
        <p:nvSpPr>
          <p:cNvPr id="5" name="Rettangolo 4"/>
          <p:cNvSpPr/>
          <p:nvPr/>
        </p:nvSpPr>
        <p:spPr>
          <a:xfrm>
            <a:off x="6120159" y="2679583"/>
            <a:ext cx="2920312" cy="369332"/>
          </a:xfrm>
          <a:prstGeom prst="rect">
            <a:avLst/>
          </a:prstGeom>
        </p:spPr>
        <p:txBody>
          <a:bodyPr wrap="square">
            <a:spAutoFit/>
          </a:bodyPr>
          <a:lstStyle/>
          <a:p>
            <a:r>
              <a:rPr lang="it-IT" sz="1600" dirty="0" err="1"/>
              <a:t>F</a:t>
            </a:r>
            <a:r>
              <a:rPr lang="it-IT" sz="1600" dirty="0" err="1" smtClean="0"/>
              <a:t>oamy</a:t>
            </a:r>
            <a:r>
              <a:rPr lang="it-IT" dirty="0" smtClean="0"/>
              <a:t> </a:t>
            </a:r>
            <a:r>
              <a:rPr lang="it-IT" sz="1600" dirty="0" err="1"/>
              <a:t>salivation</a:t>
            </a:r>
            <a:endParaRPr lang="it-IT" dirty="0"/>
          </a:p>
        </p:txBody>
      </p:sp>
      <p:pic>
        <p:nvPicPr>
          <p:cNvPr id="6" name="Immagine 5"/>
          <p:cNvPicPr>
            <a:picLocks noChangeAspect="1"/>
          </p:cNvPicPr>
          <p:nvPr/>
        </p:nvPicPr>
        <p:blipFill>
          <a:blip r:embed="rId3"/>
          <a:stretch>
            <a:fillRect/>
          </a:stretch>
        </p:blipFill>
        <p:spPr>
          <a:xfrm>
            <a:off x="217244" y="1995163"/>
            <a:ext cx="2247887" cy="2479065"/>
          </a:xfrm>
          <a:prstGeom prst="rect">
            <a:avLst/>
          </a:prstGeom>
        </p:spPr>
      </p:pic>
      <p:pic>
        <p:nvPicPr>
          <p:cNvPr id="7" name="Immagine 6"/>
          <p:cNvPicPr>
            <a:picLocks noChangeAspect="1"/>
          </p:cNvPicPr>
          <p:nvPr/>
        </p:nvPicPr>
        <p:blipFill>
          <a:blip r:embed="rId4"/>
          <a:stretch>
            <a:fillRect/>
          </a:stretch>
        </p:blipFill>
        <p:spPr>
          <a:xfrm>
            <a:off x="700218" y="4623606"/>
            <a:ext cx="2036409" cy="1994033"/>
          </a:xfrm>
          <a:prstGeom prst="rect">
            <a:avLst/>
          </a:prstGeom>
        </p:spPr>
      </p:pic>
      <p:sp>
        <p:nvSpPr>
          <p:cNvPr id="8" name="Rettangolo 7"/>
          <p:cNvSpPr/>
          <p:nvPr/>
        </p:nvSpPr>
        <p:spPr>
          <a:xfrm>
            <a:off x="439253" y="1410887"/>
            <a:ext cx="2119491" cy="338554"/>
          </a:xfrm>
          <a:prstGeom prst="rect">
            <a:avLst/>
          </a:prstGeom>
        </p:spPr>
        <p:txBody>
          <a:bodyPr wrap="none">
            <a:spAutoFit/>
          </a:bodyPr>
          <a:lstStyle/>
          <a:p>
            <a:r>
              <a:rPr lang="it-IT" sz="1600" dirty="0" err="1"/>
              <a:t>K</a:t>
            </a:r>
            <a:r>
              <a:rPr lang="it-IT" sz="1600" dirty="0" err="1" smtClean="0"/>
              <a:t>eratoconjunctivitis</a:t>
            </a:r>
            <a:endParaRPr lang="it-IT" sz="1600" dirty="0"/>
          </a:p>
        </p:txBody>
      </p:sp>
      <p:pic>
        <p:nvPicPr>
          <p:cNvPr id="9" name="Immagine 8"/>
          <p:cNvPicPr>
            <a:picLocks noChangeAspect="1"/>
          </p:cNvPicPr>
          <p:nvPr/>
        </p:nvPicPr>
        <p:blipFill rotWithShape="1">
          <a:blip r:embed="rId5"/>
          <a:srcRect t="12465"/>
          <a:stretch/>
        </p:blipFill>
        <p:spPr>
          <a:xfrm>
            <a:off x="2724210" y="2572177"/>
            <a:ext cx="2183644" cy="1717915"/>
          </a:xfrm>
          <a:prstGeom prst="rect">
            <a:avLst/>
          </a:prstGeom>
        </p:spPr>
      </p:pic>
      <p:pic>
        <p:nvPicPr>
          <p:cNvPr id="10" name="Immagine 9"/>
          <p:cNvPicPr>
            <a:picLocks noChangeAspect="1"/>
          </p:cNvPicPr>
          <p:nvPr/>
        </p:nvPicPr>
        <p:blipFill>
          <a:blip r:embed="rId6"/>
          <a:stretch>
            <a:fillRect/>
          </a:stretch>
        </p:blipFill>
        <p:spPr>
          <a:xfrm>
            <a:off x="3016150" y="4474228"/>
            <a:ext cx="2394702" cy="1757017"/>
          </a:xfrm>
          <a:prstGeom prst="rect">
            <a:avLst/>
          </a:prstGeom>
        </p:spPr>
      </p:pic>
      <p:pic>
        <p:nvPicPr>
          <p:cNvPr id="11" name="Immagine 10"/>
          <p:cNvPicPr>
            <a:picLocks noChangeAspect="1"/>
          </p:cNvPicPr>
          <p:nvPr/>
        </p:nvPicPr>
        <p:blipFill>
          <a:blip r:embed="rId7"/>
          <a:stretch>
            <a:fillRect/>
          </a:stretch>
        </p:blipFill>
        <p:spPr>
          <a:xfrm>
            <a:off x="9502005" y="3837395"/>
            <a:ext cx="2101460" cy="1572422"/>
          </a:xfrm>
          <a:prstGeom prst="rect">
            <a:avLst/>
          </a:prstGeom>
        </p:spPr>
      </p:pic>
      <p:sp>
        <p:nvSpPr>
          <p:cNvPr id="12" name="Rettangolo 11"/>
          <p:cNvSpPr/>
          <p:nvPr/>
        </p:nvSpPr>
        <p:spPr>
          <a:xfrm>
            <a:off x="9676197" y="3154135"/>
            <a:ext cx="2031775" cy="553998"/>
          </a:xfrm>
          <a:prstGeom prst="rect">
            <a:avLst/>
          </a:prstGeom>
        </p:spPr>
        <p:txBody>
          <a:bodyPr wrap="square">
            <a:spAutoFit/>
          </a:bodyPr>
          <a:lstStyle/>
          <a:p>
            <a:r>
              <a:rPr lang="it-IT" sz="1500" dirty="0" err="1"/>
              <a:t>Fluorescin</a:t>
            </a:r>
            <a:r>
              <a:rPr lang="it-IT" sz="1500" dirty="0"/>
              <a:t> positive </a:t>
            </a:r>
            <a:r>
              <a:rPr lang="it-IT" sz="1500" dirty="0" err="1"/>
              <a:t>corneal</a:t>
            </a:r>
            <a:r>
              <a:rPr lang="it-IT" sz="1500" dirty="0"/>
              <a:t> </a:t>
            </a:r>
            <a:r>
              <a:rPr lang="it-IT" sz="1500" dirty="0" err="1"/>
              <a:t>ulcers</a:t>
            </a:r>
            <a:endParaRPr lang="it-IT" sz="1500" dirty="0"/>
          </a:p>
        </p:txBody>
      </p:sp>
    </p:spTree>
    <p:extLst>
      <p:ext uri="{BB962C8B-B14F-4D97-AF65-F5344CB8AC3E}">
        <p14:creationId xmlns:p14="http://schemas.microsoft.com/office/powerpoint/2010/main" val="75122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4398" y="2526758"/>
            <a:ext cx="5486401" cy="3630202"/>
          </a:xfrm>
        </p:spPr>
        <p:txBody>
          <a:bodyPr>
            <a:noAutofit/>
          </a:bodyPr>
          <a:lstStyle/>
          <a:p>
            <a:pPr marL="0" indent="0">
              <a:buNone/>
            </a:pPr>
            <a:r>
              <a:rPr lang="it-IT" sz="2000" dirty="0"/>
              <a:t>• </a:t>
            </a:r>
            <a:r>
              <a:rPr lang="it-IT" sz="2000" dirty="0" err="1" smtClean="0"/>
              <a:t>Incubation</a:t>
            </a:r>
            <a:r>
              <a:rPr lang="it-IT" sz="2000" dirty="0" smtClean="0"/>
              <a:t> </a:t>
            </a:r>
            <a:r>
              <a:rPr lang="it-IT" sz="2000" dirty="0"/>
              <a:t>2-6 </a:t>
            </a:r>
            <a:r>
              <a:rPr lang="it-IT" sz="2000" dirty="0" err="1"/>
              <a:t>days</a:t>
            </a:r>
            <a:endParaRPr lang="it-IT" sz="2000" dirty="0"/>
          </a:p>
          <a:p>
            <a:pPr marL="0" indent="0">
              <a:buNone/>
            </a:pPr>
            <a:r>
              <a:rPr lang="it-IT" sz="2000" dirty="0"/>
              <a:t>• Input via aerosol or </a:t>
            </a:r>
            <a:r>
              <a:rPr lang="it-IT" sz="2000" dirty="0" err="1"/>
              <a:t>conjunctival</a:t>
            </a:r>
            <a:endParaRPr lang="it-IT" sz="2000" dirty="0"/>
          </a:p>
          <a:p>
            <a:pPr marL="0" indent="0">
              <a:buNone/>
            </a:pPr>
            <a:r>
              <a:rPr lang="it-IT" sz="2000" dirty="0"/>
              <a:t>• </a:t>
            </a:r>
            <a:r>
              <a:rPr lang="it-IT" sz="2000" dirty="0" err="1"/>
              <a:t>tributary</a:t>
            </a:r>
            <a:r>
              <a:rPr lang="it-IT" sz="2000" dirty="0"/>
              <a:t> </a:t>
            </a:r>
            <a:r>
              <a:rPr lang="it-IT" sz="2000" dirty="0" err="1"/>
              <a:t>lymph</a:t>
            </a:r>
            <a:r>
              <a:rPr lang="it-IT" sz="2000" dirty="0"/>
              <a:t> </a:t>
            </a:r>
            <a:r>
              <a:rPr lang="it-IT" sz="2000" dirty="0" err="1"/>
              <a:t>node</a:t>
            </a:r>
            <a:r>
              <a:rPr lang="it-IT" sz="2000" dirty="0"/>
              <a:t> </a:t>
            </a:r>
            <a:r>
              <a:rPr lang="it-IT" sz="2000" dirty="0" err="1"/>
              <a:t>replication</a:t>
            </a:r>
            <a:endParaRPr lang="it-IT" sz="2000" dirty="0"/>
          </a:p>
          <a:p>
            <a:pPr marL="0" indent="0">
              <a:buNone/>
            </a:pPr>
            <a:r>
              <a:rPr lang="it-IT" sz="2000" dirty="0"/>
              <a:t>• </a:t>
            </a:r>
            <a:r>
              <a:rPr lang="it-IT" sz="2000" dirty="0" err="1"/>
              <a:t>nasal-pharyngeal</a:t>
            </a:r>
            <a:r>
              <a:rPr lang="it-IT" sz="2000" dirty="0"/>
              <a:t> mucosa, </a:t>
            </a:r>
            <a:r>
              <a:rPr lang="it-IT" sz="2000" dirty="0" err="1"/>
              <a:t>tonsils</a:t>
            </a:r>
            <a:r>
              <a:rPr lang="it-IT" sz="2000" dirty="0"/>
              <a:t>, </a:t>
            </a:r>
            <a:r>
              <a:rPr lang="it-IT" sz="2000" dirty="0" err="1"/>
              <a:t>conjunctiva</a:t>
            </a:r>
            <a:endParaRPr lang="it-IT" sz="2000" dirty="0"/>
          </a:p>
          <a:p>
            <a:pPr marL="0" indent="0">
              <a:buNone/>
            </a:pPr>
            <a:r>
              <a:rPr lang="it-IT" sz="2000" dirty="0"/>
              <a:t>• viremia (</a:t>
            </a:r>
            <a:r>
              <a:rPr lang="it-IT" sz="2000" dirty="0" err="1"/>
              <a:t>occasional</a:t>
            </a:r>
            <a:r>
              <a:rPr lang="it-IT" sz="2000" dirty="0" smtClean="0"/>
              <a:t>) </a:t>
            </a:r>
            <a:r>
              <a:rPr lang="it-IT" sz="2000" dirty="0" err="1"/>
              <a:t>latency</a:t>
            </a:r>
            <a:endParaRPr lang="it-IT" sz="2000" dirty="0"/>
          </a:p>
          <a:p>
            <a:pPr marL="0" indent="0">
              <a:buNone/>
            </a:pPr>
            <a:r>
              <a:rPr lang="it-IT" sz="2000" dirty="0"/>
              <a:t>• </a:t>
            </a:r>
            <a:r>
              <a:rPr lang="it-IT" sz="2000" dirty="0" err="1"/>
              <a:t>Pregnant</a:t>
            </a:r>
            <a:r>
              <a:rPr lang="it-IT" sz="2000" dirty="0"/>
              <a:t> </a:t>
            </a:r>
            <a:r>
              <a:rPr lang="it-IT" sz="2000" dirty="0" err="1"/>
              <a:t>female</a:t>
            </a:r>
            <a:r>
              <a:rPr lang="it-IT" sz="2000" dirty="0"/>
              <a:t> </a:t>
            </a:r>
            <a:r>
              <a:rPr lang="it-IT" sz="2000" dirty="0" err="1"/>
              <a:t>may</a:t>
            </a:r>
            <a:r>
              <a:rPr lang="it-IT" sz="2000" dirty="0"/>
              <a:t> </a:t>
            </a:r>
            <a:r>
              <a:rPr lang="it-IT" sz="2000" dirty="0" err="1"/>
              <a:t>abort</a:t>
            </a:r>
            <a:r>
              <a:rPr lang="it-IT" sz="2000" dirty="0"/>
              <a:t> or </a:t>
            </a:r>
            <a:r>
              <a:rPr lang="it-IT" sz="2000" dirty="0" err="1"/>
              <a:t>during</a:t>
            </a:r>
            <a:r>
              <a:rPr lang="it-IT" sz="2000" dirty="0"/>
              <a:t> </a:t>
            </a:r>
            <a:r>
              <a:rPr lang="it-IT" sz="2000" dirty="0" err="1"/>
              <a:t>childbirth</a:t>
            </a:r>
            <a:r>
              <a:rPr lang="it-IT" sz="2000" dirty="0"/>
              <a:t> </a:t>
            </a:r>
            <a:r>
              <a:rPr lang="it-IT" sz="2000" dirty="0" err="1"/>
              <a:t>infect</a:t>
            </a:r>
            <a:r>
              <a:rPr lang="it-IT" sz="2000" dirty="0"/>
              <a:t> </a:t>
            </a:r>
            <a:r>
              <a:rPr lang="it-IT" sz="2000" dirty="0" err="1"/>
              <a:t>infants</a:t>
            </a:r>
            <a:endParaRPr lang="it-IT" sz="2000" dirty="0"/>
          </a:p>
          <a:p>
            <a:pPr marL="0" indent="0">
              <a:buNone/>
            </a:pPr>
            <a:r>
              <a:rPr lang="it-IT" sz="2000" dirty="0"/>
              <a:t>• The </a:t>
            </a:r>
            <a:r>
              <a:rPr lang="it-IT" sz="2000" dirty="0" err="1"/>
              <a:t>disease</a:t>
            </a:r>
            <a:r>
              <a:rPr lang="it-IT" sz="2000" dirty="0"/>
              <a:t> </a:t>
            </a:r>
            <a:r>
              <a:rPr lang="it-IT" sz="2000" dirty="0" err="1"/>
              <a:t>usually</a:t>
            </a:r>
            <a:r>
              <a:rPr lang="it-IT" sz="2000" dirty="0"/>
              <a:t> </a:t>
            </a:r>
            <a:r>
              <a:rPr lang="it-IT" sz="2000" dirty="0" err="1"/>
              <a:t>lasts</a:t>
            </a:r>
            <a:r>
              <a:rPr lang="it-IT" sz="2000" dirty="0"/>
              <a:t> </a:t>
            </a:r>
            <a:r>
              <a:rPr lang="it-IT" sz="2000" dirty="0" err="1"/>
              <a:t>about</a:t>
            </a:r>
            <a:r>
              <a:rPr lang="it-IT" sz="2000" dirty="0"/>
              <a:t> 20 </a:t>
            </a:r>
            <a:r>
              <a:rPr lang="it-IT" sz="2000" dirty="0" err="1"/>
              <a:t>days</a:t>
            </a:r>
            <a:endParaRPr lang="it-IT" sz="2000" dirty="0"/>
          </a:p>
        </p:txBody>
      </p:sp>
      <p:sp>
        <p:nvSpPr>
          <p:cNvPr id="4" name="Rettangolo arrotondato 3"/>
          <p:cNvSpPr/>
          <p:nvPr/>
        </p:nvSpPr>
        <p:spPr>
          <a:xfrm>
            <a:off x="1824445" y="1658982"/>
            <a:ext cx="1950720" cy="583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Pathogenesis</a:t>
            </a:r>
            <a:endParaRPr lang="it-IT" dirty="0"/>
          </a:p>
        </p:txBody>
      </p:sp>
      <p:sp>
        <p:nvSpPr>
          <p:cNvPr id="7" name="Segnaposto contenuto 2"/>
          <p:cNvSpPr txBox="1">
            <a:spLocks/>
          </p:cNvSpPr>
          <p:nvPr/>
        </p:nvSpPr>
        <p:spPr>
          <a:xfrm>
            <a:off x="7339612" y="2177143"/>
            <a:ext cx="3232594" cy="2447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 Isolation of virus: initial nasal mucus</a:t>
            </a:r>
          </a:p>
          <a:p>
            <a:pPr marL="0" indent="0">
              <a:buFont typeface="Arial" panose="020B0604020202020204" pitchFamily="34" charset="0"/>
              <a:buNone/>
            </a:pPr>
            <a:r>
              <a:rPr lang="en-US" sz="1800" dirty="0" smtClean="0"/>
              <a:t>• Identification</a:t>
            </a:r>
          </a:p>
          <a:p>
            <a:pPr marL="0" indent="0">
              <a:buFont typeface="Arial" panose="020B0604020202020204" pitchFamily="34" charset="0"/>
              <a:buNone/>
            </a:pPr>
            <a:r>
              <a:rPr lang="en-US" sz="1800" dirty="0" smtClean="0"/>
              <a:t>• Cultivation of virus</a:t>
            </a:r>
          </a:p>
          <a:p>
            <a:pPr marL="0" indent="0">
              <a:buFont typeface="Arial" panose="020B0604020202020204" pitchFamily="34" charset="0"/>
              <a:buNone/>
            </a:pPr>
            <a:r>
              <a:rPr lang="en-US" sz="1800" dirty="0" smtClean="0"/>
              <a:t>• IFD</a:t>
            </a:r>
          </a:p>
          <a:p>
            <a:pPr marL="0" indent="0">
              <a:buFont typeface="Arial" panose="020B0604020202020204" pitchFamily="34" charset="0"/>
              <a:buNone/>
            </a:pPr>
            <a:r>
              <a:rPr lang="en-US" sz="1800" dirty="0" smtClean="0"/>
              <a:t>• PCR</a:t>
            </a:r>
            <a:endParaRPr lang="it-IT" sz="1800" dirty="0"/>
          </a:p>
        </p:txBody>
      </p:sp>
      <p:sp>
        <p:nvSpPr>
          <p:cNvPr id="9" name="Rettangolo arrotondato 8"/>
          <p:cNvSpPr/>
          <p:nvPr/>
        </p:nvSpPr>
        <p:spPr>
          <a:xfrm>
            <a:off x="8051088" y="1223553"/>
            <a:ext cx="1543979" cy="583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Diagnosis</a:t>
            </a:r>
            <a:endParaRPr lang="it-IT" dirty="0"/>
          </a:p>
        </p:txBody>
      </p:sp>
    </p:spTree>
    <p:extLst>
      <p:ext uri="{BB962C8B-B14F-4D97-AF65-F5344CB8AC3E}">
        <p14:creationId xmlns:p14="http://schemas.microsoft.com/office/powerpoint/2010/main" val="4245441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77096" y="0"/>
            <a:ext cx="6498771" cy="1293028"/>
          </a:xfrm>
        </p:spPr>
        <p:txBody>
          <a:bodyPr/>
          <a:lstStyle/>
          <a:p>
            <a:r>
              <a:rPr lang="it-IT" dirty="0" err="1" smtClean="0"/>
              <a:t>Lesions</a:t>
            </a:r>
            <a:r>
              <a:rPr lang="it-IT" dirty="0" smtClean="0"/>
              <a:t> and </a:t>
            </a:r>
            <a:r>
              <a:rPr lang="it-IT" dirty="0" err="1" smtClean="0"/>
              <a:t>necropsy</a:t>
            </a:r>
            <a:endParaRPr lang="it-IT" dirty="0"/>
          </a:p>
        </p:txBody>
      </p:sp>
      <p:sp>
        <p:nvSpPr>
          <p:cNvPr id="3" name="Segnaposto contenuto 2"/>
          <p:cNvSpPr>
            <a:spLocks noGrp="1"/>
          </p:cNvSpPr>
          <p:nvPr>
            <p:ph idx="1"/>
          </p:nvPr>
        </p:nvSpPr>
        <p:spPr>
          <a:xfrm>
            <a:off x="119743" y="1489166"/>
            <a:ext cx="5175069" cy="4024125"/>
          </a:xfrm>
        </p:spPr>
        <p:txBody>
          <a:bodyPr>
            <a:normAutofit/>
          </a:bodyPr>
          <a:lstStyle/>
          <a:p>
            <a:pPr>
              <a:buFont typeface="Wingdings" panose="05000000000000000000" pitchFamily="2" charset="2"/>
              <a:buChar char="Ø"/>
            </a:pPr>
            <a:r>
              <a:rPr lang="en-US" sz="1500" dirty="0" smtClean="0"/>
              <a:t>Mucous </a:t>
            </a:r>
            <a:r>
              <a:rPr lang="en-US" sz="1500" dirty="0"/>
              <a:t>lesions of the respiratory </a:t>
            </a:r>
            <a:r>
              <a:rPr lang="en-US" sz="1500" dirty="0" smtClean="0"/>
              <a:t>tract:</a:t>
            </a:r>
            <a:endParaRPr lang="en-US" sz="1500" dirty="0"/>
          </a:p>
          <a:p>
            <a:pPr marL="0" indent="0">
              <a:buNone/>
            </a:pPr>
            <a:r>
              <a:rPr lang="en-US" sz="1500" dirty="0"/>
              <a:t>• mucopurulent exudation</a:t>
            </a:r>
          </a:p>
          <a:p>
            <a:pPr marL="0" indent="0">
              <a:buNone/>
            </a:pPr>
            <a:r>
              <a:rPr lang="en-US" sz="1500" dirty="0"/>
              <a:t>• outbreaks of necrosis</a:t>
            </a:r>
          </a:p>
          <a:p>
            <a:pPr marL="0" indent="0">
              <a:buNone/>
            </a:pPr>
            <a:r>
              <a:rPr lang="en-US" sz="1500" dirty="0"/>
              <a:t>• point </a:t>
            </a:r>
            <a:r>
              <a:rPr lang="en-US" sz="1500" dirty="0" err="1"/>
              <a:t>haemorrhages</a:t>
            </a:r>
            <a:r>
              <a:rPr lang="en-US" sz="1500" dirty="0"/>
              <a:t> to the tonsils</a:t>
            </a:r>
          </a:p>
          <a:p>
            <a:pPr>
              <a:buFont typeface="Wingdings" panose="05000000000000000000" pitchFamily="2" charset="2"/>
              <a:buChar char="Ø"/>
            </a:pPr>
            <a:r>
              <a:rPr lang="en-US" sz="1500" dirty="0" smtClean="0"/>
              <a:t>Lung</a:t>
            </a:r>
            <a:endParaRPr lang="en-US" sz="1500" dirty="0"/>
          </a:p>
          <a:p>
            <a:pPr marL="0" indent="0">
              <a:buNone/>
            </a:pPr>
            <a:r>
              <a:rPr lang="en-US" sz="1500" dirty="0"/>
              <a:t>• laboratory areas, hepatized</a:t>
            </a:r>
          </a:p>
          <a:p>
            <a:pPr>
              <a:buFont typeface="Wingdings" panose="05000000000000000000" pitchFamily="2" charset="2"/>
              <a:buChar char="Ø"/>
            </a:pPr>
            <a:r>
              <a:rPr lang="en-US" sz="1500" dirty="0"/>
              <a:t>Histology</a:t>
            </a:r>
          </a:p>
          <a:p>
            <a:pPr marL="0" indent="0">
              <a:buNone/>
            </a:pPr>
            <a:r>
              <a:rPr lang="en-US" sz="1500" dirty="0"/>
              <a:t>• E</a:t>
            </a:r>
            <a:r>
              <a:rPr lang="en-US" sz="1500" dirty="0" smtClean="0"/>
              <a:t>dema </a:t>
            </a:r>
            <a:r>
              <a:rPr lang="en-US" sz="1500" dirty="0"/>
              <a:t>of the submucosa and neutrophilic infiltration caused by bacteria</a:t>
            </a:r>
            <a:endParaRPr lang="it-IT" sz="1500" dirty="0"/>
          </a:p>
        </p:txBody>
      </p:sp>
      <p:pic>
        <p:nvPicPr>
          <p:cNvPr id="4" name="Immagine 3"/>
          <p:cNvPicPr>
            <a:picLocks noChangeAspect="1"/>
          </p:cNvPicPr>
          <p:nvPr/>
        </p:nvPicPr>
        <p:blipFill>
          <a:blip r:embed="rId2"/>
          <a:stretch>
            <a:fillRect/>
          </a:stretch>
        </p:blipFill>
        <p:spPr>
          <a:xfrm>
            <a:off x="3634712" y="4606886"/>
            <a:ext cx="2749882" cy="2133101"/>
          </a:xfrm>
          <a:prstGeom prst="rect">
            <a:avLst/>
          </a:prstGeom>
        </p:spPr>
      </p:pic>
      <p:pic>
        <p:nvPicPr>
          <p:cNvPr id="5" name="Immagine 4"/>
          <p:cNvPicPr>
            <a:picLocks noChangeAspect="1"/>
          </p:cNvPicPr>
          <p:nvPr/>
        </p:nvPicPr>
        <p:blipFill>
          <a:blip r:embed="rId3"/>
          <a:stretch>
            <a:fillRect/>
          </a:stretch>
        </p:blipFill>
        <p:spPr>
          <a:xfrm>
            <a:off x="6950653" y="4785124"/>
            <a:ext cx="2844311" cy="1946207"/>
          </a:xfrm>
          <a:prstGeom prst="rect">
            <a:avLst/>
          </a:prstGeom>
        </p:spPr>
      </p:pic>
      <p:pic>
        <p:nvPicPr>
          <p:cNvPr id="6" name="Immagine 5"/>
          <p:cNvPicPr>
            <a:picLocks noChangeAspect="1"/>
          </p:cNvPicPr>
          <p:nvPr/>
        </p:nvPicPr>
        <p:blipFill>
          <a:blip r:embed="rId4"/>
          <a:stretch>
            <a:fillRect/>
          </a:stretch>
        </p:blipFill>
        <p:spPr>
          <a:xfrm>
            <a:off x="119743" y="4580759"/>
            <a:ext cx="3102992" cy="2133101"/>
          </a:xfrm>
          <a:prstGeom prst="rect">
            <a:avLst/>
          </a:prstGeom>
        </p:spPr>
      </p:pic>
      <p:sp>
        <p:nvSpPr>
          <p:cNvPr id="7" name="Rettangolo 6"/>
          <p:cNvSpPr/>
          <p:nvPr/>
        </p:nvSpPr>
        <p:spPr>
          <a:xfrm>
            <a:off x="6296061" y="4258020"/>
            <a:ext cx="1789272" cy="369332"/>
          </a:xfrm>
          <a:prstGeom prst="rect">
            <a:avLst/>
          </a:prstGeom>
        </p:spPr>
        <p:txBody>
          <a:bodyPr wrap="none">
            <a:spAutoFit/>
          </a:bodyPr>
          <a:lstStyle/>
          <a:p>
            <a:r>
              <a:rPr lang="it-IT" dirty="0" err="1"/>
              <a:t>L</a:t>
            </a:r>
            <a:r>
              <a:rPr lang="it-IT" dirty="0" err="1" smtClean="0"/>
              <a:t>ung</a:t>
            </a:r>
            <a:r>
              <a:rPr lang="it-IT" dirty="0" smtClean="0"/>
              <a:t> </a:t>
            </a:r>
            <a:r>
              <a:rPr lang="it-IT" dirty="0" err="1"/>
              <a:t>damage</a:t>
            </a:r>
            <a:endParaRPr lang="it-IT" dirty="0"/>
          </a:p>
        </p:txBody>
      </p:sp>
      <p:pic>
        <p:nvPicPr>
          <p:cNvPr id="8" name="Immagine 7"/>
          <p:cNvPicPr>
            <a:picLocks noChangeAspect="1"/>
          </p:cNvPicPr>
          <p:nvPr/>
        </p:nvPicPr>
        <p:blipFill>
          <a:blip r:embed="rId5"/>
          <a:stretch>
            <a:fillRect/>
          </a:stretch>
        </p:blipFill>
        <p:spPr>
          <a:xfrm>
            <a:off x="5294812" y="1949642"/>
            <a:ext cx="2893478" cy="1977924"/>
          </a:xfrm>
          <a:prstGeom prst="rect">
            <a:avLst/>
          </a:prstGeom>
        </p:spPr>
      </p:pic>
      <p:pic>
        <p:nvPicPr>
          <p:cNvPr id="9" name="Immagine 8"/>
          <p:cNvPicPr>
            <a:picLocks noChangeAspect="1"/>
          </p:cNvPicPr>
          <p:nvPr/>
        </p:nvPicPr>
        <p:blipFill>
          <a:blip r:embed="rId6"/>
          <a:stretch>
            <a:fillRect/>
          </a:stretch>
        </p:blipFill>
        <p:spPr>
          <a:xfrm>
            <a:off x="8569328" y="2500502"/>
            <a:ext cx="2557066" cy="1757518"/>
          </a:xfrm>
          <a:prstGeom prst="rect">
            <a:avLst/>
          </a:prstGeom>
        </p:spPr>
      </p:pic>
      <p:sp>
        <p:nvSpPr>
          <p:cNvPr id="10" name="Rettangolo 9"/>
          <p:cNvSpPr/>
          <p:nvPr/>
        </p:nvSpPr>
        <p:spPr>
          <a:xfrm>
            <a:off x="7568040" y="1505334"/>
            <a:ext cx="4007828" cy="338554"/>
          </a:xfrm>
          <a:prstGeom prst="rect">
            <a:avLst/>
          </a:prstGeom>
        </p:spPr>
        <p:txBody>
          <a:bodyPr wrap="none">
            <a:spAutoFit/>
          </a:bodyPr>
          <a:lstStyle/>
          <a:p>
            <a:r>
              <a:rPr lang="it-IT" sz="1600" dirty="0" err="1"/>
              <a:t>Herpetic</a:t>
            </a:r>
            <a:r>
              <a:rPr lang="it-IT" sz="1600" dirty="0"/>
              <a:t> </a:t>
            </a:r>
            <a:r>
              <a:rPr lang="it-IT" sz="1600" dirty="0" err="1"/>
              <a:t>ulcers</a:t>
            </a:r>
            <a:r>
              <a:rPr lang="it-IT" sz="1600" dirty="0"/>
              <a:t> </a:t>
            </a:r>
            <a:r>
              <a:rPr lang="it-IT" sz="1600" dirty="0" err="1"/>
              <a:t>oral</a:t>
            </a:r>
            <a:r>
              <a:rPr lang="it-IT" sz="1600" dirty="0"/>
              <a:t> </a:t>
            </a:r>
            <a:r>
              <a:rPr lang="it-IT" sz="1600" dirty="0" err="1" smtClean="0"/>
              <a:t>cavity</a:t>
            </a:r>
            <a:r>
              <a:rPr lang="it-IT" sz="1600" dirty="0" smtClean="0"/>
              <a:t> and </a:t>
            </a:r>
            <a:r>
              <a:rPr lang="it-IT" sz="1600" dirty="0" err="1" smtClean="0"/>
              <a:t>tongue</a:t>
            </a:r>
            <a:endParaRPr lang="it-IT" sz="1600" dirty="0" smtClean="0"/>
          </a:p>
        </p:txBody>
      </p:sp>
    </p:spTree>
    <p:extLst>
      <p:ext uri="{BB962C8B-B14F-4D97-AF65-F5344CB8AC3E}">
        <p14:creationId xmlns:p14="http://schemas.microsoft.com/office/powerpoint/2010/main" val="4021502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TM04033937[[fn=Scia di vapore]]</Template>
  <TotalTime>1484</TotalTime>
  <Words>1044</Words>
  <Application>Microsoft Office PowerPoint</Application>
  <PresentationFormat>Niestandardowy</PresentationFormat>
  <Paragraphs>130</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Scia di vapore</vt:lpstr>
      <vt:lpstr>Feline respiratory  disease</vt:lpstr>
      <vt:lpstr>What is cat flu?</vt:lpstr>
      <vt:lpstr>fcv</vt:lpstr>
      <vt:lpstr>FCV</vt:lpstr>
      <vt:lpstr>Lesions and necropsy</vt:lpstr>
      <vt:lpstr>fhv</vt:lpstr>
      <vt:lpstr>Prezentacja programu PowerPoint</vt:lpstr>
      <vt:lpstr>Prezentacja programu PowerPoint</vt:lpstr>
      <vt:lpstr>Lesions and necropsy</vt:lpstr>
      <vt:lpstr>How are cats infected  with cat flu?</vt:lpstr>
      <vt:lpstr>Which cats are vulnerable to cat flu?</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Feline respiratory  disease</dc:title>
  <dc:creator>Stella Romeo</dc:creator>
  <cp:lastModifiedBy>DIG-13</cp:lastModifiedBy>
  <cp:revision>88</cp:revision>
  <dcterms:created xsi:type="dcterms:W3CDTF">2020-01-17T16:32:46Z</dcterms:created>
  <dcterms:modified xsi:type="dcterms:W3CDTF">2022-03-24T11:25:45Z</dcterms:modified>
</cp:coreProperties>
</file>