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0" r:id="rId4"/>
    <p:sldId id="258" r:id="rId5"/>
    <p:sldId id="259" r:id="rId6"/>
    <p:sldId id="264" r:id="rId7"/>
    <p:sldId id="261" r:id="rId8"/>
    <p:sldId id="262" r:id="rId9"/>
    <p:sldId id="263" r:id="rId10"/>
    <p:sldId id="267" r:id="rId11"/>
    <p:sldId id="268" r:id="rId12"/>
    <p:sldId id="271" r:id="rId13"/>
    <p:sldId id="269" r:id="rId14"/>
    <p:sldId id="270" r:id="rId15"/>
    <p:sldId id="272" r:id="rId16"/>
    <p:sldId id="280" r:id="rId17"/>
    <p:sldId id="281" r:id="rId18"/>
    <p:sldId id="282" r:id="rId19"/>
    <p:sldId id="283" r:id="rId20"/>
    <p:sldId id="291" r:id="rId21"/>
    <p:sldId id="276" r:id="rId22"/>
    <p:sldId id="273" r:id="rId23"/>
    <p:sldId id="277" r:id="rId24"/>
    <p:sldId id="278" r:id="rId25"/>
    <p:sldId id="274" r:id="rId26"/>
    <p:sldId id="292" r:id="rId27"/>
    <p:sldId id="293" r:id="rId28"/>
    <p:sldId id="286" r:id="rId29"/>
    <p:sldId id="287" r:id="rId30"/>
    <p:sldId id="288"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EAA02"/>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CDA05-7271-4D00-A757-0FBBB7D69742}" type="datetimeFigureOut">
              <a:rPr lang="it-IT" smtClean="0"/>
              <a:t>24/03/2022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159BA-5624-483C-AEF1-D0F53E0189BD}" type="slidenum">
              <a:rPr lang="it-IT" smtClean="0"/>
              <a:t>‹#›</a:t>
            </a:fld>
            <a:endParaRPr lang="it-IT"/>
          </a:p>
        </p:txBody>
      </p:sp>
    </p:spTree>
    <p:extLst>
      <p:ext uri="{BB962C8B-B14F-4D97-AF65-F5344CB8AC3E}">
        <p14:creationId xmlns:p14="http://schemas.microsoft.com/office/powerpoint/2010/main" val="336240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D159BA-5624-483C-AEF1-D0F53E0189BD}" type="slidenum">
              <a:rPr lang="it-IT" smtClean="0"/>
              <a:t>12</a:t>
            </a:fld>
            <a:endParaRPr lang="it-IT"/>
          </a:p>
        </p:txBody>
      </p:sp>
    </p:spTree>
    <p:extLst>
      <p:ext uri="{BB962C8B-B14F-4D97-AF65-F5344CB8AC3E}">
        <p14:creationId xmlns:p14="http://schemas.microsoft.com/office/powerpoint/2010/main" val="23387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4650640"/>
            <a:ext cx="7772400" cy="85920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265870" y="5486095"/>
            <a:ext cx="6400800" cy="835455"/>
          </a:xfrm>
        </p:spPr>
        <p:txBody>
          <a:bodyPr>
            <a:normAutofit/>
          </a:bodyPr>
          <a:lstStyle>
            <a:lvl1pPr marL="0" indent="0" algn="r">
              <a:buNone/>
              <a:defRPr sz="2800">
                <a:solidFill>
                  <a:srgbClr val="FEAA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9770"/>
            <a:ext cx="8229600" cy="1143000"/>
          </a:xfrm>
        </p:spPr>
        <p:txBody>
          <a:bodyPr>
            <a:normAutofit/>
          </a:bodyPr>
          <a:lstStyle>
            <a:lvl1pPr algn="l">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5195" y="374900"/>
            <a:ext cx="7329839" cy="1143000"/>
          </a:xfrm>
        </p:spPr>
        <p:txBody>
          <a:bodyPr>
            <a:normAutofit/>
          </a:bodyPr>
          <a:lstStyle>
            <a:lvl1pPr algn="l">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1365195" y="1544098"/>
            <a:ext cx="7329839"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50465"/>
            <a:ext cx="8229600" cy="1143000"/>
          </a:xfrm>
        </p:spPr>
        <p:txBody>
          <a:bodyPr>
            <a:normAutofit/>
          </a:bodyPr>
          <a:lstStyle>
            <a:lvl1pPr algn="l">
              <a:defRPr sz="360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448965" y="249372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312359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49372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312359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2490" y="4803345"/>
            <a:ext cx="7772400" cy="859205"/>
          </a:xfrm>
        </p:spPr>
        <p:txBody>
          <a:bodyPr>
            <a:noAutofit/>
          </a:bodyPr>
          <a:lstStyle/>
          <a:p>
            <a:r>
              <a:rPr lang="en-US" sz="5400" dirty="0"/>
              <a:t>FIP- feline infectious peritonitis</a:t>
            </a:r>
          </a:p>
        </p:txBody>
      </p:sp>
      <p:sp>
        <p:nvSpPr>
          <p:cNvPr id="3" name="Subtitle 2"/>
          <p:cNvSpPr>
            <a:spLocks noGrp="1"/>
          </p:cNvSpPr>
          <p:nvPr>
            <p:ph type="subTitle" idx="1"/>
          </p:nvPr>
        </p:nvSpPr>
        <p:spPr>
          <a:xfrm>
            <a:off x="2743200" y="6177690"/>
            <a:ext cx="6400800" cy="835455"/>
          </a:xfrm>
        </p:spPr>
        <p:txBody>
          <a:bodyPr/>
          <a:lstStyle/>
          <a:p>
            <a:endParaRPr lang="en-US" dirty="0">
              <a:solidFill>
                <a:srgbClr val="FFC000"/>
              </a:solidFill>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56DB63D7-52E0-46D4-9A7B-DBB40516CA25}"/>
              </a:ext>
            </a:extLst>
          </p:cNvPr>
          <p:cNvSpPr>
            <a:spLocks noGrp="1"/>
          </p:cNvSpPr>
          <p:nvPr>
            <p:ph type="title"/>
          </p:nvPr>
        </p:nvSpPr>
        <p:spPr/>
        <p:txBody>
          <a:bodyPr>
            <a:normAutofit/>
          </a:bodyPr>
          <a:lstStyle/>
          <a:p>
            <a:r>
              <a:rPr lang="it-IT" sz="6000" b="1" i="1" dirty="0" err="1">
                <a:solidFill>
                  <a:srgbClr val="FFFF00"/>
                </a:solidFill>
              </a:rPr>
              <a:t>Trasmission</a:t>
            </a:r>
            <a:endParaRPr lang="it-IT" sz="6000" b="1" i="1" dirty="0">
              <a:solidFill>
                <a:srgbClr val="FFFF00"/>
              </a:solidFill>
            </a:endParaRPr>
          </a:p>
        </p:txBody>
      </p:sp>
      <p:sp>
        <p:nvSpPr>
          <p:cNvPr id="6" name="Segnaposto contenuto 5">
            <a:extLst>
              <a:ext uri="{FF2B5EF4-FFF2-40B4-BE49-F238E27FC236}">
                <a16:creationId xmlns:a16="http://schemas.microsoft.com/office/drawing/2014/main" xmlns="" id="{3B2E2E59-3C8F-4A4B-9952-20C41366DFA2}"/>
              </a:ext>
            </a:extLst>
          </p:cNvPr>
          <p:cNvSpPr>
            <a:spLocks noGrp="1"/>
          </p:cNvSpPr>
          <p:nvPr>
            <p:ph idx="1"/>
          </p:nvPr>
        </p:nvSpPr>
        <p:spPr>
          <a:xfrm>
            <a:off x="457200" y="2665475"/>
            <a:ext cx="8229600" cy="3918803"/>
          </a:xfrm>
        </p:spPr>
        <p:txBody>
          <a:bodyPr>
            <a:normAutofit/>
          </a:bodyPr>
          <a:lstStyle/>
          <a:p>
            <a:r>
              <a:rPr lang="it-IT" sz="3200" b="1" i="1" dirty="0" err="1"/>
              <a:t>Oral-fecal</a:t>
            </a:r>
            <a:r>
              <a:rPr lang="it-IT" sz="3200" b="1" i="1" dirty="0"/>
              <a:t> transmission</a:t>
            </a:r>
          </a:p>
          <a:p>
            <a:endParaRPr lang="it-IT" sz="3200" i="1" dirty="0"/>
          </a:p>
          <a:p>
            <a:r>
              <a:rPr lang="it-IT" sz="3200" b="1" i="1" dirty="0" err="1"/>
              <a:t>Inalation</a:t>
            </a:r>
            <a:endParaRPr lang="it-IT" sz="3200" b="1" i="1" dirty="0"/>
          </a:p>
          <a:p>
            <a:endParaRPr lang="it-IT" sz="3200" i="1" dirty="0"/>
          </a:p>
          <a:p>
            <a:r>
              <a:rPr lang="it-IT" sz="3200" b="1" i="1" dirty="0" err="1"/>
              <a:t>Transplacentar</a:t>
            </a:r>
            <a:r>
              <a:rPr lang="it-IT" sz="3200" b="1" i="1" dirty="0"/>
              <a:t> </a:t>
            </a:r>
            <a:r>
              <a:rPr lang="it-IT" sz="3200" b="1" i="1" dirty="0" err="1"/>
              <a:t>trasmission</a:t>
            </a:r>
            <a:r>
              <a:rPr lang="it-IT" sz="3200" b="1" i="1" dirty="0"/>
              <a:t> (rare)</a:t>
            </a:r>
          </a:p>
        </p:txBody>
      </p:sp>
    </p:spTree>
    <p:extLst>
      <p:ext uri="{BB962C8B-B14F-4D97-AF65-F5344CB8AC3E}">
        <p14:creationId xmlns:p14="http://schemas.microsoft.com/office/powerpoint/2010/main" val="241913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F0696C-ADAA-4EC0-816F-CDBF70266002}"/>
              </a:ext>
            </a:extLst>
          </p:cNvPr>
          <p:cNvSpPr>
            <a:spLocks noGrp="1"/>
          </p:cNvSpPr>
          <p:nvPr>
            <p:ph type="title"/>
          </p:nvPr>
        </p:nvSpPr>
        <p:spPr/>
        <p:txBody>
          <a:bodyPr>
            <a:normAutofit/>
          </a:bodyPr>
          <a:lstStyle/>
          <a:p>
            <a:r>
              <a:rPr lang="it-IT" sz="5400" b="1" i="1" dirty="0" err="1">
                <a:solidFill>
                  <a:srgbClr val="FFFF00"/>
                </a:solidFill>
              </a:rPr>
              <a:t>Patogenesis</a:t>
            </a:r>
            <a:endParaRPr lang="it-IT" sz="5400" b="1" i="1" dirty="0">
              <a:solidFill>
                <a:srgbClr val="FFFF00"/>
              </a:solidFill>
            </a:endParaRPr>
          </a:p>
        </p:txBody>
      </p:sp>
      <p:sp>
        <p:nvSpPr>
          <p:cNvPr id="3" name="Segnaposto contenuto 2">
            <a:extLst>
              <a:ext uri="{FF2B5EF4-FFF2-40B4-BE49-F238E27FC236}">
                <a16:creationId xmlns:a16="http://schemas.microsoft.com/office/drawing/2014/main" xmlns="" id="{EE636571-16BB-4EFC-9ED0-BB0F4EEF9685}"/>
              </a:ext>
            </a:extLst>
          </p:cNvPr>
          <p:cNvSpPr>
            <a:spLocks noGrp="1"/>
          </p:cNvSpPr>
          <p:nvPr>
            <p:ph idx="1"/>
          </p:nvPr>
        </p:nvSpPr>
        <p:spPr/>
        <p:txBody>
          <a:bodyPr>
            <a:normAutofit fontScale="92500"/>
          </a:bodyPr>
          <a:lstStyle/>
          <a:p>
            <a:r>
              <a:rPr lang="en-US" dirty="0"/>
              <a:t>The virus colonizes macrophages and monocytes (viremia)</a:t>
            </a:r>
          </a:p>
          <a:p>
            <a:endParaRPr lang="en-US" dirty="0"/>
          </a:p>
          <a:p>
            <a:endParaRPr lang="en-US" dirty="0"/>
          </a:p>
          <a:p>
            <a:endParaRPr lang="en-US" dirty="0"/>
          </a:p>
          <a:p>
            <a:endParaRPr lang="en-US" dirty="0"/>
          </a:p>
          <a:p>
            <a:endParaRPr lang="en-US" dirty="0"/>
          </a:p>
          <a:p>
            <a:pPr marL="0" indent="0">
              <a:buNone/>
            </a:pPr>
            <a:r>
              <a:rPr lang="en-US" dirty="0"/>
              <a:t>It reaches most of the tissues and organs (liver, kidneys </a:t>
            </a:r>
            <a:r>
              <a:rPr lang="en-US" dirty="0" err="1"/>
              <a:t>etc</a:t>
            </a:r>
            <a:r>
              <a:rPr lang="en-US" dirty="0"/>
              <a:t>)</a:t>
            </a:r>
            <a:endParaRPr lang="it-IT" dirty="0"/>
          </a:p>
        </p:txBody>
      </p:sp>
      <p:sp>
        <p:nvSpPr>
          <p:cNvPr id="4" name="Freccia in giù 3">
            <a:extLst>
              <a:ext uri="{FF2B5EF4-FFF2-40B4-BE49-F238E27FC236}">
                <a16:creationId xmlns:a16="http://schemas.microsoft.com/office/drawing/2014/main" xmlns="" id="{72B72914-E39C-430F-9588-BF650F24054D}"/>
              </a:ext>
            </a:extLst>
          </p:cNvPr>
          <p:cNvSpPr/>
          <p:nvPr/>
        </p:nvSpPr>
        <p:spPr>
          <a:xfrm>
            <a:off x="1212490" y="3581705"/>
            <a:ext cx="916230" cy="2137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2083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C9A9B2F-2BF8-4CD3-A3BA-35C3921A268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xmlns="" id="{AE435E32-140B-48B2-B654-BB7DC4BF18E4}"/>
              </a:ext>
            </a:extLst>
          </p:cNvPr>
          <p:cNvSpPr>
            <a:spLocks noGrp="1"/>
          </p:cNvSpPr>
          <p:nvPr>
            <p:ph idx="1"/>
          </p:nvPr>
        </p:nvSpPr>
        <p:spPr>
          <a:xfrm>
            <a:off x="52251" y="1596540"/>
            <a:ext cx="8686800" cy="5061803"/>
          </a:xfrm>
        </p:spPr>
        <p:txBody>
          <a:bodyPr>
            <a:normAutofit fontScale="92500" lnSpcReduction="20000"/>
          </a:bodyPr>
          <a:lstStyle/>
          <a:p>
            <a:r>
              <a:rPr lang="en-US" i="1" dirty="0"/>
              <a:t> </a:t>
            </a:r>
            <a:r>
              <a:rPr lang="en-US" sz="2600" i="1" dirty="0"/>
              <a:t>Destruction of infected macrophages</a:t>
            </a:r>
          </a:p>
          <a:p>
            <a:pPr marL="0" indent="0">
              <a:buNone/>
            </a:pPr>
            <a:endParaRPr lang="en-US" sz="2600" i="1" dirty="0"/>
          </a:p>
          <a:p>
            <a:r>
              <a:rPr lang="en-US" sz="2600" i="1" dirty="0"/>
              <a:t>release of pro-inflammatory mediators (</a:t>
            </a:r>
            <a:r>
              <a:rPr lang="en-US" sz="2600" i="1" dirty="0" err="1"/>
              <a:t>citokines</a:t>
            </a:r>
            <a:r>
              <a:rPr lang="en-US" sz="2600" i="1" dirty="0"/>
              <a:t> released for destroyed macrophages) </a:t>
            </a:r>
          </a:p>
          <a:p>
            <a:endParaRPr lang="en-US" sz="2600" i="1" dirty="0"/>
          </a:p>
          <a:p>
            <a:r>
              <a:rPr lang="en-US" sz="2600" i="1" dirty="0"/>
              <a:t>development of granulomas</a:t>
            </a:r>
          </a:p>
          <a:p>
            <a:endParaRPr lang="en-US" sz="2600" i="1" dirty="0"/>
          </a:p>
          <a:p>
            <a:r>
              <a:rPr lang="en-US" sz="2600" i="1" dirty="0"/>
              <a:t>antigen-antibody complexes</a:t>
            </a:r>
          </a:p>
          <a:p>
            <a:endParaRPr lang="en-US" sz="2600" i="1" dirty="0"/>
          </a:p>
          <a:p>
            <a:r>
              <a:rPr lang="en-US" sz="2600" i="1" dirty="0"/>
              <a:t>inflammation of small blood vessels – </a:t>
            </a:r>
            <a:r>
              <a:rPr lang="en-US" sz="2600" b="1" i="1" dirty="0"/>
              <a:t>vasculitis</a:t>
            </a:r>
          </a:p>
          <a:p>
            <a:endParaRPr lang="en-US" sz="2600" b="1" i="1" dirty="0"/>
          </a:p>
          <a:p>
            <a:r>
              <a:rPr lang="en-US" sz="2600" i="1" dirty="0"/>
              <a:t>coagulopathy with the use of coagulation factors and vascular damage, DIC (disseminated intravascular coagulation)</a:t>
            </a:r>
          </a:p>
          <a:p>
            <a:endParaRPr lang="it-IT" dirty="0"/>
          </a:p>
        </p:txBody>
      </p:sp>
    </p:spTree>
    <p:extLst>
      <p:ext uri="{BB962C8B-B14F-4D97-AF65-F5344CB8AC3E}">
        <p14:creationId xmlns:p14="http://schemas.microsoft.com/office/powerpoint/2010/main" val="129329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4BB3A91-5C8C-43E2-A7C5-95749E69D69D}"/>
              </a:ext>
            </a:extLst>
          </p:cNvPr>
          <p:cNvSpPr>
            <a:spLocks noGrp="1"/>
          </p:cNvSpPr>
          <p:nvPr>
            <p:ph type="title"/>
          </p:nvPr>
        </p:nvSpPr>
        <p:spPr/>
        <p:txBody>
          <a:bodyPr/>
          <a:lstStyle/>
          <a:p>
            <a:r>
              <a:rPr lang="en-US" i="1" dirty="0">
                <a:solidFill>
                  <a:srgbClr val="FFFF00"/>
                </a:solidFill>
              </a:rPr>
              <a:t>The action of the virus depends on ...</a:t>
            </a:r>
            <a:endParaRPr lang="it-IT" i="1" dirty="0">
              <a:solidFill>
                <a:srgbClr val="FFFF00"/>
              </a:solidFill>
            </a:endParaRPr>
          </a:p>
        </p:txBody>
      </p:sp>
      <p:sp>
        <p:nvSpPr>
          <p:cNvPr id="3" name="Segnaposto contenuto 2">
            <a:extLst>
              <a:ext uri="{FF2B5EF4-FFF2-40B4-BE49-F238E27FC236}">
                <a16:creationId xmlns:a16="http://schemas.microsoft.com/office/drawing/2014/main" xmlns="" id="{58D32231-6144-46EF-A431-7251863B73DF}"/>
              </a:ext>
            </a:extLst>
          </p:cNvPr>
          <p:cNvSpPr>
            <a:spLocks noGrp="1"/>
          </p:cNvSpPr>
          <p:nvPr>
            <p:ph idx="1"/>
          </p:nvPr>
        </p:nvSpPr>
        <p:spPr/>
        <p:txBody>
          <a:bodyPr/>
          <a:lstStyle/>
          <a:p>
            <a:r>
              <a:rPr lang="it-IT" dirty="0" err="1"/>
              <a:t>Endogen</a:t>
            </a:r>
            <a:r>
              <a:rPr lang="it-IT" dirty="0"/>
              <a:t> </a:t>
            </a:r>
            <a:r>
              <a:rPr lang="it-IT" dirty="0" err="1"/>
              <a:t>factor</a:t>
            </a:r>
            <a:r>
              <a:rPr lang="it-IT" dirty="0"/>
              <a:t> of the virus </a:t>
            </a:r>
          </a:p>
          <a:p>
            <a:pPr marL="0" indent="0">
              <a:buNone/>
            </a:pPr>
            <a:r>
              <a:rPr lang="it-IT" dirty="0"/>
              <a:t>   (for </a:t>
            </a:r>
            <a:r>
              <a:rPr lang="it-IT" dirty="0" err="1"/>
              <a:t>example</a:t>
            </a:r>
            <a:r>
              <a:rPr lang="it-IT" dirty="0"/>
              <a:t> </a:t>
            </a:r>
            <a:r>
              <a:rPr lang="it-IT" dirty="0" err="1"/>
              <a:t>patogenity</a:t>
            </a:r>
            <a:r>
              <a:rPr lang="it-IT" dirty="0"/>
              <a:t>)</a:t>
            </a:r>
          </a:p>
          <a:p>
            <a:endParaRPr lang="it-IT" dirty="0"/>
          </a:p>
          <a:p>
            <a:r>
              <a:rPr lang="it-IT" dirty="0" err="1"/>
              <a:t>Esogen</a:t>
            </a:r>
            <a:r>
              <a:rPr lang="it-IT" dirty="0"/>
              <a:t> </a:t>
            </a:r>
            <a:r>
              <a:rPr lang="it-IT" dirty="0" err="1"/>
              <a:t>factor</a:t>
            </a:r>
            <a:r>
              <a:rPr lang="it-IT" dirty="0"/>
              <a:t> of the virus </a:t>
            </a:r>
          </a:p>
          <a:p>
            <a:pPr marL="0" indent="0">
              <a:buNone/>
            </a:pPr>
            <a:r>
              <a:rPr lang="it-IT" dirty="0"/>
              <a:t> (for </a:t>
            </a:r>
            <a:r>
              <a:rPr lang="it-IT" dirty="0" err="1"/>
              <a:t>example</a:t>
            </a:r>
            <a:r>
              <a:rPr lang="it-IT" dirty="0"/>
              <a:t> </a:t>
            </a:r>
            <a:r>
              <a:rPr lang="it-IT" dirty="0" err="1"/>
              <a:t>age</a:t>
            </a:r>
            <a:r>
              <a:rPr lang="it-IT" dirty="0"/>
              <a:t> of the </a:t>
            </a:r>
            <a:r>
              <a:rPr lang="it-IT" dirty="0" err="1"/>
              <a:t>animal</a:t>
            </a:r>
            <a:r>
              <a:rPr lang="it-IT" dirty="0"/>
              <a:t>, </a:t>
            </a:r>
            <a:r>
              <a:rPr lang="it-IT" dirty="0" err="1"/>
              <a:t>genetic</a:t>
            </a:r>
            <a:r>
              <a:rPr lang="it-IT" dirty="0"/>
              <a:t>, </a:t>
            </a:r>
            <a:r>
              <a:rPr lang="it-IT" dirty="0" err="1"/>
              <a:t>immunity</a:t>
            </a:r>
            <a:r>
              <a:rPr lang="it-IT" dirty="0"/>
              <a:t> </a:t>
            </a:r>
            <a:r>
              <a:rPr lang="it-IT" dirty="0" err="1"/>
              <a:t>response</a:t>
            </a:r>
            <a:r>
              <a:rPr lang="it-IT" dirty="0"/>
              <a:t> </a:t>
            </a:r>
            <a:r>
              <a:rPr lang="it-IT" dirty="0" err="1"/>
              <a:t>etc</a:t>
            </a:r>
            <a:r>
              <a:rPr lang="it-IT" dirty="0"/>
              <a:t>)</a:t>
            </a:r>
          </a:p>
          <a:p>
            <a:endParaRPr lang="it-IT" dirty="0"/>
          </a:p>
          <a:p>
            <a:endParaRPr lang="it-IT" dirty="0"/>
          </a:p>
        </p:txBody>
      </p:sp>
    </p:spTree>
    <p:extLst>
      <p:ext uri="{BB962C8B-B14F-4D97-AF65-F5344CB8AC3E}">
        <p14:creationId xmlns:p14="http://schemas.microsoft.com/office/powerpoint/2010/main" val="69905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93ED16-26B3-4F51-AAEA-1F465388BFD3}"/>
              </a:ext>
            </a:extLst>
          </p:cNvPr>
          <p:cNvSpPr>
            <a:spLocks noGrp="1"/>
          </p:cNvSpPr>
          <p:nvPr>
            <p:ph type="title"/>
          </p:nvPr>
        </p:nvSpPr>
        <p:spPr/>
        <p:txBody>
          <a:bodyPr>
            <a:normAutofit/>
          </a:bodyPr>
          <a:lstStyle/>
          <a:p>
            <a:r>
              <a:rPr lang="it-IT" sz="4000" b="1" i="1" dirty="0">
                <a:solidFill>
                  <a:srgbClr val="FFFF00"/>
                </a:solidFill>
              </a:rPr>
              <a:t>Two </a:t>
            </a:r>
            <a:r>
              <a:rPr lang="it-IT" sz="4000" b="1" i="1" dirty="0" err="1">
                <a:solidFill>
                  <a:srgbClr val="FFFF00"/>
                </a:solidFill>
              </a:rPr>
              <a:t>different</a:t>
            </a:r>
            <a:r>
              <a:rPr lang="it-IT" sz="4000" b="1" i="1" dirty="0">
                <a:solidFill>
                  <a:srgbClr val="FFFF00"/>
                </a:solidFill>
              </a:rPr>
              <a:t> </a:t>
            </a:r>
            <a:r>
              <a:rPr lang="it-IT" sz="4000" b="1" i="1" dirty="0" err="1">
                <a:solidFill>
                  <a:srgbClr val="FFFF00"/>
                </a:solidFill>
              </a:rPr>
              <a:t>form</a:t>
            </a:r>
            <a:endParaRPr lang="it-IT" sz="4000" b="1" i="1" dirty="0">
              <a:solidFill>
                <a:srgbClr val="FFFF00"/>
              </a:solidFill>
            </a:endParaRPr>
          </a:p>
        </p:txBody>
      </p:sp>
      <p:pic>
        <p:nvPicPr>
          <p:cNvPr id="4" name="Segnaposto contenuto 3">
            <a:extLst>
              <a:ext uri="{FF2B5EF4-FFF2-40B4-BE49-F238E27FC236}">
                <a16:creationId xmlns:a16="http://schemas.microsoft.com/office/drawing/2014/main" xmlns="" id="{9DE6029C-AB1C-4AC7-9E83-D6E23D90389C}"/>
              </a:ext>
            </a:extLst>
          </p:cNvPr>
          <p:cNvPicPr>
            <a:picLocks noGrp="1" noChangeAspect="1"/>
          </p:cNvPicPr>
          <p:nvPr>
            <p:ph idx="1"/>
          </p:nvPr>
        </p:nvPicPr>
        <p:blipFill>
          <a:blip r:embed="rId2"/>
          <a:stretch>
            <a:fillRect/>
          </a:stretch>
        </p:blipFill>
        <p:spPr>
          <a:xfrm>
            <a:off x="457200" y="2360065"/>
            <a:ext cx="7695279" cy="4210291"/>
          </a:xfrm>
          <a:prstGeom prst="rect">
            <a:avLst/>
          </a:prstGeom>
        </p:spPr>
      </p:pic>
    </p:spTree>
    <p:extLst>
      <p:ext uri="{BB962C8B-B14F-4D97-AF65-F5344CB8AC3E}">
        <p14:creationId xmlns:p14="http://schemas.microsoft.com/office/powerpoint/2010/main" val="94887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2F6DB10-E802-423F-B289-A7C54D714577}"/>
              </a:ext>
            </a:extLst>
          </p:cNvPr>
          <p:cNvSpPr>
            <a:spLocks noGrp="1"/>
          </p:cNvSpPr>
          <p:nvPr>
            <p:ph type="title"/>
          </p:nvPr>
        </p:nvSpPr>
        <p:spPr/>
        <p:txBody>
          <a:bodyPr/>
          <a:lstStyle/>
          <a:p>
            <a:endParaRPr lang="it-IT" dirty="0"/>
          </a:p>
        </p:txBody>
      </p:sp>
      <p:pic>
        <p:nvPicPr>
          <p:cNvPr id="4" name="Segnaposto contenuto 3">
            <a:extLst>
              <a:ext uri="{FF2B5EF4-FFF2-40B4-BE49-F238E27FC236}">
                <a16:creationId xmlns:a16="http://schemas.microsoft.com/office/drawing/2014/main" xmlns="" id="{32901600-2833-44AD-A45D-E30FD14A11AD}"/>
              </a:ext>
            </a:extLst>
          </p:cNvPr>
          <p:cNvPicPr>
            <a:picLocks noGrp="1" noChangeAspect="1"/>
          </p:cNvPicPr>
          <p:nvPr>
            <p:ph idx="1"/>
          </p:nvPr>
        </p:nvPicPr>
        <p:blipFill>
          <a:blip r:embed="rId2"/>
          <a:stretch>
            <a:fillRect/>
          </a:stretch>
        </p:blipFill>
        <p:spPr>
          <a:xfrm>
            <a:off x="289720" y="2857064"/>
            <a:ext cx="2895582" cy="3054100"/>
          </a:xfrm>
          <a:prstGeom prst="rect">
            <a:avLst/>
          </a:prstGeom>
          <a:solidFill>
            <a:schemeClr val="tx2">
              <a:lumMod val="75000"/>
            </a:schemeClr>
          </a:solidFill>
          <a:ln>
            <a:solidFill>
              <a:schemeClr val="tx2">
                <a:lumMod val="75000"/>
              </a:schemeClr>
            </a:solidFill>
          </a:ln>
        </p:spPr>
      </p:pic>
      <p:sp>
        <p:nvSpPr>
          <p:cNvPr id="5" name="Freccia a destra 4">
            <a:extLst>
              <a:ext uri="{FF2B5EF4-FFF2-40B4-BE49-F238E27FC236}">
                <a16:creationId xmlns:a16="http://schemas.microsoft.com/office/drawing/2014/main" xmlns="" id="{C8992A3D-E4E0-414F-A7ED-D5020BCF5DB6}"/>
              </a:ext>
            </a:extLst>
          </p:cNvPr>
          <p:cNvSpPr/>
          <p:nvPr/>
        </p:nvSpPr>
        <p:spPr>
          <a:xfrm>
            <a:off x="3302800" y="4079628"/>
            <a:ext cx="1283818" cy="790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xmlns="" id="{CE7886B6-6FE2-468C-A5E2-BC0C493BACE2}"/>
              </a:ext>
            </a:extLst>
          </p:cNvPr>
          <p:cNvSpPr txBox="1"/>
          <p:nvPr/>
        </p:nvSpPr>
        <p:spPr>
          <a:xfrm>
            <a:off x="5182820" y="1369770"/>
            <a:ext cx="3723186" cy="4524315"/>
          </a:xfrm>
          <a:prstGeom prst="rect">
            <a:avLst/>
          </a:prstGeom>
          <a:noFill/>
        </p:spPr>
        <p:txBody>
          <a:bodyPr wrap="square" rtlCol="0">
            <a:spAutoFit/>
          </a:bodyPr>
          <a:lstStyle/>
          <a:p>
            <a:r>
              <a:rPr lang="it-IT" dirty="0" err="1">
                <a:solidFill>
                  <a:schemeClr val="bg1"/>
                </a:solidFill>
              </a:rPr>
              <a:t>inflammatory</a:t>
            </a:r>
            <a:r>
              <a:rPr lang="it-IT" dirty="0">
                <a:solidFill>
                  <a:schemeClr val="bg1"/>
                </a:solidFill>
              </a:rPr>
              <a:t> </a:t>
            </a:r>
            <a:r>
              <a:rPr lang="it-IT" dirty="0" err="1">
                <a:solidFill>
                  <a:schemeClr val="bg1"/>
                </a:solidFill>
              </a:rPr>
              <a:t>granulomas</a:t>
            </a:r>
            <a:endParaRPr lang="it-IT" dirty="0">
              <a:solidFill>
                <a:schemeClr val="bg1"/>
              </a:solidFill>
            </a:endParaRPr>
          </a:p>
          <a:p>
            <a:r>
              <a:rPr lang="it-IT" dirty="0" err="1">
                <a:solidFill>
                  <a:schemeClr val="bg1"/>
                </a:solidFill>
              </a:rPr>
              <a:t>varied</a:t>
            </a:r>
            <a:r>
              <a:rPr lang="it-IT" dirty="0">
                <a:solidFill>
                  <a:schemeClr val="bg1"/>
                </a:solidFill>
              </a:rPr>
              <a:t> size and </a:t>
            </a:r>
            <a:r>
              <a:rPr lang="it-IT" dirty="0" err="1">
                <a:solidFill>
                  <a:schemeClr val="bg1"/>
                </a:solidFill>
              </a:rPr>
              <a:t>quantity</a:t>
            </a:r>
            <a:endParaRPr lang="it-IT" dirty="0">
              <a:solidFill>
                <a:schemeClr val="bg1"/>
              </a:solidFill>
            </a:endParaRPr>
          </a:p>
          <a:p>
            <a:r>
              <a:rPr lang="it-IT" dirty="0" err="1">
                <a:solidFill>
                  <a:schemeClr val="bg1"/>
                </a:solidFill>
              </a:rPr>
              <a:t>distribution</a:t>
            </a:r>
            <a:r>
              <a:rPr lang="it-IT" dirty="0">
                <a:solidFill>
                  <a:schemeClr val="bg1"/>
                </a:solidFill>
              </a:rPr>
              <a:t> in </a:t>
            </a:r>
            <a:r>
              <a:rPr lang="it-IT" dirty="0" err="1">
                <a:solidFill>
                  <a:schemeClr val="bg1"/>
                </a:solidFill>
              </a:rPr>
              <a:t>various</a:t>
            </a:r>
            <a:r>
              <a:rPr lang="it-IT" dirty="0">
                <a:solidFill>
                  <a:schemeClr val="bg1"/>
                </a:solidFill>
              </a:rPr>
              <a:t> </a:t>
            </a:r>
            <a:r>
              <a:rPr lang="it-IT" dirty="0" err="1">
                <a:solidFill>
                  <a:schemeClr val="bg1"/>
                </a:solidFill>
              </a:rPr>
              <a:t>organs</a:t>
            </a:r>
            <a:endParaRPr lang="it-IT" dirty="0">
              <a:solidFill>
                <a:schemeClr val="bg1"/>
              </a:solidFill>
            </a:endParaRPr>
          </a:p>
          <a:p>
            <a:r>
              <a:rPr lang="it-IT" dirty="0">
                <a:solidFill>
                  <a:schemeClr val="bg1"/>
                </a:solidFill>
              </a:rPr>
              <a:t>spleen, </a:t>
            </a:r>
            <a:r>
              <a:rPr lang="it-IT" dirty="0" err="1">
                <a:solidFill>
                  <a:schemeClr val="bg1"/>
                </a:solidFill>
              </a:rPr>
              <a:t>liver</a:t>
            </a:r>
            <a:r>
              <a:rPr lang="it-IT" dirty="0">
                <a:solidFill>
                  <a:schemeClr val="bg1"/>
                </a:solidFill>
              </a:rPr>
              <a:t>, </a:t>
            </a:r>
            <a:r>
              <a:rPr lang="it-IT" dirty="0" err="1">
                <a:solidFill>
                  <a:schemeClr val="bg1"/>
                </a:solidFill>
              </a:rPr>
              <a:t>kidneys</a:t>
            </a:r>
            <a:r>
              <a:rPr lang="it-IT" dirty="0">
                <a:solidFill>
                  <a:schemeClr val="bg1"/>
                </a:solidFill>
              </a:rPr>
              <a:t>, CNS, </a:t>
            </a:r>
            <a:r>
              <a:rPr lang="it-IT" dirty="0" err="1">
                <a:solidFill>
                  <a:schemeClr val="bg1"/>
                </a:solidFill>
              </a:rPr>
              <a:t>eyeball</a:t>
            </a:r>
            <a:r>
              <a:rPr lang="it-IT" dirty="0">
                <a:solidFill>
                  <a:schemeClr val="bg1"/>
                </a:solidFill>
              </a:rPr>
              <a:t>, </a:t>
            </a:r>
            <a:r>
              <a:rPr lang="it-IT" dirty="0" err="1">
                <a:solidFill>
                  <a:schemeClr val="bg1"/>
                </a:solidFill>
              </a:rPr>
              <a:t>peritoneum</a:t>
            </a:r>
            <a:endParaRPr lang="it-IT" dirty="0">
              <a:solidFill>
                <a:schemeClr val="bg1"/>
              </a:solidFill>
            </a:endParaRPr>
          </a:p>
          <a:p>
            <a:r>
              <a:rPr lang="it-IT" dirty="0" err="1">
                <a:solidFill>
                  <a:schemeClr val="bg1"/>
                </a:solidFill>
              </a:rPr>
              <a:t>generally</a:t>
            </a:r>
            <a:r>
              <a:rPr lang="it-IT" dirty="0">
                <a:solidFill>
                  <a:schemeClr val="bg1"/>
                </a:solidFill>
              </a:rPr>
              <a:t> </a:t>
            </a:r>
            <a:r>
              <a:rPr lang="it-IT" dirty="0" err="1">
                <a:solidFill>
                  <a:schemeClr val="bg1"/>
                </a:solidFill>
              </a:rPr>
              <a:t>not</a:t>
            </a:r>
            <a:r>
              <a:rPr lang="it-IT" dirty="0">
                <a:solidFill>
                  <a:schemeClr val="bg1"/>
                </a:solidFill>
              </a:rPr>
              <a:t> </a:t>
            </a:r>
            <a:r>
              <a:rPr lang="it-IT" dirty="0" err="1">
                <a:solidFill>
                  <a:schemeClr val="bg1"/>
                </a:solidFill>
              </a:rPr>
              <a:t>detectable</a:t>
            </a:r>
            <a:r>
              <a:rPr lang="it-IT" dirty="0">
                <a:solidFill>
                  <a:schemeClr val="bg1"/>
                </a:solidFill>
              </a:rPr>
              <a:t> in a </a:t>
            </a:r>
            <a:r>
              <a:rPr lang="it-IT" dirty="0" err="1">
                <a:solidFill>
                  <a:schemeClr val="bg1"/>
                </a:solidFill>
              </a:rPr>
              <a:t>clinical</a:t>
            </a:r>
            <a:r>
              <a:rPr lang="it-IT" dirty="0">
                <a:solidFill>
                  <a:schemeClr val="bg1"/>
                </a:solidFill>
              </a:rPr>
              <a:t> </a:t>
            </a:r>
            <a:r>
              <a:rPr lang="it-IT" dirty="0" err="1">
                <a:solidFill>
                  <a:schemeClr val="bg1"/>
                </a:solidFill>
              </a:rPr>
              <a:t>examination</a:t>
            </a:r>
            <a:endParaRPr lang="it-IT" dirty="0">
              <a:solidFill>
                <a:schemeClr val="bg1"/>
              </a:solidFill>
            </a:endParaRPr>
          </a:p>
          <a:p>
            <a:r>
              <a:rPr lang="it-IT" dirty="0">
                <a:solidFill>
                  <a:schemeClr val="bg1"/>
                </a:solidFill>
              </a:rPr>
              <a:t>progressive </a:t>
            </a:r>
            <a:r>
              <a:rPr lang="it-IT" dirty="0" err="1">
                <a:solidFill>
                  <a:schemeClr val="bg1"/>
                </a:solidFill>
              </a:rPr>
              <a:t>emaciation</a:t>
            </a:r>
            <a:endParaRPr lang="it-IT" dirty="0">
              <a:solidFill>
                <a:schemeClr val="bg1"/>
              </a:solidFill>
            </a:endParaRPr>
          </a:p>
          <a:p>
            <a:r>
              <a:rPr lang="it-IT" dirty="0" err="1">
                <a:solidFill>
                  <a:schemeClr val="bg1"/>
                </a:solidFill>
              </a:rPr>
              <a:t>dehydration</a:t>
            </a:r>
            <a:endParaRPr lang="it-IT" dirty="0">
              <a:solidFill>
                <a:schemeClr val="bg1"/>
              </a:solidFill>
            </a:endParaRPr>
          </a:p>
          <a:p>
            <a:r>
              <a:rPr lang="it-IT" dirty="0" err="1">
                <a:solidFill>
                  <a:schemeClr val="bg1"/>
                </a:solidFill>
              </a:rPr>
              <a:t>icterus</a:t>
            </a:r>
            <a:endParaRPr lang="it-IT" dirty="0">
              <a:solidFill>
                <a:schemeClr val="bg1"/>
              </a:solidFill>
            </a:endParaRPr>
          </a:p>
          <a:p>
            <a:r>
              <a:rPr lang="it-IT" dirty="0" err="1">
                <a:solidFill>
                  <a:schemeClr val="bg1"/>
                </a:solidFill>
              </a:rPr>
              <a:t>dyspnoea</a:t>
            </a:r>
            <a:endParaRPr lang="it-IT" dirty="0">
              <a:solidFill>
                <a:schemeClr val="bg1"/>
              </a:solidFill>
            </a:endParaRPr>
          </a:p>
          <a:p>
            <a:r>
              <a:rPr lang="it-IT" dirty="0" err="1">
                <a:solidFill>
                  <a:schemeClr val="bg1"/>
                </a:solidFill>
              </a:rPr>
              <a:t>neurological</a:t>
            </a:r>
            <a:r>
              <a:rPr lang="it-IT" dirty="0">
                <a:solidFill>
                  <a:schemeClr val="bg1"/>
                </a:solidFill>
              </a:rPr>
              <a:t> </a:t>
            </a:r>
            <a:r>
              <a:rPr lang="it-IT" dirty="0" err="1">
                <a:solidFill>
                  <a:schemeClr val="bg1"/>
                </a:solidFill>
              </a:rPr>
              <a:t>symptoms</a:t>
            </a:r>
            <a:r>
              <a:rPr lang="it-IT" dirty="0">
                <a:solidFill>
                  <a:schemeClr val="bg1"/>
                </a:solidFill>
              </a:rPr>
              <a:t> - </a:t>
            </a:r>
            <a:r>
              <a:rPr lang="it-IT" dirty="0" err="1">
                <a:solidFill>
                  <a:schemeClr val="bg1"/>
                </a:solidFill>
              </a:rPr>
              <a:t>discomfort</a:t>
            </a:r>
            <a:r>
              <a:rPr lang="it-IT" dirty="0">
                <a:solidFill>
                  <a:schemeClr val="bg1"/>
                </a:solidFill>
              </a:rPr>
              <a:t>, </a:t>
            </a:r>
            <a:r>
              <a:rPr lang="it-IT" dirty="0" err="1">
                <a:solidFill>
                  <a:schemeClr val="bg1"/>
                </a:solidFill>
              </a:rPr>
              <a:t>orientation</a:t>
            </a:r>
            <a:r>
              <a:rPr lang="it-IT" dirty="0">
                <a:solidFill>
                  <a:schemeClr val="bg1"/>
                </a:solidFill>
              </a:rPr>
              <a:t> disorders, </a:t>
            </a:r>
            <a:r>
              <a:rPr lang="it-IT" dirty="0" err="1">
                <a:solidFill>
                  <a:schemeClr val="bg1"/>
                </a:solidFill>
              </a:rPr>
              <a:t>hyperahesiveness</a:t>
            </a:r>
            <a:r>
              <a:rPr lang="it-IT" dirty="0">
                <a:solidFill>
                  <a:schemeClr val="bg1"/>
                </a:solidFill>
              </a:rPr>
              <a:t>, </a:t>
            </a:r>
            <a:r>
              <a:rPr lang="it-IT" dirty="0" err="1">
                <a:solidFill>
                  <a:schemeClr val="bg1"/>
                </a:solidFill>
              </a:rPr>
              <a:t>paralysis</a:t>
            </a:r>
            <a:r>
              <a:rPr lang="it-IT" dirty="0">
                <a:solidFill>
                  <a:schemeClr val="bg1"/>
                </a:solidFill>
              </a:rPr>
              <a:t>, </a:t>
            </a:r>
            <a:r>
              <a:rPr lang="it-IT" dirty="0" err="1">
                <a:solidFill>
                  <a:schemeClr val="bg1"/>
                </a:solidFill>
              </a:rPr>
              <a:t>behavior</a:t>
            </a:r>
            <a:r>
              <a:rPr lang="it-IT" dirty="0">
                <a:solidFill>
                  <a:schemeClr val="bg1"/>
                </a:solidFill>
              </a:rPr>
              <a:t> disorders, </a:t>
            </a:r>
            <a:r>
              <a:rPr lang="it-IT" dirty="0" err="1">
                <a:solidFill>
                  <a:schemeClr val="bg1"/>
                </a:solidFill>
              </a:rPr>
              <a:t>neck</a:t>
            </a:r>
            <a:r>
              <a:rPr lang="it-IT" dirty="0">
                <a:solidFill>
                  <a:schemeClr val="bg1"/>
                </a:solidFill>
              </a:rPr>
              <a:t> twist, </a:t>
            </a:r>
            <a:r>
              <a:rPr lang="it-IT" dirty="0" err="1">
                <a:solidFill>
                  <a:schemeClr val="bg1"/>
                </a:solidFill>
              </a:rPr>
              <a:t>nystagmus</a:t>
            </a:r>
            <a:endParaRPr lang="it-IT" dirty="0">
              <a:solidFill>
                <a:schemeClr val="bg1"/>
              </a:solidFill>
            </a:endParaRPr>
          </a:p>
          <a:p>
            <a:r>
              <a:rPr lang="it-IT" dirty="0" err="1">
                <a:solidFill>
                  <a:schemeClr val="bg1"/>
                </a:solidFill>
              </a:rPr>
              <a:t>changes</a:t>
            </a:r>
            <a:r>
              <a:rPr lang="it-IT" dirty="0">
                <a:solidFill>
                  <a:schemeClr val="bg1"/>
                </a:solidFill>
              </a:rPr>
              <a:t> in the </a:t>
            </a:r>
            <a:r>
              <a:rPr lang="it-IT" dirty="0" err="1">
                <a:solidFill>
                  <a:schemeClr val="bg1"/>
                </a:solidFill>
              </a:rPr>
              <a:t>eyes</a:t>
            </a:r>
            <a:endParaRPr lang="it-IT" dirty="0">
              <a:solidFill>
                <a:schemeClr val="bg1"/>
              </a:solidFill>
            </a:endParaRPr>
          </a:p>
        </p:txBody>
      </p:sp>
      <p:sp>
        <p:nvSpPr>
          <p:cNvPr id="7" name="Rettangolo 6">
            <a:extLst>
              <a:ext uri="{FF2B5EF4-FFF2-40B4-BE49-F238E27FC236}">
                <a16:creationId xmlns:a16="http://schemas.microsoft.com/office/drawing/2014/main" xmlns="" id="{695BFF24-5206-4871-B3ED-51B064BE909E}"/>
              </a:ext>
            </a:extLst>
          </p:cNvPr>
          <p:cNvSpPr/>
          <p:nvPr/>
        </p:nvSpPr>
        <p:spPr>
          <a:xfrm>
            <a:off x="4855723" y="0"/>
            <a:ext cx="4050283"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i="1" dirty="0" err="1">
                <a:latin typeface="Abadi" panose="020B0604020202020204" pitchFamily="34" charset="0"/>
              </a:rPr>
              <a:t>inflammatory</a:t>
            </a:r>
            <a:r>
              <a:rPr lang="it-IT" sz="2000" i="1" dirty="0">
                <a:latin typeface="Abadi" panose="020B0604020202020204" pitchFamily="34" charset="0"/>
              </a:rPr>
              <a:t> </a:t>
            </a:r>
            <a:r>
              <a:rPr lang="it-IT" sz="2000" i="1" dirty="0" err="1">
                <a:latin typeface="Abadi" panose="020B0604020202020204" pitchFamily="34" charset="0"/>
              </a:rPr>
              <a:t>granulomas</a:t>
            </a:r>
            <a:r>
              <a:rPr lang="it-IT" sz="2000" i="1" dirty="0">
                <a:latin typeface="Abadi" panose="020B0604020202020204" pitchFamily="34" charset="0"/>
              </a:rPr>
              <a:t>,</a:t>
            </a:r>
          </a:p>
          <a:p>
            <a:pPr algn="ctr"/>
            <a:r>
              <a:rPr lang="it-IT" sz="2000" i="1" dirty="0" err="1">
                <a:latin typeface="Abadi" panose="020B0604020202020204" pitchFamily="34" charset="0"/>
              </a:rPr>
              <a:t>peritoneum</a:t>
            </a:r>
            <a:endParaRPr lang="it-IT" sz="2000" i="1" dirty="0">
              <a:latin typeface="Abadi" panose="020B0604020202020204" pitchFamily="34" charset="0"/>
            </a:endParaRPr>
          </a:p>
          <a:p>
            <a:pPr algn="ctr"/>
            <a:r>
              <a:rPr lang="it-IT" sz="2000" i="1" dirty="0" err="1">
                <a:latin typeface="Abadi" panose="020B0604020202020204" pitchFamily="34" charset="0"/>
              </a:rPr>
              <a:t>generally</a:t>
            </a:r>
            <a:r>
              <a:rPr lang="it-IT" sz="2000" i="1" dirty="0">
                <a:latin typeface="Abadi" panose="020B0604020202020204" pitchFamily="34" charset="0"/>
              </a:rPr>
              <a:t> </a:t>
            </a:r>
            <a:r>
              <a:rPr lang="it-IT" sz="2000" i="1" dirty="0" err="1">
                <a:latin typeface="Abadi" panose="020B0604020202020204" pitchFamily="34" charset="0"/>
              </a:rPr>
              <a:t>not</a:t>
            </a:r>
            <a:r>
              <a:rPr lang="it-IT" sz="2000" i="1" dirty="0">
                <a:latin typeface="Abadi" panose="020B0604020202020204" pitchFamily="34" charset="0"/>
              </a:rPr>
              <a:t> </a:t>
            </a:r>
            <a:r>
              <a:rPr lang="it-IT" sz="2000" i="1" dirty="0" err="1">
                <a:latin typeface="Abadi" panose="020B0604020202020204" pitchFamily="34" charset="0"/>
              </a:rPr>
              <a:t>detectable</a:t>
            </a:r>
            <a:r>
              <a:rPr lang="it-IT" sz="2000" i="1" dirty="0">
                <a:latin typeface="Abadi" panose="020B0604020202020204" pitchFamily="34" charset="0"/>
              </a:rPr>
              <a:t> in a </a:t>
            </a:r>
            <a:r>
              <a:rPr lang="it-IT" sz="2000" i="1" dirty="0" err="1">
                <a:latin typeface="Abadi" panose="020B0604020202020204" pitchFamily="34" charset="0"/>
              </a:rPr>
              <a:t>clinical</a:t>
            </a:r>
            <a:r>
              <a:rPr lang="it-IT" sz="2000" i="1" dirty="0">
                <a:latin typeface="Abadi" panose="020B0604020202020204" pitchFamily="34" charset="0"/>
              </a:rPr>
              <a:t> </a:t>
            </a:r>
            <a:r>
              <a:rPr lang="it-IT" sz="2000" i="1" dirty="0" err="1">
                <a:latin typeface="Abadi" panose="020B0604020202020204" pitchFamily="34" charset="0"/>
              </a:rPr>
              <a:t>examination</a:t>
            </a:r>
            <a:endParaRPr lang="it-IT" sz="2000" i="1" dirty="0">
              <a:latin typeface="Abadi" panose="020B0604020202020204" pitchFamily="34" charset="0"/>
            </a:endParaRPr>
          </a:p>
          <a:p>
            <a:pPr algn="ctr"/>
            <a:r>
              <a:rPr lang="it-IT" sz="2000" i="1" dirty="0">
                <a:latin typeface="Abadi" panose="020B0604020202020204" pitchFamily="34" charset="0"/>
              </a:rPr>
              <a:t>progressive </a:t>
            </a:r>
            <a:r>
              <a:rPr lang="it-IT" sz="2000" i="1" dirty="0" err="1">
                <a:latin typeface="Abadi" panose="020B0604020202020204" pitchFamily="34" charset="0"/>
              </a:rPr>
              <a:t>emaciation</a:t>
            </a:r>
            <a:endParaRPr lang="it-IT" sz="2000" i="1" dirty="0">
              <a:latin typeface="Abadi" panose="020B0604020202020204" pitchFamily="34" charset="0"/>
            </a:endParaRPr>
          </a:p>
          <a:p>
            <a:pPr algn="ctr"/>
            <a:r>
              <a:rPr lang="it-IT" sz="2000" i="1" dirty="0" err="1">
                <a:latin typeface="Abadi" panose="020B0604020202020204" pitchFamily="34" charset="0"/>
              </a:rPr>
              <a:t>Dehydration</a:t>
            </a:r>
            <a:endParaRPr lang="it-IT" sz="2000" i="1" dirty="0">
              <a:latin typeface="Abadi" panose="020B0604020202020204" pitchFamily="34" charset="0"/>
            </a:endParaRPr>
          </a:p>
          <a:p>
            <a:pPr algn="ctr"/>
            <a:r>
              <a:rPr lang="it-IT" sz="2000" i="1" dirty="0" err="1">
                <a:latin typeface="Abadi" panose="020B0604020202020204" pitchFamily="34" charset="0"/>
              </a:rPr>
              <a:t>Icterus</a:t>
            </a:r>
            <a:endParaRPr lang="it-IT" sz="2000" i="1" dirty="0">
              <a:latin typeface="Abadi" panose="020B0604020202020204" pitchFamily="34" charset="0"/>
            </a:endParaRPr>
          </a:p>
          <a:p>
            <a:pPr algn="ctr"/>
            <a:r>
              <a:rPr lang="it-IT" sz="2000" i="1" dirty="0" err="1">
                <a:latin typeface="Abadi" panose="020B0604020202020204" pitchFamily="34" charset="0"/>
              </a:rPr>
              <a:t>Dyspnoea</a:t>
            </a:r>
            <a:endParaRPr lang="it-IT" sz="2000" i="1" dirty="0">
              <a:latin typeface="Abadi" panose="020B0604020202020204" pitchFamily="34" charset="0"/>
            </a:endParaRPr>
          </a:p>
          <a:p>
            <a:pPr algn="ctr"/>
            <a:r>
              <a:rPr lang="it-IT" sz="2000" b="1" i="1" dirty="0" err="1">
                <a:latin typeface="Abadi" panose="020B0604020202020204" pitchFamily="34" charset="0"/>
              </a:rPr>
              <a:t>neurological</a:t>
            </a:r>
            <a:r>
              <a:rPr lang="it-IT" sz="2000" b="1" i="1" dirty="0">
                <a:latin typeface="Abadi" panose="020B0604020202020204" pitchFamily="34" charset="0"/>
              </a:rPr>
              <a:t> </a:t>
            </a:r>
            <a:r>
              <a:rPr lang="it-IT" sz="2000" b="1" i="1" dirty="0" err="1">
                <a:latin typeface="Abadi" panose="020B0604020202020204" pitchFamily="34" charset="0"/>
              </a:rPr>
              <a:t>symptoms</a:t>
            </a:r>
            <a:r>
              <a:rPr lang="it-IT" sz="2000" i="1" dirty="0">
                <a:latin typeface="Abadi" panose="020B0604020202020204" pitchFamily="34" charset="0"/>
              </a:rPr>
              <a:t>:</a:t>
            </a:r>
          </a:p>
          <a:p>
            <a:pPr algn="ctr"/>
            <a:r>
              <a:rPr lang="it-IT" sz="2000" i="1" dirty="0" err="1">
                <a:latin typeface="Abadi" panose="020B0604020202020204" pitchFamily="34" charset="0"/>
              </a:rPr>
              <a:t>orientation</a:t>
            </a:r>
            <a:r>
              <a:rPr lang="it-IT" sz="2000" i="1" dirty="0">
                <a:latin typeface="Abadi" panose="020B0604020202020204" pitchFamily="34" charset="0"/>
              </a:rPr>
              <a:t> disorders,</a:t>
            </a:r>
          </a:p>
          <a:p>
            <a:pPr algn="ctr"/>
            <a:r>
              <a:rPr lang="it-IT" sz="2000" i="1" dirty="0" err="1">
                <a:latin typeface="Abadi" panose="020B0604020202020204" pitchFamily="34" charset="0"/>
              </a:rPr>
              <a:t>paralysis</a:t>
            </a:r>
            <a:r>
              <a:rPr lang="it-IT" sz="2000" i="1" dirty="0">
                <a:latin typeface="Abadi" panose="020B0604020202020204" pitchFamily="34" charset="0"/>
              </a:rPr>
              <a:t>,</a:t>
            </a:r>
          </a:p>
          <a:p>
            <a:pPr algn="ctr"/>
            <a:r>
              <a:rPr lang="it-IT" sz="2000" i="1" dirty="0">
                <a:latin typeface="Abadi" panose="020B0604020202020204" pitchFamily="34" charset="0"/>
              </a:rPr>
              <a:t> </a:t>
            </a:r>
            <a:r>
              <a:rPr lang="it-IT" sz="2000" i="1" dirty="0" err="1">
                <a:latin typeface="Abadi" panose="020B0604020202020204" pitchFamily="34" charset="0"/>
              </a:rPr>
              <a:t>behavior</a:t>
            </a:r>
            <a:r>
              <a:rPr lang="it-IT" sz="2000" i="1" dirty="0">
                <a:latin typeface="Abadi" panose="020B0604020202020204" pitchFamily="34" charset="0"/>
              </a:rPr>
              <a:t> disorders, </a:t>
            </a:r>
          </a:p>
          <a:p>
            <a:pPr algn="ctr"/>
            <a:r>
              <a:rPr lang="it-IT" sz="2000" i="1" dirty="0" err="1">
                <a:latin typeface="Abadi" panose="020B0604020202020204" pitchFamily="34" charset="0"/>
              </a:rPr>
              <a:t>neck</a:t>
            </a:r>
            <a:r>
              <a:rPr lang="it-IT" sz="2000" i="1" dirty="0">
                <a:latin typeface="Abadi" panose="020B0604020202020204" pitchFamily="34" charset="0"/>
              </a:rPr>
              <a:t> twist,</a:t>
            </a:r>
          </a:p>
          <a:p>
            <a:pPr algn="ctr"/>
            <a:r>
              <a:rPr lang="it-IT" sz="2000" i="1" dirty="0">
                <a:latin typeface="Abadi" panose="020B0604020202020204" pitchFamily="34" charset="0"/>
              </a:rPr>
              <a:t> </a:t>
            </a:r>
            <a:r>
              <a:rPr lang="it-IT" sz="2000" i="1" dirty="0" err="1">
                <a:latin typeface="Abadi" panose="020B0604020202020204" pitchFamily="34" charset="0"/>
              </a:rPr>
              <a:t>nystagmus</a:t>
            </a:r>
            <a:endParaRPr lang="it-IT" sz="2000" i="1" dirty="0">
              <a:latin typeface="Abadi" panose="020B0604020202020204" pitchFamily="34" charset="0"/>
            </a:endParaRPr>
          </a:p>
          <a:p>
            <a:pPr algn="ctr"/>
            <a:r>
              <a:rPr lang="it-IT" sz="2000" i="1" dirty="0" err="1">
                <a:latin typeface="Abadi" panose="020B0604020202020204" pitchFamily="34" charset="0"/>
              </a:rPr>
              <a:t>changes</a:t>
            </a:r>
            <a:r>
              <a:rPr lang="it-IT" sz="2000" i="1" dirty="0">
                <a:latin typeface="Abadi" panose="020B0604020202020204" pitchFamily="34" charset="0"/>
              </a:rPr>
              <a:t> in the </a:t>
            </a:r>
            <a:r>
              <a:rPr lang="it-IT" sz="2000" i="1" dirty="0" err="1">
                <a:latin typeface="Abadi" panose="020B0604020202020204" pitchFamily="34" charset="0"/>
              </a:rPr>
              <a:t>eyes</a:t>
            </a:r>
            <a:endParaRPr lang="it-IT" sz="2000" i="1" dirty="0">
              <a:latin typeface="Abadi" panose="020B0604020202020204" pitchFamily="34" charset="0"/>
            </a:endParaRPr>
          </a:p>
        </p:txBody>
      </p:sp>
    </p:spTree>
    <p:extLst>
      <p:ext uri="{BB962C8B-B14F-4D97-AF65-F5344CB8AC3E}">
        <p14:creationId xmlns:p14="http://schemas.microsoft.com/office/powerpoint/2010/main" val="209644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B703A7-195A-4CF5-8C99-4EE6306841BE}"/>
              </a:ext>
            </a:extLst>
          </p:cNvPr>
          <p:cNvSpPr>
            <a:spLocks noGrp="1"/>
          </p:cNvSpPr>
          <p:nvPr>
            <p:ph type="title"/>
          </p:nvPr>
        </p:nvSpPr>
        <p:spPr>
          <a:xfrm>
            <a:off x="4113884" y="2512770"/>
            <a:ext cx="8229600" cy="916230"/>
          </a:xfrm>
        </p:spPr>
        <p:txBody>
          <a:bodyPr>
            <a:noAutofit/>
          </a:bodyPr>
          <a:lstStyle/>
          <a:p>
            <a:r>
              <a:rPr lang="en-US" sz="2000" b="1" i="1" dirty="0">
                <a:solidFill>
                  <a:srgbClr val="FFFF00"/>
                </a:solidFill>
              </a:rPr>
              <a:t/>
            </a:r>
            <a:br>
              <a:rPr lang="en-US" sz="2000" b="1" i="1" dirty="0">
                <a:solidFill>
                  <a:srgbClr val="FFFF00"/>
                </a:solidFill>
              </a:rPr>
            </a:br>
            <a:r>
              <a:rPr lang="en-US" sz="2000" b="1" i="1" dirty="0"/>
              <a:t/>
            </a:r>
            <a:br>
              <a:rPr lang="en-US" sz="2000" b="1" i="1" dirty="0"/>
            </a:br>
            <a:endParaRPr lang="it-IT" sz="2000" b="1" i="1" dirty="0"/>
          </a:p>
        </p:txBody>
      </p:sp>
      <p:sp>
        <p:nvSpPr>
          <p:cNvPr id="3" name="Segnaposto contenuto 2">
            <a:extLst>
              <a:ext uri="{FF2B5EF4-FFF2-40B4-BE49-F238E27FC236}">
                <a16:creationId xmlns:a16="http://schemas.microsoft.com/office/drawing/2014/main" xmlns="" id="{4EB64C5A-D5B8-43A3-A3CD-78741CA7DCB8}"/>
              </a:ext>
            </a:extLst>
          </p:cNvPr>
          <p:cNvSpPr>
            <a:spLocks noGrp="1"/>
          </p:cNvSpPr>
          <p:nvPr>
            <p:ph idx="1"/>
          </p:nvPr>
        </p:nvSpPr>
        <p:spPr>
          <a:xfrm>
            <a:off x="4195319" y="1138425"/>
            <a:ext cx="8273368" cy="5010266"/>
          </a:xfrm>
        </p:spPr>
        <p:txBody>
          <a:bodyPr>
            <a:normAutofit fontScale="92500" lnSpcReduction="10000"/>
          </a:bodyPr>
          <a:lstStyle/>
          <a:p>
            <a:pPr marL="0" indent="0">
              <a:buNone/>
            </a:pPr>
            <a:r>
              <a:rPr lang="it-IT" dirty="0"/>
              <a:t> </a:t>
            </a:r>
            <a:r>
              <a:rPr lang="en-US" sz="2400" b="1" i="1" dirty="0">
                <a:solidFill>
                  <a:srgbClr val="FFFF00"/>
                </a:solidFill>
              </a:rPr>
              <a:t>Granulomas are accompanied by the</a:t>
            </a:r>
          </a:p>
          <a:p>
            <a:pPr marL="0" indent="0">
              <a:buNone/>
            </a:pPr>
            <a:r>
              <a:rPr lang="en-US" sz="2400" b="1" i="1" dirty="0">
                <a:solidFill>
                  <a:srgbClr val="FFFF00"/>
                </a:solidFill>
              </a:rPr>
              <a:t> accumulation of fluid in the body cavities</a:t>
            </a:r>
            <a:r>
              <a:rPr lang="en-US" sz="2000" b="1" i="1" dirty="0">
                <a:solidFill>
                  <a:srgbClr val="FFFF00"/>
                </a:solidFill>
              </a:rPr>
              <a:t>.</a:t>
            </a:r>
          </a:p>
          <a:p>
            <a:pPr marL="0" indent="0">
              <a:buNone/>
            </a:pPr>
            <a:r>
              <a:rPr lang="en-US" sz="2400" b="1" i="1" dirty="0">
                <a:solidFill>
                  <a:srgbClr val="FFFF00"/>
                </a:solidFill>
              </a:rPr>
              <a:t/>
            </a:r>
            <a:br>
              <a:rPr lang="en-US" sz="2400" b="1" i="1" dirty="0">
                <a:solidFill>
                  <a:srgbClr val="FFFF00"/>
                </a:solidFill>
              </a:rPr>
            </a:br>
            <a:r>
              <a:rPr lang="en-US" sz="2400" b="1" i="1" dirty="0" err="1">
                <a:solidFill>
                  <a:srgbClr val="FFFF00"/>
                </a:solidFill>
              </a:rPr>
              <a:t>Dispnea</a:t>
            </a:r>
            <a:endParaRPr lang="en-US" sz="2400" b="1" i="1" dirty="0">
              <a:solidFill>
                <a:srgbClr val="FFFF00"/>
              </a:solidFill>
            </a:endParaRPr>
          </a:p>
          <a:p>
            <a:pPr marL="0" indent="0">
              <a:buNone/>
            </a:pPr>
            <a:endParaRPr lang="en-US" sz="2400" b="1" i="1" dirty="0">
              <a:solidFill>
                <a:srgbClr val="FFFF00"/>
              </a:solidFill>
            </a:endParaRPr>
          </a:p>
          <a:p>
            <a:pPr marL="0" indent="0">
              <a:buNone/>
            </a:pPr>
            <a:r>
              <a:rPr lang="en-US" sz="2400" b="1" i="1" dirty="0">
                <a:solidFill>
                  <a:srgbClr val="FFFF00"/>
                </a:solidFill>
              </a:rPr>
              <a:t/>
            </a:r>
            <a:br>
              <a:rPr lang="en-US" sz="2400" b="1" i="1" dirty="0">
                <a:solidFill>
                  <a:srgbClr val="FFFF00"/>
                </a:solidFill>
              </a:rPr>
            </a:br>
            <a:r>
              <a:rPr lang="en-US" sz="2400" b="1" i="1" dirty="0">
                <a:solidFill>
                  <a:srgbClr val="FFFF00"/>
                </a:solidFill>
              </a:rPr>
              <a:t>Progressive emaciation</a:t>
            </a:r>
          </a:p>
          <a:p>
            <a:pPr marL="0" indent="0">
              <a:buNone/>
            </a:pPr>
            <a:endParaRPr lang="en-US" sz="2400" b="1" i="1" dirty="0">
              <a:solidFill>
                <a:srgbClr val="FFFF00"/>
              </a:solidFill>
            </a:endParaRPr>
          </a:p>
          <a:p>
            <a:pPr marL="0" indent="0">
              <a:buNone/>
            </a:pPr>
            <a:r>
              <a:rPr lang="en-US" sz="2400" b="1" i="1" dirty="0">
                <a:solidFill>
                  <a:srgbClr val="FFFF00"/>
                </a:solidFill>
              </a:rPr>
              <a:t/>
            </a:r>
            <a:br>
              <a:rPr lang="en-US" sz="2400" b="1" i="1" dirty="0">
                <a:solidFill>
                  <a:srgbClr val="FFFF00"/>
                </a:solidFill>
              </a:rPr>
            </a:br>
            <a:r>
              <a:rPr lang="en-US" sz="2400" b="1" i="1" dirty="0">
                <a:solidFill>
                  <a:srgbClr val="FFFF00"/>
                </a:solidFill>
              </a:rPr>
              <a:t>Glomerulonephritis</a:t>
            </a:r>
          </a:p>
          <a:p>
            <a:pPr marL="0" indent="0">
              <a:buNone/>
            </a:pPr>
            <a:endParaRPr lang="en-US" sz="2400" b="1" i="1" dirty="0">
              <a:solidFill>
                <a:srgbClr val="FFFF00"/>
              </a:solidFill>
            </a:endParaRPr>
          </a:p>
          <a:p>
            <a:pPr marL="0" indent="0">
              <a:buNone/>
            </a:pPr>
            <a:r>
              <a:rPr lang="en-US" sz="2400" b="1" i="1" dirty="0">
                <a:solidFill>
                  <a:srgbClr val="FFFF00"/>
                </a:solidFill>
              </a:rPr>
              <a:t/>
            </a:r>
            <a:br>
              <a:rPr lang="en-US" sz="2400" b="1" i="1" dirty="0">
                <a:solidFill>
                  <a:srgbClr val="FFFF00"/>
                </a:solidFill>
              </a:rPr>
            </a:br>
            <a:r>
              <a:rPr lang="en-US" sz="2400" b="1" i="1" dirty="0">
                <a:solidFill>
                  <a:srgbClr val="FFFF00"/>
                </a:solidFill>
              </a:rPr>
              <a:t>Liver damage</a:t>
            </a:r>
            <a:r>
              <a:rPr lang="en-US" sz="2000" b="1" i="1" dirty="0">
                <a:solidFill>
                  <a:srgbClr val="FFFF00"/>
                </a:solidFill>
              </a:rPr>
              <a:t/>
            </a:r>
            <a:br>
              <a:rPr lang="en-US" sz="2000" b="1" i="1" dirty="0">
                <a:solidFill>
                  <a:srgbClr val="FFFF00"/>
                </a:solidFill>
              </a:rPr>
            </a:br>
            <a:endParaRPr lang="it-IT" i="1" dirty="0"/>
          </a:p>
        </p:txBody>
      </p:sp>
      <p:sp>
        <p:nvSpPr>
          <p:cNvPr id="5" name="Rettangolo 4">
            <a:extLst>
              <a:ext uri="{FF2B5EF4-FFF2-40B4-BE49-F238E27FC236}">
                <a16:creationId xmlns:a16="http://schemas.microsoft.com/office/drawing/2014/main" xmlns="" id="{96C048BA-6130-46E8-A535-3862D7CCFF6A}"/>
              </a:ext>
            </a:extLst>
          </p:cNvPr>
          <p:cNvSpPr/>
          <p:nvPr/>
        </p:nvSpPr>
        <p:spPr>
          <a:xfrm>
            <a:off x="304493" y="2207360"/>
            <a:ext cx="3045865" cy="377876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i="1" dirty="0"/>
              <a:t>Effusive </a:t>
            </a:r>
            <a:r>
              <a:rPr lang="it-IT" sz="3200" b="1" i="1" dirty="0" err="1"/>
              <a:t>form</a:t>
            </a:r>
            <a:endParaRPr lang="it-IT" sz="3200" b="1" i="1" dirty="0"/>
          </a:p>
        </p:txBody>
      </p:sp>
      <p:sp>
        <p:nvSpPr>
          <p:cNvPr id="6" name="Freccia a destra 5">
            <a:extLst>
              <a:ext uri="{FF2B5EF4-FFF2-40B4-BE49-F238E27FC236}">
                <a16:creationId xmlns:a16="http://schemas.microsoft.com/office/drawing/2014/main" xmlns="" id="{B96EE05D-A129-47A7-8CDC-3A4C7BF0F0E8}"/>
              </a:ext>
            </a:extLst>
          </p:cNvPr>
          <p:cNvSpPr/>
          <p:nvPr/>
        </p:nvSpPr>
        <p:spPr>
          <a:xfrm>
            <a:off x="3461175" y="3373630"/>
            <a:ext cx="992584" cy="1094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2005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xmlns="" id="{63F5877B-98C7-49DD-83AB-0F6F57CB65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xmlns="" id="{10E072FB-1C80-4B1B-9C23-06C589538982}"/>
              </a:ext>
            </a:extLst>
          </p:cNvPr>
          <p:cNvPicPr>
            <a:picLocks noChangeAspect="1"/>
          </p:cNvPicPr>
          <p:nvPr/>
        </p:nvPicPr>
        <p:blipFill rotWithShape="1">
          <a:blip r:embed="rId2"/>
          <a:srcRect t="2317" r="-1" b="1562"/>
          <a:stretch/>
        </p:blipFill>
        <p:spPr>
          <a:xfrm>
            <a:off x="5523058" y="-18"/>
            <a:ext cx="3620942" cy="6857999"/>
          </a:xfrm>
          <a:custGeom>
            <a:avLst/>
            <a:gdLst>
              <a:gd name="connsiteX0" fmla="*/ 4441 w 4827922"/>
              <a:gd name="connsiteY0" fmla="*/ 0 h 6858000"/>
              <a:gd name="connsiteX1" fmla="*/ 4827922 w 4827922"/>
              <a:gd name="connsiteY1" fmla="*/ 0 h 6858000"/>
              <a:gd name="connsiteX2" fmla="*/ 4827922 w 4827922"/>
              <a:gd name="connsiteY2" fmla="*/ 6858000 h 6858000"/>
              <a:gd name="connsiteX3" fmla="*/ 0 w 4827922"/>
              <a:gd name="connsiteY3" fmla="*/ 6858000 h 6858000"/>
              <a:gd name="connsiteX4" fmla="*/ 106674 w 4827922"/>
              <a:gd name="connsiteY4" fmla="*/ 6638378 h 6858000"/>
              <a:gd name="connsiteX5" fmla="*/ 777229 w 4827922"/>
              <a:gd name="connsiteY5" fmla="*/ 3424428 h 6858000"/>
              <a:gd name="connsiteX6" fmla="*/ 106674 w 4827922"/>
              <a:gd name="connsiteY6" fmla="*/ 2104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4" name="Segnaposto contenuto 3" descr="Immagine che contiene persona, interni, parete, animale&#10;&#10;Descrizione generata automaticamente">
            <a:extLst>
              <a:ext uri="{FF2B5EF4-FFF2-40B4-BE49-F238E27FC236}">
                <a16:creationId xmlns:a16="http://schemas.microsoft.com/office/drawing/2014/main" xmlns="" id="{58538EEB-8F0E-44E8-BD5C-6B5BC10334E4}"/>
              </a:ext>
            </a:extLst>
          </p:cNvPr>
          <p:cNvPicPr>
            <a:picLocks noChangeAspect="1"/>
          </p:cNvPicPr>
          <p:nvPr/>
        </p:nvPicPr>
        <p:blipFill rotWithShape="1">
          <a:blip r:embed="rId3">
            <a:extLst/>
          </a:blip>
          <a:srcRect l="13177" r="13179"/>
          <a:stretch/>
        </p:blipFill>
        <p:spPr>
          <a:xfrm>
            <a:off x="2339520" y="18"/>
            <a:ext cx="3724717" cy="6857999"/>
          </a:xfrm>
          <a:custGeom>
            <a:avLst/>
            <a:gdLst>
              <a:gd name="connsiteX0" fmla="*/ 0 w 4966290"/>
              <a:gd name="connsiteY0" fmla="*/ 0 h 6857999"/>
              <a:gd name="connsiteX1" fmla="*/ 4188230 w 4966290"/>
              <a:gd name="connsiteY1" fmla="*/ 0 h 6857999"/>
              <a:gd name="connsiteX2" fmla="*/ 4295735 w 4966290"/>
              <a:gd name="connsiteY2" fmla="*/ 210478 h 6857999"/>
              <a:gd name="connsiteX3" fmla="*/ 4966290 w 4966290"/>
              <a:gd name="connsiteY3" fmla="*/ 3424428 h 6857999"/>
              <a:gd name="connsiteX4" fmla="*/ 4295735 w 4966290"/>
              <a:gd name="connsiteY4" fmla="*/ 6638378 h 6857999"/>
              <a:gd name="connsiteX5" fmla="*/ 4183560 w 4966290"/>
              <a:gd name="connsiteY5" fmla="*/ 6857999 h 6857999"/>
              <a:gd name="connsiteX6" fmla="*/ 53039 w 4966290"/>
              <a:gd name="connsiteY6" fmla="*/ 6857999 h 6857999"/>
              <a:gd name="connsiteX7" fmla="*/ 132047 w 4966290"/>
              <a:gd name="connsiteY7" fmla="*/ 6695338 h 6857999"/>
              <a:gd name="connsiteX8" fmla="*/ 802602 w 4966290"/>
              <a:gd name="connsiteY8" fmla="*/ 3481388 h 6857999"/>
              <a:gd name="connsiteX9" fmla="*/ 22579 w 4966290"/>
              <a:gd name="connsiteY9" fmla="*/ 4206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56" name="Freeform: Shape 55">
            <a:extLst>
              <a:ext uri="{FF2B5EF4-FFF2-40B4-BE49-F238E27FC236}">
                <a16:creationId xmlns:a16="http://schemas.microsoft.com/office/drawing/2014/main" xmlns="" id="{4EA91930-66BC-4C41-B4F5-C31EB216F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8" name="Freeform: Shape 57">
            <a:extLst>
              <a:ext uri="{FF2B5EF4-FFF2-40B4-BE49-F238E27FC236}">
                <a16:creationId xmlns:a16="http://schemas.microsoft.com/office/drawing/2014/main" xmlns="" id="{6313CF8F-B436-401E-9575-DE0F8E8B5B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B33B5BBC-5739-484F-86ED-E913F8D5F2BF}"/>
              </a:ext>
            </a:extLst>
          </p:cNvPr>
          <p:cNvSpPr>
            <a:spLocks noGrp="1"/>
          </p:cNvSpPr>
          <p:nvPr>
            <p:ph type="title"/>
          </p:nvPr>
        </p:nvSpPr>
        <p:spPr>
          <a:xfrm>
            <a:off x="236142" y="1083951"/>
            <a:ext cx="2103378" cy="4220148"/>
          </a:xfrm>
        </p:spPr>
        <p:txBody>
          <a:bodyPr vert="horz" lIns="91440" tIns="45720" rIns="91440" bIns="45720" rtlCol="0" anchor="ctr">
            <a:normAutofit/>
          </a:bodyPr>
          <a:lstStyle/>
          <a:p>
            <a:r>
              <a:rPr lang="en-US" sz="5400" b="1" i="1" dirty="0" err="1"/>
              <a:t>Ascitis</a:t>
            </a:r>
            <a:endParaRPr lang="en-US" sz="5400" b="1" i="1" dirty="0"/>
          </a:p>
        </p:txBody>
      </p:sp>
      <p:sp>
        <p:nvSpPr>
          <p:cNvPr id="60" name="Rectangle 59">
            <a:extLst>
              <a:ext uri="{FF2B5EF4-FFF2-40B4-BE49-F238E27FC236}">
                <a16:creationId xmlns:a16="http://schemas.microsoft.com/office/drawing/2014/main" xmlns="" id="{2A38CFE9-C30A-4551-ACCB-D5808FBC39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2" name="Rectangle 61">
            <a:extLst>
              <a:ext uri="{FF2B5EF4-FFF2-40B4-BE49-F238E27FC236}">
                <a16:creationId xmlns:a16="http://schemas.microsoft.com/office/drawing/2014/main" xmlns="" id="{67EF550F-47CE-4FB2-9DAC-12AD835C8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Content Placeholder 50">
            <a:extLst>
              <a:ext uri="{FF2B5EF4-FFF2-40B4-BE49-F238E27FC236}">
                <a16:creationId xmlns:a16="http://schemas.microsoft.com/office/drawing/2014/main" xmlns="" id="{34807299-9076-4209-8B83-71473EE78D70}"/>
              </a:ext>
            </a:extLst>
          </p:cNvPr>
          <p:cNvSpPr>
            <a:spLocks noGrp="1"/>
          </p:cNvSpPr>
          <p:nvPr>
            <p:ph idx="1"/>
          </p:nvPr>
        </p:nvSpPr>
        <p:spPr>
          <a:xfrm>
            <a:off x="1670604" y="5582205"/>
            <a:ext cx="768815" cy="594757"/>
          </a:xfrm>
        </p:spPr>
        <p:txBody>
          <a:bodyPr>
            <a:normAutofit/>
          </a:bodyPr>
          <a:lstStyle/>
          <a:p>
            <a:endParaRPr lang="en-US" sz="1600" dirty="0"/>
          </a:p>
        </p:txBody>
      </p:sp>
    </p:spTree>
    <p:extLst>
      <p:ext uri="{BB962C8B-B14F-4D97-AF65-F5344CB8AC3E}">
        <p14:creationId xmlns:p14="http://schemas.microsoft.com/office/powerpoint/2010/main" val="245654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1C869791-466C-4E83-85E7-26DAFB768289}"/>
              </a:ext>
            </a:extLst>
          </p:cNvPr>
          <p:cNvPicPr>
            <a:picLocks noChangeAspect="1"/>
          </p:cNvPicPr>
          <p:nvPr/>
        </p:nvPicPr>
        <p:blipFill>
          <a:blip r:embed="rId2"/>
          <a:stretch>
            <a:fillRect/>
          </a:stretch>
        </p:blipFill>
        <p:spPr>
          <a:xfrm>
            <a:off x="4554499" y="3374133"/>
            <a:ext cx="4507213" cy="3286570"/>
          </a:xfrm>
          <a:prstGeom prst="rect">
            <a:avLst/>
          </a:prstGeom>
        </p:spPr>
      </p:pic>
      <p:sp>
        <p:nvSpPr>
          <p:cNvPr id="2" name="Titolo 1">
            <a:extLst>
              <a:ext uri="{FF2B5EF4-FFF2-40B4-BE49-F238E27FC236}">
                <a16:creationId xmlns:a16="http://schemas.microsoft.com/office/drawing/2014/main" xmlns="" id="{1424CF93-AA70-4C5D-AC38-D48F5251FB2F}"/>
              </a:ext>
            </a:extLst>
          </p:cNvPr>
          <p:cNvSpPr>
            <a:spLocks noGrp="1"/>
          </p:cNvSpPr>
          <p:nvPr>
            <p:ph type="title"/>
          </p:nvPr>
        </p:nvSpPr>
        <p:spPr>
          <a:xfrm>
            <a:off x="5620827" y="1596540"/>
            <a:ext cx="8370436" cy="1217545"/>
          </a:xfrm>
        </p:spPr>
        <p:txBody>
          <a:bodyPr>
            <a:normAutofit/>
          </a:bodyPr>
          <a:lstStyle/>
          <a:p>
            <a:r>
              <a:rPr lang="en-US" sz="2800" dirty="0"/>
              <a:t>his is an x-ray</a:t>
            </a:r>
            <a:br>
              <a:rPr lang="en-US" sz="2800" dirty="0"/>
            </a:br>
            <a:r>
              <a:rPr lang="en-US" sz="2800" dirty="0"/>
              <a:t>of a normal cats thorax. </a:t>
            </a:r>
            <a:endParaRPr lang="it-IT" sz="2800" dirty="0"/>
          </a:p>
        </p:txBody>
      </p:sp>
      <p:pic>
        <p:nvPicPr>
          <p:cNvPr id="4" name="Segnaposto contenuto 3">
            <a:extLst>
              <a:ext uri="{FF2B5EF4-FFF2-40B4-BE49-F238E27FC236}">
                <a16:creationId xmlns:a16="http://schemas.microsoft.com/office/drawing/2014/main" xmlns="" id="{E54F4DB6-E93C-4840-8F03-1155502BCF4A}"/>
              </a:ext>
            </a:extLst>
          </p:cNvPr>
          <p:cNvPicPr>
            <a:picLocks noGrp="1" noChangeAspect="1"/>
          </p:cNvPicPr>
          <p:nvPr>
            <p:ph idx="1"/>
          </p:nvPr>
        </p:nvPicPr>
        <p:blipFill>
          <a:blip r:embed="rId3"/>
          <a:stretch>
            <a:fillRect/>
          </a:stretch>
        </p:blipFill>
        <p:spPr>
          <a:xfrm>
            <a:off x="82288" y="1749245"/>
            <a:ext cx="4419295" cy="3023878"/>
          </a:xfrm>
          <a:prstGeom prst="rect">
            <a:avLst/>
          </a:prstGeom>
        </p:spPr>
      </p:pic>
      <p:sp>
        <p:nvSpPr>
          <p:cNvPr id="6" name="CasellaDiTesto 5">
            <a:extLst>
              <a:ext uri="{FF2B5EF4-FFF2-40B4-BE49-F238E27FC236}">
                <a16:creationId xmlns:a16="http://schemas.microsoft.com/office/drawing/2014/main" xmlns="" id="{AC26CF61-FC65-49DD-A1E4-3F356E777458}"/>
              </a:ext>
            </a:extLst>
          </p:cNvPr>
          <p:cNvSpPr txBox="1"/>
          <p:nvPr/>
        </p:nvSpPr>
        <p:spPr>
          <a:xfrm>
            <a:off x="448965" y="5212822"/>
            <a:ext cx="4878325" cy="1508105"/>
          </a:xfrm>
          <a:prstGeom prst="rect">
            <a:avLst/>
          </a:prstGeom>
          <a:noFill/>
        </p:spPr>
        <p:txBody>
          <a:bodyPr wrap="square" rtlCol="0">
            <a:spAutoFit/>
          </a:bodyPr>
          <a:lstStyle/>
          <a:p>
            <a:r>
              <a:rPr lang="it-IT" sz="4400" b="1" i="1" dirty="0" err="1"/>
              <a:t>Fluid</a:t>
            </a:r>
            <a:r>
              <a:rPr lang="it-IT" sz="4400" b="1" i="1" dirty="0"/>
              <a:t> in </a:t>
            </a:r>
            <a:r>
              <a:rPr lang="it-IT" sz="4400" b="1" i="1" dirty="0" err="1"/>
              <a:t>chest</a:t>
            </a:r>
            <a:r>
              <a:rPr lang="it-IT" sz="4400" b="1" i="1" dirty="0"/>
              <a:t> </a:t>
            </a:r>
            <a:r>
              <a:rPr lang="it-IT" sz="4800" b="1" i="1" dirty="0" err="1"/>
              <a:t>cavity</a:t>
            </a:r>
            <a:r>
              <a:rPr lang="it-IT" sz="2800" b="1" i="1" dirty="0"/>
              <a:t>.</a:t>
            </a:r>
          </a:p>
        </p:txBody>
      </p:sp>
      <p:sp>
        <p:nvSpPr>
          <p:cNvPr id="7" name="Freccia in giù 6">
            <a:extLst>
              <a:ext uri="{FF2B5EF4-FFF2-40B4-BE49-F238E27FC236}">
                <a16:creationId xmlns:a16="http://schemas.microsoft.com/office/drawing/2014/main" xmlns="" id="{C6886F36-56CE-42F0-8D19-C51828460545}"/>
              </a:ext>
            </a:extLst>
          </p:cNvPr>
          <p:cNvSpPr/>
          <p:nvPr/>
        </p:nvSpPr>
        <p:spPr>
          <a:xfrm rot="5400000">
            <a:off x="4847760" y="17161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xmlns="" id="{1318D555-307F-4BA9-9DF1-685C30B663B4}"/>
              </a:ext>
            </a:extLst>
          </p:cNvPr>
          <p:cNvSpPr/>
          <p:nvPr/>
        </p:nvSpPr>
        <p:spPr>
          <a:xfrm>
            <a:off x="3350360" y="59668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1489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191D54A-7C9A-4401-A950-13D42A877BBC}"/>
              </a:ext>
            </a:extLst>
          </p:cNvPr>
          <p:cNvSpPr>
            <a:spLocks noGrp="1"/>
          </p:cNvSpPr>
          <p:nvPr>
            <p:ph type="title"/>
          </p:nvPr>
        </p:nvSpPr>
        <p:spPr/>
        <p:txBody>
          <a:bodyPr>
            <a:normAutofit/>
          </a:bodyPr>
          <a:lstStyle/>
          <a:p>
            <a:r>
              <a:rPr lang="it-IT" sz="6000" b="1" i="1" dirty="0" err="1">
                <a:solidFill>
                  <a:srgbClr val="FFFF00"/>
                </a:solidFill>
              </a:rPr>
              <a:t>Diagnosis</a:t>
            </a:r>
            <a:endParaRPr lang="it-IT" sz="6000" b="1" i="1" dirty="0">
              <a:solidFill>
                <a:srgbClr val="FFFF00"/>
              </a:solidFill>
            </a:endParaRPr>
          </a:p>
        </p:txBody>
      </p:sp>
      <p:sp>
        <p:nvSpPr>
          <p:cNvPr id="3" name="Segnaposto contenuto 2">
            <a:extLst>
              <a:ext uri="{FF2B5EF4-FFF2-40B4-BE49-F238E27FC236}">
                <a16:creationId xmlns:a16="http://schemas.microsoft.com/office/drawing/2014/main" xmlns="" id="{D8F355F1-8EA3-4CB2-85C5-DD733C74DAB2}"/>
              </a:ext>
            </a:extLst>
          </p:cNvPr>
          <p:cNvSpPr>
            <a:spLocks noGrp="1"/>
          </p:cNvSpPr>
          <p:nvPr>
            <p:ph idx="1"/>
          </p:nvPr>
        </p:nvSpPr>
        <p:spPr>
          <a:xfrm>
            <a:off x="143555" y="2633787"/>
            <a:ext cx="8229600" cy="4224213"/>
          </a:xfrm>
        </p:spPr>
        <p:txBody>
          <a:bodyPr>
            <a:normAutofit fontScale="92500" lnSpcReduction="20000"/>
          </a:bodyPr>
          <a:lstStyle/>
          <a:p>
            <a:r>
              <a:rPr lang="it-IT" sz="3900" b="1" i="1" dirty="0" err="1"/>
              <a:t>Is</a:t>
            </a:r>
            <a:r>
              <a:rPr lang="it-IT" sz="3900" b="1" i="1" dirty="0"/>
              <a:t> so </a:t>
            </a:r>
            <a:r>
              <a:rPr lang="it-IT" sz="3900" b="1" i="1" dirty="0" err="1"/>
              <a:t>problematic</a:t>
            </a:r>
            <a:r>
              <a:rPr lang="it-IT" sz="3900" b="1" i="1" dirty="0"/>
              <a:t>.</a:t>
            </a:r>
          </a:p>
          <a:p>
            <a:endParaRPr lang="it-IT" sz="3900" b="1" i="1" dirty="0"/>
          </a:p>
          <a:p>
            <a:r>
              <a:rPr lang="en-US" dirty="0"/>
              <a:t>We don’t have a blood test that tells us if the virus is present like we have with </a:t>
            </a:r>
            <a:r>
              <a:rPr lang="en-US" dirty="0" err="1"/>
              <a:t>FeLV</a:t>
            </a:r>
            <a:r>
              <a:rPr lang="en-US" dirty="0"/>
              <a:t> and FIV. The tests we do have tells us if antibodies have been made to the category of virus that FIP belongs to (coronavirus), but it does not tell us if it is the actual FIP virus or not.</a:t>
            </a:r>
            <a:endParaRPr lang="it-IT" dirty="0"/>
          </a:p>
          <a:p>
            <a:endParaRPr lang="it-IT" dirty="0"/>
          </a:p>
          <a:p>
            <a:r>
              <a:rPr lang="en-US" dirty="0"/>
              <a:t>The only way to be 100% certain of the diagnosis is to biopsy one of the abdominal lymph nodes, the kidneys, or the liver.</a:t>
            </a:r>
            <a:endParaRPr lang="it-IT" dirty="0"/>
          </a:p>
          <a:p>
            <a:endParaRPr lang="it-IT" dirty="0"/>
          </a:p>
          <a:p>
            <a:endParaRPr lang="en-US" dirty="0"/>
          </a:p>
          <a:p>
            <a:endParaRPr lang="it-IT" dirty="0"/>
          </a:p>
        </p:txBody>
      </p:sp>
    </p:spTree>
    <p:extLst>
      <p:ext uri="{BB962C8B-B14F-4D97-AF65-F5344CB8AC3E}">
        <p14:creationId xmlns:p14="http://schemas.microsoft.com/office/powerpoint/2010/main" val="395309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442920"/>
            <a:ext cx="8624114" cy="1143000"/>
          </a:xfrm>
        </p:spPr>
        <p:txBody>
          <a:bodyPr>
            <a:normAutofit/>
          </a:bodyPr>
          <a:lstStyle/>
          <a:p>
            <a:pPr algn="l"/>
            <a:r>
              <a:rPr lang="en-US" sz="5400" b="1" i="1" dirty="0">
                <a:solidFill>
                  <a:srgbClr val="FFFF00"/>
                </a:solidFill>
              </a:rPr>
              <a:t>What is FIP?</a:t>
            </a:r>
          </a:p>
        </p:txBody>
      </p:sp>
      <p:sp>
        <p:nvSpPr>
          <p:cNvPr id="3" name="Content Placeholder 2"/>
          <p:cNvSpPr>
            <a:spLocks noGrp="1"/>
          </p:cNvSpPr>
          <p:nvPr>
            <p:ph idx="1"/>
          </p:nvPr>
        </p:nvSpPr>
        <p:spPr>
          <a:xfrm>
            <a:off x="223626" y="2585920"/>
            <a:ext cx="8229600" cy="3918803"/>
          </a:xfrm>
        </p:spPr>
        <p:txBody>
          <a:bodyPr/>
          <a:lstStyle/>
          <a:p>
            <a:pPr marL="0" indent="0">
              <a:buNone/>
            </a:pPr>
            <a:r>
              <a:rPr lang="en-US" sz="3600" dirty="0"/>
              <a:t>Feline infectious peritonitis (FIP) is a clinical important disease of cats caused by a virulent biotype of feline coronavirus.</a:t>
            </a:r>
          </a:p>
          <a:p>
            <a:pPr marL="0" indent="0">
              <a:buNone/>
            </a:pPr>
            <a:r>
              <a:rPr lang="en-US" sz="3600" dirty="0"/>
              <a:t>That disease occurs worldwide in wild and domestic cats.</a:t>
            </a:r>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C48C0D-0926-469E-AF83-9DC33483D596}"/>
              </a:ext>
            </a:extLst>
          </p:cNvPr>
          <p:cNvSpPr>
            <a:spLocks noGrp="1"/>
          </p:cNvSpPr>
          <p:nvPr>
            <p:ph type="title"/>
          </p:nvPr>
        </p:nvSpPr>
        <p:spPr>
          <a:xfrm>
            <a:off x="601670" y="3276295"/>
            <a:ext cx="8229600" cy="1143000"/>
          </a:xfrm>
        </p:spPr>
        <p:txBody>
          <a:bodyPr>
            <a:noAutofit/>
          </a:bodyPr>
          <a:lstStyle/>
          <a:p>
            <a:r>
              <a:rPr lang="it-IT" sz="7200" b="1" dirty="0">
                <a:solidFill>
                  <a:srgbClr val="FFFF00"/>
                </a:solidFill>
                <a:latin typeface="Arial Rounded MT Bold" panose="020F0704030504030204" pitchFamily="34" charset="0"/>
              </a:rPr>
              <a:t>So… </a:t>
            </a:r>
            <a:r>
              <a:rPr lang="it-IT" sz="7200" b="1" dirty="0" err="1">
                <a:solidFill>
                  <a:srgbClr val="FFFF00"/>
                </a:solidFill>
                <a:latin typeface="Arial Rounded MT Bold" panose="020F0704030504030204" pitchFamily="34" charset="0"/>
              </a:rPr>
              <a:t>what</a:t>
            </a:r>
            <a:r>
              <a:rPr lang="it-IT" sz="7200" b="1" dirty="0">
                <a:solidFill>
                  <a:srgbClr val="FFFF00"/>
                </a:solidFill>
                <a:latin typeface="Arial Rounded MT Bold" panose="020F0704030504030204" pitchFamily="34" charset="0"/>
              </a:rPr>
              <a:t> can </a:t>
            </a:r>
            <a:r>
              <a:rPr lang="it-IT" sz="7200" b="1" dirty="0" err="1">
                <a:solidFill>
                  <a:srgbClr val="FFFF00"/>
                </a:solidFill>
                <a:latin typeface="Arial Rounded MT Bold" panose="020F0704030504030204" pitchFamily="34" charset="0"/>
              </a:rPr>
              <a:t>we</a:t>
            </a:r>
            <a:r>
              <a:rPr lang="it-IT" sz="7200" b="1" dirty="0">
                <a:solidFill>
                  <a:srgbClr val="FFFF00"/>
                </a:solidFill>
                <a:latin typeface="Arial Rounded MT Bold" panose="020F0704030504030204" pitchFamily="34" charset="0"/>
              </a:rPr>
              <a:t> </a:t>
            </a:r>
            <a:r>
              <a:rPr lang="it-IT" sz="7200" b="1" dirty="0" err="1">
                <a:solidFill>
                  <a:srgbClr val="FFFF00"/>
                </a:solidFill>
                <a:latin typeface="Arial Rounded MT Bold" panose="020F0704030504030204" pitchFamily="34" charset="0"/>
              </a:rPr>
              <a:t>see</a:t>
            </a:r>
            <a:r>
              <a:rPr lang="it-IT" sz="7200" b="1" dirty="0">
                <a:solidFill>
                  <a:srgbClr val="FFFF00"/>
                </a:solidFill>
                <a:latin typeface="Arial Rounded MT Bold" panose="020F0704030504030204" pitchFamily="34" charset="0"/>
              </a:rPr>
              <a:t> in a </a:t>
            </a:r>
            <a:r>
              <a:rPr lang="it-IT" sz="7200" b="1" dirty="0" err="1">
                <a:solidFill>
                  <a:srgbClr val="FFFF00"/>
                </a:solidFill>
                <a:latin typeface="Arial Rounded MT Bold" panose="020F0704030504030204" pitchFamily="34" charset="0"/>
              </a:rPr>
              <a:t>necropsy</a:t>
            </a:r>
            <a:r>
              <a:rPr lang="it-IT" sz="7200" b="1" dirty="0">
                <a:solidFill>
                  <a:srgbClr val="FFFF00"/>
                </a:solidFill>
                <a:latin typeface="Arial Rounded MT Bold" panose="020F0704030504030204" pitchFamily="34" charset="0"/>
              </a:rPr>
              <a:t>?</a:t>
            </a:r>
          </a:p>
        </p:txBody>
      </p:sp>
      <p:sp>
        <p:nvSpPr>
          <p:cNvPr id="3" name="Segnaposto contenuto 2">
            <a:extLst>
              <a:ext uri="{FF2B5EF4-FFF2-40B4-BE49-F238E27FC236}">
                <a16:creationId xmlns:a16="http://schemas.microsoft.com/office/drawing/2014/main" xmlns="" id="{5656934F-D9FA-4BD4-9856-89280B033585}"/>
              </a:ext>
            </a:extLst>
          </p:cNvPr>
          <p:cNvSpPr>
            <a:spLocks noGrp="1"/>
          </p:cNvSpPr>
          <p:nvPr>
            <p:ph idx="1"/>
          </p:nvPr>
        </p:nvSpPr>
        <p:spPr>
          <a:xfrm>
            <a:off x="1976015" y="7093920"/>
            <a:ext cx="8229600" cy="3918803"/>
          </a:xfrm>
        </p:spPr>
        <p:txBody>
          <a:bodyPr/>
          <a:lstStyle/>
          <a:p>
            <a:pPr marL="0" indent="0">
              <a:buNone/>
            </a:pPr>
            <a:endParaRPr lang="it-IT" dirty="0"/>
          </a:p>
        </p:txBody>
      </p:sp>
    </p:spTree>
    <p:extLst>
      <p:ext uri="{BB962C8B-B14F-4D97-AF65-F5344CB8AC3E}">
        <p14:creationId xmlns:p14="http://schemas.microsoft.com/office/powerpoint/2010/main" val="94184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7255" y="-59376"/>
            <a:ext cx="9386886" cy="6923798"/>
            <a:chOff x="-329674" y="-51881"/>
            <a:chExt cx="12515851" cy="6923798"/>
          </a:xfrm>
        </p:grpSpPr>
        <p:sp>
          <p:nvSpPr>
            <p:cNvPr id="18" name="Freeform 5">
              <a:extLst>
                <a:ext uri="{FF2B5EF4-FFF2-40B4-BE49-F238E27FC236}">
                  <a16:creationId xmlns:a16="http://schemas.microsoft.com/office/drawing/2014/main" xmlns=""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xmlns=""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7">
              <a:extLst>
                <a:ext uri="{FF2B5EF4-FFF2-40B4-BE49-F238E27FC236}">
                  <a16:creationId xmlns:a16="http://schemas.microsoft.com/office/drawing/2014/main" xmlns=""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8">
              <a:extLst>
                <a:ext uri="{FF2B5EF4-FFF2-40B4-BE49-F238E27FC236}">
                  <a16:creationId xmlns:a16="http://schemas.microsoft.com/office/drawing/2014/main" xmlns=""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9">
              <a:extLst>
                <a:ext uri="{FF2B5EF4-FFF2-40B4-BE49-F238E27FC236}">
                  <a16:creationId xmlns:a16="http://schemas.microsoft.com/office/drawing/2014/main" xmlns=""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0">
              <a:extLst>
                <a:ext uri="{FF2B5EF4-FFF2-40B4-BE49-F238E27FC236}">
                  <a16:creationId xmlns:a16="http://schemas.microsoft.com/office/drawing/2014/main" xmlns=""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1">
              <a:extLst>
                <a:ext uri="{FF2B5EF4-FFF2-40B4-BE49-F238E27FC236}">
                  <a16:creationId xmlns:a16="http://schemas.microsoft.com/office/drawing/2014/main" xmlns=""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2">
              <a:extLst>
                <a:ext uri="{FF2B5EF4-FFF2-40B4-BE49-F238E27FC236}">
                  <a16:creationId xmlns:a16="http://schemas.microsoft.com/office/drawing/2014/main" xmlns=""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3">
              <a:extLst>
                <a:ext uri="{FF2B5EF4-FFF2-40B4-BE49-F238E27FC236}">
                  <a16:creationId xmlns:a16="http://schemas.microsoft.com/office/drawing/2014/main" xmlns=""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14">
              <a:extLst>
                <a:ext uri="{FF2B5EF4-FFF2-40B4-BE49-F238E27FC236}">
                  <a16:creationId xmlns:a16="http://schemas.microsoft.com/office/drawing/2014/main" xmlns=""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5">
              <a:extLst>
                <a:ext uri="{FF2B5EF4-FFF2-40B4-BE49-F238E27FC236}">
                  <a16:creationId xmlns:a16="http://schemas.microsoft.com/office/drawing/2014/main" xmlns=""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16">
              <a:extLst>
                <a:ext uri="{FF2B5EF4-FFF2-40B4-BE49-F238E27FC236}">
                  <a16:creationId xmlns:a16="http://schemas.microsoft.com/office/drawing/2014/main" xmlns=""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7">
              <a:extLst>
                <a:ext uri="{FF2B5EF4-FFF2-40B4-BE49-F238E27FC236}">
                  <a16:creationId xmlns:a16="http://schemas.microsoft.com/office/drawing/2014/main" xmlns=""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8">
              <a:extLst>
                <a:ext uri="{FF2B5EF4-FFF2-40B4-BE49-F238E27FC236}">
                  <a16:creationId xmlns:a16="http://schemas.microsoft.com/office/drawing/2014/main" xmlns=""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9">
              <a:extLst>
                <a:ext uri="{FF2B5EF4-FFF2-40B4-BE49-F238E27FC236}">
                  <a16:creationId xmlns:a16="http://schemas.microsoft.com/office/drawing/2014/main" xmlns=""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0">
              <a:extLst>
                <a:ext uri="{FF2B5EF4-FFF2-40B4-BE49-F238E27FC236}">
                  <a16:creationId xmlns:a16="http://schemas.microsoft.com/office/drawing/2014/main" xmlns=""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1">
              <a:extLst>
                <a:ext uri="{FF2B5EF4-FFF2-40B4-BE49-F238E27FC236}">
                  <a16:creationId xmlns:a16="http://schemas.microsoft.com/office/drawing/2014/main" xmlns=""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2">
              <a:extLst>
                <a:ext uri="{FF2B5EF4-FFF2-40B4-BE49-F238E27FC236}">
                  <a16:creationId xmlns:a16="http://schemas.microsoft.com/office/drawing/2014/main" xmlns=""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23">
              <a:extLst>
                <a:ext uri="{FF2B5EF4-FFF2-40B4-BE49-F238E27FC236}">
                  <a16:creationId xmlns:a16="http://schemas.microsoft.com/office/drawing/2014/main" xmlns=""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olo 1">
            <a:extLst>
              <a:ext uri="{FF2B5EF4-FFF2-40B4-BE49-F238E27FC236}">
                <a16:creationId xmlns:a16="http://schemas.microsoft.com/office/drawing/2014/main" xmlns="" id="{32DA37F7-0264-4E21-AEE9-3164200D702F}"/>
              </a:ext>
            </a:extLst>
          </p:cNvPr>
          <p:cNvSpPr>
            <a:spLocks noGrp="1"/>
          </p:cNvSpPr>
          <p:nvPr>
            <p:ph type="title"/>
          </p:nvPr>
        </p:nvSpPr>
        <p:spPr>
          <a:xfrm>
            <a:off x="666472" y="4760132"/>
            <a:ext cx="8133831" cy="1777829"/>
          </a:xfrm>
        </p:spPr>
        <p:txBody>
          <a:bodyPr vert="horz" lIns="91440" tIns="45720" rIns="91440" bIns="45720" rtlCol="0" anchor="ctr">
            <a:normAutofit/>
          </a:bodyPr>
          <a:lstStyle/>
          <a:p>
            <a:pPr algn="r">
              <a:lnSpc>
                <a:spcPct val="90000"/>
              </a:lnSpc>
            </a:pPr>
            <a:r>
              <a:rPr lang="en-US" sz="3500" dirty="0"/>
              <a:t>Kidney of a cat with non-effusive FIP. Granulomatous lesions.</a:t>
            </a:r>
          </a:p>
        </p:txBody>
      </p:sp>
      <p:pic>
        <p:nvPicPr>
          <p:cNvPr id="10" name="Segnaposto immagine 9" descr="Immagine che contiene sedendo&#10;&#10;Descrizione generata automaticamente">
            <a:extLst>
              <a:ext uri="{FF2B5EF4-FFF2-40B4-BE49-F238E27FC236}">
                <a16:creationId xmlns:a16="http://schemas.microsoft.com/office/drawing/2014/main" xmlns="" id="{1778CBD6-B7FB-4E0E-B0BB-2A00644DED4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116" r="6312"/>
          <a:stretch/>
        </p:blipFill>
        <p:spPr>
          <a:xfrm>
            <a:off x="20" y="2872"/>
            <a:ext cx="9143980"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 name="Segnaposto testo 3">
            <a:extLst>
              <a:ext uri="{FF2B5EF4-FFF2-40B4-BE49-F238E27FC236}">
                <a16:creationId xmlns:a16="http://schemas.microsoft.com/office/drawing/2014/main" xmlns="" id="{6EA888D9-4387-4260-8411-1A6ED1281580}"/>
              </a:ext>
            </a:extLst>
          </p:cNvPr>
          <p:cNvSpPr>
            <a:spLocks noGrp="1"/>
          </p:cNvSpPr>
          <p:nvPr>
            <p:ph type="body" sz="half" idx="2"/>
          </p:nvPr>
        </p:nvSpPr>
        <p:spPr>
          <a:xfrm>
            <a:off x="4670029" y="4767660"/>
            <a:ext cx="3880210" cy="1770300"/>
          </a:xfrm>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418543024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F258C50-4C82-4743-8C5D-6162ABF16EBE}"/>
              </a:ext>
            </a:extLst>
          </p:cNvPr>
          <p:cNvSpPr>
            <a:spLocks noGrp="1"/>
          </p:cNvSpPr>
          <p:nvPr>
            <p:ph type="title"/>
          </p:nvPr>
        </p:nvSpPr>
        <p:spPr/>
        <p:txBody>
          <a:bodyPr/>
          <a:lstStyle/>
          <a:p>
            <a:endParaRPr lang="it-IT"/>
          </a:p>
        </p:txBody>
      </p:sp>
      <p:pic>
        <p:nvPicPr>
          <p:cNvPr id="5" name="Segnaposto immagine 4">
            <a:extLst>
              <a:ext uri="{FF2B5EF4-FFF2-40B4-BE49-F238E27FC236}">
                <a16:creationId xmlns:a16="http://schemas.microsoft.com/office/drawing/2014/main" xmlns="" id="{54B01455-45A7-4774-AD41-2D342229F8DF}"/>
              </a:ext>
            </a:extLst>
          </p:cNvPr>
          <p:cNvPicPr>
            <a:picLocks noGrp="1" noChangeAspect="1"/>
          </p:cNvPicPr>
          <p:nvPr>
            <p:ph type="pic" idx="1"/>
          </p:nvPr>
        </p:nvPicPr>
        <p:blipFill>
          <a:blip r:embed="rId2"/>
          <a:srcRect l="6159" r="6159"/>
          <a:stretch>
            <a:fillRect/>
          </a:stretch>
        </p:blipFill>
        <p:spPr>
          <a:xfrm>
            <a:off x="1044274" y="1596540"/>
            <a:ext cx="6982428" cy="4114800"/>
          </a:xfrm>
          <a:prstGeom prst="rect">
            <a:avLst/>
          </a:prstGeom>
        </p:spPr>
      </p:pic>
      <p:sp>
        <p:nvSpPr>
          <p:cNvPr id="4" name="Segnaposto testo 3">
            <a:extLst>
              <a:ext uri="{FF2B5EF4-FFF2-40B4-BE49-F238E27FC236}">
                <a16:creationId xmlns:a16="http://schemas.microsoft.com/office/drawing/2014/main" xmlns="" id="{0B314741-9D16-4CD3-A338-98642617177C}"/>
              </a:ext>
            </a:extLst>
          </p:cNvPr>
          <p:cNvSpPr>
            <a:spLocks noGrp="1"/>
          </p:cNvSpPr>
          <p:nvPr>
            <p:ph type="body" sz="half" idx="2"/>
          </p:nvPr>
        </p:nvSpPr>
        <p:spPr>
          <a:xfrm>
            <a:off x="2434130" y="5872280"/>
            <a:ext cx="5486400" cy="804862"/>
          </a:xfrm>
        </p:spPr>
        <p:txBody>
          <a:bodyPr>
            <a:normAutofit/>
          </a:bodyPr>
          <a:lstStyle/>
          <a:p>
            <a:r>
              <a:rPr lang="it-IT" sz="3200" b="1" i="1" dirty="0"/>
              <a:t>Granuloma in </a:t>
            </a:r>
            <a:r>
              <a:rPr lang="it-IT" sz="3200" b="1" i="1" dirty="0" err="1"/>
              <a:t>kidney</a:t>
            </a:r>
            <a:endParaRPr lang="it-IT" sz="3200" b="1" i="1" dirty="0"/>
          </a:p>
        </p:txBody>
      </p:sp>
    </p:spTree>
    <p:extLst>
      <p:ext uri="{BB962C8B-B14F-4D97-AF65-F5344CB8AC3E}">
        <p14:creationId xmlns:p14="http://schemas.microsoft.com/office/powerpoint/2010/main" val="1292228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363DA3A-5A2D-42E2-811C-A3D3DDC73A29}"/>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xmlns="" id="{6DFA1072-F764-44DE-82E6-0761CD8CB57F}"/>
              </a:ext>
            </a:extLst>
          </p:cNvPr>
          <p:cNvPicPr>
            <a:picLocks noGrp="1" noChangeAspect="1"/>
          </p:cNvPicPr>
          <p:nvPr>
            <p:ph idx="1"/>
          </p:nvPr>
        </p:nvPicPr>
        <p:blipFill>
          <a:blip r:embed="rId2"/>
          <a:stretch>
            <a:fillRect/>
          </a:stretch>
        </p:blipFill>
        <p:spPr>
          <a:xfrm>
            <a:off x="0" y="12800"/>
            <a:ext cx="7835900" cy="3917950"/>
          </a:xfrm>
          <a:prstGeom prst="rect">
            <a:avLst/>
          </a:prstGeom>
        </p:spPr>
      </p:pic>
      <p:cxnSp>
        <p:nvCxnSpPr>
          <p:cNvPr id="6" name="Connettore 2 5">
            <a:extLst>
              <a:ext uri="{FF2B5EF4-FFF2-40B4-BE49-F238E27FC236}">
                <a16:creationId xmlns:a16="http://schemas.microsoft.com/office/drawing/2014/main" xmlns="" id="{DDD11A2A-580E-415C-A1C6-2DE94B10A588}"/>
              </a:ext>
            </a:extLst>
          </p:cNvPr>
          <p:cNvCxnSpPr>
            <a:cxnSpLocks/>
          </p:cNvCxnSpPr>
          <p:nvPr/>
        </p:nvCxnSpPr>
        <p:spPr>
          <a:xfrm flipV="1">
            <a:off x="1823310" y="2512770"/>
            <a:ext cx="1679755" cy="277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xmlns="" id="{DC8B11F4-AE79-414A-BB11-0EE48BB9BC57}"/>
              </a:ext>
            </a:extLst>
          </p:cNvPr>
          <p:cNvSpPr txBox="1"/>
          <p:nvPr/>
        </p:nvSpPr>
        <p:spPr>
          <a:xfrm>
            <a:off x="143555" y="5232731"/>
            <a:ext cx="3905378" cy="1077218"/>
          </a:xfrm>
          <a:prstGeom prst="rect">
            <a:avLst/>
          </a:prstGeom>
          <a:noFill/>
        </p:spPr>
        <p:txBody>
          <a:bodyPr wrap="square" rtlCol="0">
            <a:spAutoFit/>
          </a:bodyPr>
          <a:lstStyle/>
          <a:p>
            <a:r>
              <a:rPr lang="it-IT" sz="3200" b="1" dirty="0" err="1"/>
              <a:t>Deposit</a:t>
            </a:r>
            <a:r>
              <a:rPr lang="it-IT" sz="3200" b="1" dirty="0"/>
              <a:t> in </a:t>
            </a:r>
            <a:r>
              <a:rPr lang="it-IT" sz="3200" b="1" dirty="0" err="1"/>
              <a:t>anterior</a:t>
            </a:r>
            <a:r>
              <a:rPr lang="it-IT" sz="3200" b="1" dirty="0"/>
              <a:t> </a:t>
            </a:r>
            <a:r>
              <a:rPr lang="it-IT" sz="3200" b="1" dirty="0" err="1"/>
              <a:t>chamber</a:t>
            </a:r>
            <a:r>
              <a:rPr lang="it-IT" sz="3200" b="1" dirty="0"/>
              <a:t> of </a:t>
            </a:r>
            <a:r>
              <a:rPr lang="it-IT" sz="3200" b="1" dirty="0" err="1"/>
              <a:t>eye</a:t>
            </a:r>
            <a:endParaRPr lang="it-IT" sz="3200" b="1" dirty="0"/>
          </a:p>
        </p:txBody>
      </p:sp>
    </p:spTree>
    <p:extLst>
      <p:ext uri="{BB962C8B-B14F-4D97-AF65-F5344CB8AC3E}">
        <p14:creationId xmlns:p14="http://schemas.microsoft.com/office/powerpoint/2010/main" val="205029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9ABA420-4E84-4501-927E-B22318D65F53}"/>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xmlns="" id="{1F10F602-9BA0-468D-A172-E8DA52E689B8}"/>
              </a:ext>
            </a:extLst>
          </p:cNvPr>
          <p:cNvPicPr>
            <a:picLocks noGrp="1" noChangeAspect="1"/>
          </p:cNvPicPr>
          <p:nvPr>
            <p:ph idx="1"/>
          </p:nvPr>
        </p:nvPicPr>
        <p:blipFill>
          <a:blip r:embed="rId2"/>
          <a:stretch>
            <a:fillRect/>
          </a:stretch>
        </p:blipFill>
        <p:spPr>
          <a:xfrm>
            <a:off x="-161855" y="1593426"/>
            <a:ext cx="5191970" cy="3671147"/>
          </a:xfrm>
          <a:prstGeom prst="rect">
            <a:avLst/>
          </a:prstGeom>
        </p:spPr>
      </p:pic>
      <p:cxnSp>
        <p:nvCxnSpPr>
          <p:cNvPr id="6" name="Connettore 2 5">
            <a:extLst>
              <a:ext uri="{FF2B5EF4-FFF2-40B4-BE49-F238E27FC236}">
                <a16:creationId xmlns:a16="http://schemas.microsoft.com/office/drawing/2014/main" xmlns="" id="{E4F654B5-76DC-4439-A11C-A0AE36FFD892}"/>
              </a:ext>
            </a:extLst>
          </p:cNvPr>
          <p:cNvCxnSpPr>
            <a:cxnSpLocks/>
          </p:cNvCxnSpPr>
          <p:nvPr/>
        </p:nvCxnSpPr>
        <p:spPr>
          <a:xfrm flipH="1" flipV="1">
            <a:off x="3808476" y="3276295"/>
            <a:ext cx="3359509" cy="763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xmlns="" id="{A903E619-2909-437C-B178-37AC2CA922DB}"/>
              </a:ext>
            </a:extLst>
          </p:cNvPr>
          <p:cNvSpPr txBox="1"/>
          <p:nvPr/>
        </p:nvSpPr>
        <p:spPr>
          <a:xfrm>
            <a:off x="5182820" y="4039820"/>
            <a:ext cx="4027416" cy="830997"/>
          </a:xfrm>
          <a:prstGeom prst="rect">
            <a:avLst/>
          </a:prstGeom>
          <a:noFill/>
        </p:spPr>
        <p:txBody>
          <a:bodyPr wrap="square" rtlCol="0">
            <a:spAutoFit/>
          </a:bodyPr>
          <a:lstStyle/>
          <a:p>
            <a:r>
              <a:rPr lang="it-IT" sz="2400" b="1" i="1" dirty="0" err="1"/>
              <a:t>Diffusion</a:t>
            </a:r>
            <a:r>
              <a:rPr lang="it-IT" sz="2400" b="1" i="1" dirty="0"/>
              <a:t> in </a:t>
            </a:r>
            <a:r>
              <a:rPr lang="it-IT" sz="2400" b="1" i="1" dirty="0" err="1"/>
              <a:t>anterior</a:t>
            </a:r>
            <a:r>
              <a:rPr lang="it-IT" sz="2400" b="1" i="1" dirty="0"/>
              <a:t> </a:t>
            </a:r>
            <a:r>
              <a:rPr lang="it-IT" sz="2400" b="1" i="1" dirty="0" err="1"/>
              <a:t>camb</a:t>
            </a:r>
            <a:r>
              <a:rPr lang="it-IT" sz="2400" b="1" i="1" dirty="0"/>
              <a:t> of the </a:t>
            </a:r>
            <a:r>
              <a:rPr lang="it-IT" sz="2400" b="1" i="1" dirty="0" err="1"/>
              <a:t>eye</a:t>
            </a:r>
            <a:endParaRPr lang="it-IT" sz="2400" b="1" i="1" dirty="0"/>
          </a:p>
        </p:txBody>
      </p:sp>
    </p:spTree>
    <p:extLst>
      <p:ext uri="{BB962C8B-B14F-4D97-AF65-F5344CB8AC3E}">
        <p14:creationId xmlns:p14="http://schemas.microsoft.com/office/powerpoint/2010/main" val="70221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C6BC418-FF65-4D73-8D8C-D62874792478}"/>
              </a:ext>
            </a:extLst>
          </p:cNvPr>
          <p:cNvSpPr>
            <a:spLocks noGrp="1"/>
          </p:cNvSpPr>
          <p:nvPr>
            <p:ph type="title"/>
          </p:nvPr>
        </p:nvSpPr>
        <p:spPr/>
        <p:txBody>
          <a:bodyPr/>
          <a:lstStyle/>
          <a:p>
            <a:endParaRPr lang="it-IT" dirty="0"/>
          </a:p>
        </p:txBody>
      </p:sp>
      <p:pic>
        <p:nvPicPr>
          <p:cNvPr id="6" name="Segnaposto immagine 5" descr="Immagine che contiene cibo&#10;&#10;Descrizione generata automaticamente">
            <a:extLst>
              <a:ext uri="{FF2B5EF4-FFF2-40B4-BE49-F238E27FC236}">
                <a16:creationId xmlns:a16="http://schemas.microsoft.com/office/drawing/2014/main" xmlns="" id="{94623D79-CAA5-43FA-8D65-26FD0EA4EA8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487" r="6487"/>
          <a:stretch>
            <a:fillRect/>
          </a:stretch>
        </p:blipFill>
        <p:spPr>
          <a:xfrm>
            <a:off x="0" y="0"/>
            <a:ext cx="8847739" cy="4114800"/>
          </a:xfrm>
        </p:spPr>
      </p:pic>
      <p:sp>
        <p:nvSpPr>
          <p:cNvPr id="4" name="Segnaposto testo 3">
            <a:extLst>
              <a:ext uri="{FF2B5EF4-FFF2-40B4-BE49-F238E27FC236}">
                <a16:creationId xmlns:a16="http://schemas.microsoft.com/office/drawing/2014/main" xmlns="" id="{45AADF4B-1A84-4832-B737-F573748219CB}"/>
              </a:ext>
            </a:extLst>
          </p:cNvPr>
          <p:cNvSpPr>
            <a:spLocks noGrp="1"/>
          </p:cNvSpPr>
          <p:nvPr>
            <p:ph type="body" sz="half" idx="2"/>
          </p:nvPr>
        </p:nvSpPr>
        <p:spPr>
          <a:xfrm>
            <a:off x="296260" y="4650640"/>
            <a:ext cx="7278688" cy="1674265"/>
          </a:xfrm>
        </p:spPr>
        <p:txBody>
          <a:bodyPr>
            <a:normAutofit fontScale="92500" lnSpcReduction="20000"/>
          </a:bodyPr>
          <a:lstStyle/>
          <a:p>
            <a:r>
              <a:rPr lang="en-US" sz="3200" b="1" i="1" dirty="0"/>
              <a:t>Intestines of a cat with effusive FIP. Pyogranulomatous foci are seen as punctate fibrinous plaques on the serosal surface of the intestines.</a:t>
            </a:r>
            <a:endParaRPr lang="it-IT" sz="3200" b="1" i="1" dirty="0"/>
          </a:p>
        </p:txBody>
      </p:sp>
    </p:spTree>
    <p:extLst>
      <p:ext uri="{BB962C8B-B14F-4D97-AF65-F5344CB8AC3E}">
        <p14:creationId xmlns:p14="http://schemas.microsoft.com/office/powerpoint/2010/main" val="297143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9C4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6960E078-8E3B-48AC-8512-1BE1D02384C5}"/>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lnSpc>
                <a:spcPct val="90000"/>
              </a:lnSpc>
            </a:pPr>
            <a:endParaRPr lang="en-US" sz="4400">
              <a:solidFill>
                <a:srgbClr val="FFFFFF"/>
              </a:solidFill>
            </a:endParaRPr>
          </a:p>
        </p:txBody>
      </p:sp>
      <p:pic>
        <p:nvPicPr>
          <p:cNvPr id="6" name="Segnaposto immagine 5" descr="Immagine che contiene interni, cibo, sedendo&#10;&#10;Descrizione generata automaticamente">
            <a:extLst>
              <a:ext uri="{FF2B5EF4-FFF2-40B4-BE49-F238E27FC236}">
                <a16:creationId xmlns:a16="http://schemas.microsoft.com/office/drawing/2014/main" xmlns="" id="{3BED58A2-C440-48E7-B5DC-51277CA61D6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2844"/>
          <a:stretch/>
        </p:blipFill>
        <p:spPr>
          <a:xfrm>
            <a:off x="245660" y="321733"/>
            <a:ext cx="5293729" cy="4107392"/>
          </a:xfrm>
          <a:prstGeom prst="rect">
            <a:avLst/>
          </a:prstGeom>
        </p:spPr>
      </p:pic>
      <p:sp>
        <p:nvSpPr>
          <p:cNvPr id="13" name="Rectangle 1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testo 3">
            <a:extLst>
              <a:ext uri="{FF2B5EF4-FFF2-40B4-BE49-F238E27FC236}">
                <a16:creationId xmlns:a16="http://schemas.microsoft.com/office/drawing/2014/main" xmlns="" id="{2106EDC6-A2C2-4659-B134-A7EB8844176B}"/>
              </a:ext>
            </a:extLst>
          </p:cNvPr>
          <p:cNvSpPr>
            <a:spLocks noGrp="1"/>
          </p:cNvSpPr>
          <p:nvPr>
            <p:ph type="body" sz="half" idx="2"/>
          </p:nvPr>
        </p:nvSpPr>
        <p:spPr>
          <a:xfrm>
            <a:off x="5992569" y="366926"/>
            <a:ext cx="2568554" cy="4852362"/>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2800" dirty="0">
                <a:solidFill>
                  <a:srgbClr val="FFFFFF"/>
                </a:solidFill>
              </a:rPr>
              <a:t>This autopsy picture shows a reaction on the surface of the liver. This reaction is called </a:t>
            </a:r>
            <a:r>
              <a:rPr lang="en-US" sz="2800" b="1" dirty="0">
                <a:solidFill>
                  <a:srgbClr val="FFFFFF"/>
                </a:solidFill>
              </a:rPr>
              <a:t>pyogranulomatous</a:t>
            </a:r>
            <a:r>
              <a:rPr lang="en-US" sz="2800" dirty="0">
                <a:solidFill>
                  <a:srgbClr val="FFFFFF"/>
                </a:solidFill>
              </a:rPr>
              <a:t>, and is the basis for the diagnosis</a:t>
            </a:r>
            <a:r>
              <a:rPr lang="en-US" sz="1700" dirty="0">
                <a:solidFill>
                  <a:srgbClr val="FFFFFF"/>
                </a:solidFill>
              </a:rPr>
              <a:t>.</a:t>
            </a:r>
          </a:p>
        </p:txBody>
      </p:sp>
    </p:spTree>
    <p:extLst>
      <p:ext uri="{BB962C8B-B14F-4D97-AF65-F5344CB8AC3E}">
        <p14:creationId xmlns:p14="http://schemas.microsoft.com/office/powerpoint/2010/main" val="345317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5E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xmlns="" id="{F5381CFA-760A-48A3-9D28-5788C281CA0F}"/>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lnSpc>
                <a:spcPct val="90000"/>
              </a:lnSpc>
            </a:pPr>
            <a:r>
              <a:rPr lang="en-US" sz="2700" dirty="0">
                <a:solidFill>
                  <a:srgbClr val="FFFFFF"/>
                </a:solidFill>
              </a:rPr>
              <a:t>Lymphoid tissues in cats with FIP often show lymphoid depletion caused by </a:t>
            </a:r>
            <a:r>
              <a:rPr lang="en-US" sz="3200" dirty="0">
                <a:solidFill>
                  <a:srgbClr val="FFFFFF"/>
                </a:solidFill>
              </a:rPr>
              <a:t>apoptosis</a:t>
            </a:r>
            <a:r>
              <a:rPr lang="en-US" sz="4400" dirty="0">
                <a:solidFill>
                  <a:srgbClr val="FFFFFF"/>
                </a:solidFill>
              </a:rPr>
              <a:t>.</a:t>
            </a:r>
          </a:p>
        </p:txBody>
      </p:sp>
      <p:pic>
        <p:nvPicPr>
          <p:cNvPr id="6" name="Segnaposto immagine 5" descr="Immagine che contiene animale, antropode, invertebrato, interni&#10;&#10;Descrizione generata automaticamente">
            <a:extLst>
              <a:ext uri="{FF2B5EF4-FFF2-40B4-BE49-F238E27FC236}">
                <a16:creationId xmlns:a16="http://schemas.microsoft.com/office/drawing/2014/main" xmlns="" id="{6426B4B6-AF3C-4805-886D-FB66EEDA325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673" r="2" b="10040"/>
          <a:stretch/>
        </p:blipFill>
        <p:spPr>
          <a:xfrm>
            <a:off x="245660" y="321733"/>
            <a:ext cx="5293729" cy="4107392"/>
          </a:xfrm>
          <a:prstGeom prst="rect">
            <a:avLst/>
          </a:prstGeom>
        </p:spPr>
      </p:pic>
      <p:sp>
        <p:nvSpPr>
          <p:cNvPr id="13" name="Rectangle 1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testo 3">
            <a:extLst>
              <a:ext uri="{FF2B5EF4-FFF2-40B4-BE49-F238E27FC236}">
                <a16:creationId xmlns:a16="http://schemas.microsoft.com/office/drawing/2014/main" xmlns="" id="{DA74BDBB-9F82-406B-B861-4AF6D163F1B6}"/>
              </a:ext>
            </a:extLst>
          </p:cNvPr>
          <p:cNvSpPr>
            <a:spLocks noGrp="1"/>
          </p:cNvSpPr>
          <p:nvPr>
            <p:ph type="body" sz="half" idx="2"/>
          </p:nvPr>
        </p:nvSpPr>
        <p:spPr>
          <a:xfrm>
            <a:off x="6021989" y="917725"/>
            <a:ext cx="2568554" cy="4852362"/>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700" dirty="0">
                <a:solidFill>
                  <a:srgbClr val="FFFFFF"/>
                </a:solidFill>
              </a:rPr>
              <a:t>This necropsy picture shows an enlarged mesenteric lymph node. Below it you can see the inflammation that has occurred on the outer surface of the intestines. This inflammation causes peritonitis (inflammation of the lining of the abdominal cavity). This is how the disease became to be known as Feline Infectious Peritonitis when it was originally discovered.</a:t>
            </a:r>
          </a:p>
        </p:txBody>
      </p:sp>
    </p:spTree>
    <p:extLst>
      <p:ext uri="{BB962C8B-B14F-4D97-AF65-F5344CB8AC3E}">
        <p14:creationId xmlns:p14="http://schemas.microsoft.com/office/powerpoint/2010/main" val="261735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88D7D4-07D9-4645-AF75-76E36B9BFB56}"/>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xmlns="" id="{4A2D2A9D-509E-4599-827D-E2325ED170C4}"/>
              </a:ext>
            </a:extLst>
          </p:cNvPr>
          <p:cNvPicPr>
            <a:picLocks noGrp="1" noChangeAspect="1"/>
          </p:cNvPicPr>
          <p:nvPr>
            <p:ph idx="1"/>
          </p:nvPr>
        </p:nvPicPr>
        <p:blipFill>
          <a:blip r:embed="rId2"/>
          <a:stretch>
            <a:fillRect/>
          </a:stretch>
        </p:blipFill>
        <p:spPr>
          <a:xfrm>
            <a:off x="3350360" y="1369770"/>
            <a:ext cx="5596726" cy="5292538"/>
          </a:xfrm>
          <a:prstGeom prst="rect">
            <a:avLst/>
          </a:prstGeom>
        </p:spPr>
      </p:pic>
      <p:sp>
        <p:nvSpPr>
          <p:cNvPr id="5" name="Rettangolo 4">
            <a:extLst>
              <a:ext uri="{FF2B5EF4-FFF2-40B4-BE49-F238E27FC236}">
                <a16:creationId xmlns:a16="http://schemas.microsoft.com/office/drawing/2014/main" xmlns="" id="{65F4F3FB-92B8-4460-9781-DE27DAD31341}"/>
              </a:ext>
            </a:extLst>
          </p:cNvPr>
          <p:cNvSpPr/>
          <p:nvPr/>
        </p:nvSpPr>
        <p:spPr>
          <a:xfrm>
            <a:off x="196914" y="3655770"/>
            <a:ext cx="3000741" cy="1832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i="1" dirty="0"/>
              <a:t>DIAGNOSIS</a:t>
            </a:r>
          </a:p>
        </p:txBody>
      </p:sp>
    </p:spTree>
    <p:extLst>
      <p:ext uri="{BB962C8B-B14F-4D97-AF65-F5344CB8AC3E}">
        <p14:creationId xmlns:p14="http://schemas.microsoft.com/office/powerpoint/2010/main" val="1215627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F1B863-CE24-4382-8756-ED55EFD48362}"/>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xmlns="" id="{BD0DA1C5-A46F-40FF-AE98-621E3FEDB835}"/>
              </a:ext>
            </a:extLst>
          </p:cNvPr>
          <p:cNvPicPr>
            <a:picLocks noGrp="1" noChangeAspect="1"/>
          </p:cNvPicPr>
          <p:nvPr>
            <p:ph idx="1"/>
          </p:nvPr>
        </p:nvPicPr>
        <p:blipFill>
          <a:blip r:embed="rId2"/>
          <a:stretch>
            <a:fillRect/>
          </a:stretch>
        </p:blipFill>
        <p:spPr>
          <a:xfrm>
            <a:off x="3655770" y="1138425"/>
            <a:ext cx="5291316" cy="6108200"/>
          </a:xfrm>
          <a:prstGeom prst="rect">
            <a:avLst/>
          </a:prstGeom>
        </p:spPr>
      </p:pic>
      <p:sp>
        <p:nvSpPr>
          <p:cNvPr id="5" name="Rettangolo 4">
            <a:extLst>
              <a:ext uri="{FF2B5EF4-FFF2-40B4-BE49-F238E27FC236}">
                <a16:creationId xmlns:a16="http://schemas.microsoft.com/office/drawing/2014/main" xmlns="" id="{CEC05D36-D6BA-4B56-A361-D168A8220549}"/>
              </a:ext>
            </a:extLst>
          </p:cNvPr>
          <p:cNvSpPr/>
          <p:nvPr/>
        </p:nvSpPr>
        <p:spPr>
          <a:xfrm>
            <a:off x="196914" y="3429000"/>
            <a:ext cx="3153446" cy="30541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i="1" dirty="0"/>
              <a:t>Treatment</a:t>
            </a:r>
          </a:p>
        </p:txBody>
      </p:sp>
    </p:spTree>
    <p:extLst>
      <p:ext uri="{BB962C8B-B14F-4D97-AF65-F5344CB8AC3E}">
        <p14:creationId xmlns:p14="http://schemas.microsoft.com/office/powerpoint/2010/main" val="194813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D11CB569-3F2F-4251-9597-7E4C951940D4}"/>
              </a:ext>
            </a:extLst>
          </p:cNvPr>
          <p:cNvSpPr>
            <a:spLocks noGrp="1"/>
          </p:cNvSpPr>
          <p:nvPr>
            <p:ph idx="1"/>
          </p:nvPr>
        </p:nvSpPr>
        <p:spPr>
          <a:xfrm>
            <a:off x="-772675" y="1838466"/>
            <a:ext cx="7329839" cy="5081451"/>
          </a:xfrm>
        </p:spPr>
        <p:txBody>
          <a:bodyPr>
            <a:normAutofit lnSpcReduction="10000"/>
          </a:bodyPr>
          <a:lstStyle/>
          <a:p>
            <a:pPr lvl="2"/>
            <a:r>
              <a:rPr lang="it-IT" dirty="0" err="1"/>
              <a:t>Is</a:t>
            </a:r>
            <a:r>
              <a:rPr lang="it-IT" dirty="0"/>
              <a:t> </a:t>
            </a:r>
            <a:r>
              <a:rPr lang="it-IT" dirty="0" err="1"/>
              <a:t>caused</a:t>
            </a:r>
            <a:r>
              <a:rPr lang="it-IT" dirty="0"/>
              <a:t> by a coronavirus, RNA virus with </a:t>
            </a:r>
            <a:r>
              <a:rPr lang="it-IT" dirty="0" err="1"/>
              <a:t>envelope</a:t>
            </a:r>
            <a:r>
              <a:rPr lang="it-IT" dirty="0"/>
              <a:t>.</a:t>
            </a:r>
          </a:p>
          <a:p>
            <a:pPr lvl="2"/>
            <a:r>
              <a:rPr lang="it-IT" dirty="0" err="1"/>
              <a:t>There</a:t>
            </a:r>
            <a:r>
              <a:rPr lang="it-IT" dirty="0"/>
              <a:t> are 2 </a:t>
            </a:r>
            <a:r>
              <a:rPr lang="it-IT" dirty="0" err="1"/>
              <a:t>byotipe</a:t>
            </a:r>
            <a:r>
              <a:rPr lang="it-IT" dirty="0"/>
              <a:t> of feline coronavirus:</a:t>
            </a:r>
          </a:p>
          <a:p>
            <a:pPr marL="914400" lvl="2" indent="0">
              <a:buNone/>
            </a:pPr>
            <a:r>
              <a:rPr lang="en-US" dirty="0"/>
              <a:t>1)enteropathogenic strains - </a:t>
            </a:r>
            <a:r>
              <a:rPr lang="en-US" b="1" i="1" dirty="0"/>
              <a:t>FECV</a:t>
            </a:r>
            <a:r>
              <a:rPr lang="en-US" dirty="0"/>
              <a:t>  </a:t>
            </a:r>
          </a:p>
          <a:p>
            <a:pPr marL="914400" lvl="2" indent="0">
              <a:buNone/>
            </a:pPr>
            <a:r>
              <a:rPr lang="en-US" dirty="0"/>
              <a:t>(</a:t>
            </a:r>
            <a:r>
              <a:rPr lang="en-US" dirty="0" err="1"/>
              <a:t>felin</a:t>
            </a:r>
            <a:r>
              <a:rPr lang="en-US" dirty="0"/>
              <a:t> enteric coronavirus)</a:t>
            </a:r>
          </a:p>
          <a:p>
            <a:pPr marL="914400" lvl="2" indent="0">
              <a:buNone/>
            </a:pPr>
            <a:r>
              <a:rPr lang="en-US" dirty="0"/>
              <a:t>– most common in the population</a:t>
            </a:r>
          </a:p>
          <a:p>
            <a:pPr marL="914400" lvl="2" indent="0">
              <a:buNone/>
            </a:pPr>
            <a:r>
              <a:rPr lang="en-US" dirty="0"/>
              <a:t>2)strains causing infectious peritonitis – </a:t>
            </a:r>
            <a:r>
              <a:rPr lang="en-US" b="1" i="1" dirty="0"/>
              <a:t>FIP</a:t>
            </a:r>
            <a:endParaRPr lang="it-IT" b="1" i="1" dirty="0"/>
          </a:p>
          <a:p>
            <a:pPr marL="914400" lvl="2" indent="0">
              <a:buNone/>
            </a:pPr>
            <a:endParaRPr lang="it-IT" dirty="0"/>
          </a:p>
          <a:p>
            <a:pPr marL="914400" lvl="2" indent="0">
              <a:buNone/>
            </a:pPr>
            <a:r>
              <a:rPr lang="it-IT" dirty="0" err="1"/>
              <a:t>There</a:t>
            </a:r>
            <a:r>
              <a:rPr lang="it-IT" dirty="0"/>
              <a:t> are </a:t>
            </a:r>
            <a:r>
              <a:rPr lang="it-IT" dirty="0" err="1"/>
              <a:t>not</a:t>
            </a:r>
            <a:r>
              <a:rPr lang="it-IT" dirty="0"/>
              <a:t> </a:t>
            </a:r>
            <a:r>
              <a:rPr lang="it-IT" dirty="0" err="1"/>
              <a:t>different</a:t>
            </a:r>
            <a:r>
              <a:rPr lang="it-IT" dirty="0"/>
              <a:t> </a:t>
            </a:r>
            <a:r>
              <a:rPr lang="it-IT" dirty="0" err="1"/>
              <a:t>about</a:t>
            </a:r>
            <a:r>
              <a:rPr lang="it-IT" dirty="0"/>
              <a:t> </a:t>
            </a:r>
            <a:r>
              <a:rPr lang="it-IT" dirty="0" err="1"/>
              <a:t>morphology</a:t>
            </a:r>
            <a:r>
              <a:rPr lang="it-IT" dirty="0"/>
              <a:t> or </a:t>
            </a:r>
            <a:r>
              <a:rPr lang="it-IT" dirty="0" err="1"/>
              <a:t>molecular</a:t>
            </a:r>
            <a:r>
              <a:rPr lang="it-IT" dirty="0"/>
              <a:t>;</a:t>
            </a:r>
          </a:p>
          <a:p>
            <a:pPr marL="914400" lvl="2" indent="0">
              <a:buNone/>
            </a:pPr>
            <a:r>
              <a:rPr lang="it-IT" dirty="0" err="1"/>
              <a:t>They</a:t>
            </a:r>
            <a:r>
              <a:rPr lang="it-IT" dirty="0"/>
              <a:t> </a:t>
            </a:r>
            <a:r>
              <a:rPr lang="it-IT" dirty="0" err="1"/>
              <a:t>differ</a:t>
            </a:r>
            <a:r>
              <a:rPr lang="it-IT" dirty="0"/>
              <a:t> </a:t>
            </a:r>
            <a:r>
              <a:rPr lang="it-IT" dirty="0" err="1"/>
              <a:t>mainly</a:t>
            </a:r>
            <a:r>
              <a:rPr lang="it-IT" dirty="0"/>
              <a:t> for a </a:t>
            </a:r>
            <a:r>
              <a:rPr lang="it-IT" dirty="0" err="1"/>
              <a:t>deletion</a:t>
            </a:r>
            <a:r>
              <a:rPr lang="it-IT" dirty="0"/>
              <a:t> </a:t>
            </a:r>
            <a:r>
              <a:rPr lang="it-IT" dirty="0" err="1"/>
              <a:t>within</a:t>
            </a:r>
            <a:r>
              <a:rPr lang="it-IT" dirty="0"/>
              <a:t> FECV </a:t>
            </a:r>
          </a:p>
          <a:p>
            <a:pPr marL="914400" lvl="2" indent="0">
              <a:buNone/>
            </a:pPr>
            <a:r>
              <a:rPr lang="it-IT" dirty="0"/>
              <a:t>7b gene.</a:t>
            </a:r>
            <a:endParaRPr lang="en-US" dirty="0"/>
          </a:p>
        </p:txBody>
      </p:sp>
      <p:pic>
        <p:nvPicPr>
          <p:cNvPr id="5" name="Immagine 4">
            <a:extLst>
              <a:ext uri="{FF2B5EF4-FFF2-40B4-BE49-F238E27FC236}">
                <a16:creationId xmlns:a16="http://schemas.microsoft.com/office/drawing/2014/main" xmlns="" id="{28CA535F-D57E-4264-8B94-05AFD64DA3D6}"/>
              </a:ext>
            </a:extLst>
          </p:cNvPr>
          <p:cNvPicPr>
            <a:picLocks noChangeAspect="1"/>
          </p:cNvPicPr>
          <p:nvPr/>
        </p:nvPicPr>
        <p:blipFill>
          <a:blip r:embed="rId2"/>
          <a:stretch>
            <a:fillRect/>
          </a:stretch>
        </p:blipFill>
        <p:spPr>
          <a:xfrm>
            <a:off x="5820973" y="1596540"/>
            <a:ext cx="3272216" cy="3529890"/>
          </a:xfrm>
          <a:prstGeom prst="rect">
            <a:avLst/>
          </a:prstGeom>
        </p:spPr>
      </p:pic>
    </p:spTree>
    <p:extLst>
      <p:ext uri="{BB962C8B-B14F-4D97-AF65-F5344CB8AC3E}">
        <p14:creationId xmlns:p14="http://schemas.microsoft.com/office/powerpoint/2010/main" val="1536451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A62B050-B22D-4D44-993A-B6B95E5FD665}"/>
              </a:ext>
            </a:extLst>
          </p:cNvPr>
          <p:cNvSpPr>
            <a:spLocks noGrp="1"/>
          </p:cNvSpPr>
          <p:nvPr>
            <p:ph type="title"/>
          </p:nvPr>
        </p:nvSpPr>
        <p:spPr/>
        <p:txBody>
          <a:bodyPr/>
          <a:lstStyle/>
          <a:p>
            <a:endParaRPr lang="it-IT" dirty="0"/>
          </a:p>
        </p:txBody>
      </p:sp>
      <p:pic>
        <p:nvPicPr>
          <p:cNvPr id="4" name="Segnaposto contenuto 3">
            <a:extLst>
              <a:ext uri="{FF2B5EF4-FFF2-40B4-BE49-F238E27FC236}">
                <a16:creationId xmlns:a16="http://schemas.microsoft.com/office/drawing/2014/main" xmlns="" id="{2CE9FB5A-F758-4555-AA46-DD4763BB80FC}"/>
              </a:ext>
            </a:extLst>
          </p:cNvPr>
          <p:cNvPicPr>
            <a:picLocks noGrp="1" noChangeAspect="1"/>
          </p:cNvPicPr>
          <p:nvPr>
            <p:ph idx="1"/>
          </p:nvPr>
        </p:nvPicPr>
        <p:blipFill>
          <a:blip r:embed="rId2"/>
          <a:stretch>
            <a:fillRect/>
          </a:stretch>
        </p:blipFill>
        <p:spPr>
          <a:xfrm>
            <a:off x="3503065" y="1596540"/>
            <a:ext cx="5291316" cy="4834423"/>
          </a:xfrm>
          <a:prstGeom prst="rect">
            <a:avLst/>
          </a:prstGeom>
        </p:spPr>
      </p:pic>
      <p:sp>
        <p:nvSpPr>
          <p:cNvPr id="5" name="Rettangolo 4">
            <a:extLst>
              <a:ext uri="{FF2B5EF4-FFF2-40B4-BE49-F238E27FC236}">
                <a16:creationId xmlns:a16="http://schemas.microsoft.com/office/drawing/2014/main" xmlns="" id="{FC713111-AFA5-4B1B-ADA1-1DEBA70F3609}"/>
              </a:ext>
            </a:extLst>
          </p:cNvPr>
          <p:cNvSpPr/>
          <p:nvPr/>
        </p:nvSpPr>
        <p:spPr>
          <a:xfrm>
            <a:off x="143555" y="3162183"/>
            <a:ext cx="3000741" cy="274869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i="1" dirty="0"/>
              <a:t>Treatment</a:t>
            </a:r>
          </a:p>
        </p:txBody>
      </p:sp>
    </p:spTree>
    <p:extLst>
      <p:ext uri="{BB962C8B-B14F-4D97-AF65-F5344CB8AC3E}">
        <p14:creationId xmlns:p14="http://schemas.microsoft.com/office/powerpoint/2010/main" val="95008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A40C9FF-309E-4998-8D36-375B3A2D67CF}"/>
              </a:ext>
            </a:extLst>
          </p:cNvPr>
          <p:cNvSpPr>
            <a:spLocks noGrp="1"/>
          </p:cNvSpPr>
          <p:nvPr>
            <p:ph type="title"/>
          </p:nvPr>
        </p:nvSpPr>
        <p:spPr/>
        <p:txBody>
          <a:bodyPr>
            <a:normAutofit fontScale="90000"/>
          </a:bodyPr>
          <a:lstStyle/>
          <a:p>
            <a:r>
              <a:rPr lang="it-IT" sz="7200" b="1" i="1" dirty="0" err="1">
                <a:solidFill>
                  <a:srgbClr val="FFFF00"/>
                </a:solidFill>
              </a:rPr>
              <a:t>Prevention</a:t>
            </a:r>
            <a:r>
              <a:rPr lang="it-IT" sz="5400" b="1" dirty="0">
                <a:solidFill>
                  <a:srgbClr val="FFFF00"/>
                </a:solidFill>
              </a:rPr>
              <a:t> </a:t>
            </a:r>
          </a:p>
        </p:txBody>
      </p:sp>
      <p:pic>
        <p:nvPicPr>
          <p:cNvPr id="4" name="Segnaposto contenuto 3">
            <a:extLst>
              <a:ext uri="{FF2B5EF4-FFF2-40B4-BE49-F238E27FC236}">
                <a16:creationId xmlns:a16="http://schemas.microsoft.com/office/drawing/2014/main" xmlns="" id="{53FA2664-15DE-4A06-845E-4C7BEB278589}"/>
              </a:ext>
            </a:extLst>
          </p:cNvPr>
          <p:cNvPicPr>
            <a:picLocks noGrp="1" noChangeAspect="1"/>
          </p:cNvPicPr>
          <p:nvPr>
            <p:ph idx="1"/>
          </p:nvPr>
        </p:nvPicPr>
        <p:blipFill>
          <a:blip r:embed="rId2"/>
          <a:stretch>
            <a:fillRect/>
          </a:stretch>
        </p:blipFill>
        <p:spPr>
          <a:xfrm>
            <a:off x="143555" y="2528315"/>
            <a:ext cx="3840813" cy="3931010"/>
          </a:xfrm>
          <a:prstGeom prst="rect">
            <a:avLst/>
          </a:prstGeom>
        </p:spPr>
      </p:pic>
      <p:sp>
        <p:nvSpPr>
          <p:cNvPr id="5" name="CasellaDiTesto 4">
            <a:extLst>
              <a:ext uri="{FF2B5EF4-FFF2-40B4-BE49-F238E27FC236}">
                <a16:creationId xmlns:a16="http://schemas.microsoft.com/office/drawing/2014/main" xmlns="" id="{3B20BD22-4036-4CB7-8D01-1FD05EF06C3C}"/>
              </a:ext>
            </a:extLst>
          </p:cNvPr>
          <p:cNvSpPr txBox="1"/>
          <p:nvPr/>
        </p:nvSpPr>
        <p:spPr>
          <a:xfrm>
            <a:off x="5030115" y="2665475"/>
            <a:ext cx="3351275" cy="3939540"/>
          </a:xfrm>
          <a:prstGeom prst="rect">
            <a:avLst/>
          </a:prstGeom>
          <a:noFill/>
        </p:spPr>
        <p:txBody>
          <a:bodyPr wrap="square" rtlCol="0">
            <a:spAutoFit/>
          </a:bodyPr>
          <a:lstStyle/>
          <a:p>
            <a:r>
              <a:rPr lang="it-IT" sz="3200" b="1" i="1" dirty="0" err="1">
                <a:solidFill>
                  <a:srgbClr val="FF0000"/>
                </a:solidFill>
              </a:rPr>
              <a:t>Questioned</a:t>
            </a:r>
            <a:r>
              <a:rPr lang="it-IT" sz="3200" b="1" i="1" dirty="0">
                <a:solidFill>
                  <a:srgbClr val="FF0000"/>
                </a:solidFill>
              </a:rPr>
              <a:t> </a:t>
            </a:r>
            <a:r>
              <a:rPr lang="it-IT" sz="3200" b="1" i="1" dirty="0" err="1">
                <a:solidFill>
                  <a:srgbClr val="FF0000"/>
                </a:solidFill>
              </a:rPr>
              <a:t>about</a:t>
            </a:r>
            <a:r>
              <a:rPr lang="it-IT" sz="3200" b="1" i="1" dirty="0">
                <a:solidFill>
                  <a:srgbClr val="FF0000"/>
                </a:solidFill>
              </a:rPr>
              <a:t> </a:t>
            </a:r>
            <a:r>
              <a:rPr lang="it-IT" sz="3200" b="1" i="1" dirty="0" err="1">
                <a:solidFill>
                  <a:srgbClr val="FF0000"/>
                </a:solidFill>
              </a:rPr>
              <a:t>effectiveness</a:t>
            </a:r>
            <a:r>
              <a:rPr lang="it-IT" sz="3200" b="1" i="1" dirty="0">
                <a:solidFill>
                  <a:srgbClr val="FF0000"/>
                </a:solidFill>
              </a:rPr>
              <a:t>.</a:t>
            </a:r>
          </a:p>
          <a:p>
            <a:r>
              <a:rPr lang="en-US" sz="2400" b="1" dirty="0"/>
              <a:t>This vaccine contains a live attenuated virus; </a:t>
            </a:r>
          </a:p>
          <a:p>
            <a:r>
              <a:rPr lang="en-US" sz="2400" b="1" dirty="0"/>
              <a:t>The action is to stimulates local mucosal responses and general cellular and humoral immunity.</a:t>
            </a:r>
          </a:p>
          <a:p>
            <a:endParaRPr lang="it-IT" dirty="0"/>
          </a:p>
        </p:txBody>
      </p:sp>
    </p:spTree>
    <p:extLst>
      <p:ext uri="{BB962C8B-B14F-4D97-AF65-F5344CB8AC3E}">
        <p14:creationId xmlns:p14="http://schemas.microsoft.com/office/powerpoint/2010/main" val="3259474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xmlns="" id="{673E9FC8-2143-48A2-9DEE-AABBC7E30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egnaposto contenuto 4" descr="Immagine che contiene animale, gatto, mammifero, fotografia&#10;&#10;Descrizione generata automaticamente">
            <a:extLst>
              <a:ext uri="{FF2B5EF4-FFF2-40B4-BE49-F238E27FC236}">
                <a16:creationId xmlns:a16="http://schemas.microsoft.com/office/drawing/2014/main" xmlns="" id="{70259312-78A0-4EF4-94C2-AA62C7F686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19" r="4118" b="-1"/>
          <a:stretch/>
        </p:blipFill>
        <p:spPr>
          <a:xfrm>
            <a:off x="9034" y="592112"/>
            <a:ext cx="9143980" cy="6003842"/>
          </a:xfrm>
          <a:custGeom>
            <a:avLst/>
            <a:gdLst>
              <a:gd name="connsiteX0" fmla="*/ 0 w 12187427"/>
              <a:gd name="connsiteY0" fmla="*/ 0 h 6003852"/>
              <a:gd name="connsiteX1" fmla="*/ 12187427 w 12187427"/>
              <a:gd name="connsiteY1" fmla="*/ 0 h 6003852"/>
              <a:gd name="connsiteX2" fmla="*/ 12187427 w 12187427"/>
              <a:gd name="connsiteY2" fmla="*/ 4772371 h 6003852"/>
              <a:gd name="connsiteX3" fmla="*/ 11865111 w 12187427"/>
              <a:gd name="connsiteY3" fmla="*/ 4913285 h 6003852"/>
              <a:gd name="connsiteX4" fmla="*/ 6096000 w 12187427"/>
              <a:gd name="connsiteY4" fmla="*/ 6003852 h 6003852"/>
              <a:gd name="connsiteX5" fmla="*/ 3601 w 12187427"/>
              <a:gd name="connsiteY5" fmla="*/ 4771946 h 6003852"/>
              <a:gd name="connsiteX6" fmla="*/ 0 w 12187427"/>
              <a:gd name="connsiteY6" fmla="*/ 4770223 h 60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Tree>
    <p:extLst>
      <p:ext uri="{BB962C8B-B14F-4D97-AF65-F5344CB8AC3E}">
        <p14:creationId xmlns:p14="http://schemas.microsoft.com/office/powerpoint/2010/main" val="322333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Slide Title</a:t>
            </a:r>
          </a:p>
        </p:txBody>
      </p:sp>
      <p:sp>
        <p:nvSpPr>
          <p:cNvPr id="5" name="Text Placeholder 4"/>
          <p:cNvSpPr>
            <a:spLocks noGrp="1"/>
          </p:cNvSpPr>
          <p:nvPr>
            <p:ph type="body" idx="1"/>
          </p:nvPr>
        </p:nvSpPr>
        <p:spPr/>
        <p:txBody>
          <a:bodyPr/>
          <a:lstStyle/>
          <a:p>
            <a:r>
              <a:rPr lang="en-US"/>
              <a:t>Product A</a:t>
            </a:r>
          </a:p>
        </p:txBody>
      </p:sp>
      <p:sp>
        <p:nvSpPr>
          <p:cNvPr id="6" name="Content Placeholder 5"/>
          <p:cNvSpPr>
            <a:spLocks noGrp="1"/>
          </p:cNvSpPr>
          <p:nvPr>
            <p:ph sz="half" idx="2"/>
          </p:nvPr>
        </p:nvSpPr>
        <p:spPr>
          <a:xfrm>
            <a:off x="448964" y="1596540"/>
            <a:ext cx="8398775" cy="4562108"/>
          </a:xfrm>
        </p:spPr>
        <p:txBody>
          <a:bodyPr/>
          <a:lstStyle/>
          <a:p>
            <a:pPr lvl="1"/>
            <a:endParaRPr lang="en-US" dirty="0"/>
          </a:p>
        </p:txBody>
      </p:sp>
      <p:sp>
        <p:nvSpPr>
          <p:cNvPr id="7" name="Text Placeholder 6"/>
          <p:cNvSpPr>
            <a:spLocks noGrp="1"/>
          </p:cNvSpPr>
          <p:nvPr>
            <p:ph type="body" sz="quarter" idx="3"/>
          </p:nvPr>
        </p:nvSpPr>
        <p:spPr/>
        <p:txBody>
          <a:bodyPr/>
          <a:lstStyle/>
          <a:p>
            <a:endParaRPr lang="en-US" dirty="0"/>
          </a:p>
        </p:txBody>
      </p:sp>
      <p:sp>
        <p:nvSpPr>
          <p:cNvPr id="8" name="Content Placeholder 7"/>
          <p:cNvSpPr>
            <a:spLocks noGrp="1"/>
          </p:cNvSpPr>
          <p:nvPr>
            <p:ph sz="quarter" idx="4"/>
          </p:nvPr>
        </p:nvSpPr>
        <p:spPr/>
        <p:txBody>
          <a:bodyPr/>
          <a:lstStyle/>
          <a:p>
            <a:endParaRPr lang="en-US" dirty="0"/>
          </a:p>
        </p:txBody>
      </p:sp>
      <p:pic>
        <p:nvPicPr>
          <p:cNvPr id="2" name="Immagine 1">
            <a:extLst>
              <a:ext uri="{FF2B5EF4-FFF2-40B4-BE49-F238E27FC236}">
                <a16:creationId xmlns:a16="http://schemas.microsoft.com/office/drawing/2014/main" xmlns="" id="{F42740C3-D08C-44EA-B379-3C41817DCEBE}"/>
              </a:ext>
            </a:extLst>
          </p:cNvPr>
          <p:cNvPicPr>
            <a:picLocks noChangeAspect="1"/>
          </p:cNvPicPr>
          <p:nvPr/>
        </p:nvPicPr>
        <p:blipFill>
          <a:blip r:embed="rId2"/>
          <a:stretch>
            <a:fillRect/>
          </a:stretch>
        </p:blipFill>
        <p:spPr>
          <a:xfrm>
            <a:off x="448965" y="1599411"/>
            <a:ext cx="7940660" cy="5121084"/>
          </a:xfrm>
          <a:prstGeom prst="rect">
            <a:avLst/>
          </a:prstGeom>
        </p:spPr>
      </p:pic>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394DCC-35FE-4176-A566-03C629EE14C9}"/>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xmlns="" id="{14D2877B-038B-443B-AC40-367D32FAFE2C}"/>
              </a:ext>
            </a:extLst>
          </p:cNvPr>
          <p:cNvSpPr>
            <a:spLocks noGrp="1"/>
          </p:cNvSpPr>
          <p:nvPr>
            <p:ph idx="1"/>
          </p:nvPr>
        </p:nvSpPr>
        <p:spPr>
          <a:xfrm>
            <a:off x="296260" y="1749245"/>
            <a:ext cx="8390540" cy="4682328"/>
          </a:xfrm>
        </p:spPr>
        <p:txBody>
          <a:bodyPr>
            <a:normAutofit/>
          </a:bodyPr>
          <a:lstStyle/>
          <a:p>
            <a:r>
              <a:rPr lang="en-US" dirty="0"/>
              <a:t>FIPV is a result of an individual mutation of the enteropathogenic virus in the host organism</a:t>
            </a:r>
          </a:p>
          <a:p>
            <a:endParaRPr lang="en-US" dirty="0"/>
          </a:p>
          <a:p>
            <a:pPr marL="0" indent="0">
              <a:buNone/>
            </a:pPr>
            <a:r>
              <a:rPr lang="en-US" dirty="0"/>
              <a:t>  RNA virus - a significant frequency of mutations</a:t>
            </a:r>
          </a:p>
          <a:p>
            <a:r>
              <a:rPr lang="en-US" dirty="0"/>
              <a:t>each virion is slightly different from the original one</a:t>
            </a:r>
          </a:p>
          <a:p>
            <a:endParaRPr lang="en-US" dirty="0"/>
          </a:p>
          <a:p>
            <a:r>
              <a:rPr lang="en-US" dirty="0"/>
              <a:t>gains the ability to multiply in macrophages of lymph nodes and spread in the body</a:t>
            </a:r>
          </a:p>
          <a:p>
            <a:endParaRPr lang="it-IT" dirty="0"/>
          </a:p>
        </p:txBody>
      </p:sp>
    </p:spTree>
    <p:extLst>
      <p:ext uri="{BB962C8B-B14F-4D97-AF65-F5344CB8AC3E}">
        <p14:creationId xmlns:p14="http://schemas.microsoft.com/office/powerpoint/2010/main" val="130290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474483-C715-46A9-A79D-9ECAA153999A}"/>
              </a:ext>
            </a:extLst>
          </p:cNvPr>
          <p:cNvSpPr>
            <a:spLocks noGrp="1"/>
          </p:cNvSpPr>
          <p:nvPr>
            <p:ph type="title"/>
          </p:nvPr>
        </p:nvSpPr>
        <p:spPr>
          <a:xfrm>
            <a:off x="296260" y="1596540"/>
            <a:ext cx="8229600" cy="1143000"/>
          </a:xfrm>
        </p:spPr>
        <p:txBody>
          <a:bodyPr>
            <a:normAutofit/>
          </a:bodyPr>
          <a:lstStyle/>
          <a:p>
            <a:r>
              <a:rPr lang="it-IT" sz="5400" b="1" i="1" dirty="0" err="1">
                <a:solidFill>
                  <a:srgbClr val="FFFF00"/>
                </a:solidFill>
              </a:rPr>
              <a:t>Epidemiology</a:t>
            </a:r>
            <a:endParaRPr lang="it-IT" sz="5400" b="1" i="1" dirty="0">
              <a:solidFill>
                <a:srgbClr val="FFFF00"/>
              </a:solidFill>
            </a:endParaRPr>
          </a:p>
        </p:txBody>
      </p:sp>
      <p:sp>
        <p:nvSpPr>
          <p:cNvPr id="3" name="Segnaposto contenuto 2">
            <a:extLst>
              <a:ext uri="{FF2B5EF4-FFF2-40B4-BE49-F238E27FC236}">
                <a16:creationId xmlns:a16="http://schemas.microsoft.com/office/drawing/2014/main" xmlns="" id="{E9640806-8AAE-4ED3-A50F-39E5E82BFAD3}"/>
              </a:ext>
            </a:extLst>
          </p:cNvPr>
          <p:cNvSpPr>
            <a:spLocks noGrp="1"/>
          </p:cNvSpPr>
          <p:nvPr>
            <p:ph idx="1"/>
          </p:nvPr>
        </p:nvSpPr>
        <p:spPr>
          <a:xfrm>
            <a:off x="143555" y="3123590"/>
            <a:ext cx="8229600" cy="3918803"/>
          </a:xfrm>
        </p:spPr>
        <p:txBody>
          <a:bodyPr/>
          <a:lstStyle/>
          <a:p>
            <a:r>
              <a:rPr lang="it-IT" sz="4400" b="1" dirty="0"/>
              <a:t>One of the </a:t>
            </a:r>
            <a:r>
              <a:rPr lang="it-IT" sz="4400" b="1" dirty="0" err="1"/>
              <a:t>most</a:t>
            </a:r>
            <a:r>
              <a:rPr lang="it-IT" sz="4400" b="1" dirty="0"/>
              <a:t> </a:t>
            </a:r>
            <a:r>
              <a:rPr lang="it-IT" sz="4400" b="1" dirty="0" err="1"/>
              <a:t>important</a:t>
            </a:r>
            <a:r>
              <a:rPr lang="it-IT" sz="4400" b="1" dirty="0"/>
              <a:t> cause of </a:t>
            </a:r>
            <a:r>
              <a:rPr lang="it-IT" sz="4400" b="1" dirty="0" err="1"/>
              <a:t>death</a:t>
            </a:r>
            <a:r>
              <a:rPr lang="it-IT" sz="4400" b="1" dirty="0"/>
              <a:t> for </a:t>
            </a:r>
            <a:r>
              <a:rPr lang="it-IT" sz="4400" b="1" dirty="0" err="1"/>
              <a:t>cats</a:t>
            </a:r>
            <a:r>
              <a:rPr lang="it-IT" sz="4400" b="1" dirty="0"/>
              <a:t> (</a:t>
            </a:r>
            <a:r>
              <a:rPr lang="it-IT" sz="4400" b="1" dirty="0" err="1"/>
              <a:t>mortality</a:t>
            </a:r>
            <a:r>
              <a:rPr lang="it-IT" sz="4400" b="1" dirty="0"/>
              <a:t> </a:t>
            </a:r>
            <a:r>
              <a:rPr lang="it-IT" sz="4400" b="1" dirty="0" err="1"/>
              <a:t>around</a:t>
            </a:r>
            <a:r>
              <a:rPr lang="it-IT" sz="4400" b="1" dirty="0"/>
              <a:t> 95%).</a:t>
            </a:r>
          </a:p>
          <a:p>
            <a:endParaRPr lang="it-IT" sz="4400" b="1" dirty="0"/>
          </a:p>
          <a:p>
            <a:endParaRPr lang="it-IT" dirty="0"/>
          </a:p>
          <a:p>
            <a:endParaRPr lang="it-IT" dirty="0"/>
          </a:p>
          <a:p>
            <a:endParaRPr lang="it-IT" dirty="0"/>
          </a:p>
        </p:txBody>
      </p:sp>
    </p:spTree>
    <p:extLst>
      <p:ext uri="{BB962C8B-B14F-4D97-AF65-F5344CB8AC3E}">
        <p14:creationId xmlns:p14="http://schemas.microsoft.com/office/powerpoint/2010/main" val="227792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9235B6C-216C-4444-8B16-DD6A9FDA4E8F}"/>
              </a:ext>
            </a:extLst>
          </p:cNvPr>
          <p:cNvSpPr>
            <a:spLocks noGrp="1"/>
          </p:cNvSpPr>
          <p:nvPr>
            <p:ph type="title"/>
          </p:nvPr>
        </p:nvSpPr>
        <p:spPr>
          <a:xfrm>
            <a:off x="3961180" y="985720"/>
            <a:ext cx="8229600" cy="916230"/>
          </a:xfrm>
        </p:spPr>
        <p:txBody>
          <a:bodyPr/>
          <a:lstStyle/>
          <a:p>
            <a:endParaRPr lang="it-IT" dirty="0"/>
          </a:p>
        </p:txBody>
      </p:sp>
      <p:sp>
        <p:nvSpPr>
          <p:cNvPr id="3" name="Segnaposto contenuto 2">
            <a:extLst>
              <a:ext uri="{FF2B5EF4-FFF2-40B4-BE49-F238E27FC236}">
                <a16:creationId xmlns:a16="http://schemas.microsoft.com/office/drawing/2014/main" xmlns="" id="{BD337A12-DF95-4E9E-9C40-BC65B7CA935E}"/>
              </a:ext>
            </a:extLst>
          </p:cNvPr>
          <p:cNvSpPr>
            <a:spLocks noGrp="1"/>
          </p:cNvSpPr>
          <p:nvPr>
            <p:ph idx="1"/>
          </p:nvPr>
        </p:nvSpPr>
        <p:spPr>
          <a:xfrm>
            <a:off x="-13841" y="2072346"/>
            <a:ext cx="8686800" cy="4835034"/>
          </a:xfrm>
        </p:spPr>
        <p:txBody>
          <a:bodyPr>
            <a:normAutofit/>
          </a:bodyPr>
          <a:lstStyle/>
          <a:p>
            <a:r>
              <a:rPr lang="en-US" dirty="0"/>
              <a:t>many cats are infected with FECV without clinical symptoms</a:t>
            </a:r>
          </a:p>
          <a:p>
            <a:r>
              <a:rPr lang="en-US" dirty="0"/>
              <a:t>therefore, the emergence of the disease is promoted by stress, </a:t>
            </a:r>
            <a:r>
              <a:rPr lang="en-US" dirty="0" err="1"/>
              <a:t>immunosupression</a:t>
            </a:r>
            <a:r>
              <a:rPr lang="en-US" dirty="0"/>
              <a:t> and young age</a:t>
            </a:r>
          </a:p>
          <a:p>
            <a:r>
              <a:rPr lang="en-US" dirty="0"/>
              <a:t>the more cats infected with FECV in the population, the more often the mutations</a:t>
            </a:r>
          </a:p>
          <a:p>
            <a:r>
              <a:rPr lang="en-US" dirty="0"/>
              <a:t>therefore, FIP occurs mainly in cats coming from clusters</a:t>
            </a:r>
          </a:p>
          <a:p>
            <a:endParaRPr lang="it-IT" dirty="0"/>
          </a:p>
        </p:txBody>
      </p:sp>
    </p:spTree>
    <p:extLst>
      <p:ext uri="{BB962C8B-B14F-4D97-AF65-F5344CB8AC3E}">
        <p14:creationId xmlns:p14="http://schemas.microsoft.com/office/powerpoint/2010/main" val="53833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37B21B-6574-4784-B4FB-2D1226ED5D6C}"/>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a:lnSpc>
                <a:spcPct val="90000"/>
              </a:lnSpc>
            </a:pPr>
            <a:endParaRPr lang="en-US" sz="3800">
              <a:solidFill>
                <a:schemeClr val="tx1"/>
              </a:solidFill>
            </a:endParaRPr>
          </a:p>
        </p:txBody>
      </p:sp>
      <p:sp>
        <p:nvSpPr>
          <p:cNvPr id="4" name="Segnaposto contenuto 3">
            <a:extLst>
              <a:ext uri="{FF2B5EF4-FFF2-40B4-BE49-F238E27FC236}">
                <a16:creationId xmlns:a16="http://schemas.microsoft.com/office/drawing/2014/main" xmlns="" id="{D9477889-4C2B-4091-823D-8DAB74063E00}"/>
              </a:ext>
            </a:extLst>
          </p:cNvPr>
          <p:cNvSpPr>
            <a:spLocks noGrp="1"/>
          </p:cNvSpPr>
          <p:nvPr>
            <p:ph idx="1"/>
          </p:nvPr>
        </p:nvSpPr>
        <p:spPr>
          <a:xfrm>
            <a:off x="143555" y="1749245"/>
            <a:ext cx="8229600" cy="5293148"/>
          </a:xfrm>
        </p:spPr>
        <p:txBody>
          <a:bodyPr>
            <a:normAutofit fontScale="55000" lnSpcReduction="20000"/>
          </a:bodyPr>
          <a:lstStyle/>
          <a:p>
            <a:r>
              <a:rPr lang="it-IT" sz="4400" b="1" i="1" dirty="0" err="1"/>
              <a:t>Most</a:t>
            </a:r>
            <a:r>
              <a:rPr lang="it-IT" sz="4400" b="1" i="1" dirty="0"/>
              <a:t> </a:t>
            </a:r>
            <a:r>
              <a:rPr lang="it-IT" sz="4400" b="1" i="1" dirty="0" err="1"/>
              <a:t>cats</a:t>
            </a:r>
            <a:r>
              <a:rPr lang="it-IT" sz="4400" b="1" i="1" dirty="0"/>
              <a:t> </a:t>
            </a:r>
            <a:r>
              <a:rPr lang="it-IT" sz="4400" b="1" i="1" dirty="0" err="1"/>
              <a:t>affected</a:t>
            </a:r>
            <a:r>
              <a:rPr lang="it-IT" sz="4400" b="1" i="1" dirty="0"/>
              <a:t> with FIP are </a:t>
            </a:r>
            <a:r>
              <a:rPr lang="it-IT" sz="4400" b="1" i="1" dirty="0" err="1"/>
              <a:t>young</a:t>
            </a:r>
            <a:r>
              <a:rPr lang="it-IT" sz="4400" b="1" i="1" dirty="0"/>
              <a:t>, </a:t>
            </a:r>
            <a:r>
              <a:rPr lang="it-IT" sz="4400" b="1" i="1" dirty="0" err="1"/>
              <a:t>particularly</a:t>
            </a:r>
            <a:r>
              <a:rPr lang="it-IT" sz="4400" b="1" i="1" dirty="0"/>
              <a:t> </a:t>
            </a:r>
            <a:r>
              <a:rPr lang="it-IT" sz="4400" b="1" i="1" dirty="0" err="1"/>
              <a:t>between</a:t>
            </a:r>
            <a:r>
              <a:rPr lang="it-IT" sz="4400" b="1" i="1" dirty="0"/>
              <a:t> 3 </a:t>
            </a:r>
            <a:r>
              <a:rPr lang="it-IT" sz="4400" b="1" i="1" dirty="0" err="1"/>
              <a:t>months</a:t>
            </a:r>
            <a:r>
              <a:rPr lang="it-IT" sz="4400" b="1" i="1" dirty="0"/>
              <a:t> and 2 </a:t>
            </a:r>
            <a:r>
              <a:rPr lang="it-IT" sz="4400" b="1" i="1" dirty="0" err="1"/>
              <a:t>years</a:t>
            </a:r>
            <a:r>
              <a:rPr lang="it-IT" sz="4400" b="1" i="1" dirty="0"/>
              <a:t> of </a:t>
            </a:r>
            <a:r>
              <a:rPr lang="it-IT" sz="4400" b="1" i="1" dirty="0" err="1"/>
              <a:t>age</a:t>
            </a:r>
            <a:r>
              <a:rPr lang="it-IT" sz="4400" b="1" i="1" dirty="0"/>
              <a:t>. </a:t>
            </a:r>
            <a:r>
              <a:rPr lang="it-IT" sz="4400" b="1" i="1" dirty="0" err="1"/>
              <a:t>Other</a:t>
            </a:r>
            <a:r>
              <a:rPr lang="it-IT" sz="4400" b="1" i="1" dirty="0"/>
              <a:t> risk </a:t>
            </a:r>
            <a:r>
              <a:rPr lang="it-IT" sz="4400" b="1" i="1" dirty="0" err="1"/>
              <a:t>factors</a:t>
            </a:r>
            <a:r>
              <a:rPr lang="it-IT" sz="4400" b="1" i="1" dirty="0"/>
              <a:t> include:</a:t>
            </a:r>
          </a:p>
          <a:p>
            <a:endParaRPr lang="it-IT" sz="4400" b="1" i="1" dirty="0"/>
          </a:p>
          <a:p>
            <a:r>
              <a:rPr lang="it-IT" sz="4400" b="1" i="1" dirty="0"/>
              <a:t> Source: multi-</a:t>
            </a:r>
            <a:r>
              <a:rPr lang="it-IT" sz="4400" b="1" i="1" dirty="0" err="1"/>
              <a:t>cat</a:t>
            </a:r>
            <a:r>
              <a:rPr lang="it-IT" sz="4400" b="1" i="1" dirty="0"/>
              <a:t> home, shelter, </a:t>
            </a:r>
            <a:r>
              <a:rPr lang="it-IT" sz="4400" b="1" i="1" dirty="0" err="1"/>
              <a:t>cattery</a:t>
            </a:r>
            <a:endParaRPr lang="it-IT" sz="4400" b="1" i="1" dirty="0"/>
          </a:p>
          <a:p>
            <a:endParaRPr lang="it-IT" sz="4400" b="1" i="1" dirty="0"/>
          </a:p>
          <a:p>
            <a:r>
              <a:rPr lang="it-IT" sz="4400" b="1" i="1" dirty="0"/>
              <a:t> </a:t>
            </a:r>
            <a:r>
              <a:rPr lang="it-IT" sz="4400" b="1" i="1" dirty="0" err="1"/>
              <a:t>Pedigreed</a:t>
            </a:r>
            <a:r>
              <a:rPr lang="it-IT" sz="4400" b="1" i="1" dirty="0"/>
              <a:t> </a:t>
            </a:r>
            <a:r>
              <a:rPr lang="it-IT" sz="4400" b="1" i="1" dirty="0" err="1"/>
              <a:t>breeds</a:t>
            </a:r>
            <a:r>
              <a:rPr lang="it-IT" sz="4400" b="1" i="1" dirty="0"/>
              <a:t>: </a:t>
            </a:r>
            <a:r>
              <a:rPr lang="it-IT" sz="4400" b="1" i="1" dirty="0" err="1"/>
              <a:t>Abyssinian</a:t>
            </a:r>
            <a:r>
              <a:rPr lang="it-IT" sz="4400" b="1" i="1" dirty="0"/>
              <a:t>, </a:t>
            </a:r>
            <a:r>
              <a:rPr lang="it-IT" sz="4400" b="1" i="1" dirty="0" err="1"/>
              <a:t>Bengal</a:t>
            </a:r>
            <a:r>
              <a:rPr lang="it-IT" sz="4400" b="1" i="1" dirty="0"/>
              <a:t>, </a:t>
            </a:r>
            <a:r>
              <a:rPr lang="it-IT" sz="4400" b="1" i="1" dirty="0" err="1"/>
              <a:t>Birman</a:t>
            </a:r>
            <a:r>
              <a:rPr lang="it-IT" sz="4400" b="1" i="1" dirty="0"/>
              <a:t>, </a:t>
            </a:r>
            <a:r>
              <a:rPr lang="it-IT" sz="4400" b="1" i="1" dirty="0" err="1"/>
              <a:t>Himalayan</a:t>
            </a:r>
            <a:r>
              <a:rPr lang="it-IT" sz="4400" b="1" i="1" dirty="0"/>
              <a:t>, </a:t>
            </a:r>
            <a:r>
              <a:rPr lang="it-IT" sz="4400" b="1" i="1" dirty="0" err="1"/>
              <a:t>Ragdoll</a:t>
            </a:r>
            <a:r>
              <a:rPr lang="it-IT" sz="4400" b="1" i="1" dirty="0"/>
              <a:t>, Rex.</a:t>
            </a:r>
          </a:p>
          <a:p>
            <a:endParaRPr lang="it-IT" sz="4400" b="1" i="1" dirty="0"/>
          </a:p>
          <a:p>
            <a:r>
              <a:rPr lang="it-IT" sz="4400" b="1" i="1" dirty="0"/>
              <a:t> </a:t>
            </a:r>
            <a:r>
              <a:rPr lang="it-IT" sz="4400" b="1" i="1" dirty="0" err="1"/>
              <a:t>Genetic</a:t>
            </a:r>
            <a:r>
              <a:rPr lang="it-IT" sz="4400" b="1" i="1" dirty="0"/>
              <a:t> </a:t>
            </a:r>
            <a:r>
              <a:rPr lang="it-IT" sz="4400" b="1" i="1" dirty="0" err="1"/>
              <a:t>susceptibility</a:t>
            </a:r>
            <a:endParaRPr lang="it-IT" sz="4400" b="1" i="1" dirty="0"/>
          </a:p>
          <a:p>
            <a:endParaRPr lang="it-IT" sz="4400" b="1" i="1" dirty="0"/>
          </a:p>
          <a:p>
            <a:r>
              <a:rPr lang="it-IT" sz="4400" b="1" i="1" dirty="0"/>
              <a:t> </a:t>
            </a:r>
            <a:r>
              <a:rPr lang="it-IT" sz="4400" b="1" i="1" dirty="0" err="1"/>
              <a:t>Concurrent</a:t>
            </a:r>
            <a:r>
              <a:rPr lang="it-IT" sz="4400" b="1" i="1" dirty="0"/>
              <a:t> </a:t>
            </a:r>
            <a:r>
              <a:rPr lang="it-IT" sz="4400" b="1" i="1" dirty="0" err="1"/>
              <a:t>diseases</a:t>
            </a:r>
            <a:r>
              <a:rPr lang="it-IT" sz="4400" b="1" i="1" dirty="0"/>
              <a:t>, </a:t>
            </a:r>
            <a:r>
              <a:rPr lang="it-IT" sz="4400" b="1" i="1" dirty="0" err="1"/>
              <a:t>especially</a:t>
            </a:r>
            <a:r>
              <a:rPr lang="it-IT" sz="4400" b="1" i="1" dirty="0"/>
              <a:t> feline </a:t>
            </a:r>
            <a:r>
              <a:rPr lang="it-IT" sz="4400" b="1" i="1" dirty="0" err="1"/>
              <a:t>leukemia</a:t>
            </a:r>
            <a:r>
              <a:rPr lang="it-IT" sz="4400" b="1" i="1" dirty="0"/>
              <a:t> virus (</a:t>
            </a:r>
            <a:r>
              <a:rPr lang="it-IT" sz="4400" b="1" i="1" dirty="0" err="1"/>
              <a:t>FeLV</a:t>
            </a:r>
            <a:r>
              <a:rPr lang="it-IT" sz="4400" b="1" i="1" dirty="0"/>
              <a:t>) </a:t>
            </a:r>
            <a:r>
              <a:rPr lang="it-IT" sz="4400" b="1" i="1" dirty="0" err="1"/>
              <a:t>infection</a:t>
            </a:r>
            <a:r>
              <a:rPr lang="it-IT" sz="4400" b="1" i="1" dirty="0"/>
              <a:t>.</a:t>
            </a:r>
          </a:p>
          <a:p>
            <a:endParaRPr lang="it-IT" sz="4400" b="1" i="1" dirty="0"/>
          </a:p>
          <a:p>
            <a:r>
              <a:rPr lang="it-IT" sz="4400" b="1" i="1" dirty="0"/>
              <a:t> Stress </a:t>
            </a:r>
            <a:r>
              <a:rPr lang="it-IT" sz="4400" b="1" i="1" dirty="0" err="1"/>
              <a:t>factor</a:t>
            </a:r>
            <a:r>
              <a:rPr lang="it-IT" sz="4400" b="1" i="1" dirty="0"/>
              <a:t>: </a:t>
            </a:r>
            <a:r>
              <a:rPr lang="it-IT" sz="4400" b="1" i="1" dirty="0" err="1"/>
              <a:t>recent</a:t>
            </a:r>
            <a:r>
              <a:rPr lang="it-IT" sz="4400" b="1" i="1" dirty="0"/>
              <a:t> </a:t>
            </a:r>
            <a:r>
              <a:rPr lang="it-IT" sz="4400" b="1" i="1" dirty="0" err="1"/>
              <a:t>elective</a:t>
            </a:r>
            <a:r>
              <a:rPr lang="it-IT" sz="4400" b="1" i="1" dirty="0"/>
              <a:t> surgery, inter-</a:t>
            </a:r>
            <a:r>
              <a:rPr lang="it-IT" sz="4400" b="1" i="1" dirty="0" err="1"/>
              <a:t>cat</a:t>
            </a:r>
            <a:r>
              <a:rPr lang="it-IT" sz="4400" b="1" i="1" dirty="0"/>
              <a:t> </a:t>
            </a:r>
            <a:r>
              <a:rPr lang="it-IT" sz="4400" b="1" i="1" dirty="0" err="1"/>
              <a:t>conflicts</a:t>
            </a:r>
            <a:r>
              <a:rPr lang="it-IT" sz="4400" b="1" i="1" dirty="0"/>
              <a:t>, etc.</a:t>
            </a:r>
          </a:p>
          <a:p>
            <a:endParaRPr lang="it-IT" sz="4400" b="1" i="1" dirty="0"/>
          </a:p>
        </p:txBody>
      </p:sp>
    </p:spTree>
    <p:extLst>
      <p:ext uri="{BB962C8B-B14F-4D97-AF65-F5344CB8AC3E}">
        <p14:creationId xmlns:p14="http://schemas.microsoft.com/office/powerpoint/2010/main" val="365571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immagine 5" descr="Immagine che contiene esterni, albero, mucca, terra&#10;&#10;Descrizione generata automaticamente">
            <a:extLst>
              <a:ext uri="{FF2B5EF4-FFF2-40B4-BE49-F238E27FC236}">
                <a16:creationId xmlns:a16="http://schemas.microsoft.com/office/drawing/2014/main" xmlns="" id="{597B339B-CBE9-4778-908D-1C5A0AC44CF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0" y="10"/>
            <a:ext cx="9144000" cy="6857990"/>
          </a:xfrm>
          <a:prstGeom prst="rect">
            <a:avLst/>
          </a:prstGeom>
        </p:spPr>
      </p:pic>
    </p:spTree>
    <p:extLst>
      <p:ext uri="{BB962C8B-B14F-4D97-AF65-F5344CB8AC3E}">
        <p14:creationId xmlns:p14="http://schemas.microsoft.com/office/powerpoint/2010/main" val="2949389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826</Words>
  <Application>Microsoft Office PowerPoint</Application>
  <PresentationFormat>Pokaz na ekranie (4:3)</PresentationFormat>
  <Paragraphs>136</Paragraphs>
  <Slides>32</Slides>
  <Notes>1</Notes>
  <HiddenSlides>0</HiddenSlides>
  <MMClips>0</MMClips>
  <ScaleCrop>false</ScaleCrop>
  <HeadingPairs>
    <vt:vector size="4" baseType="variant">
      <vt:variant>
        <vt:lpstr>Motyw</vt:lpstr>
      </vt:variant>
      <vt:variant>
        <vt:i4>1</vt:i4>
      </vt:variant>
      <vt:variant>
        <vt:lpstr>Tytuły slajdów</vt:lpstr>
      </vt:variant>
      <vt:variant>
        <vt:i4>32</vt:i4>
      </vt:variant>
    </vt:vector>
  </HeadingPairs>
  <TitlesOfParts>
    <vt:vector size="33" baseType="lpstr">
      <vt:lpstr>Office Theme</vt:lpstr>
      <vt:lpstr>FIP- feline infectious peritonitis</vt:lpstr>
      <vt:lpstr>What is FIP?</vt:lpstr>
      <vt:lpstr>Prezentacja programu PowerPoint</vt:lpstr>
      <vt:lpstr>Slide Title</vt:lpstr>
      <vt:lpstr>Prezentacja programu PowerPoint</vt:lpstr>
      <vt:lpstr>Epidemiology</vt:lpstr>
      <vt:lpstr>Prezentacja programu PowerPoint</vt:lpstr>
      <vt:lpstr>Prezentacja programu PowerPoint</vt:lpstr>
      <vt:lpstr>Prezentacja programu PowerPoint</vt:lpstr>
      <vt:lpstr>Trasmission</vt:lpstr>
      <vt:lpstr>Patogenesis</vt:lpstr>
      <vt:lpstr>Prezentacja programu PowerPoint</vt:lpstr>
      <vt:lpstr>The action of the virus depends on ...</vt:lpstr>
      <vt:lpstr>Two different form</vt:lpstr>
      <vt:lpstr>Prezentacja programu PowerPoint</vt:lpstr>
      <vt:lpstr>  </vt:lpstr>
      <vt:lpstr>Ascitis</vt:lpstr>
      <vt:lpstr>his is an x-ray of a normal cats thorax. </vt:lpstr>
      <vt:lpstr>Diagnosis</vt:lpstr>
      <vt:lpstr>So… what can we see in a necropsy?</vt:lpstr>
      <vt:lpstr>Kidney of a cat with non-effusive FIP. Granulomatous lesions.</vt:lpstr>
      <vt:lpstr>Prezentacja programu PowerPoint</vt:lpstr>
      <vt:lpstr>Prezentacja programu PowerPoint</vt:lpstr>
      <vt:lpstr>Prezentacja programu PowerPoint</vt:lpstr>
      <vt:lpstr>Prezentacja programu PowerPoint</vt:lpstr>
      <vt:lpstr>Prezentacja programu PowerPoint</vt:lpstr>
      <vt:lpstr>Lymphoid tissues in cats with FIP often show lymphoid depletion caused by apoptosis.</vt:lpstr>
      <vt:lpstr>Prezentacja programu PowerPoint</vt:lpstr>
      <vt:lpstr>Prezentacja programu PowerPoint</vt:lpstr>
      <vt:lpstr>Prezentacja programu PowerPoint</vt:lpstr>
      <vt:lpstr>Prevention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FIP- feline infectious peritonitis</dc:title>
  <dc:creator>Gianmarco</dc:creator>
  <cp:lastModifiedBy>DIG-13</cp:lastModifiedBy>
  <cp:revision>6</cp:revision>
  <dcterms:created xsi:type="dcterms:W3CDTF">2020-01-21T19:34:12Z</dcterms:created>
  <dcterms:modified xsi:type="dcterms:W3CDTF">2022-03-24T11:27:10Z</dcterms:modified>
</cp:coreProperties>
</file>