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333" r:id="rId6"/>
    <p:sldId id="260" r:id="rId7"/>
    <p:sldId id="261" r:id="rId8"/>
    <p:sldId id="263" r:id="rId9"/>
    <p:sldId id="264" r:id="rId10"/>
    <p:sldId id="352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340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41" r:id="rId50"/>
    <p:sldId id="342" r:id="rId51"/>
    <p:sldId id="343" r:id="rId52"/>
    <p:sldId id="344" r:id="rId53"/>
    <p:sldId id="345" r:id="rId54"/>
    <p:sldId id="346" r:id="rId55"/>
    <p:sldId id="347" r:id="rId56"/>
    <p:sldId id="348" r:id="rId57"/>
    <p:sldId id="349" r:id="rId58"/>
    <p:sldId id="350" r:id="rId59"/>
    <p:sldId id="351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2" r:id="rId77"/>
    <p:sldId id="331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BC7E7-EA8E-4DA7-915E-CC098D9BADCB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BC7E7-EA8E-4DA7-915E-CC098D9BADCB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BC7E7-EA8E-4DA7-915E-CC098D9BADCB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ormula di chiusur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92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BC7E7-EA8E-4DA7-915E-CC098D9BADCB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  <a:p>
            <a:pPr lvl="4"/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79BC7E7-EA8E-4DA7-915E-CC098D9BADCB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ie.int/en/animal-health-in-the-world/official-disease-status/fmd/list-of-fmd-free-members/" TargetMode="External"/><Relationship Id="rId2" Type="http://schemas.openxmlformats.org/officeDocument/2006/relationships/hyperlink" Target="http://www.cfsph.iastate.edu/Factsheets/pdfs/foot_and_mouth_disease.pdf" TargetMode="Externa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dirty="0" smtClean="0"/>
              <a:t>FOOT &amp; MOUTH</a:t>
            </a:r>
            <a:br>
              <a:rPr lang="it-IT" dirty="0" smtClean="0"/>
            </a:br>
            <a:r>
              <a:rPr lang="it-IT" dirty="0" smtClean="0"/>
              <a:t>DISEASE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57199" y="3653234"/>
            <a:ext cx="8228013" cy="1597473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3" y="5556965"/>
            <a:ext cx="1270000" cy="124581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746" y="6143625"/>
            <a:ext cx="2168653" cy="61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2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b="1" dirty="0"/>
              <a:t>FMDV</a:t>
            </a:r>
            <a:r>
              <a:rPr lang="it-IT" dirty="0"/>
              <a:t> </a:t>
            </a:r>
            <a:r>
              <a:rPr lang="it-IT" dirty="0" err="1"/>
              <a:t>carriers</a:t>
            </a:r>
            <a:r>
              <a:rPr lang="it-IT" dirty="0"/>
              <a:t> are </a:t>
            </a:r>
            <a:r>
              <a:rPr lang="it-IT" dirty="0" err="1"/>
              <a:t>defined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animals</a:t>
            </a:r>
            <a:r>
              <a:rPr lang="it-IT" dirty="0"/>
              <a:t> in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either</a:t>
            </a:r>
            <a:r>
              <a:rPr lang="it-IT" dirty="0"/>
              <a:t> </a:t>
            </a:r>
            <a:r>
              <a:rPr lang="it-IT" dirty="0" err="1"/>
              <a:t>viral</a:t>
            </a:r>
            <a:r>
              <a:rPr lang="it-IT" dirty="0"/>
              <a:t> </a:t>
            </a:r>
            <a:r>
              <a:rPr lang="it-IT" dirty="0" err="1"/>
              <a:t>nucleic</a:t>
            </a:r>
            <a:r>
              <a:rPr lang="it-IT" dirty="0"/>
              <a:t> </a:t>
            </a:r>
            <a:r>
              <a:rPr lang="it-IT" dirty="0" err="1"/>
              <a:t>acids</a:t>
            </a:r>
            <a:r>
              <a:rPr lang="it-IT" dirty="0"/>
              <a:t> or live virus can be </a:t>
            </a:r>
            <a:r>
              <a:rPr lang="it-IT" dirty="0" err="1"/>
              <a:t>found</a:t>
            </a:r>
            <a:r>
              <a:rPr lang="it-IT" dirty="0"/>
              <a:t> for more </a:t>
            </a:r>
            <a:r>
              <a:rPr lang="it-IT" dirty="0" err="1"/>
              <a:t>than</a:t>
            </a:r>
            <a:r>
              <a:rPr lang="it-IT" dirty="0"/>
              <a:t> 28 </a:t>
            </a:r>
            <a:r>
              <a:rPr lang="it-IT" dirty="0" err="1"/>
              <a:t>days</a:t>
            </a:r>
            <a:r>
              <a:rPr lang="it-IT" dirty="0"/>
              <a:t> </a:t>
            </a:r>
            <a:r>
              <a:rPr lang="it-IT" dirty="0" err="1"/>
              <a:t>after</a:t>
            </a:r>
            <a:r>
              <a:rPr lang="it-IT" dirty="0"/>
              <a:t> </a:t>
            </a:r>
            <a:r>
              <a:rPr lang="it-IT" dirty="0" err="1"/>
              <a:t>infection</a:t>
            </a:r>
            <a:r>
              <a:rPr lang="it-IT" dirty="0"/>
              <a:t>. Animals can </a:t>
            </a:r>
            <a:r>
              <a:rPr lang="it-IT" dirty="0" err="1"/>
              <a:t>become</a:t>
            </a:r>
            <a:r>
              <a:rPr lang="it-IT" dirty="0"/>
              <a:t> </a:t>
            </a:r>
            <a:r>
              <a:rPr lang="it-IT" dirty="0" err="1"/>
              <a:t>carriers</a:t>
            </a:r>
            <a:r>
              <a:rPr lang="it-IT" dirty="0"/>
              <a:t> </a:t>
            </a:r>
            <a:r>
              <a:rPr lang="it-IT" dirty="0" err="1"/>
              <a:t>whether</a:t>
            </a:r>
            <a:r>
              <a:rPr lang="it-IT" dirty="0"/>
              <a:t> or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had</a:t>
            </a:r>
            <a:r>
              <a:rPr lang="it-IT" dirty="0"/>
              <a:t> </a:t>
            </a:r>
            <a:r>
              <a:rPr lang="it-IT" dirty="0" err="1"/>
              <a:t>clinical</a:t>
            </a:r>
            <a:r>
              <a:rPr lang="it-IT" dirty="0"/>
              <a:t> </a:t>
            </a:r>
            <a:r>
              <a:rPr lang="it-IT" dirty="0" err="1" smtClean="0"/>
              <a:t>signs</a:t>
            </a:r>
            <a:endParaRPr lang="it-IT" dirty="0" smtClean="0"/>
          </a:p>
          <a:p>
            <a:r>
              <a:rPr lang="it-IT" dirty="0" err="1" smtClean="0"/>
              <a:t>Most</a:t>
            </a:r>
            <a:r>
              <a:rPr lang="it-IT" dirty="0" smtClean="0"/>
              <a:t> </a:t>
            </a:r>
            <a:r>
              <a:rPr lang="it-IT" dirty="0" err="1"/>
              <a:t>cattle</a:t>
            </a:r>
            <a:r>
              <a:rPr lang="it-IT" dirty="0"/>
              <a:t> </a:t>
            </a:r>
            <a:r>
              <a:rPr lang="it-IT" dirty="0" err="1"/>
              <a:t>carry</a:t>
            </a:r>
            <a:r>
              <a:rPr lang="it-IT" dirty="0"/>
              <a:t> </a:t>
            </a:r>
            <a:r>
              <a:rPr lang="it-IT" b="1" dirty="0"/>
              <a:t>FMDV</a:t>
            </a:r>
            <a:r>
              <a:rPr lang="it-IT" dirty="0"/>
              <a:t> for </a:t>
            </a:r>
            <a:r>
              <a:rPr lang="it-IT" dirty="0" err="1"/>
              <a:t>six</a:t>
            </a:r>
            <a:r>
              <a:rPr lang="it-IT" dirty="0"/>
              <a:t> </a:t>
            </a:r>
            <a:r>
              <a:rPr lang="it-IT" dirty="0" err="1"/>
              <a:t>months</a:t>
            </a:r>
            <a:r>
              <a:rPr lang="it-IT" dirty="0"/>
              <a:t> or </a:t>
            </a:r>
            <a:r>
              <a:rPr lang="it-IT" dirty="0" err="1"/>
              <a:t>less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some </a:t>
            </a:r>
            <a:r>
              <a:rPr lang="it-IT" dirty="0" err="1"/>
              <a:t>animals</a:t>
            </a:r>
            <a:r>
              <a:rPr lang="it-IT" dirty="0"/>
              <a:t> can </a:t>
            </a:r>
            <a:r>
              <a:rPr lang="it-IT" dirty="0" err="1"/>
              <a:t>remain</a:t>
            </a:r>
            <a:r>
              <a:rPr lang="it-IT" dirty="0"/>
              <a:t> </a:t>
            </a:r>
            <a:r>
              <a:rPr lang="it-IT" dirty="0" err="1"/>
              <a:t>persistently</a:t>
            </a:r>
            <a:r>
              <a:rPr lang="it-IT" dirty="0"/>
              <a:t> </a:t>
            </a:r>
            <a:r>
              <a:rPr lang="it-IT" dirty="0" err="1"/>
              <a:t>infected</a:t>
            </a:r>
            <a:r>
              <a:rPr lang="it-IT" dirty="0"/>
              <a:t> for up to 3.5 </a:t>
            </a:r>
            <a:r>
              <a:rPr lang="it-IT" dirty="0" err="1"/>
              <a:t>years</a:t>
            </a:r>
            <a:r>
              <a:rPr lang="it-IT" dirty="0"/>
              <a:t>. The virus or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nucleic</a:t>
            </a:r>
            <a:r>
              <a:rPr lang="it-IT" dirty="0"/>
              <a:t> </a:t>
            </a:r>
            <a:r>
              <a:rPr lang="it-IT" dirty="0" err="1"/>
              <a:t>acids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found</a:t>
            </a:r>
            <a:r>
              <a:rPr lang="it-IT" dirty="0"/>
              <a:t> for up to 12 </a:t>
            </a:r>
            <a:r>
              <a:rPr lang="it-IT" dirty="0" err="1"/>
              <a:t>months</a:t>
            </a:r>
            <a:r>
              <a:rPr lang="it-IT" dirty="0"/>
              <a:t> in </a:t>
            </a:r>
            <a:r>
              <a:rPr lang="it-IT" dirty="0" err="1"/>
              <a:t>sheep</a:t>
            </a:r>
            <a:r>
              <a:rPr lang="it-IT" dirty="0"/>
              <a:t> (</a:t>
            </a:r>
            <a:r>
              <a:rPr lang="it-IT" dirty="0" err="1"/>
              <a:t>although</a:t>
            </a:r>
            <a:r>
              <a:rPr lang="it-IT" dirty="0"/>
              <a:t>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seem</a:t>
            </a:r>
            <a:r>
              <a:rPr lang="it-IT" dirty="0"/>
              <a:t> to be </a:t>
            </a:r>
            <a:r>
              <a:rPr lang="it-IT" dirty="0" err="1"/>
              <a:t>carriers</a:t>
            </a:r>
            <a:r>
              <a:rPr lang="it-IT" dirty="0"/>
              <a:t> for </a:t>
            </a:r>
            <a:r>
              <a:rPr lang="it-IT" dirty="0" err="1"/>
              <a:t>only</a:t>
            </a:r>
            <a:r>
              <a:rPr lang="it-IT" dirty="0"/>
              <a:t> 1 to 5 </a:t>
            </a:r>
            <a:r>
              <a:rPr lang="it-IT" dirty="0" err="1"/>
              <a:t>months</a:t>
            </a:r>
            <a:r>
              <a:rPr lang="it-IT" dirty="0"/>
              <a:t>), up to 4 </a:t>
            </a:r>
            <a:r>
              <a:rPr lang="it-IT" dirty="0" err="1"/>
              <a:t>months</a:t>
            </a:r>
            <a:r>
              <a:rPr lang="it-IT" dirty="0"/>
              <a:t> in </a:t>
            </a:r>
            <a:r>
              <a:rPr lang="it-IT" dirty="0" err="1"/>
              <a:t>goats</a:t>
            </a:r>
            <a:r>
              <a:rPr lang="it-IT" dirty="0"/>
              <a:t>, for a </a:t>
            </a:r>
            <a:r>
              <a:rPr lang="it-IT" dirty="0" err="1"/>
              <a:t>year</a:t>
            </a:r>
            <a:r>
              <a:rPr lang="it-IT" dirty="0"/>
              <a:t> in water buffalo, and up to 8 </a:t>
            </a:r>
            <a:r>
              <a:rPr lang="it-IT" dirty="0" err="1"/>
              <a:t>months</a:t>
            </a:r>
            <a:r>
              <a:rPr lang="it-IT" dirty="0"/>
              <a:t> in </a:t>
            </a:r>
            <a:r>
              <a:rPr lang="it-IT" dirty="0" err="1"/>
              <a:t>yaks</a:t>
            </a:r>
            <a:r>
              <a:rPr lang="it-IT" dirty="0"/>
              <a:t> (</a:t>
            </a:r>
            <a:r>
              <a:rPr lang="it-IT" dirty="0" err="1"/>
              <a:t>Bos</a:t>
            </a:r>
            <a:r>
              <a:rPr lang="it-IT" dirty="0"/>
              <a:t> </a:t>
            </a:r>
            <a:r>
              <a:rPr lang="it-IT" dirty="0" err="1"/>
              <a:t>grunniens</a:t>
            </a:r>
            <a:r>
              <a:rPr lang="it-IT" dirty="0"/>
              <a:t>). </a:t>
            </a:r>
            <a:r>
              <a:rPr lang="it-IT" dirty="0" err="1"/>
              <a:t>Individual</a:t>
            </a:r>
            <a:r>
              <a:rPr lang="it-IT" dirty="0"/>
              <a:t> </a:t>
            </a:r>
            <a:r>
              <a:rPr lang="it-IT" dirty="0" err="1"/>
              <a:t>African</a:t>
            </a:r>
            <a:r>
              <a:rPr lang="it-IT" dirty="0"/>
              <a:t> buffalo can be </a:t>
            </a:r>
            <a:r>
              <a:rPr lang="it-IT" dirty="0" err="1"/>
              <a:t>carriers</a:t>
            </a:r>
            <a:r>
              <a:rPr lang="it-IT" dirty="0"/>
              <a:t> for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least</a:t>
            </a:r>
            <a:r>
              <a:rPr lang="it-IT" dirty="0"/>
              <a:t> </a:t>
            </a:r>
            <a:r>
              <a:rPr lang="it-IT" dirty="0" err="1"/>
              <a:t>five</a:t>
            </a:r>
            <a:r>
              <a:rPr lang="it-IT" dirty="0"/>
              <a:t> </a:t>
            </a:r>
            <a:r>
              <a:rPr lang="it-IT" dirty="0" err="1"/>
              <a:t>years</a:t>
            </a:r>
            <a:r>
              <a:rPr lang="it-IT" dirty="0"/>
              <a:t>, and the virus </a:t>
            </a:r>
            <a:r>
              <a:rPr lang="it-IT" dirty="0" err="1"/>
              <a:t>persisted</a:t>
            </a:r>
            <a:r>
              <a:rPr lang="it-IT" dirty="0"/>
              <a:t> in </a:t>
            </a:r>
            <a:r>
              <a:rPr lang="it-IT" dirty="0" err="1"/>
              <a:t>one</a:t>
            </a:r>
            <a:r>
              <a:rPr lang="it-IT" dirty="0"/>
              <a:t> </a:t>
            </a:r>
            <a:r>
              <a:rPr lang="it-IT" dirty="0" err="1"/>
              <a:t>herd</a:t>
            </a:r>
            <a:r>
              <a:rPr lang="it-IT" dirty="0"/>
              <a:t> of </a:t>
            </a:r>
            <a:r>
              <a:rPr lang="it-IT" dirty="0" err="1"/>
              <a:t>African</a:t>
            </a:r>
            <a:r>
              <a:rPr lang="it-IT" dirty="0"/>
              <a:t> buffalo for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least</a:t>
            </a:r>
            <a:r>
              <a:rPr lang="it-IT" dirty="0"/>
              <a:t> 24 </a:t>
            </a:r>
            <a:r>
              <a:rPr lang="it-IT" dirty="0" err="1"/>
              <a:t>years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446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51425" y="685801"/>
            <a:ext cx="3635376" cy="160019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3200" dirty="0" smtClean="0"/>
              <a:t>AND WHAT ABOUT THE RISK FOR PEOPLE?</a:t>
            </a:r>
            <a:endParaRPr lang="it-IT" sz="32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it-IT" dirty="0"/>
              <a:t>People can </a:t>
            </a:r>
            <a:r>
              <a:rPr lang="it-IT" dirty="0" err="1"/>
              <a:t>act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mechanical</a:t>
            </a:r>
            <a:r>
              <a:rPr lang="it-IT" dirty="0"/>
              <a:t> </a:t>
            </a:r>
            <a:r>
              <a:rPr lang="it-IT" dirty="0" err="1"/>
              <a:t>vectors</a:t>
            </a:r>
            <a:r>
              <a:rPr lang="it-IT" dirty="0"/>
              <a:t> of </a:t>
            </a:r>
            <a:r>
              <a:rPr lang="it-IT" b="1" dirty="0"/>
              <a:t>FMD</a:t>
            </a:r>
            <a:r>
              <a:rPr lang="it-IT" dirty="0"/>
              <a:t> by </a:t>
            </a:r>
            <a:r>
              <a:rPr lang="it-IT" dirty="0" err="1"/>
              <a:t>carrying</a:t>
            </a:r>
            <a:r>
              <a:rPr lang="it-IT" dirty="0"/>
              <a:t> virus on </a:t>
            </a:r>
            <a:r>
              <a:rPr lang="it-IT" dirty="0" err="1"/>
              <a:t>clothing</a:t>
            </a:r>
            <a:r>
              <a:rPr lang="it-IT" dirty="0"/>
              <a:t> or </a:t>
            </a:r>
            <a:r>
              <a:rPr lang="it-IT" dirty="0" err="1"/>
              <a:t>skin</a:t>
            </a:r>
            <a:r>
              <a:rPr lang="it-IT" dirty="0"/>
              <a:t>. </a:t>
            </a:r>
            <a:r>
              <a:rPr lang="it-IT" b="1" dirty="0"/>
              <a:t>FMD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considered</a:t>
            </a:r>
            <a:r>
              <a:rPr lang="it-IT" dirty="0"/>
              <a:t> a public </a:t>
            </a:r>
            <a:r>
              <a:rPr lang="it-IT" dirty="0" err="1"/>
              <a:t>health</a:t>
            </a:r>
            <a:r>
              <a:rPr lang="it-IT" dirty="0"/>
              <a:t> </a:t>
            </a:r>
            <a:r>
              <a:rPr lang="it-IT" dirty="0" err="1"/>
              <a:t>problem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there</a:t>
            </a:r>
            <a:r>
              <a:rPr lang="it-IT" dirty="0"/>
              <a:t> are reports of </a:t>
            </a:r>
            <a:r>
              <a:rPr lang="it-IT" dirty="0" err="1"/>
              <a:t>people</a:t>
            </a:r>
            <a:r>
              <a:rPr lang="it-IT" dirty="0"/>
              <a:t> </a:t>
            </a:r>
            <a:r>
              <a:rPr lang="it-IT" dirty="0" err="1"/>
              <a:t>who</a:t>
            </a:r>
            <a:r>
              <a:rPr lang="it-IT" dirty="0"/>
              <a:t> work in </a:t>
            </a:r>
            <a:r>
              <a:rPr lang="it-IT" b="1" dirty="0"/>
              <a:t>FMD</a:t>
            </a:r>
            <a:r>
              <a:rPr lang="it-IT" dirty="0"/>
              <a:t> vaccine </a:t>
            </a:r>
            <a:r>
              <a:rPr lang="it-IT" dirty="0" err="1"/>
              <a:t>laboratories</a:t>
            </a:r>
            <a:r>
              <a:rPr lang="it-IT" dirty="0"/>
              <a:t> </a:t>
            </a:r>
            <a:r>
              <a:rPr lang="it-IT" dirty="0" err="1"/>
              <a:t>who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developed</a:t>
            </a:r>
            <a:r>
              <a:rPr lang="it-IT" dirty="0"/>
              <a:t> </a:t>
            </a:r>
            <a:r>
              <a:rPr lang="it-IT" dirty="0" err="1"/>
              <a:t>antibodies</a:t>
            </a:r>
            <a:r>
              <a:rPr lang="it-IT" dirty="0"/>
              <a:t> to the virus. </a:t>
            </a:r>
            <a:r>
              <a:rPr lang="it-IT" dirty="0" err="1"/>
              <a:t>There</a:t>
            </a:r>
            <a:r>
              <a:rPr lang="it-IT" dirty="0"/>
              <a:t> are </a:t>
            </a:r>
            <a:r>
              <a:rPr lang="it-IT" dirty="0" err="1"/>
              <a:t>few</a:t>
            </a:r>
            <a:r>
              <a:rPr lang="it-IT" dirty="0"/>
              <a:t> reports of </a:t>
            </a:r>
            <a:r>
              <a:rPr lang="it-IT" dirty="0" err="1"/>
              <a:t>people</a:t>
            </a:r>
            <a:r>
              <a:rPr lang="it-IT" dirty="0"/>
              <a:t> with </a:t>
            </a:r>
            <a:r>
              <a:rPr lang="it-IT" dirty="0" err="1"/>
              <a:t>laboratory-confirmed</a:t>
            </a:r>
            <a:r>
              <a:rPr lang="it-IT" dirty="0"/>
              <a:t> </a:t>
            </a:r>
            <a:r>
              <a:rPr lang="it-IT" dirty="0" err="1"/>
              <a:t>cases</a:t>
            </a:r>
            <a:r>
              <a:rPr lang="it-IT" dirty="0"/>
              <a:t> of </a:t>
            </a:r>
            <a:r>
              <a:rPr lang="it-IT" dirty="0" err="1"/>
              <a:t>clinical</a:t>
            </a:r>
            <a:r>
              <a:rPr lang="it-IT" dirty="0"/>
              <a:t> </a:t>
            </a:r>
            <a:r>
              <a:rPr lang="it-IT" dirty="0" err="1"/>
              <a:t>illness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1921 and 1969. The </a:t>
            </a:r>
            <a:r>
              <a:rPr lang="it-IT" dirty="0" err="1"/>
              <a:t>disease</a:t>
            </a:r>
            <a:r>
              <a:rPr lang="it-IT" dirty="0"/>
              <a:t> in </a:t>
            </a:r>
            <a:r>
              <a:rPr lang="it-IT" dirty="0" err="1"/>
              <a:t>people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usually</a:t>
            </a:r>
            <a:r>
              <a:rPr lang="it-IT" dirty="0"/>
              <a:t> short-</a:t>
            </a:r>
            <a:r>
              <a:rPr lang="it-IT" dirty="0" err="1"/>
              <a:t>lived</a:t>
            </a:r>
            <a:r>
              <a:rPr lang="it-IT" dirty="0"/>
              <a:t> and </a:t>
            </a:r>
            <a:r>
              <a:rPr lang="it-IT" dirty="0" err="1"/>
              <a:t>mild</a:t>
            </a:r>
            <a:r>
              <a:rPr lang="it-IT" dirty="0"/>
              <a:t>, with </a:t>
            </a:r>
            <a:r>
              <a:rPr lang="it-IT" dirty="0" err="1"/>
              <a:t>symptoms</a:t>
            </a:r>
            <a:r>
              <a:rPr lang="it-IT" dirty="0"/>
              <a:t> </a:t>
            </a:r>
            <a:r>
              <a:rPr lang="it-IT" dirty="0" err="1"/>
              <a:t>including</a:t>
            </a:r>
            <a:r>
              <a:rPr lang="it-IT" dirty="0"/>
              <a:t> </a:t>
            </a:r>
            <a:r>
              <a:rPr lang="it-IT" dirty="0" err="1"/>
              <a:t>vesicular</a:t>
            </a:r>
            <a:r>
              <a:rPr lang="it-IT" dirty="0"/>
              <a:t> </a:t>
            </a:r>
            <a:r>
              <a:rPr lang="it-IT" dirty="0" err="1"/>
              <a:t>lesions</a:t>
            </a:r>
            <a:r>
              <a:rPr lang="it-IT" dirty="0"/>
              <a:t> and influenza-</a:t>
            </a:r>
            <a:r>
              <a:rPr lang="it-IT" dirty="0" err="1"/>
              <a:t>like</a:t>
            </a:r>
            <a:r>
              <a:rPr lang="it-IT" dirty="0"/>
              <a:t> </a:t>
            </a:r>
            <a:r>
              <a:rPr lang="it-IT" dirty="0" err="1"/>
              <a:t>illness</a:t>
            </a:r>
            <a:endParaRPr lang="it-IT" dirty="0"/>
          </a:p>
        </p:txBody>
      </p:sp>
      <p:pic>
        <p:nvPicPr>
          <p:cNvPr id="5" name="Segnaposto immagine 4" descr="Microbiology-lab02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3" r="207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75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39700"/>
            <a:ext cx="6400800" cy="34590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6000" spc="300" dirty="0" smtClean="0"/>
              <a:t>HOW DOES FMD WORKS?</a:t>
            </a:r>
            <a:br>
              <a:rPr lang="it-IT" sz="6000" spc="300" dirty="0" smtClean="0"/>
            </a:br>
            <a:r>
              <a:rPr lang="it-IT" sz="3200" spc="300" dirty="0" smtClean="0"/>
              <a:t>THE PATHOGENESIS</a:t>
            </a:r>
            <a:endParaRPr lang="it-IT" sz="3200" spc="3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133599" y="3598769"/>
            <a:ext cx="4724401" cy="22559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70000" lnSpcReduction="20000"/>
          </a:bodyPr>
          <a:lstStyle/>
          <a:p>
            <a:r>
              <a:rPr lang="it-IT" sz="2800" i="1" dirty="0" smtClean="0"/>
              <a:t>“</a:t>
            </a:r>
            <a:r>
              <a:rPr lang="it-IT" sz="2800" i="1" dirty="0" err="1"/>
              <a:t>One</a:t>
            </a:r>
            <a:r>
              <a:rPr lang="it-IT" sz="2800" i="1" dirty="0"/>
              <a:t> of the </a:t>
            </a:r>
            <a:r>
              <a:rPr lang="it-IT" sz="2800" i="1" dirty="0" err="1"/>
              <a:t>great</a:t>
            </a:r>
            <a:r>
              <a:rPr lang="it-IT" sz="2800" i="1" dirty="0"/>
              <a:t> </a:t>
            </a:r>
            <a:r>
              <a:rPr lang="it-IT" sz="2800" i="1" dirty="0" err="1"/>
              <a:t>surprises</a:t>
            </a:r>
            <a:r>
              <a:rPr lang="it-IT" sz="2800" i="1" dirty="0"/>
              <a:t> of </a:t>
            </a:r>
            <a:r>
              <a:rPr lang="it-IT" sz="2800" i="1" dirty="0" err="1"/>
              <a:t>modern</a:t>
            </a:r>
            <a:r>
              <a:rPr lang="it-IT" sz="2800" i="1" dirty="0"/>
              <a:t> </a:t>
            </a:r>
            <a:r>
              <a:rPr lang="it-IT" sz="2800" i="1" dirty="0" err="1"/>
              <a:t>virology</a:t>
            </a:r>
            <a:r>
              <a:rPr lang="it-IT" sz="2800" i="1" dirty="0"/>
              <a:t> </a:t>
            </a:r>
            <a:r>
              <a:rPr lang="it-IT" sz="2800" i="1" dirty="0" err="1"/>
              <a:t>has</a:t>
            </a:r>
            <a:r>
              <a:rPr lang="it-IT" sz="2800" i="1" dirty="0"/>
              <a:t> </a:t>
            </a:r>
            <a:r>
              <a:rPr lang="it-IT" sz="2800" i="1" dirty="0" err="1"/>
              <a:t>been</a:t>
            </a:r>
            <a:r>
              <a:rPr lang="it-IT" sz="2800" i="1" dirty="0"/>
              <a:t> the </a:t>
            </a:r>
            <a:r>
              <a:rPr lang="it-IT" sz="2800" i="1" dirty="0" err="1"/>
              <a:t>discovery</a:t>
            </a:r>
            <a:r>
              <a:rPr lang="it-IT" sz="2800" i="1" dirty="0"/>
              <a:t> of the </a:t>
            </a:r>
            <a:r>
              <a:rPr lang="it-IT" sz="2800" i="1" dirty="0" err="1"/>
              <a:t>variety</a:t>
            </a:r>
            <a:r>
              <a:rPr lang="it-IT" sz="2800" i="1" dirty="0"/>
              <a:t> of </a:t>
            </a:r>
            <a:r>
              <a:rPr lang="it-IT" sz="2800" i="1" dirty="0" err="1"/>
              <a:t>genetic</a:t>
            </a:r>
            <a:r>
              <a:rPr lang="it-IT" sz="2800" i="1" dirty="0"/>
              <a:t> </a:t>
            </a:r>
            <a:r>
              <a:rPr lang="it-IT" sz="2800" i="1" dirty="0" err="1"/>
              <a:t>systems</a:t>
            </a:r>
            <a:r>
              <a:rPr lang="it-IT" sz="2800" i="1" dirty="0"/>
              <a:t> </a:t>
            </a:r>
            <a:r>
              <a:rPr lang="it-IT" sz="2800" i="1" dirty="0" err="1"/>
              <a:t>that</a:t>
            </a:r>
            <a:r>
              <a:rPr lang="it-IT" sz="2800" i="1" dirty="0"/>
              <a:t> </a:t>
            </a:r>
            <a:r>
              <a:rPr lang="it-IT" sz="2800" i="1" dirty="0" err="1"/>
              <a:t>viruses</a:t>
            </a:r>
            <a:r>
              <a:rPr lang="it-IT" sz="2800" i="1" dirty="0"/>
              <a:t> </a:t>
            </a:r>
            <a:r>
              <a:rPr lang="it-IT" sz="2800" i="1" dirty="0" err="1"/>
              <a:t>have</a:t>
            </a:r>
            <a:r>
              <a:rPr lang="it-IT" sz="2800" i="1" dirty="0"/>
              <a:t> </a:t>
            </a:r>
            <a:r>
              <a:rPr lang="it-IT" sz="2800" i="1" dirty="0" err="1"/>
              <a:t>evolved</a:t>
            </a:r>
            <a:r>
              <a:rPr lang="it-IT" sz="2800" i="1" dirty="0"/>
              <a:t> to </a:t>
            </a:r>
            <a:r>
              <a:rPr lang="it-IT" sz="2800" i="1" dirty="0" err="1"/>
              <a:t>satisfy</a:t>
            </a:r>
            <a:r>
              <a:rPr lang="it-IT" sz="2800" i="1" dirty="0"/>
              <a:t> </a:t>
            </a:r>
            <a:r>
              <a:rPr lang="it-IT" sz="2800" i="1" dirty="0" err="1"/>
              <a:t>their</a:t>
            </a:r>
            <a:r>
              <a:rPr lang="it-IT" sz="2800" i="1" dirty="0"/>
              <a:t> </a:t>
            </a:r>
            <a:r>
              <a:rPr lang="it-IT" sz="2800" i="1" dirty="0" err="1"/>
              <a:t>needs</a:t>
            </a:r>
            <a:r>
              <a:rPr lang="it-IT" sz="2800" i="1" dirty="0"/>
              <a:t>. </a:t>
            </a:r>
            <a:r>
              <a:rPr lang="it-IT" sz="2800" i="1" dirty="0" err="1"/>
              <a:t>Among</a:t>
            </a:r>
            <a:r>
              <a:rPr lang="it-IT" sz="2800" i="1" dirty="0"/>
              <a:t> the </a:t>
            </a:r>
            <a:r>
              <a:rPr lang="it-IT" sz="2800" i="1" dirty="0" err="1"/>
              <a:t>animal</a:t>
            </a:r>
            <a:r>
              <a:rPr lang="it-IT" sz="2800" i="1" dirty="0"/>
              <a:t> </a:t>
            </a:r>
            <a:r>
              <a:rPr lang="it-IT" sz="2800" i="1" dirty="0" err="1"/>
              <a:t>viruses</a:t>
            </a:r>
            <a:r>
              <a:rPr lang="it-IT" sz="2800" i="1" dirty="0"/>
              <a:t>, </a:t>
            </a:r>
            <a:r>
              <a:rPr lang="it-IT" sz="2800" i="1" dirty="0" err="1"/>
              <a:t>at</a:t>
            </a:r>
            <a:r>
              <a:rPr lang="it-IT" sz="2800" i="1" dirty="0"/>
              <a:t> </a:t>
            </a:r>
            <a:r>
              <a:rPr lang="it-IT" sz="2800" i="1" dirty="0" err="1"/>
              <a:t>least</a:t>
            </a:r>
            <a:r>
              <a:rPr lang="it-IT" sz="2800" i="1" dirty="0"/>
              <a:t> 6 </a:t>
            </a:r>
            <a:r>
              <a:rPr lang="it-IT" sz="2800" i="1" dirty="0" err="1"/>
              <a:t>totally</a:t>
            </a:r>
            <a:r>
              <a:rPr lang="it-IT" sz="2800" i="1" dirty="0"/>
              <a:t> </a:t>
            </a:r>
            <a:r>
              <a:rPr lang="it-IT" sz="2800" i="1" dirty="0" err="1"/>
              <a:t>different</a:t>
            </a:r>
            <a:r>
              <a:rPr lang="it-IT" sz="2800" i="1" dirty="0"/>
              <a:t> </a:t>
            </a:r>
            <a:r>
              <a:rPr lang="it-IT" sz="2800" i="1" dirty="0" err="1"/>
              <a:t>solutions</a:t>
            </a:r>
            <a:r>
              <a:rPr lang="it-IT" sz="2800" i="1" dirty="0"/>
              <a:t> to the </a:t>
            </a:r>
            <a:r>
              <a:rPr lang="it-IT" sz="2800" i="1" dirty="0" err="1"/>
              <a:t>basic</a:t>
            </a:r>
            <a:r>
              <a:rPr lang="it-IT" sz="2800" i="1" dirty="0"/>
              <a:t> </a:t>
            </a:r>
            <a:r>
              <a:rPr lang="it-IT" sz="2800" i="1" dirty="0" err="1"/>
              <a:t>requirements</a:t>
            </a:r>
            <a:r>
              <a:rPr lang="it-IT" sz="2800" i="1" dirty="0"/>
              <a:t> of a virus </a:t>
            </a:r>
            <a:r>
              <a:rPr lang="it-IT" sz="2800" i="1" dirty="0" err="1"/>
              <a:t>have</a:t>
            </a:r>
            <a:r>
              <a:rPr lang="it-IT" sz="2800" i="1" dirty="0"/>
              <a:t> </a:t>
            </a:r>
            <a:r>
              <a:rPr lang="it-IT" sz="2800" i="1" dirty="0" err="1"/>
              <a:t>been</a:t>
            </a:r>
            <a:r>
              <a:rPr lang="it-IT" sz="2800" i="1" dirty="0"/>
              <a:t> </a:t>
            </a:r>
            <a:r>
              <a:rPr lang="it-IT" sz="2800" i="1" dirty="0" err="1" smtClean="0"/>
              <a:t>found</a:t>
            </a:r>
            <a:r>
              <a:rPr lang="it-IT" sz="2800" i="1" dirty="0" smtClean="0"/>
              <a:t>”</a:t>
            </a:r>
            <a:br>
              <a:rPr lang="it-IT" sz="2800" i="1" dirty="0" smtClean="0"/>
            </a:br>
            <a:r>
              <a:rPr lang="it-IT" sz="2800" i="1" dirty="0" smtClean="0"/>
              <a:t/>
            </a:r>
            <a:br>
              <a:rPr lang="it-IT" sz="2800" i="1" dirty="0" smtClean="0"/>
            </a:br>
            <a:r>
              <a:rPr lang="it-IT" sz="2300" i="1" dirty="0" smtClean="0"/>
              <a:t>- </a:t>
            </a:r>
            <a:r>
              <a:rPr lang="it-IT" sz="2300" dirty="0" smtClean="0"/>
              <a:t>Dr. David Baltimore </a:t>
            </a:r>
            <a:br>
              <a:rPr lang="it-IT" sz="2300" dirty="0" smtClean="0"/>
            </a:br>
            <a:r>
              <a:rPr lang="it-IT" sz="2300" dirty="0" err="1" smtClean="0"/>
              <a:t>Viruses</a:t>
            </a:r>
            <a:r>
              <a:rPr lang="it-IT" sz="2300" dirty="0"/>
              <a:t>, </a:t>
            </a:r>
            <a:r>
              <a:rPr lang="it-IT" sz="2300" dirty="0" err="1"/>
              <a:t>Polymerases</a:t>
            </a:r>
            <a:r>
              <a:rPr lang="it-IT" sz="2300" dirty="0"/>
              <a:t> and </a:t>
            </a:r>
            <a:r>
              <a:rPr lang="it-IT" sz="2300" dirty="0" err="1"/>
              <a:t>Cancer</a:t>
            </a:r>
            <a:r>
              <a:rPr lang="it-IT" sz="2300" dirty="0"/>
              <a:t>: Nobel </a:t>
            </a:r>
            <a:r>
              <a:rPr lang="it-IT" sz="2300" dirty="0" err="1"/>
              <a:t>Lecture</a:t>
            </a:r>
            <a:r>
              <a:rPr lang="it-IT" sz="2300" dirty="0" smtClean="0"/>
              <a:t> </a:t>
            </a:r>
            <a:endParaRPr lang="it-IT" sz="2300" i="1" dirty="0"/>
          </a:p>
        </p:txBody>
      </p:sp>
    </p:spTree>
    <p:extLst>
      <p:ext uri="{BB962C8B-B14F-4D97-AF65-F5344CB8AC3E}">
        <p14:creationId xmlns:p14="http://schemas.microsoft.com/office/powerpoint/2010/main" val="183675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55879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3200" dirty="0" smtClean="0"/>
              <a:t>PATHOGENESIS</a:t>
            </a:r>
            <a:endParaRPr lang="it-IT" sz="320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199" y="1028700"/>
            <a:ext cx="3509683" cy="52197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 algn="just"/>
            <a:r>
              <a:rPr lang="it-IT" dirty="0"/>
              <a:t>The </a:t>
            </a:r>
            <a:r>
              <a:rPr lang="it-IT" dirty="0" err="1"/>
              <a:t>primary</a:t>
            </a:r>
            <a:r>
              <a:rPr lang="it-IT" dirty="0"/>
              <a:t> site of </a:t>
            </a:r>
            <a:r>
              <a:rPr lang="it-IT" dirty="0" err="1"/>
              <a:t>infection</a:t>
            </a:r>
            <a:r>
              <a:rPr lang="it-IT" dirty="0"/>
              <a:t> and </a:t>
            </a:r>
            <a:r>
              <a:rPr lang="it-IT" dirty="0" err="1"/>
              <a:t>replication</a:t>
            </a:r>
            <a:r>
              <a:rPr lang="it-IT" dirty="0"/>
              <a:t> of </a:t>
            </a:r>
            <a:r>
              <a:rPr lang="it-IT" b="1" dirty="0"/>
              <a:t>FMD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in the mucosa of the </a:t>
            </a:r>
            <a:r>
              <a:rPr lang="it-IT" dirty="0" err="1"/>
              <a:t>pharynx</a:t>
            </a:r>
            <a:r>
              <a:rPr lang="it-IT" dirty="0"/>
              <a:t>. The virus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enter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</a:t>
            </a:r>
            <a:r>
              <a:rPr lang="it-IT" dirty="0" err="1"/>
              <a:t>skin</a:t>
            </a:r>
            <a:r>
              <a:rPr lang="it-IT" dirty="0"/>
              <a:t> </a:t>
            </a:r>
            <a:r>
              <a:rPr lang="it-IT" dirty="0" err="1"/>
              <a:t>lesions</a:t>
            </a:r>
            <a:r>
              <a:rPr lang="it-IT" dirty="0"/>
              <a:t> or the GI </a:t>
            </a:r>
            <a:r>
              <a:rPr lang="it-IT" dirty="0" err="1"/>
              <a:t>tract</a:t>
            </a:r>
            <a:r>
              <a:rPr lang="it-IT" dirty="0"/>
              <a:t>. Once </a:t>
            </a:r>
            <a:r>
              <a:rPr lang="it-IT" dirty="0" err="1"/>
              <a:t>distributed</a:t>
            </a:r>
            <a:r>
              <a:rPr lang="it-IT" dirty="0"/>
              <a:t> </a:t>
            </a:r>
            <a:r>
              <a:rPr lang="it-IT" dirty="0" err="1"/>
              <a:t>throughout</a:t>
            </a:r>
            <a:r>
              <a:rPr lang="it-IT" dirty="0"/>
              <a:t> the </a:t>
            </a:r>
            <a:r>
              <a:rPr lang="it-IT" dirty="0" err="1"/>
              <a:t>lymphatic</a:t>
            </a:r>
            <a:r>
              <a:rPr lang="it-IT" dirty="0"/>
              <a:t> </a:t>
            </a:r>
            <a:r>
              <a:rPr lang="it-IT" dirty="0" err="1"/>
              <a:t>system</a:t>
            </a:r>
            <a:r>
              <a:rPr lang="it-IT" dirty="0"/>
              <a:t>, the virus </a:t>
            </a:r>
            <a:r>
              <a:rPr lang="it-IT" dirty="0" err="1"/>
              <a:t>replicates</a:t>
            </a:r>
            <a:r>
              <a:rPr lang="it-IT" dirty="0"/>
              <a:t> in the </a:t>
            </a:r>
            <a:r>
              <a:rPr lang="it-IT" dirty="0" err="1"/>
              <a:t>epithelium</a:t>
            </a:r>
            <a:r>
              <a:rPr lang="it-IT" dirty="0"/>
              <a:t> of the </a:t>
            </a:r>
            <a:r>
              <a:rPr lang="it-IT" dirty="0" err="1"/>
              <a:t>mouth</a:t>
            </a:r>
            <a:r>
              <a:rPr lang="it-IT" dirty="0"/>
              <a:t>, </a:t>
            </a:r>
            <a:r>
              <a:rPr lang="it-IT" dirty="0" err="1"/>
              <a:t>muzzle</a:t>
            </a:r>
            <a:r>
              <a:rPr lang="it-IT" dirty="0"/>
              <a:t>, </a:t>
            </a:r>
            <a:r>
              <a:rPr lang="it-IT" dirty="0" err="1"/>
              <a:t>teats</a:t>
            </a:r>
            <a:r>
              <a:rPr lang="it-IT" dirty="0"/>
              <a:t>, </a:t>
            </a:r>
            <a:r>
              <a:rPr lang="it-IT" dirty="0" err="1"/>
              <a:t>feet</a:t>
            </a:r>
            <a:r>
              <a:rPr lang="it-IT" dirty="0"/>
              <a:t>, and </a:t>
            </a:r>
            <a:r>
              <a:rPr lang="it-IT" dirty="0" err="1"/>
              <a:t>areas</a:t>
            </a:r>
            <a:r>
              <a:rPr lang="it-IT" dirty="0"/>
              <a:t> of </a:t>
            </a:r>
            <a:r>
              <a:rPr lang="it-IT" dirty="0" err="1"/>
              <a:t>damaged</a:t>
            </a:r>
            <a:r>
              <a:rPr lang="it-IT" dirty="0"/>
              <a:t> </a:t>
            </a:r>
            <a:r>
              <a:rPr lang="it-IT" dirty="0" err="1"/>
              <a:t>skin</a:t>
            </a:r>
            <a:r>
              <a:rPr lang="it-IT" dirty="0"/>
              <a:t> (</a:t>
            </a:r>
            <a:r>
              <a:rPr lang="it-IT" i="1" dirty="0" err="1"/>
              <a:t>eg</a:t>
            </a:r>
            <a:r>
              <a:rPr lang="it-IT" i="1" dirty="0"/>
              <a:t>, </a:t>
            </a:r>
            <a:r>
              <a:rPr lang="it-IT" i="1" dirty="0" err="1"/>
              <a:t>knees</a:t>
            </a:r>
            <a:r>
              <a:rPr lang="it-IT" i="1" dirty="0"/>
              <a:t> and </a:t>
            </a:r>
            <a:r>
              <a:rPr lang="it-IT" i="1" dirty="0" err="1"/>
              <a:t>hocks</a:t>
            </a:r>
            <a:r>
              <a:rPr lang="it-IT" i="1" dirty="0"/>
              <a:t> of </a:t>
            </a:r>
            <a:r>
              <a:rPr lang="it-IT" i="1" dirty="0" err="1"/>
              <a:t>pigs</a:t>
            </a:r>
            <a:r>
              <a:rPr lang="it-IT" dirty="0"/>
              <a:t>). </a:t>
            </a:r>
            <a:r>
              <a:rPr lang="it-IT" dirty="0" err="1"/>
              <a:t>Vesicles</a:t>
            </a:r>
            <a:r>
              <a:rPr lang="it-IT" dirty="0"/>
              <a:t>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develop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</a:t>
            </a:r>
            <a:r>
              <a:rPr lang="it-IT" dirty="0" err="1"/>
              <a:t>organs</a:t>
            </a:r>
            <a:r>
              <a:rPr lang="it-IT" dirty="0"/>
              <a:t> and </a:t>
            </a:r>
            <a:r>
              <a:rPr lang="it-IT" dirty="0" err="1"/>
              <a:t>rupture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48 </a:t>
            </a:r>
            <a:r>
              <a:rPr lang="it-IT" dirty="0" err="1"/>
              <a:t>hr</a:t>
            </a:r>
            <a:r>
              <a:rPr lang="it-IT" dirty="0"/>
              <a:t>. More </a:t>
            </a:r>
            <a:r>
              <a:rPr lang="it-IT" dirty="0" err="1"/>
              <a:t>than</a:t>
            </a:r>
            <a:r>
              <a:rPr lang="it-IT" dirty="0"/>
              <a:t> 50% of </a:t>
            </a:r>
            <a:r>
              <a:rPr lang="it-IT" dirty="0" err="1"/>
              <a:t>ruminants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recover</a:t>
            </a:r>
            <a:r>
              <a:rPr lang="it-IT" dirty="0"/>
              <a:t> from </a:t>
            </a:r>
            <a:r>
              <a:rPr lang="it-IT" dirty="0" err="1"/>
              <a:t>illness</a:t>
            </a:r>
            <a:r>
              <a:rPr lang="it-IT" dirty="0"/>
              <a:t> and </a:t>
            </a:r>
            <a:r>
              <a:rPr lang="it-IT" dirty="0" err="1"/>
              <a:t>those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are </a:t>
            </a:r>
            <a:r>
              <a:rPr lang="it-IT" dirty="0" err="1"/>
              <a:t>vaccinated</a:t>
            </a:r>
            <a:r>
              <a:rPr lang="it-IT" dirty="0"/>
              <a:t> and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exposed</a:t>
            </a:r>
            <a:r>
              <a:rPr lang="it-IT" dirty="0"/>
              <a:t> to virus can </a:t>
            </a:r>
            <a:r>
              <a:rPr lang="it-IT" dirty="0" err="1"/>
              <a:t>carry</a:t>
            </a:r>
            <a:r>
              <a:rPr lang="it-IT" dirty="0"/>
              <a:t> virus </a:t>
            </a:r>
            <a:r>
              <a:rPr lang="it-IT" dirty="0" err="1"/>
              <a:t>particles</a:t>
            </a:r>
            <a:r>
              <a:rPr lang="it-IT" dirty="0"/>
              <a:t> in the </a:t>
            </a:r>
            <a:r>
              <a:rPr lang="it-IT" dirty="0" err="1"/>
              <a:t>pharyngeal</a:t>
            </a:r>
            <a:r>
              <a:rPr lang="it-IT" dirty="0"/>
              <a:t> </a:t>
            </a:r>
            <a:r>
              <a:rPr lang="it-IT" dirty="0" err="1" smtClean="0"/>
              <a:t>region</a:t>
            </a: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390" t="10836" r="15687" b="9706"/>
          <a:stretch/>
        </p:blipFill>
        <p:spPr>
          <a:xfrm>
            <a:off x="4851400" y="1117600"/>
            <a:ext cx="4140200" cy="4470400"/>
          </a:xfrm>
        </p:spPr>
      </p:pic>
      <p:pic>
        <p:nvPicPr>
          <p:cNvPr id="8" name="Immagine 7" descr="defaul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00" y="469900"/>
            <a:ext cx="3302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1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</a:t>
            </a:r>
            <a:r>
              <a:rPr lang="it-IT" sz="4800" dirty="0" smtClean="0"/>
              <a:t>MOUTH DISEASE</a:t>
            </a:r>
            <a:endParaRPr lang="it-IT" sz="4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8498" y="2566583"/>
            <a:ext cx="7910469" cy="395571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limited</a:t>
            </a:r>
            <a:r>
              <a:rPr lang="it-IT" dirty="0"/>
              <a:t> information on the </a:t>
            </a:r>
            <a:r>
              <a:rPr lang="it-IT" dirty="0" err="1"/>
              <a:t>survival</a:t>
            </a:r>
            <a:r>
              <a:rPr lang="it-IT" dirty="0"/>
              <a:t> of </a:t>
            </a:r>
            <a:r>
              <a:rPr lang="it-IT" b="1" dirty="0"/>
              <a:t>FMDV</a:t>
            </a:r>
            <a:r>
              <a:rPr lang="it-IT" dirty="0"/>
              <a:t> in the </a:t>
            </a:r>
            <a:r>
              <a:rPr lang="it-IT" dirty="0" err="1"/>
              <a:t>environment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studies</a:t>
            </a:r>
            <a:r>
              <a:rPr lang="it-IT" dirty="0"/>
              <a:t> </a:t>
            </a:r>
            <a:r>
              <a:rPr lang="it-IT" dirty="0" err="1"/>
              <a:t>suggest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remains</a:t>
            </a:r>
            <a:r>
              <a:rPr lang="it-IT" dirty="0"/>
              <a:t> </a:t>
            </a:r>
            <a:r>
              <a:rPr lang="it-IT" dirty="0" err="1"/>
              <a:t>viable</a:t>
            </a:r>
            <a:r>
              <a:rPr lang="it-IT" dirty="0"/>
              <a:t>, on </a:t>
            </a:r>
            <a:r>
              <a:rPr lang="it-IT" dirty="0" err="1"/>
              <a:t>average</a:t>
            </a:r>
            <a:r>
              <a:rPr lang="it-IT" dirty="0"/>
              <a:t>, for </a:t>
            </a:r>
            <a:r>
              <a:rPr lang="it-IT" dirty="0" err="1"/>
              <a:t>three</a:t>
            </a:r>
            <a:r>
              <a:rPr lang="it-IT" dirty="0"/>
              <a:t> </a:t>
            </a:r>
            <a:r>
              <a:rPr lang="it-IT" dirty="0" err="1"/>
              <a:t>months</a:t>
            </a:r>
            <a:r>
              <a:rPr lang="it-IT" dirty="0"/>
              <a:t> or </a:t>
            </a:r>
            <a:r>
              <a:rPr lang="it-IT" dirty="0" err="1"/>
              <a:t>less</a:t>
            </a:r>
            <a:r>
              <a:rPr lang="it-IT" dirty="0"/>
              <a:t>. In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cold</a:t>
            </a:r>
            <a:r>
              <a:rPr lang="it-IT" dirty="0"/>
              <a:t> </a:t>
            </a:r>
            <a:r>
              <a:rPr lang="it-IT" dirty="0" err="1"/>
              <a:t>climates</a:t>
            </a:r>
            <a:r>
              <a:rPr lang="it-IT" dirty="0"/>
              <a:t>, </a:t>
            </a:r>
            <a:r>
              <a:rPr lang="it-IT" dirty="0" err="1"/>
              <a:t>survival</a:t>
            </a:r>
            <a:r>
              <a:rPr lang="it-IT" dirty="0"/>
              <a:t> up to </a:t>
            </a:r>
            <a:r>
              <a:rPr lang="it-IT" dirty="0" err="1"/>
              <a:t>six</a:t>
            </a:r>
            <a:r>
              <a:rPr lang="it-IT" dirty="0"/>
              <a:t> </a:t>
            </a:r>
            <a:r>
              <a:rPr lang="it-IT" dirty="0" err="1"/>
              <a:t>months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be </a:t>
            </a:r>
            <a:r>
              <a:rPr lang="it-IT" dirty="0" err="1" smtClean="0"/>
              <a:t>possible</a:t>
            </a:r>
            <a:endParaRPr lang="it-IT" dirty="0" smtClean="0"/>
          </a:p>
          <a:p>
            <a:pPr algn="just"/>
            <a:r>
              <a:rPr lang="it-IT" dirty="0" err="1"/>
              <a:t>Reported</a:t>
            </a:r>
            <a:r>
              <a:rPr lang="it-IT" dirty="0"/>
              <a:t> </a:t>
            </a:r>
            <a:r>
              <a:rPr lang="it-IT" dirty="0" err="1"/>
              <a:t>survival</a:t>
            </a:r>
            <a:r>
              <a:rPr lang="it-IT" dirty="0"/>
              <a:t> </a:t>
            </a:r>
            <a:r>
              <a:rPr lang="it-IT" dirty="0" err="1"/>
              <a:t>times</a:t>
            </a:r>
            <a:r>
              <a:rPr lang="it-IT" dirty="0"/>
              <a:t> in the </a:t>
            </a:r>
            <a:r>
              <a:rPr lang="it-IT" dirty="0" err="1"/>
              <a:t>laboratory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more </a:t>
            </a:r>
            <a:r>
              <a:rPr lang="it-IT" dirty="0" err="1"/>
              <a:t>than</a:t>
            </a:r>
            <a:r>
              <a:rPr lang="it-IT" dirty="0"/>
              <a:t> 3 </a:t>
            </a:r>
            <a:r>
              <a:rPr lang="it-IT" dirty="0" err="1"/>
              <a:t>months</a:t>
            </a:r>
            <a:r>
              <a:rPr lang="it-IT" dirty="0"/>
              <a:t> on </a:t>
            </a:r>
            <a:r>
              <a:rPr lang="it-IT" dirty="0" err="1"/>
              <a:t>bran</a:t>
            </a:r>
            <a:r>
              <a:rPr lang="it-IT" dirty="0"/>
              <a:t> and </a:t>
            </a:r>
            <a:r>
              <a:rPr lang="it-IT" dirty="0" err="1"/>
              <a:t>hay</a:t>
            </a:r>
            <a:r>
              <a:rPr lang="it-IT" dirty="0"/>
              <a:t>, </a:t>
            </a:r>
            <a:r>
              <a:rPr lang="it-IT" dirty="0" err="1"/>
              <a:t>approximately</a:t>
            </a:r>
            <a:r>
              <a:rPr lang="it-IT" dirty="0"/>
              <a:t> 2 </a:t>
            </a:r>
            <a:r>
              <a:rPr lang="it-IT" dirty="0" err="1"/>
              <a:t>months</a:t>
            </a:r>
            <a:r>
              <a:rPr lang="it-IT" dirty="0"/>
              <a:t> on </a:t>
            </a:r>
            <a:r>
              <a:rPr lang="it-IT" dirty="0" err="1"/>
              <a:t>wool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4°C (with </a:t>
            </a:r>
            <a:r>
              <a:rPr lang="it-IT" dirty="0" err="1"/>
              <a:t>significantly</a:t>
            </a:r>
            <a:r>
              <a:rPr lang="it-IT" dirty="0"/>
              <a:t> </a:t>
            </a:r>
            <a:r>
              <a:rPr lang="it-IT" dirty="0" err="1"/>
              <a:t>decreased</a:t>
            </a:r>
            <a:r>
              <a:rPr lang="it-IT" dirty="0"/>
              <a:t> </a:t>
            </a:r>
            <a:r>
              <a:rPr lang="it-IT" dirty="0" err="1"/>
              <a:t>survival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18°</a:t>
            </a:r>
            <a:r>
              <a:rPr lang="it-IT" dirty="0" smtClean="0"/>
              <a:t>C, </a:t>
            </a:r>
            <a:r>
              <a:rPr lang="it-IT" dirty="0"/>
              <a:t>and 2 to 3 </a:t>
            </a:r>
            <a:r>
              <a:rPr lang="it-IT" dirty="0" err="1"/>
              <a:t>months</a:t>
            </a:r>
            <a:r>
              <a:rPr lang="it-IT" dirty="0"/>
              <a:t> in bovine </a:t>
            </a:r>
            <a:r>
              <a:rPr lang="it-IT" dirty="0" err="1"/>
              <a:t>feces</a:t>
            </a:r>
            <a:r>
              <a:rPr lang="it-IT" dirty="0"/>
              <a:t>. </a:t>
            </a:r>
            <a:r>
              <a:rPr lang="it-IT" b="1" dirty="0"/>
              <a:t>FMDV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sensitive to </a:t>
            </a:r>
            <a:r>
              <a:rPr lang="it-IT" dirty="0" err="1"/>
              <a:t>pH</a:t>
            </a:r>
            <a:r>
              <a:rPr lang="it-IT" dirty="0"/>
              <a:t>, and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inactivated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pH</a:t>
            </a:r>
            <a:r>
              <a:rPr lang="it-IT" dirty="0"/>
              <a:t> </a:t>
            </a:r>
            <a:r>
              <a:rPr lang="it-IT" dirty="0" err="1"/>
              <a:t>below</a:t>
            </a:r>
            <a:r>
              <a:rPr lang="it-IT" dirty="0"/>
              <a:t> 6.0 or </a:t>
            </a:r>
            <a:r>
              <a:rPr lang="it-IT" dirty="0" err="1"/>
              <a:t>above</a:t>
            </a:r>
            <a:r>
              <a:rPr lang="it-IT" dirty="0"/>
              <a:t> 9.0. </a:t>
            </a:r>
            <a:r>
              <a:rPr lang="it-IT" dirty="0" err="1"/>
              <a:t>This</a:t>
            </a:r>
            <a:r>
              <a:rPr lang="it-IT" dirty="0"/>
              <a:t> virus can </a:t>
            </a:r>
            <a:r>
              <a:rPr lang="it-IT" dirty="0" err="1"/>
              <a:t>persist</a:t>
            </a:r>
            <a:r>
              <a:rPr lang="it-IT" dirty="0"/>
              <a:t> in </a:t>
            </a:r>
            <a:r>
              <a:rPr lang="it-IT" dirty="0" err="1"/>
              <a:t>meat</a:t>
            </a:r>
            <a:r>
              <a:rPr lang="it-IT" dirty="0"/>
              <a:t> and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animal</a:t>
            </a:r>
            <a:r>
              <a:rPr lang="it-IT" dirty="0"/>
              <a:t> </a:t>
            </a:r>
            <a:r>
              <a:rPr lang="it-IT" dirty="0" err="1"/>
              <a:t>products</a:t>
            </a:r>
            <a:r>
              <a:rPr lang="it-IT" dirty="0"/>
              <a:t> </a:t>
            </a:r>
            <a:r>
              <a:rPr lang="it-IT" dirty="0" err="1"/>
              <a:t>when</a:t>
            </a:r>
            <a:r>
              <a:rPr lang="it-IT" dirty="0"/>
              <a:t> the </a:t>
            </a:r>
            <a:r>
              <a:rPr lang="it-IT" dirty="0" err="1"/>
              <a:t>pH</a:t>
            </a:r>
            <a:r>
              <a:rPr lang="it-IT" dirty="0"/>
              <a:t> </a:t>
            </a:r>
            <a:r>
              <a:rPr lang="it-IT" dirty="0" err="1"/>
              <a:t>remains</a:t>
            </a:r>
            <a:r>
              <a:rPr lang="it-IT" dirty="0"/>
              <a:t> </a:t>
            </a:r>
            <a:r>
              <a:rPr lang="it-IT" dirty="0" err="1"/>
              <a:t>above</a:t>
            </a:r>
            <a:r>
              <a:rPr lang="it-IT" dirty="0"/>
              <a:t> 6.0,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inactivated</a:t>
            </a:r>
            <a:r>
              <a:rPr lang="it-IT" dirty="0"/>
              <a:t> by </a:t>
            </a:r>
            <a:r>
              <a:rPr lang="it-IT" dirty="0" err="1"/>
              <a:t>acidification</a:t>
            </a:r>
            <a:r>
              <a:rPr lang="it-IT" dirty="0"/>
              <a:t> of </a:t>
            </a:r>
            <a:r>
              <a:rPr lang="it-IT" dirty="0" err="1"/>
              <a:t>muscles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</a:t>
            </a:r>
            <a:r>
              <a:rPr lang="it-IT" dirty="0" err="1"/>
              <a:t>rigor</a:t>
            </a:r>
            <a:r>
              <a:rPr lang="it-IT" dirty="0"/>
              <a:t> </a:t>
            </a:r>
            <a:r>
              <a:rPr lang="it-IT" dirty="0" err="1"/>
              <a:t>mortis</a:t>
            </a:r>
            <a:r>
              <a:rPr lang="it-IT" dirty="0"/>
              <a:t>.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acidification</a:t>
            </a:r>
            <a:r>
              <a:rPr lang="it-IT" dirty="0"/>
              <a:t> </a:t>
            </a:r>
            <a:r>
              <a:rPr lang="it-IT" dirty="0" err="1"/>
              <a:t>does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occur</a:t>
            </a:r>
            <a:r>
              <a:rPr lang="it-IT" dirty="0"/>
              <a:t> to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extent</a:t>
            </a:r>
            <a:r>
              <a:rPr lang="it-IT" dirty="0"/>
              <a:t> in the </a:t>
            </a:r>
            <a:r>
              <a:rPr lang="it-IT" dirty="0" err="1"/>
              <a:t>bones</a:t>
            </a:r>
            <a:r>
              <a:rPr lang="it-IT" dirty="0"/>
              <a:t> and </a:t>
            </a:r>
            <a:r>
              <a:rPr lang="it-IT" dirty="0" err="1"/>
              <a:t>glands</a:t>
            </a:r>
            <a:r>
              <a:rPr lang="it-IT" dirty="0"/>
              <a:t>, </a:t>
            </a:r>
            <a:r>
              <a:rPr lang="it-IT" b="1" dirty="0"/>
              <a:t>FMDV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persist</a:t>
            </a:r>
            <a:r>
              <a:rPr lang="it-IT" dirty="0"/>
              <a:t> in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tissues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8348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2784474"/>
            <a:ext cx="4050792" cy="385762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it-IT" dirty="0"/>
              <a:t>The </a:t>
            </a:r>
            <a:r>
              <a:rPr lang="it-IT" dirty="0" err="1"/>
              <a:t>incubation</a:t>
            </a:r>
            <a:r>
              <a:rPr lang="it-IT" dirty="0"/>
              <a:t> </a:t>
            </a:r>
            <a:r>
              <a:rPr lang="it-IT" dirty="0" err="1"/>
              <a:t>period</a:t>
            </a:r>
            <a:r>
              <a:rPr lang="it-IT" dirty="0"/>
              <a:t> for </a:t>
            </a:r>
            <a:r>
              <a:rPr lang="it-IT" b="1" dirty="0"/>
              <a:t>FMD</a:t>
            </a:r>
            <a:r>
              <a:rPr lang="it-IT" dirty="0"/>
              <a:t> can </a:t>
            </a:r>
            <a:r>
              <a:rPr lang="it-IT" dirty="0" err="1"/>
              <a:t>vary</a:t>
            </a:r>
            <a:r>
              <a:rPr lang="it-IT" dirty="0"/>
              <a:t> with the </a:t>
            </a:r>
            <a:r>
              <a:rPr lang="it-IT" dirty="0" err="1"/>
              <a:t>species</a:t>
            </a:r>
            <a:r>
              <a:rPr lang="it-IT" dirty="0"/>
              <a:t> of </a:t>
            </a:r>
            <a:r>
              <a:rPr lang="it-IT" dirty="0" err="1"/>
              <a:t>animal</a:t>
            </a:r>
            <a:r>
              <a:rPr lang="it-IT" dirty="0"/>
              <a:t>, the dose of virus, the </a:t>
            </a:r>
            <a:r>
              <a:rPr lang="it-IT" dirty="0" err="1"/>
              <a:t>viral</a:t>
            </a:r>
            <a:r>
              <a:rPr lang="it-IT" dirty="0"/>
              <a:t> </a:t>
            </a:r>
            <a:r>
              <a:rPr lang="it-IT" dirty="0" err="1"/>
              <a:t>strain</a:t>
            </a:r>
            <a:r>
              <a:rPr lang="it-IT" dirty="0"/>
              <a:t> and the </a:t>
            </a:r>
            <a:r>
              <a:rPr lang="it-IT" dirty="0" err="1"/>
              <a:t>route</a:t>
            </a:r>
            <a:r>
              <a:rPr lang="it-IT" dirty="0"/>
              <a:t> of </a:t>
            </a:r>
            <a:r>
              <a:rPr lang="it-IT" dirty="0" err="1"/>
              <a:t>inoculation</a:t>
            </a:r>
            <a:r>
              <a:rPr lang="it-IT" dirty="0"/>
              <a:t>.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reported</a:t>
            </a:r>
            <a:r>
              <a:rPr lang="it-IT" dirty="0"/>
              <a:t> to be </a:t>
            </a:r>
            <a:r>
              <a:rPr lang="it-IT" dirty="0" err="1"/>
              <a:t>one</a:t>
            </a:r>
            <a:r>
              <a:rPr lang="it-IT" dirty="0"/>
              <a:t> to 12 </a:t>
            </a:r>
            <a:r>
              <a:rPr lang="it-IT" dirty="0" err="1"/>
              <a:t>days</a:t>
            </a:r>
            <a:r>
              <a:rPr lang="it-IT" dirty="0"/>
              <a:t> in </a:t>
            </a:r>
            <a:r>
              <a:rPr lang="it-IT" dirty="0" err="1"/>
              <a:t>sheep</a:t>
            </a:r>
            <a:r>
              <a:rPr lang="it-IT" dirty="0"/>
              <a:t>, with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infections</a:t>
            </a:r>
            <a:r>
              <a:rPr lang="it-IT" dirty="0"/>
              <a:t> </a:t>
            </a:r>
            <a:r>
              <a:rPr lang="it-IT" dirty="0" err="1"/>
              <a:t>appearing</a:t>
            </a:r>
            <a:r>
              <a:rPr lang="it-IT" dirty="0"/>
              <a:t> in 2-8 </a:t>
            </a:r>
            <a:r>
              <a:rPr lang="it-IT" dirty="0" err="1"/>
              <a:t>days</a:t>
            </a:r>
            <a:r>
              <a:rPr lang="it-IT" dirty="0"/>
              <a:t>; 2 to 14 </a:t>
            </a:r>
            <a:r>
              <a:rPr lang="it-IT" dirty="0" err="1"/>
              <a:t>days</a:t>
            </a:r>
            <a:r>
              <a:rPr lang="it-IT" dirty="0"/>
              <a:t> in </a:t>
            </a:r>
            <a:r>
              <a:rPr lang="it-IT" dirty="0" err="1"/>
              <a:t>cattle</a:t>
            </a:r>
            <a:r>
              <a:rPr lang="it-IT" dirty="0"/>
              <a:t>; and </a:t>
            </a:r>
            <a:r>
              <a:rPr lang="it-IT" dirty="0" err="1"/>
              <a:t>usually</a:t>
            </a:r>
            <a:r>
              <a:rPr lang="it-IT" dirty="0"/>
              <a:t> 2 </a:t>
            </a:r>
            <a:r>
              <a:rPr lang="it-IT" dirty="0" err="1"/>
              <a:t>days</a:t>
            </a:r>
            <a:r>
              <a:rPr lang="it-IT" dirty="0"/>
              <a:t> or more in </a:t>
            </a:r>
            <a:r>
              <a:rPr lang="it-IT" dirty="0" err="1"/>
              <a:t>pigs</a:t>
            </a:r>
            <a:r>
              <a:rPr lang="it-IT" dirty="0"/>
              <a:t> (with some </a:t>
            </a:r>
            <a:r>
              <a:rPr lang="it-IT" dirty="0" err="1"/>
              <a:t>experiments</a:t>
            </a:r>
            <a:r>
              <a:rPr lang="it-IT" dirty="0"/>
              <a:t> reporting </a:t>
            </a:r>
            <a:r>
              <a:rPr lang="it-IT" dirty="0" err="1"/>
              <a:t>clinical</a:t>
            </a:r>
            <a:r>
              <a:rPr lang="it-IT" dirty="0"/>
              <a:t> </a:t>
            </a:r>
            <a:r>
              <a:rPr lang="it-IT" dirty="0" err="1"/>
              <a:t>signs</a:t>
            </a:r>
            <a:r>
              <a:rPr lang="it-IT" dirty="0"/>
              <a:t> in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little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18-24 hours).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reported</a:t>
            </a:r>
            <a:r>
              <a:rPr lang="it-IT" dirty="0"/>
              <a:t> </a:t>
            </a:r>
            <a:r>
              <a:rPr lang="it-IT" dirty="0" err="1"/>
              <a:t>incubation</a:t>
            </a:r>
            <a:r>
              <a:rPr lang="it-IT" dirty="0"/>
              <a:t> </a:t>
            </a:r>
            <a:r>
              <a:rPr lang="it-IT" dirty="0" err="1"/>
              <a:t>periods</a:t>
            </a:r>
            <a:r>
              <a:rPr lang="it-IT" dirty="0"/>
              <a:t> are 4 </a:t>
            </a:r>
            <a:r>
              <a:rPr lang="it-IT" dirty="0" err="1"/>
              <a:t>days</a:t>
            </a:r>
            <a:r>
              <a:rPr lang="it-IT" dirty="0"/>
              <a:t> in wild </a:t>
            </a:r>
            <a:r>
              <a:rPr lang="it-IT" dirty="0" err="1"/>
              <a:t>boar</a:t>
            </a:r>
            <a:r>
              <a:rPr lang="it-IT" dirty="0"/>
              <a:t>, 2 </a:t>
            </a:r>
            <a:r>
              <a:rPr lang="it-IT" dirty="0" err="1"/>
              <a:t>days</a:t>
            </a:r>
            <a:r>
              <a:rPr lang="it-IT" dirty="0"/>
              <a:t> in </a:t>
            </a:r>
            <a:r>
              <a:rPr lang="it-IT" dirty="0" err="1"/>
              <a:t>feral</a:t>
            </a:r>
            <a:r>
              <a:rPr lang="it-IT" dirty="0"/>
              <a:t> </a:t>
            </a:r>
            <a:r>
              <a:rPr lang="it-IT" dirty="0" err="1"/>
              <a:t>pigs</a:t>
            </a:r>
            <a:r>
              <a:rPr lang="it-IT" dirty="0"/>
              <a:t>, 2-3 </a:t>
            </a:r>
            <a:r>
              <a:rPr lang="it-IT" dirty="0" err="1"/>
              <a:t>days</a:t>
            </a:r>
            <a:r>
              <a:rPr lang="it-IT" dirty="0"/>
              <a:t> in </a:t>
            </a:r>
            <a:r>
              <a:rPr lang="it-IT" dirty="0" err="1"/>
              <a:t>elk</a:t>
            </a:r>
            <a:r>
              <a:rPr lang="it-IT" dirty="0"/>
              <a:t>, 2-14 </a:t>
            </a:r>
            <a:r>
              <a:rPr lang="it-IT" dirty="0" err="1"/>
              <a:t>days</a:t>
            </a:r>
            <a:r>
              <a:rPr lang="it-IT" dirty="0"/>
              <a:t> in </a:t>
            </a:r>
            <a:r>
              <a:rPr lang="it-IT" dirty="0" err="1"/>
              <a:t>Bactrian</a:t>
            </a:r>
            <a:r>
              <a:rPr lang="it-IT" dirty="0"/>
              <a:t> </a:t>
            </a:r>
            <a:r>
              <a:rPr lang="it-IT" dirty="0" err="1"/>
              <a:t>camels</a:t>
            </a:r>
            <a:r>
              <a:rPr lang="it-IT" dirty="0"/>
              <a:t>, and </a:t>
            </a:r>
            <a:r>
              <a:rPr lang="it-IT" dirty="0" err="1"/>
              <a:t>possibly</a:t>
            </a:r>
            <a:r>
              <a:rPr lang="it-IT" dirty="0"/>
              <a:t> up to 21 </a:t>
            </a:r>
            <a:r>
              <a:rPr lang="it-IT" dirty="0" err="1"/>
              <a:t>days</a:t>
            </a:r>
            <a:r>
              <a:rPr lang="it-IT" dirty="0"/>
              <a:t> in water buffalo </a:t>
            </a:r>
            <a:r>
              <a:rPr lang="it-IT" dirty="0" err="1"/>
              <a:t>infected</a:t>
            </a:r>
            <a:r>
              <a:rPr lang="it-IT" dirty="0"/>
              <a:t> by </a:t>
            </a:r>
            <a:r>
              <a:rPr lang="it-IT" dirty="0" err="1"/>
              <a:t>direct</a:t>
            </a:r>
            <a:r>
              <a:rPr lang="it-IT" dirty="0"/>
              <a:t> </a:t>
            </a:r>
            <a:r>
              <a:rPr lang="it-IT" dirty="0" err="1"/>
              <a:t>contact</a:t>
            </a:r>
            <a:endParaRPr lang="it-IT" dirty="0"/>
          </a:p>
        </p:txBody>
      </p:sp>
      <p:pic>
        <p:nvPicPr>
          <p:cNvPr id="5" name="fmdv-yr.mo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94275" y="2784475"/>
            <a:ext cx="3049588" cy="3252788"/>
          </a:xfrm>
        </p:spPr>
      </p:pic>
    </p:spTree>
    <p:extLst>
      <p:ext uri="{BB962C8B-B14F-4D97-AF65-F5344CB8AC3E}">
        <p14:creationId xmlns:p14="http://schemas.microsoft.com/office/powerpoint/2010/main" val="43090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31900"/>
            <a:ext cx="6400800" cy="23668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6000" spc="300" dirty="0" smtClean="0"/>
              <a:t>CLINICAL FINDINGS</a:t>
            </a:r>
            <a:endParaRPr lang="it-IT" sz="6000" spc="3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7000" y="3598769"/>
            <a:ext cx="6591301" cy="23067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it-IT" sz="2800" i="1" dirty="0"/>
              <a:t>“The </a:t>
            </a:r>
            <a:r>
              <a:rPr lang="it-IT" sz="2800" i="1" dirty="0" err="1"/>
              <a:t>young</a:t>
            </a:r>
            <a:r>
              <a:rPr lang="it-IT" sz="2800" i="1" dirty="0"/>
              <a:t> </a:t>
            </a:r>
            <a:r>
              <a:rPr lang="it-IT" sz="2800" i="1" dirty="0" err="1"/>
              <a:t>disease</a:t>
            </a:r>
            <a:r>
              <a:rPr lang="it-IT" sz="2800" i="1" dirty="0"/>
              <a:t>, </a:t>
            </a:r>
            <a:r>
              <a:rPr lang="it-IT" sz="2800" i="1" dirty="0" err="1"/>
              <a:t>that</a:t>
            </a:r>
            <a:r>
              <a:rPr lang="it-IT" sz="2800" i="1" dirty="0"/>
              <a:t> must </a:t>
            </a:r>
            <a:r>
              <a:rPr lang="it-IT" sz="2800" i="1" dirty="0" err="1"/>
              <a:t>subdue</a:t>
            </a:r>
            <a:r>
              <a:rPr lang="it-IT" sz="2800" i="1" dirty="0"/>
              <a:t> </a:t>
            </a:r>
            <a:r>
              <a:rPr lang="it-IT" sz="2800" i="1" dirty="0" err="1"/>
              <a:t>at</a:t>
            </a:r>
            <a:r>
              <a:rPr lang="it-IT" sz="2800" i="1" dirty="0"/>
              <a:t> </a:t>
            </a:r>
            <a:r>
              <a:rPr lang="it-IT" sz="2800" i="1" dirty="0" err="1"/>
              <a:t>length</a:t>
            </a:r>
            <a:r>
              <a:rPr lang="it-IT" sz="2800" i="1" dirty="0"/>
              <a:t>,</a:t>
            </a:r>
          </a:p>
          <a:p>
            <a:pPr>
              <a:lnSpc>
                <a:spcPct val="90000"/>
              </a:lnSpc>
            </a:pPr>
            <a:r>
              <a:rPr lang="it-IT" sz="2800" i="1" dirty="0" err="1"/>
              <a:t>Grows</a:t>
            </a:r>
            <a:r>
              <a:rPr lang="it-IT" sz="2800" i="1" dirty="0"/>
              <a:t> with </a:t>
            </a:r>
            <a:r>
              <a:rPr lang="it-IT" sz="2800" i="1" dirty="0" err="1"/>
              <a:t>his</a:t>
            </a:r>
            <a:r>
              <a:rPr lang="it-IT" sz="2800" i="1" dirty="0"/>
              <a:t> </a:t>
            </a:r>
            <a:r>
              <a:rPr lang="it-IT" sz="2800" i="1" dirty="0" err="1"/>
              <a:t>growth</a:t>
            </a:r>
            <a:r>
              <a:rPr lang="it-IT" sz="2800" i="1" dirty="0"/>
              <a:t>, and </a:t>
            </a:r>
            <a:r>
              <a:rPr lang="it-IT" sz="2800" i="1" dirty="0" err="1"/>
              <a:t>strengthens</a:t>
            </a:r>
            <a:r>
              <a:rPr lang="it-IT" sz="2800" i="1" dirty="0"/>
              <a:t> with </a:t>
            </a:r>
            <a:r>
              <a:rPr lang="it-IT" sz="2800" i="1" dirty="0" err="1"/>
              <a:t>his</a:t>
            </a:r>
            <a:r>
              <a:rPr lang="it-IT" sz="2800" i="1" dirty="0"/>
              <a:t> </a:t>
            </a:r>
            <a:r>
              <a:rPr lang="it-IT" sz="2800" i="1" dirty="0" err="1"/>
              <a:t>strength</a:t>
            </a:r>
            <a:r>
              <a:rPr lang="it-IT" sz="2800" i="1" dirty="0"/>
              <a:t>.”</a:t>
            </a:r>
            <a:r>
              <a:rPr lang="it-IT" sz="2800" i="1" dirty="0" smtClean="0"/>
              <a:t/>
            </a:r>
            <a:br>
              <a:rPr lang="it-IT" sz="2800" i="1" dirty="0" smtClean="0"/>
            </a:br>
            <a:r>
              <a:rPr lang="it-IT" sz="2800" i="1" dirty="0" smtClean="0"/>
              <a:t/>
            </a:r>
            <a:br>
              <a:rPr lang="it-IT" sz="2800" i="1" dirty="0" smtClean="0"/>
            </a:br>
            <a:r>
              <a:rPr lang="it-IT" sz="1900" dirty="0" smtClean="0"/>
              <a:t>- Alexander Pope</a:t>
            </a:r>
          </a:p>
          <a:p>
            <a:pPr>
              <a:lnSpc>
                <a:spcPct val="80000"/>
              </a:lnSpc>
            </a:pPr>
            <a:r>
              <a:rPr lang="it-IT" sz="1900" dirty="0"/>
              <a:t>An </a:t>
            </a:r>
            <a:r>
              <a:rPr lang="it-IT" sz="1900" dirty="0" err="1"/>
              <a:t>Essay</a:t>
            </a:r>
            <a:r>
              <a:rPr lang="it-IT" sz="1900" dirty="0"/>
              <a:t> on </a:t>
            </a:r>
            <a:r>
              <a:rPr lang="it-IT" sz="1900" dirty="0" smtClean="0"/>
              <a:t>Man </a:t>
            </a:r>
            <a:endParaRPr lang="it-IT" sz="1900" dirty="0"/>
          </a:p>
        </p:txBody>
      </p:sp>
    </p:spTree>
    <p:extLst>
      <p:ext uri="{BB962C8B-B14F-4D97-AF65-F5344CB8AC3E}">
        <p14:creationId xmlns:p14="http://schemas.microsoft.com/office/powerpoint/2010/main" val="315720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it-IT" dirty="0" err="1"/>
              <a:t>While</a:t>
            </a:r>
            <a:r>
              <a:rPr lang="it-IT" dirty="0"/>
              <a:t>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some </a:t>
            </a:r>
            <a:r>
              <a:rPr lang="it-IT" dirty="0" err="1"/>
              <a:t>variability</a:t>
            </a:r>
            <a:r>
              <a:rPr lang="it-IT" dirty="0"/>
              <a:t> in the </a:t>
            </a:r>
            <a:r>
              <a:rPr lang="it-IT" dirty="0" err="1"/>
              <a:t>clinical</a:t>
            </a:r>
            <a:r>
              <a:rPr lang="it-IT" dirty="0"/>
              <a:t> </a:t>
            </a:r>
            <a:r>
              <a:rPr lang="it-IT" dirty="0" err="1"/>
              <a:t>signs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species</a:t>
            </a:r>
            <a:r>
              <a:rPr lang="it-IT" dirty="0"/>
              <a:t>, </a:t>
            </a:r>
            <a:r>
              <a:rPr lang="it-IT" b="1" dirty="0"/>
              <a:t>FMD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typically</a:t>
            </a:r>
            <a:r>
              <a:rPr lang="it-IT" dirty="0"/>
              <a:t> an acute </a:t>
            </a:r>
            <a:r>
              <a:rPr lang="it-IT" dirty="0" err="1"/>
              <a:t>febrile</a:t>
            </a:r>
            <a:r>
              <a:rPr lang="it-IT" dirty="0"/>
              <a:t> </a:t>
            </a:r>
            <a:r>
              <a:rPr lang="it-IT" dirty="0" err="1"/>
              <a:t>illness</a:t>
            </a:r>
            <a:r>
              <a:rPr lang="it-IT" dirty="0"/>
              <a:t> with </a:t>
            </a:r>
            <a:r>
              <a:rPr lang="it-IT" dirty="0" err="1"/>
              <a:t>vesicles</a:t>
            </a:r>
            <a:r>
              <a:rPr lang="it-IT" dirty="0"/>
              <a:t> (blisters) </a:t>
            </a:r>
            <a:r>
              <a:rPr lang="it-IT" dirty="0" err="1"/>
              <a:t>localized</a:t>
            </a:r>
            <a:r>
              <a:rPr lang="it-IT" dirty="0"/>
              <a:t> on the </a:t>
            </a:r>
            <a:r>
              <a:rPr lang="it-IT" dirty="0" err="1"/>
              <a:t>feet</a:t>
            </a:r>
            <a:r>
              <a:rPr lang="it-IT" dirty="0"/>
              <a:t>, in and </a:t>
            </a:r>
            <a:r>
              <a:rPr lang="it-IT" dirty="0" err="1"/>
              <a:t>around</a:t>
            </a:r>
            <a:r>
              <a:rPr lang="it-IT" dirty="0"/>
              <a:t> the </a:t>
            </a:r>
            <a:r>
              <a:rPr lang="it-IT" dirty="0" err="1"/>
              <a:t>mouth</a:t>
            </a:r>
            <a:r>
              <a:rPr lang="it-IT" dirty="0"/>
              <a:t>, and on the </a:t>
            </a:r>
            <a:r>
              <a:rPr lang="it-IT" dirty="0" err="1"/>
              <a:t>mammary</a:t>
            </a:r>
            <a:r>
              <a:rPr lang="it-IT" dirty="0"/>
              <a:t> </a:t>
            </a:r>
            <a:r>
              <a:rPr lang="it-IT" dirty="0" err="1" smtClean="0"/>
              <a:t>gland</a:t>
            </a:r>
            <a:endParaRPr lang="it-IT" dirty="0"/>
          </a:p>
          <a:p>
            <a:pPr algn="just"/>
            <a:r>
              <a:rPr lang="it-IT" dirty="0" err="1" smtClean="0"/>
              <a:t>Vesicles</a:t>
            </a:r>
            <a:r>
              <a:rPr lang="it-IT" dirty="0" smtClean="0"/>
              <a:t> </a:t>
            </a:r>
            <a:r>
              <a:rPr lang="it-IT" dirty="0" err="1"/>
              <a:t>occur</a:t>
            </a:r>
            <a:r>
              <a:rPr lang="it-IT" dirty="0"/>
              <a:t> </a:t>
            </a:r>
            <a:r>
              <a:rPr lang="it-IT" dirty="0" err="1"/>
              <a:t>occasionally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locations</a:t>
            </a:r>
            <a:r>
              <a:rPr lang="it-IT" dirty="0"/>
              <a:t> </a:t>
            </a:r>
            <a:r>
              <a:rPr lang="it-IT" dirty="0" err="1"/>
              <a:t>including</a:t>
            </a:r>
            <a:r>
              <a:rPr lang="it-IT" dirty="0"/>
              <a:t> the vulva, </a:t>
            </a:r>
            <a:r>
              <a:rPr lang="it-IT" dirty="0" err="1"/>
              <a:t>prepuce</a:t>
            </a:r>
            <a:r>
              <a:rPr lang="it-IT" dirty="0"/>
              <a:t>, or pressure </a:t>
            </a:r>
            <a:r>
              <a:rPr lang="it-IT" dirty="0" err="1"/>
              <a:t>points</a:t>
            </a:r>
            <a:r>
              <a:rPr lang="it-IT" dirty="0"/>
              <a:t> on the </a:t>
            </a:r>
            <a:r>
              <a:rPr lang="it-IT" dirty="0" err="1"/>
              <a:t>legs</a:t>
            </a:r>
            <a:r>
              <a:rPr lang="it-IT" dirty="0"/>
              <a:t> and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sites</a:t>
            </a:r>
            <a:r>
              <a:rPr lang="it-IT" dirty="0"/>
              <a:t>. The </a:t>
            </a:r>
            <a:r>
              <a:rPr lang="it-IT" dirty="0" err="1"/>
              <a:t>vesicles</a:t>
            </a:r>
            <a:r>
              <a:rPr lang="it-IT" dirty="0"/>
              <a:t> </a:t>
            </a:r>
            <a:r>
              <a:rPr lang="it-IT" dirty="0" err="1"/>
              <a:t>usually</a:t>
            </a:r>
            <a:r>
              <a:rPr lang="it-IT" dirty="0"/>
              <a:t> </a:t>
            </a:r>
            <a:r>
              <a:rPr lang="it-IT" dirty="0" err="1"/>
              <a:t>rupture</a:t>
            </a:r>
            <a:r>
              <a:rPr lang="it-IT" dirty="0"/>
              <a:t> </a:t>
            </a:r>
            <a:r>
              <a:rPr lang="it-IT" dirty="0" err="1"/>
              <a:t>rapidly</a:t>
            </a:r>
            <a:r>
              <a:rPr lang="it-IT" dirty="0"/>
              <a:t>, </a:t>
            </a:r>
            <a:r>
              <a:rPr lang="it-IT" dirty="0" err="1"/>
              <a:t>becoming</a:t>
            </a:r>
            <a:r>
              <a:rPr lang="it-IT" dirty="0"/>
              <a:t> </a:t>
            </a:r>
            <a:r>
              <a:rPr lang="it-IT" dirty="0" err="1"/>
              <a:t>erosions</a:t>
            </a:r>
            <a:r>
              <a:rPr lang="it-IT" dirty="0"/>
              <a:t>. </a:t>
            </a:r>
            <a:r>
              <a:rPr lang="it-IT" dirty="0" err="1"/>
              <a:t>Pain</a:t>
            </a:r>
            <a:r>
              <a:rPr lang="it-IT" dirty="0"/>
              <a:t> and </a:t>
            </a:r>
            <a:r>
              <a:rPr lang="it-IT" dirty="0" err="1"/>
              <a:t>discomfort</a:t>
            </a:r>
            <a:r>
              <a:rPr lang="it-IT" dirty="0"/>
              <a:t> from the </a:t>
            </a:r>
            <a:r>
              <a:rPr lang="it-IT" dirty="0" err="1"/>
              <a:t>lesions</a:t>
            </a:r>
            <a:r>
              <a:rPr lang="it-IT" dirty="0"/>
              <a:t> </a:t>
            </a:r>
            <a:r>
              <a:rPr lang="it-IT" dirty="0" err="1"/>
              <a:t>leads</a:t>
            </a:r>
            <a:r>
              <a:rPr lang="it-IT" dirty="0"/>
              <a:t> to </a:t>
            </a:r>
            <a:r>
              <a:rPr lang="it-IT" dirty="0" err="1"/>
              <a:t>clinical</a:t>
            </a:r>
            <a:r>
              <a:rPr lang="it-IT" dirty="0"/>
              <a:t> </a:t>
            </a:r>
            <a:r>
              <a:rPr lang="it-IT" dirty="0" err="1"/>
              <a:t>signs</a:t>
            </a:r>
            <a:r>
              <a:rPr lang="it-IT" dirty="0"/>
              <a:t>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depression</a:t>
            </a:r>
            <a:r>
              <a:rPr lang="it-IT" dirty="0"/>
              <a:t>, </a:t>
            </a:r>
            <a:r>
              <a:rPr lang="it-IT" dirty="0" err="1"/>
              <a:t>anorexia</a:t>
            </a:r>
            <a:r>
              <a:rPr lang="it-IT" dirty="0"/>
              <a:t>, </a:t>
            </a:r>
            <a:r>
              <a:rPr lang="it-IT" dirty="0" err="1"/>
              <a:t>excessive</a:t>
            </a:r>
            <a:r>
              <a:rPr lang="it-IT" dirty="0"/>
              <a:t> </a:t>
            </a:r>
            <a:r>
              <a:rPr lang="it-IT" dirty="0" err="1"/>
              <a:t>salivation</a:t>
            </a:r>
            <a:r>
              <a:rPr lang="it-IT" dirty="0"/>
              <a:t>, </a:t>
            </a:r>
            <a:r>
              <a:rPr lang="it-IT" dirty="0" err="1"/>
              <a:t>lameness</a:t>
            </a:r>
            <a:r>
              <a:rPr lang="it-IT" dirty="0"/>
              <a:t> and </a:t>
            </a:r>
            <a:r>
              <a:rPr lang="it-IT" dirty="0" err="1"/>
              <a:t>reluctance</a:t>
            </a:r>
            <a:r>
              <a:rPr lang="it-IT" dirty="0"/>
              <a:t> to </a:t>
            </a:r>
            <a:r>
              <a:rPr lang="it-IT" dirty="0" err="1"/>
              <a:t>move</a:t>
            </a:r>
            <a:r>
              <a:rPr lang="it-IT" dirty="0"/>
              <a:t> or rise</a:t>
            </a:r>
          </a:p>
        </p:txBody>
      </p:sp>
    </p:spTree>
    <p:extLst>
      <p:ext uri="{BB962C8B-B14F-4D97-AF65-F5344CB8AC3E}">
        <p14:creationId xmlns:p14="http://schemas.microsoft.com/office/powerpoint/2010/main" val="47827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it-IT" dirty="0" err="1"/>
              <a:t>Lesions</a:t>
            </a:r>
            <a:r>
              <a:rPr lang="it-IT" dirty="0"/>
              <a:t> on the </a:t>
            </a:r>
            <a:r>
              <a:rPr lang="it-IT" dirty="0" err="1"/>
              <a:t>coronary</a:t>
            </a:r>
            <a:r>
              <a:rPr lang="it-IT" dirty="0"/>
              <a:t> band </a:t>
            </a:r>
            <a:r>
              <a:rPr lang="it-IT" dirty="0" err="1"/>
              <a:t>may</a:t>
            </a:r>
            <a:r>
              <a:rPr lang="it-IT" dirty="0"/>
              <a:t> cause </a:t>
            </a:r>
            <a:r>
              <a:rPr lang="it-IT" dirty="0" err="1"/>
              <a:t>growth</a:t>
            </a:r>
            <a:r>
              <a:rPr lang="it-IT" dirty="0"/>
              <a:t> </a:t>
            </a:r>
            <a:r>
              <a:rPr lang="it-IT" dirty="0" err="1"/>
              <a:t>arrest</a:t>
            </a:r>
            <a:r>
              <a:rPr lang="it-IT" dirty="0"/>
              <a:t> </a:t>
            </a:r>
            <a:r>
              <a:rPr lang="it-IT" dirty="0" err="1"/>
              <a:t>lines</a:t>
            </a:r>
            <a:r>
              <a:rPr lang="it-IT" dirty="0"/>
              <a:t> on the </a:t>
            </a:r>
            <a:r>
              <a:rPr lang="it-IT" dirty="0" err="1"/>
              <a:t>hoof</a:t>
            </a:r>
            <a:r>
              <a:rPr lang="it-IT" dirty="0"/>
              <a:t>. </a:t>
            </a:r>
            <a:r>
              <a:rPr lang="it-IT" dirty="0" err="1" smtClean="0"/>
              <a:t>Reproductive</a:t>
            </a:r>
            <a:r>
              <a:rPr lang="it-IT" dirty="0" smtClean="0"/>
              <a:t> </a:t>
            </a:r>
            <a:r>
              <a:rPr lang="it-IT" dirty="0" err="1"/>
              <a:t>losses</a:t>
            </a:r>
            <a:r>
              <a:rPr lang="it-IT" dirty="0"/>
              <a:t> are </a:t>
            </a:r>
            <a:r>
              <a:rPr lang="it-IT" dirty="0" err="1"/>
              <a:t>possible</a:t>
            </a:r>
            <a:r>
              <a:rPr lang="it-IT" dirty="0"/>
              <a:t>, </a:t>
            </a:r>
            <a:r>
              <a:rPr lang="it-IT" dirty="0" err="1"/>
              <a:t>particularly</a:t>
            </a:r>
            <a:r>
              <a:rPr lang="it-IT" dirty="0"/>
              <a:t> in </a:t>
            </a:r>
            <a:r>
              <a:rPr lang="it-IT" dirty="0" err="1"/>
              <a:t>sheep</a:t>
            </a:r>
            <a:r>
              <a:rPr lang="it-IT" dirty="0"/>
              <a:t> and </a:t>
            </a:r>
            <a:r>
              <a:rPr lang="it-IT" dirty="0" err="1"/>
              <a:t>goats</a:t>
            </a:r>
            <a:r>
              <a:rPr lang="it-IT" dirty="0"/>
              <a:t>. </a:t>
            </a:r>
            <a:r>
              <a:rPr lang="it-IT" dirty="0" err="1"/>
              <a:t>Deaths</a:t>
            </a:r>
            <a:r>
              <a:rPr lang="it-IT" dirty="0"/>
              <a:t> are </a:t>
            </a:r>
            <a:r>
              <a:rPr lang="it-IT" dirty="0" err="1"/>
              <a:t>uncommon</a:t>
            </a:r>
            <a:r>
              <a:rPr lang="it-IT" dirty="0"/>
              <a:t> </a:t>
            </a:r>
            <a:r>
              <a:rPr lang="it-IT" dirty="0" err="1"/>
              <a:t>except</a:t>
            </a:r>
            <a:r>
              <a:rPr lang="it-IT" dirty="0"/>
              <a:t> in </a:t>
            </a:r>
            <a:r>
              <a:rPr lang="it-IT" dirty="0" err="1"/>
              <a:t>young</a:t>
            </a:r>
            <a:r>
              <a:rPr lang="it-IT" dirty="0"/>
              <a:t> </a:t>
            </a:r>
            <a:r>
              <a:rPr lang="it-IT" dirty="0" err="1"/>
              <a:t>animals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die from </a:t>
            </a:r>
            <a:r>
              <a:rPr lang="it-IT" dirty="0" err="1"/>
              <a:t>multifocal</a:t>
            </a:r>
            <a:r>
              <a:rPr lang="it-IT" dirty="0"/>
              <a:t> </a:t>
            </a:r>
            <a:r>
              <a:rPr lang="it-IT" dirty="0" err="1"/>
              <a:t>myocarditis</a:t>
            </a:r>
            <a:r>
              <a:rPr lang="it-IT" dirty="0"/>
              <a:t> or </a:t>
            </a:r>
            <a:r>
              <a:rPr lang="it-IT" dirty="0" err="1" smtClean="0"/>
              <a:t>starvation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adults</a:t>
            </a:r>
            <a:r>
              <a:rPr lang="it-IT" dirty="0"/>
              <a:t> </a:t>
            </a:r>
            <a:r>
              <a:rPr lang="it-IT" dirty="0" err="1"/>
              <a:t>recover</a:t>
            </a:r>
            <a:r>
              <a:rPr lang="it-IT" dirty="0"/>
              <a:t> in 2 to 3 weeks, </a:t>
            </a:r>
            <a:r>
              <a:rPr lang="it-IT" dirty="0" err="1"/>
              <a:t>although</a:t>
            </a:r>
            <a:r>
              <a:rPr lang="it-IT" dirty="0"/>
              <a:t> </a:t>
            </a:r>
            <a:r>
              <a:rPr lang="it-IT" dirty="0" err="1"/>
              <a:t>secondary</a:t>
            </a:r>
            <a:r>
              <a:rPr lang="it-IT" dirty="0"/>
              <a:t> </a:t>
            </a:r>
            <a:r>
              <a:rPr lang="it-IT" dirty="0" err="1"/>
              <a:t>infections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slow </a:t>
            </a:r>
            <a:r>
              <a:rPr lang="it-IT" dirty="0" err="1"/>
              <a:t>recovery</a:t>
            </a:r>
            <a:r>
              <a:rPr lang="it-IT" dirty="0"/>
              <a:t>. </a:t>
            </a:r>
            <a:r>
              <a:rPr lang="it-IT" dirty="0" err="1"/>
              <a:t>Possible</a:t>
            </a:r>
            <a:r>
              <a:rPr lang="it-IT" dirty="0"/>
              <a:t> </a:t>
            </a:r>
            <a:r>
              <a:rPr lang="it-IT" dirty="0" err="1"/>
              <a:t>complications</a:t>
            </a:r>
            <a:r>
              <a:rPr lang="it-IT" dirty="0"/>
              <a:t> include </a:t>
            </a:r>
            <a:r>
              <a:rPr lang="it-IT" dirty="0" err="1"/>
              <a:t>temporary</a:t>
            </a:r>
            <a:r>
              <a:rPr lang="it-IT" dirty="0"/>
              <a:t> or </a:t>
            </a:r>
            <a:r>
              <a:rPr lang="it-IT" dirty="0" err="1"/>
              <a:t>permanent</a:t>
            </a:r>
            <a:r>
              <a:rPr lang="it-IT" dirty="0"/>
              <a:t> </a:t>
            </a:r>
            <a:r>
              <a:rPr lang="it-IT" dirty="0" err="1"/>
              <a:t>decreases</a:t>
            </a:r>
            <a:r>
              <a:rPr lang="it-IT" dirty="0"/>
              <a:t> in </a:t>
            </a:r>
            <a:r>
              <a:rPr lang="it-IT" dirty="0" err="1"/>
              <a:t>milk</a:t>
            </a:r>
            <a:r>
              <a:rPr lang="it-IT" dirty="0"/>
              <a:t> production, </a:t>
            </a:r>
            <a:r>
              <a:rPr lang="it-IT" dirty="0" err="1"/>
              <a:t>hoof</a:t>
            </a:r>
            <a:r>
              <a:rPr lang="it-IT" dirty="0"/>
              <a:t> </a:t>
            </a:r>
            <a:r>
              <a:rPr lang="it-IT" dirty="0" err="1"/>
              <a:t>malformations</a:t>
            </a:r>
            <a:r>
              <a:rPr lang="it-IT" dirty="0"/>
              <a:t>, </a:t>
            </a:r>
            <a:r>
              <a:rPr lang="it-IT" dirty="0" err="1"/>
              <a:t>chronic</a:t>
            </a:r>
            <a:r>
              <a:rPr lang="it-IT" dirty="0"/>
              <a:t> </a:t>
            </a:r>
            <a:r>
              <a:rPr lang="it-IT" dirty="0" err="1"/>
              <a:t>lameness</a:t>
            </a:r>
            <a:r>
              <a:rPr lang="it-IT" dirty="0"/>
              <a:t> or </a:t>
            </a:r>
            <a:r>
              <a:rPr lang="it-IT" dirty="0" err="1"/>
              <a:t>mastitis</a:t>
            </a:r>
            <a:r>
              <a:rPr lang="it-IT" dirty="0"/>
              <a:t>, </a:t>
            </a:r>
            <a:r>
              <a:rPr lang="it-IT" dirty="0" err="1"/>
              <a:t>weight</a:t>
            </a:r>
            <a:r>
              <a:rPr lang="it-IT" dirty="0"/>
              <a:t> </a:t>
            </a:r>
            <a:r>
              <a:rPr lang="it-IT" dirty="0" err="1"/>
              <a:t>loss</a:t>
            </a:r>
            <a:r>
              <a:rPr lang="it-IT" dirty="0"/>
              <a:t> and </a:t>
            </a:r>
            <a:r>
              <a:rPr lang="it-IT" dirty="0" err="1"/>
              <a:t>loss</a:t>
            </a:r>
            <a:r>
              <a:rPr lang="it-IT" dirty="0"/>
              <a:t> of </a:t>
            </a:r>
            <a:r>
              <a:rPr lang="it-IT" dirty="0" err="1" smtClean="0"/>
              <a:t>condition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3303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76199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3200" dirty="0" smtClean="0"/>
              <a:t>CATTLE</a:t>
            </a:r>
            <a:endParaRPr lang="it-IT" sz="32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2"/>
          </p:nvPr>
        </p:nvSpPr>
        <p:spPr>
          <a:xfrm>
            <a:off x="5051425" y="1333500"/>
            <a:ext cx="3635375" cy="516890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it-IT" dirty="0" err="1"/>
              <a:t>Cattle</a:t>
            </a:r>
            <a:r>
              <a:rPr lang="it-IT" dirty="0"/>
              <a:t> with </a:t>
            </a:r>
            <a:r>
              <a:rPr lang="it-IT" b="1" dirty="0"/>
              <a:t>FMD</a:t>
            </a:r>
            <a:r>
              <a:rPr lang="it-IT" dirty="0"/>
              <a:t>, </a:t>
            </a:r>
            <a:r>
              <a:rPr lang="it-IT" dirty="0" err="1"/>
              <a:t>especially</a:t>
            </a:r>
            <a:r>
              <a:rPr lang="it-IT" dirty="0"/>
              <a:t> the </a:t>
            </a:r>
            <a:r>
              <a:rPr lang="it-IT" dirty="0" err="1"/>
              <a:t>highly</a:t>
            </a:r>
            <a:r>
              <a:rPr lang="it-IT" dirty="0"/>
              <a:t> </a:t>
            </a:r>
            <a:r>
              <a:rPr lang="it-IT" dirty="0" err="1"/>
              <a:t>productive</a:t>
            </a:r>
            <a:r>
              <a:rPr lang="it-IT" dirty="0"/>
              <a:t> </a:t>
            </a:r>
            <a:r>
              <a:rPr lang="it-IT" dirty="0" err="1"/>
              <a:t>breeds</a:t>
            </a:r>
            <a:r>
              <a:rPr lang="it-IT" dirty="0"/>
              <a:t> </a:t>
            </a:r>
            <a:r>
              <a:rPr lang="it-IT" dirty="0" err="1"/>
              <a:t>found</a:t>
            </a:r>
            <a:r>
              <a:rPr lang="it-IT" dirty="0"/>
              <a:t> in </a:t>
            </a:r>
            <a:r>
              <a:rPr lang="it-IT" dirty="0" err="1"/>
              <a:t>developed</a:t>
            </a:r>
            <a:r>
              <a:rPr lang="it-IT" dirty="0"/>
              <a:t> </a:t>
            </a:r>
            <a:r>
              <a:rPr lang="it-IT" dirty="0" err="1"/>
              <a:t>countries</a:t>
            </a:r>
            <a:r>
              <a:rPr lang="it-IT" dirty="0"/>
              <a:t>, </a:t>
            </a:r>
            <a:r>
              <a:rPr lang="it-IT" dirty="0" err="1"/>
              <a:t>often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severe </a:t>
            </a:r>
            <a:r>
              <a:rPr lang="it-IT" dirty="0" err="1"/>
              <a:t>clinical</a:t>
            </a:r>
            <a:r>
              <a:rPr lang="it-IT" dirty="0"/>
              <a:t> </a:t>
            </a:r>
            <a:r>
              <a:rPr lang="it-IT" dirty="0" err="1"/>
              <a:t>signs</a:t>
            </a:r>
            <a:r>
              <a:rPr lang="it-IT" dirty="0"/>
              <a:t>.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usually</a:t>
            </a:r>
            <a:r>
              <a:rPr lang="it-IT" dirty="0"/>
              <a:t> </a:t>
            </a:r>
            <a:r>
              <a:rPr lang="it-IT" dirty="0" err="1"/>
              <a:t>become</a:t>
            </a:r>
            <a:r>
              <a:rPr lang="it-IT" dirty="0"/>
              <a:t> </a:t>
            </a:r>
            <a:r>
              <a:rPr lang="it-IT" dirty="0" err="1"/>
              <a:t>febrile</a:t>
            </a:r>
            <a:r>
              <a:rPr lang="it-IT" dirty="0"/>
              <a:t> and </a:t>
            </a:r>
            <a:r>
              <a:rPr lang="it-IT" dirty="0" err="1"/>
              <a:t>develop</a:t>
            </a:r>
            <a:r>
              <a:rPr lang="it-IT" dirty="0"/>
              <a:t> </a:t>
            </a:r>
            <a:r>
              <a:rPr lang="it-IT" dirty="0" err="1"/>
              <a:t>lesions</a:t>
            </a:r>
            <a:r>
              <a:rPr lang="it-IT" dirty="0"/>
              <a:t> on the </a:t>
            </a:r>
            <a:r>
              <a:rPr lang="it-IT" dirty="0" err="1"/>
              <a:t>tongue</a:t>
            </a:r>
            <a:r>
              <a:rPr lang="it-IT" dirty="0"/>
              <a:t>, </a:t>
            </a:r>
            <a:r>
              <a:rPr lang="it-IT" dirty="0" err="1"/>
              <a:t>dental</a:t>
            </a:r>
            <a:r>
              <a:rPr lang="it-IT" dirty="0"/>
              <a:t> </a:t>
            </a:r>
            <a:r>
              <a:rPr lang="it-IT" dirty="0" err="1"/>
              <a:t>pad</a:t>
            </a:r>
            <a:r>
              <a:rPr lang="it-IT" dirty="0"/>
              <a:t>, </a:t>
            </a:r>
            <a:r>
              <a:rPr lang="it-IT" dirty="0" err="1"/>
              <a:t>gums</a:t>
            </a:r>
            <a:r>
              <a:rPr lang="it-IT" dirty="0"/>
              <a:t>, soft palate, </a:t>
            </a:r>
            <a:r>
              <a:rPr lang="it-IT" dirty="0" err="1"/>
              <a:t>nostrils</a:t>
            </a:r>
            <a:r>
              <a:rPr lang="it-IT" dirty="0"/>
              <a:t> and/or </a:t>
            </a:r>
            <a:r>
              <a:rPr lang="it-IT" dirty="0" err="1"/>
              <a:t>muzzle</a:t>
            </a:r>
            <a:r>
              <a:rPr lang="it-IT" dirty="0"/>
              <a:t>. The </a:t>
            </a:r>
            <a:r>
              <a:rPr lang="it-IT" dirty="0" err="1"/>
              <a:t>vesicles</a:t>
            </a:r>
            <a:r>
              <a:rPr lang="it-IT" dirty="0"/>
              <a:t> on the </a:t>
            </a:r>
            <a:r>
              <a:rPr lang="it-IT" dirty="0" err="1"/>
              <a:t>tongue</a:t>
            </a:r>
            <a:r>
              <a:rPr lang="it-IT" dirty="0"/>
              <a:t> </a:t>
            </a:r>
            <a:r>
              <a:rPr lang="it-IT" dirty="0" err="1"/>
              <a:t>often</a:t>
            </a:r>
            <a:r>
              <a:rPr lang="it-IT" dirty="0"/>
              <a:t> </a:t>
            </a:r>
            <a:r>
              <a:rPr lang="it-IT" dirty="0" err="1"/>
              <a:t>coalesce</a:t>
            </a:r>
            <a:r>
              <a:rPr lang="it-IT" dirty="0"/>
              <a:t>, </a:t>
            </a:r>
            <a:r>
              <a:rPr lang="it-IT" dirty="0" err="1"/>
              <a:t>rupture</a:t>
            </a:r>
            <a:r>
              <a:rPr lang="it-IT" dirty="0"/>
              <a:t> </a:t>
            </a:r>
            <a:r>
              <a:rPr lang="it-IT" dirty="0" err="1"/>
              <a:t>quickly</a:t>
            </a:r>
            <a:r>
              <a:rPr lang="it-IT" dirty="0"/>
              <a:t>, and are </a:t>
            </a:r>
            <a:r>
              <a:rPr lang="it-IT" dirty="0" err="1"/>
              <a:t>highly</a:t>
            </a:r>
            <a:r>
              <a:rPr lang="it-IT" dirty="0"/>
              <a:t> </a:t>
            </a:r>
            <a:r>
              <a:rPr lang="it-IT" dirty="0" err="1"/>
              <a:t>painful</a:t>
            </a:r>
            <a:r>
              <a:rPr lang="it-IT" dirty="0"/>
              <a:t>, and the </a:t>
            </a:r>
            <a:r>
              <a:rPr lang="it-IT" dirty="0" err="1"/>
              <a:t>animal</a:t>
            </a:r>
            <a:r>
              <a:rPr lang="it-IT" dirty="0"/>
              <a:t> </a:t>
            </a:r>
            <a:r>
              <a:rPr lang="it-IT" dirty="0" err="1"/>
              <a:t>becomes</a:t>
            </a:r>
            <a:r>
              <a:rPr lang="it-IT" dirty="0"/>
              <a:t> </a:t>
            </a:r>
            <a:r>
              <a:rPr lang="it-IT" dirty="0" err="1"/>
              <a:t>reluctant</a:t>
            </a:r>
            <a:r>
              <a:rPr lang="it-IT" dirty="0"/>
              <a:t> to </a:t>
            </a:r>
            <a:r>
              <a:rPr lang="it-IT" dirty="0" err="1"/>
              <a:t>eat</a:t>
            </a:r>
            <a:r>
              <a:rPr lang="it-IT" dirty="0"/>
              <a:t>. Profuse </a:t>
            </a:r>
            <a:r>
              <a:rPr lang="it-IT" dirty="0" err="1"/>
              <a:t>salivation</a:t>
            </a:r>
            <a:r>
              <a:rPr lang="it-IT" dirty="0"/>
              <a:t> and </a:t>
            </a:r>
            <a:r>
              <a:rPr lang="it-IT" dirty="0" err="1"/>
              <a:t>nasal</a:t>
            </a:r>
            <a:r>
              <a:rPr lang="it-IT" dirty="0"/>
              <a:t> </a:t>
            </a:r>
            <a:r>
              <a:rPr lang="it-IT" dirty="0" err="1"/>
              <a:t>discharge</a:t>
            </a:r>
            <a:r>
              <a:rPr lang="it-IT" dirty="0"/>
              <a:t> are common in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 smtClean="0"/>
              <a:t>species</a:t>
            </a:r>
            <a:r>
              <a:rPr lang="it-IT" dirty="0" smtClean="0"/>
              <a:t>. </a:t>
            </a:r>
            <a:r>
              <a:rPr lang="it-IT" dirty="0" err="1"/>
              <a:t>Affected</a:t>
            </a:r>
            <a:r>
              <a:rPr lang="it-IT" dirty="0"/>
              <a:t> </a:t>
            </a:r>
            <a:r>
              <a:rPr lang="it-IT" dirty="0" err="1"/>
              <a:t>animals</a:t>
            </a:r>
            <a:r>
              <a:rPr lang="it-IT" dirty="0"/>
              <a:t> </a:t>
            </a:r>
            <a:r>
              <a:rPr lang="it-IT" dirty="0" err="1"/>
              <a:t>become</a:t>
            </a:r>
            <a:r>
              <a:rPr lang="it-IT" dirty="0"/>
              <a:t> </a:t>
            </a:r>
            <a:r>
              <a:rPr lang="it-IT" dirty="0" err="1"/>
              <a:t>lethargic</a:t>
            </a:r>
            <a:r>
              <a:rPr lang="it-IT" dirty="0"/>
              <a:t>,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lose</a:t>
            </a:r>
            <a:r>
              <a:rPr lang="it-IT" dirty="0"/>
              <a:t> </a:t>
            </a:r>
            <a:r>
              <a:rPr lang="it-IT" dirty="0" err="1"/>
              <a:t>condition</a:t>
            </a:r>
            <a:r>
              <a:rPr lang="it-IT" dirty="0"/>
              <a:t> </a:t>
            </a:r>
            <a:r>
              <a:rPr lang="it-IT" dirty="0" err="1"/>
              <a:t>rapidly</a:t>
            </a:r>
            <a:r>
              <a:rPr lang="it-IT" dirty="0"/>
              <a:t>, and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gradual</a:t>
            </a:r>
            <a:r>
              <a:rPr lang="it-IT" dirty="0"/>
              <a:t> or </a:t>
            </a:r>
            <a:r>
              <a:rPr lang="it-IT" dirty="0" err="1"/>
              <a:t>sudden</a:t>
            </a:r>
            <a:r>
              <a:rPr lang="it-IT" dirty="0"/>
              <a:t>, severe </a:t>
            </a:r>
            <a:r>
              <a:rPr lang="it-IT" dirty="0" err="1"/>
              <a:t>decreases</a:t>
            </a:r>
            <a:r>
              <a:rPr lang="it-IT" dirty="0"/>
              <a:t> in </a:t>
            </a:r>
            <a:r>
              <a:rPr lang="it-IT" dirty="0" err="1"/>
              <a:t>milk</a:t>
            </a:r>
            <a:r>
              <a:rPr lang="it-IT" dirty="0"/>
              <a:t> production. In some </a:t>
            </a:r>
            <a:r>
              <a:rPr lang="it-IT" dirty="0" err="1"/>
              <a:t>cases</a:t>
            </a:r>
            <a:r>
              <a:rPr lang="it-IT" dirty="0"/>
              <a:t>, </a:t>
            </a:r>
            <a:r>
              <a:rPr lang="it-IT" dirty="0" err="1"/>
              <a:t>milk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be </a:t>
            </a:r>
            <a:r>
              <a:rPr lang="it-IT" dirty="0" err="1"/>
              <a:t>produced</a:t>
            </a:r>
            <a:r>
              <a:rPr lang="it-IT" dirty="0"/>
              <a:t> </a:t>
            </a:r>
            <a:r>
              <a:rPr lang="it-IT" dirty="0" err="1"/>
              <a:t>again</a:t>
            </a:r>
            <a:r>
              <a:rPr lang="it-IT" dirty="0"/>
              <a:t> </a:t>
            </a:r>
            <a:r>
              <a:rPr lang="it-IT" dirty="0" err="1"/>
              <a:t>until</a:t>
            </a:r>
            <a:r>
              <a:rPr lang="it-IT" dirty="0"/>
              <a:t> the </a:t>
            </a:r>
            <a:r>
              <a:rPr lang="it-IT" dirty="0" err="1"/>
              <a:t>next</a:t>
            </a:r>
            <a:r>
              <a:rPr lang="it-IT" dirty="0"/>
              <a:t> </a:t>
            </a:r>
            <a:r>
              <a:rPr lang="it-IT" dirty="0" err="1"/>
              <a:t>lactation</a:t>
            </a:r>
            <a:r>
              <a:rPr lang="it-IT" dirty="0"/>
              <a:t>, or </a:t>
            </a:r>
            <a:r>
              <a:rPr lang="it-IT" dirty="0" err="1"/>
              <a:t>milk</a:t>
            </a:r>
            <a:r>
              <a:rPr lang="it-IT" dirty="0"/>
              <a:t> </a:t>
            </a:r>
            <a:r>
              <a:rPr lang="it-IT" dirty="0" err="1"/>
              <a:t>yield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be </a:t>
            </a:r>
            <a:r>
              <a:rPr lang="it-IT" dirty="0" err="1"/>
              <a:t>lower</a:t>
            </a:r>
            <a:r>
              <a:rPr lang="it-IT" dirty="0"/>
              <a:t> </a:t>
            </a:r>
            <a:r>
              <a:rPr lang="it-IT" dirty="0" err="1"/>
              <a:t>indefinitely</a:t>
            </a:r>
            <a:r>
              <a:rPr lang="it-IT" dirty="0"/>
              <a:t>. </a:t>
            </a:r>
            <a:r>
              <a:rPr lang="it-IT" dirty="0" err="1"/>
              <a:t>Hoof</a:t>
            </a:r>
            <a:r>
              <a:rPr lang="it-IT" dirty="0"/>
              <a:t> </a:t>
            </a:r>
            <a:r>
              <a:rPr lang="it-IT" dirty="0" err="1"/>
              <a:t>lesions</a:t>
            </a:r>
            <a:r>
              <a:rPr lang="it-IT" dirty="0"/>
              <a:t>, with </a:t>
            </a:r>
            <a:r>
              <a:rPr lang="it-IT" dirty="0" err="1"/>
              <a:t>accompanying</a:t>
            </a:r>
            <a:r>
              <a:rPr lang="it-IT" dirty="0"/>
              <a:t> </a:t>
            </a:r>
            <a:r>
              <a:rPr lang="it-IT" dirty="0" err="1"/>
              <a:t>signs</a:t>
            </a:r>
            <a:r>
              <a:rPr lang="it-IT" dirty="0"/>
              <a:t> of </a:t>
            </a:r>
            <a:r>
              <a:rPr lang="it-IT" dirty="0" err="1"/>
              <a:t>pain</a:t>
            </a:r>
            <a:r>
              <a:rPr lang="it-IT" dirty="0"/>
              <a:t>, </a:t>
            </a:r>
            <a:r>
              <a:rPr lang="it-IT" dirty="0" err="1"/>
              <a:t>occur</a:t>
            </a:r>
            <a:r>
              <a:rPr lang="it-IT" dirty="0"/>
              <a:t> in the area of the </a:t>
            </a:r>
            <a:r>
              <a:rPr lang="it-IT" dirty="0" err="1"/>
              <a:t>coronary</a:t>
            </a:r>
            <a:r>
              <a:rPr lang="it-IT" dirty="0"/>
              <a:t> band and </a:t>
            </a:r>
            <a:r>
              <a:rPr lang="it-IT" dirty="0" err="1"/>
              <a:t>interdigital</a:t>
            </a:r>
            <a:r>
              <a:rPr lang="it-IT" dirty="0"/>
              <a:t> </a:t>
            </a:r>
            <a:r>
              <a:rPr lang="it-IT" dirty="0" err="1"/>
              <a:t>space</a:t>
            </a:r>
            <a:endParaRPr lang="it-IT" dirty="0"/>
          </a:p>
        </p:txBody>
      </p:sp>
      <p:pic>
        <p:nvPicPr>
          <p:cNvPr id="5" name="Segnaposto immagine 4" descr="genfm902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7" r="126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527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31900"/>
            <a:ext cx="6400800" cy="23668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6000" spc="300" dirty="0" smtClean="0"/>
              <a:t>WHAT IS IT?</a:t>
            </a:r>
            <a:endParaRPr lang="it-IT" sz="6000" spc="3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36699" y="3598769"/>
            <a:ext cx="5181601" cy="15001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r>
              <a:rPr lang="it-IT" sz="2800" i="1" dirty="0"/>
              <a:t>“An </a:t>
            </a:r>
            <a:r>
              <a:rPr lang="it-IT" sz="2800" i="1" dirty="0" err="1"/>
              <a:t>inefficient</a:t>
            </a:r>
            <a:r>
              <a:rPr lang="it-IT" sz="2800" i="1" dirty="0"/>
              <a:t> virus </a:t>
            </a:r>
            <a:r>
              <a:rPr lang="it-IT" sz="2800" i="1" dirty="0" err="1"/>
              <a:t>kills</a:t>
            </a:r>
            <a:r>
              <a:rPr lang="it-IT" sz="2800" i="1" dirty="0"/>
              <a:t> </a:t>
            </a:r>
            <a:r>
              <a:rPr lang="it-IT" sz="2800" i="1" dirty="0" err="1"/>
              <a:t>its</a:t>
            </a:r>
            <a:r>
              <a:rPr lang="it-IT" sz="2800" i="1" dirty="0"/>
              <a:t> </a:t>
            </a:r>
            <a:r>
              <a:rPr lang="it-IT" sz="2800" i="1" dirty="0" err="1"/>
              <a:t>host</a:t>
            </a:r>
            <a:r>
              <a:rPr lang="it-IT" sz="2800" i="1" dirty="0"/>
              <a:t>. </a:t>
            </a:r>
            <a:r>
              <a:rPr lang="it-IT" sz="2800" i="1" dirty="0" smtClean="0"/>
              <a:t/>
            </a:r>
            <a:br>
              <a:rPr lang="it-IT" sz="2800" i="1" dirty="0" smtClean="0"/>
            </a:br>
            <a:r>
              <a:rPr lang="it-IT" sz="2800" i="1" dirty="0" smtClean="0"/>
              <a:t>A </a:t>
            </a:r>
            <a:r>
              <a:rPr lang="it-IT" sz="2800" i="1" dirty="0" err="1"/>
              <a:t>clever</a:t>
            </a:r>
            <a:r>
              <a:rPr lang="it-IT" sz="2800" i="1" dirty="0"/>
              <a:t> virus </a:t>
            </a:r>
            <a:r>
              <a:rPr lang="it-IT" sz="2800" i="1" dirty="0" err="1"/>
              <a:t>stays</a:t>
            </a:r>
            <a:r>
              <a:rPr lang="it-IT" sz="2800" i="1" dirty="0"/>
              <a:t> with </a:t>
            </a:r>
            <a:r>
              <a:rPr lang="it-IT" sz="2800" i="1" dirty="0" err="1" smtClean="0"/>
              <a:t>it</a:t>
            </a:r>
            <a:r>
              <a:rPr lang="it-IT" sz="2800" i="1" dirty="0" smtClean="0"/>
              <a:t>.”</a:t>
            </a:r>
            <a:br>
              <a:rPr lang="it-IT" sz="2800" i="1" dirty="0" smtClean="0"/>
            </a:br>
            <a:r>
              <a:rPr lang="it-IT" sz="2800" i="1" dirty="0" smtClean="0"/>
              <a:t/>
            </a:r>
            <a:br>
              <a:rPr lang="it-IT" sz="2800" i="1" dirty="0" smtClean="0"/>
            </a:br>
            <a:r>
              <a:rPr lang="it-IT" sz="2100" i="1" dirty="0" smtClean="0"/>
              <a:t>- </a:t>
            </a:r>
            <a:r>
              <a:rPr lang="it-IT" sz="2100" dirty="0" smtClean="0"/>
              <a:t>Dr. James Lovelock, Yale </a:t>
            </a:r>
            <a:r>
              <a:rPr lang="it-IT" sz="2100" dirty="0" err="1" smtClean="0"/>
              <a:t>University</a:t>
            </a:r>
            <a:endParaRPr lang="it-IT" sz="2100" i="1" dirty="0"/>
          </a:p>
        </p:txBody>
      </p:sp>
    </p:spTree>
    <p:extLst>
      <p:ext uri="{BB962C8B-B14F-4D97-AF65-F5344CB8AC3E}">
        <p14:creationId xmlns:p14="http://schemas.microsoft.com/office/powerpoint/2010/main" val="171015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72389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3200" dirty="0" smtClean="0"/>
              <a:t>CATTLE</a:t>
            </a:r>
            <a:endParaRPr lang="it-IT" sz="32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2"/>
          </p:nvPr>
        </p:nvSpPr>
        <p:spPr>
          <a:xfrm>
            <a:off x="5051425" y="1260476"/>
            <a:ext cx="3635375" cy="5470524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it-IT" dirty="0"/>
              <a:t>Young </a:t>
            </a:r>
            <a:r>
              <a:rPr lang="it-IT" dirty="0" err="1"/>
              <a:t>calves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die of </a:t>
            </a:r>
            <a:r>
              <a:rPr lang="it-IT" dirty="0" err="1"/>
              <a:t>heart</a:t>
            </a:r>
            <a:r>
              <a:rPr lang="it-IT" dirty="0"/>
              <a:t> </a:t>
            </a:r>
            <a:r>
              <a:rPr lang="it-IT" dirty="0" err="1"/>
              <a:t>failure</a:t>
            </a:r>
            <a:r>
              <a:rPr lang="it-IT" dirty="0"/>
              <a:t> </a:t>
            </a:r>
            <a:r>
              <a:rPr lang="it-IT" dirty="0" err="1"/>
              <a:t>without</a:t>
            </a:r>
            <a:r>
              <a:rPr lang="it-IT" dirty="0"/>
              <a:t> </a:t>
            </a:r>
            <a:r>
              <a:rPr lang="it-IT" dirty="0" err="1"/>
              <a:t>developing</a:t>
            </a:r>
            <a:r>
              <a:rPr lang="it-IT" dirty="0"/>
              <a:t> </a:t>
            </a:r>
            <a:r>
              <a:rPr lang="it-IT" dirty="0" err="1" smtClean="0"/>
              <a:t>vesicles</a:t>
            </a:r>
            <a:r>
              <a:rPr lang="it-IT" dirty="0" smtClean="0"/>
              <a:t>. </a:t>
            </a:r>
            <a:r>
              <a:rPr lang="it-IT" dirty="0"/>
              <a:t>In </a:t>
            </a:r>
            <a:r>
              <a:rPr lang="it-IT" dirty="0" err="1"/>
              <a:t>addition</a:t>
            </a:r>
            <a:r>
              <a:rPr lang="it-IT" dirty="0"/>
              <a:t> to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complications</a:t>
            </a:r>
            <a:r>
              <a:rPr lang="it-IT" dirty="0"/>
              <a:t>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mastitis</a:t>
            </a:r>
            <a:r>
              <a:rPr lang="it-IT" dirty="0"/>
              <a:t> or </a:t>
            </a:r>
            <a:r>
              <a:rPr lang="it-IT" dirty="0" err="1"/>
              <a:t>hoof</a:t>
            </a:r>
            <a:r>
              <a:rPr lang="it-IT" dirty="0"/>
              <a:t> </a:t>
            </a:r>
            <a:r>
              <a:rPr lang="it-IT" dirty="0" err="1"/>
              <a:t>malformations</a:t>
            </a:r>
            <a:r>
              <a:rPr lang="it-IT" dirty="0"/>
              <a:t>, some </a:t>
            </a:r>
            <a:r>
              <a:rPr lang="it-IT" dirty="0" err="1"/>
              <a:t>cattle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recover</a:t>
            </a:r>
            <a:r>
              <a:rPr lang="it-IT" dirty="0"/>
              <a:t> from </a:t>
            </a:r>
            <a:r>
              <a:rPr lang="it-IT" b="1" dirty="0"/>
              <a:t>FMD</a:t>
            </a:r>
            <a:r>
              <a:rPr lang="it-IT" dirty="0"/>
              <a:t> are </a:t>
            </a:r>
            <a:r>
              <a:rPr lang="it-IT" dirty="0" err="1"/>
              <a:t>reported</a:t>
            </a:r>
            <a:r>
              <a:rPr lang="it-IT" dirty="0"/>
              <a:t> to </a:t>
            </a:r>
            <a:r>
              <a:rPr lang="it-IT" dirty="0" err="1"/>
              <a:t>develop</a:t>
            </a:r>
            <a:r>
              <a:rPr lang="it-IT" dirty="0"/>
              <a:t> </a:t>
            </a:r>
            <a:r>
              <a:rPr lang="it-IT" i="1" dirty="0" err="1"/>
              <a:t>heat-intolerance</a:t>
            </a:r>
            <a:r>
              <a:rPr lang="it-IT" i="1" dirty="0"/>
              <a:t> </a:t>
            </a:r>
            <a:r>
              <a:rPr lang="it-IT" i="1" dirty="0" err="1"/>
              <a:t>syndrome</a:t>
            </a:r>
            <a:r>
              <a:rPr lang="it-IT" i="1" dirty="0"/>
              <a:t> </a:t>
            </a:r>
            <a:r>
              <a:rPr lang="it-IT" dirty="0"/>
              <a:t>(</a:t>
            </a:r>
            <a:r>
              <a:rPr lang="it-IT" u="sng" dirty="0"/>
              <a:t>HIS</a:t>
            </a:r>
            <a:r>
              <a:rPr lang="it-IT" dirty="0"/>
              <a:t>;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called</a:t>
            </a:r>
            <a:r>
              <a:rPr lang="it-IT" dirty="0"/>
              <a:t> ‘</a:t>
            </a:r>
            <a:r>
              <a:rPr lang="it-IT" dirty="0" err="1"/>
              <a:t>hairy</a:t>
            </a:r>
            <a:r>
              <a:rPr lang="it-IT" dirty="0"/>
              <a:t> </a:t>
            </a:r>
            <a:r>
              <a:rPr lang="it-IT" dirty="0" err="1"/>
              <a:t>panters</a:t>
            </a:r>
            <a:r>
              <a:rPr lang="it-IT" dirty="0"/>
              <a:t>’).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poorly</a:t>
            </a:r>
            <a:r>
              <a:rPr lang="it-IT" dirty="0"/>
              <a:t> </a:t>
            </a:r>
            <a:r>
              <a:rPr lang="it-IT" dirty="0" err="1"/>
              <a:t>understood</a:t>
            </a:r>
            <a:r>
              <a:rPr lang="it-IT" dirty="0"/>
              <a:t> </a:t>
            </a:r>
            <a:r>
              <a:rPr lang="it-IT" dirty="0" err="1"/>
              <a:t>syndrome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characterized</a:t>
            </a:r>
            <a:r>
              <a:rPr lang="it-IT" dirty="0"/>
              <a:t> by </a:t>
            </a:r>
            <a:r>
              <a:rPr lang="it-IT" dirty="0" err="1"/>
              <a:t>abnormal</a:t>
            </a:r>
            <a:r>
              <a:rPr lang="it-IT" dirty="0"/>
              <a:t> </a:t>
            </a:r>
            <a:r>
              <a:rPr lang="it-IT" dirty="0" err="1"/>
              <a:t>hair</a:t>
            </a:r>
            <a:r>
              <a:rPr lang="it-IT" dirty="0"/>
              <a:t> </a:t>
            </a:r>
            <a:r>
              <a:rPr lang="it-IT" dirty="0" err="1"/>
              <a:t>growth</a:t>
            </a:r>
            <a:r>
              <a:rPr lang="it-IT" dirty="0"/>
              <a:t> (with </a:t>
            </a:r>
            <a:r>
              <a:rPr lang="it-IT" dirty="0" err="1"/>
              <a:t>failure</a:t>
            </a:r>
            <a:r>
              <a:rPr lang="it-IT" dirty="0"/>
              <a:t> of </a:t>
            </a:r>
            <a:r>
              <a:rPr lang="it-IT" dirty="0" err="1"/>
              <a:t>normal</a:t>
            </a:r>
            <a:r>
              <a:rPr lang="it-IT" dirty="0"/>
              <a:t> </a:t>
            </a:r>
            <a:r>
              <a:rPr lang="it-IT" dirty="0" err="1"/>
              <a:t>seasonal</a:t>
            </a:r>
            <a:r>
              <a:rPr lang="it-IT" dirty="0"/>
              <a:t> </a:t>
            </a:r>
            <a:r>
              <a:rPr lang="it-IT" dirty="0" err="1"/>
              <a:t>shedding</a:t>
            </a:r>
            <a:r>
              <a:rPr lang="it-IT" dirty="0"/>
              <a:t>), </a:t>
            </a:r>
            <a:r>
              <a:rPr lang="it-IT" dirty="0" err="1"/>
              <a:t>pronounced</a:t>
            </a:r>
            <a:r>
              <a:rPr lang="it-IT" dirty="0"/>
              <a:t> </a:t>
            </a:r>
            <a:r>
              <a:rPr lang="it-IT" dirty="0" err="1"/>
              <a:t>panting</a:t>
            </a:r>
            <a:r>
              <a:rPr lang="it-IT" dirty="0"/>
              <a:t> with </a:t>
            </a:r>
            <a:r>
              <a:rPr lang="it-IT" dirty="0" err="1"/>
              <a:t>elevated</a:t>
            </a:r>
            <a:r>
              <a:rPr lang="it-IT" dirty="0"/>
              <a:t> body temperature and </a:t>
            </a:r>
            <a:r>
              <a:rPr lang="it-IT" dirty="0" err="1"/>
              <a:t>pulse</a:t>
            </a:r>
            <a:r>
              <a:rPr lang="it-IT" dirty="0"/>
              <a:t> rate </a:t>
            </a:r>
            <a:r>
              <a:rPr lang="it-IT" dirty="0" err="1"/>
              <a:t>during</a:t>
            </a:r>
            <a:r>
              <a:rPr lang="it-IT" dirty="0"/>
              <a:t> hot </a:t>
            </a:r>
            <a:r>
              <a:rPr lang="it-IT" dirty="0" err="1"/>
              <a:t>weather</a:t>
            </a:r>
            <a:r>
              <a:rPr lang="it-IT" dirty="0"/>
              <a:t>, and </a:t>
            </a:r>
            <a:r>
              <a:rPr lang="it-IT" dirty="0" err="1"/>
              <a:t>failure</a:t>
            </a:r>
            <a:r>
              <a:rPr lang="it-IT" dirty="0"/>
              <a:t> to </a:t>
            </a:r>
            <a:r>
              <a:rPr lang="it-IT" dirty="0" err="1"/>
              <a:t>thrive</a:t>
            </a:r>
            <a:r>
              <a:rPr lang="it-IT" dirty="0"/>
              <a:t>. Some </a:t>
            </a:r>
            <a:r>
              <a:rPr lang="it-IT" dirty="0" err="1"/>
              <a:t>affected</a:t>
            </a:r>
            <a:r>
              <a:rPr lang="it-IT" dirty="0"/>
              <a:t> </a:t>
            </a:r>
            <a:r>
              <a:rPr lang="it-IT" dirty="0" err="1"/>
              <a:t>animals</a:t>
            </a:r>
            <a:r>
              <a:rPr lang="it-IT" dirty="0"/>
              <a:t> are </a:t>
            </a:r>
            <a:r>
              <a:rPr lang="it-IT" dirty="0" err="1"/>
              <a:t>reported</a:t>
            </a:r>
            <a:r>
              <a:rPr lang="it-IT" dirty="0"/>
              <a:t> to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low</a:t>
            </a:r>
            <a:r>
              <a:rPr lang="it-IT" dirty="0"/>
              <a:t> body </a:t>
            </a:r>
            <a:r>
              <a:rPr lang="it-IT" dirty="0" err="1"/>
              <a:t>weight</a:t>
            </a:r>
            <a:r>
              <a:rPr lang="it-IT" dirty="0"/>
              <a:t>, </a:t>
            </a:r>
            <a:r>
              <a:rPr lang="it-IT" dirty="0" err="1"/>
              <a:t>severely</a:t>
            </a:r>
            <a:r>
              <a:rPr lang="it-IT" dirty="0"/>
              <a:t> </a:t>
            </a:r>
            <a:r>
              <a:rPr lang="it-IT" dirty="0" err="1"/>
              <a:t>reduced</a:t>
            </a:r>
            <a:r>
              <a:rPr lang="it-IT" dirty="0"/>
              <a:t> </a:t>
            </a:r>
            <a:r>
              <a:rPr lang="it-IT" dirty="0" err="1"/>
              <a:t>milk</a:t>
            </a:r>
            <a:r>
              <a:rPr lang="it-IT" dirty="0"/>
              <a:t> production and </a:t>
            </a:r>
            <a:r>
              <a:rPr lang="it-IT" dirty="0" err="1"/>
              <a:t>reproductive</a:t>
            </a:r>
            <a:r>
              <a:rPr lang="it-IT" dirty="0"/>
              <a:t> </a:t>
            </a:r>
            <a:r>
              <a:rPr lang="it-IT" dirty="0" err="1"/>
              <a:t>disturbances</a:t>
            </a:r>
            <a:r>
              <a:rPr lang="it-IT" dirty="0"/>
              <a:t>. Animals with HIS do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appear</a:t>
            </a:r>
            <a:r>
              <a:rPr lang="it-IT" dirty="0"/>
              <a:t> to </a:t>
            </a:r>
            <a:r>
              <a:rPr lang="it-IT" dirty="0" err="1" smtClean="0"/>
              <a:t>recover</a:t>
            </a:r>
            <a:endParaRPr lang="it-IT" dirty="0"/>
          </a:p>
        </p:txBody>
      </p:sp>
      <p:pic>
        <p:nvPicPr>
          <p:cNvPr id="7" name="Segnaposto immagine 6" descr="genfm904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0" r="16400"/>
          <a:stretch>
            <a:fillRect/>
          </a:stretch>
        </p:blipFill>
        <p:spPr/>
      </p:pic>
      <p:pic>
        <p:nvPicPr>
          <p:cNvPr id="9" name="Segnaposto immagine 8" descr="genfm901.jpg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6" r="12606"/>
          <a:stretch>
            <a:fillRect/>
          </a:stretch>
        </p:blipFill>
        <p:spPr/>
      </p:pic>
      <p:pic>
        <p:nvPicPr>
          <p:cNvPr id="8" name="Segnaposto immagine 7" descr="genfm903.jpg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7" r="126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246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39775" y="2552699"/>
            <a:ext cx="7662864" cy="723901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</a:pPr>
            <a:r>
              <a:rPr lang="it-IT" sz="1600" dirty="0" err="1"/>
              <a:t>When</a:t>
            </a:r>
            <a:r>
              <a:rPr lang="it-IT" sz="1600" dirty="0"/>
              <a:t> </a:t>
            </a:r>
            <a:r>
              <a:rPr lang="it-IT" sz="1600" dirty="0" err="1"/>
              <a:t>investigating</a:t>
            </a:r>
            <a:r>
              <a:rPr lang="it-IT" sz="1600" dirty="0"/>
              <a:t> </a:t>
            </a:r>
            <a:r>
              <a:rPr lang="it-IT" sz="1600" b="1" dirty="0" smtClean="0"/>
              <a:t>FMD</a:t>
            </a:r>
            <a:r>
              <a:rPr lang="it-IT" sz="1600" dirty="0" smtClean="0"/>
              <a:t>, </a:t>
            </a:r>
            <a:r>
              <a:rPr lang="it-IT" sz="1600" dirty="0"/>
              <a:t>the best estimate of the </a:t>
            </a:r>
            <a:r>
              <a:rPr lang="it-IT" sz="1600" dirty="0" err="1"/>
              <a:t>age</a:t>
            </a:r>
            <a:r>
              <a:rPr lang="it-IT" sz="1600" dirty="0"/>
              <a:t> of </a:t>
            </a:r>
            <a:r>
              <a:rPr lang="it-IT" sz="1600" dirty="0" err="1"/>
              <a:t>lesions</a:t>
            </a:r>
            <a:r>
              <a:rPr lang="it-IT" sz="1600" dirty="0"/>
              <a:t>, </a:t>
            </a:r>
            <a:r>
              <a:rPr lang="it-IT" sz="1600" dirty="0" err="1"/>
              <a:t>particularly</a:t>
            </a:r>
            <a:r>
              <a:rPr lang="it-IT" sz="1600" dirty="0"/>
              <a:t> of the </a:t>
            </a:r>
            <a:r>
              <a:rPr lang="it-IT" sz="1600" dirty="0" err="1"/>
              <a:t>oldest</a:t>
            </a:r>
            <a:r>
              <a:rPr lang="it-IT" sz="1600" dirty="0"/>
              <a:t>, </a:t>
            </a:r>
            <a:r>
              <a:rPr lang="it-IT" sz="1600" dirty="0" err="1"/>
              <a:t>is</a:t>
            </a:r>
            <a:r>
              <a:rPr lang="it-IT" sz="1600" dirty="0"/>
              <a:t> an </a:t>
            </a:r>
            <a:r>
              <a:rPr lang="it-IT" sz="1600" dirty="0" err="1"/>
              <a:t>essential</a:t>
            </a:r>
            <a:r>
              <a:rPr lang="it-IT" sz="1600" dirty="0"/>
              <a:t> part of the case </a:t>
            </a:r>
            <a:r>
              <a:rPr lang="it-IT" sz="1600" dirty="0" err="1"/>
              <a:t>history</a:t>
            </a:r>
            <a:r>
              <a:rPr lang="it-IT" sz="1600" dirty="0"/>
              <a:t> and a </a:t>
            </a:r>
            <a:r>
              <a:rPr lang="it-IT" sz="1600" dirty="0" err="1"/>
              <a:t>pre</a:t>
            </a:r>
            <a:r>
              <a:rPr lang="it-IT" sz="1600" dirty="0"/>
              <a:t>-requisite for </a:t>
            </a:r>
            <a:r>
              <a:rPr lang="it-IT" sz="1600" dirty="0" err="1"/>
              <a:t>epidemiological</a:t>
            </a:r>
            <a:r>
              <a:rPr lang="it-IT" sz="1600" dirty="0"/>
              <a:t> </a:t>
            </a:r>
            <a:r>
              <a:rPr lang="it-IT" sz="1600" dirty="0" err="1"/>
              <a:t>investigation</a:t>
            </a:r>
            <a:r>
              <a:rPr lang="it-IT" sz="1600" dirty="0"/>
              <a:t> of the </a:t>
            </a:r>
            <a:r>
              <a:rPr lang="it-IT" sz="1600" dirty="0" err="1"/>
              <a:t>origin</a:t>
            </a:r>
            <a:r>
              <a:rPr lang="it-IT" sz="1600" dirty="0"/>
              <a:t> of </a:t>
            </a:r>
            <a:r>
              <a:rPr lang="it-IT" sz="1600" dirty="0" err="1"/>
              <a:t>infection</a:t>
            </a:r>
            <a:endParaRPr lang="it-IT" sz="1600" dirty="0"/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674716"/>
              </p:ext>
            </p:extLst>
          </p:nvPr>
        </p:nvGraphicFramePr>
        <p:xfrm>
          <a:off x="1193800" y="3314700"/>
          <a:ext cx="6794500" cy="3096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211"/>
                <a:gridCol w="5407289"/>
              </a:tblGrid>
              <a:tr h="505883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Day</a:t>
                      </a:r>
                      <a:r>
                        <a:rPr lang="it-IT" sz="1400" dirty="0" smtClean="0"/>
                        <a:t> of </a:t>
                      </a:r>
                      <a:r>
                        <a:rPr lang="it-IT" sz="1400" dirty="0" err="1" smtClean="0"/>
                        <a:t>clinical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disease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Appearance</a:t>
                      </a:r>
                      <a:r>
                        <a:rPr lang="it-IT" sz="1400" dirty="0" smtClean="0"/>
                        <a:t> of </a:t>
                      </a:r>
                      <a:r>
                        <a:rPr lang="it-IT" sz="1400" dirty="0" err="1" smtClean="0"/>
                        <a:t>lesions</a:t>
                      </a:r>
                      <a:endParaRPr lang="it-IT" sz="1400" dirty="0"/>
                    </a:p>
                  </a:txBody>
                  <a:tcPr/>
                </a:tc>
              </a:tr>
              <a:tr h="505883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Blanching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epithelium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followed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by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formation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fluid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filled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vesicle</a:t>
                      </a:r>
                      <a:endParaRPr lang="it-IT" sz="1400" dirty="0"/>
                    </a:p>
                  </a:txBody>
                  <a:tcPr/>
                </a:tc>
              </a:tr>
              <a:tr h="505883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2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Freshly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ruptured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vesicles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characterised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by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raw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epithelium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a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clear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edge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to the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lesion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 no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deposition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fibrin</a:t>
                      </a:r>
                      <a:endParaRPr lang="it-IT" sz="1400" dirty="0"/>
                    </a:p>
                  </a:txBody>
                  <a:tcPr/>
                </a:tc>
              </a:tr>
              <a:tr h="505883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3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Lesions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start to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lose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their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sharp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demarcation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bright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colour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Deposition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fibrin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starts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to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occur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it-IT" sz="1400" dirty="0"/>
                    </a:p>
                  </a:txBody>
                  <a:tcPr/>
                </a:tc>
              </a:tr>
              <a:tr h="505883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4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Considerable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fibrin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deposition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has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occurred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regrowth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epithelium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is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evident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the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periphery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 the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lesion</a:t>
                      </a:r>
                      <a:endParaRPr lang="it-IT" sz="1400" dirty="0"/>
                    </a:p>
                  </a:txBody>
                  <a:tcPr/>
                </a:tc>
              </a:tr>
              <a:tr h="505883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7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Extensive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scar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tissue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formation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healing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has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occurred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Some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fibrin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deposition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is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usually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still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present</a:t>
                      </a:r>
                      <a:r>
                        <a:rPr lang="it-IT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2705100" y="6427113"/>
            <a:ext cx="5283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100" dirty="0" err="1"/>
              <a:t>Kitching</a:t>
            </a:r>
            <a:r>
              <a:rPr lang="it-IT" sz="1100" dirty="0"/>
              <a:t> and </a:t>
            </a:r>
            <a:r>
              <a:rPr lang="it-IT" sz="1100" dirty="0" err="1"/>
              <a:t>Mackay</a:t>
            </a:r>
            <a:r>
              <a:rPr lang="it-IT" sz="1100" dirty="0"/>
              <a:t> (State </a:t>
            </a:r>
            <a:r>
              <a:rPr lang="it-IT" sz="1100" dirty="0" err="1"/>
              <a:t>Veterinary</a:t>
            </a:r>
            <a:r>
              <a:rPr lang="it-IT" sz="1100" dirty="0"/>
              <a:t> Journal, 5, </a:t>
            </a:r>
            <a:r>
              <a:rPr lang="it-IT" sz="1100" dirty="0" err="1"/>
              <a:t>Number</a:t>
            </a:r>
            <a:r>
              <a:rPr lang="it-IT" sz="1100" dirty="0"/>
              <a:t> 3, </a:t>
            </a:r>
            <a:r>
              <a:rPr lang="it-IT" sz="1100" dirty="0" err="1"/>
              <a:t>October</a:t>
            </a:r>
            <a:r>
              <a:rPr lang="it-IT" sz="1100" dirty="0"/>
              <a:t> </a:t>
            </a:r>
            <a:r>
              <a:rPr lang="it-IT" sz="1100" dirty="0" smtClean="0"/>
              <a:t>1995)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28228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pic>
        <p:nvPicPr>
          <p:cNvPr id="5" name="Segnaposto contenuto 4" descr="Schermata 2016-05-28 alle 16.12.10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0" b="11818"/>
          <a:stretch/>
        </p:blipFill>
        <p:spPr>
          <a:xfrm>
            <a:off x="762000" y="2616200"/>
            <a:ext cx="7656513" cy="3352799"/>
          </a:xfrm>
        </p:spPr>
      </p:pic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1" y="5969000"/>
            <a:ext cx="7656512" cy="768350"/>
          </a:xfrm>
        </p:spPr>
        <p:txBody>
          <a:bodyPr/>
          <a:lstStyle/>
          <a:p>
            <a:pPr algn="just"/>
            <a:r>
              <a:rPr lang="it-IT" dirty="0" err="1"/>
              <a:t>Tongue</a:t>
            </a:r>
            <a:r>
              <a:rPr lang="it-IT" dirty="0"/>
              <a:t> of </a:t>
            </a:r>
            <a:r>
              <a:rPr lang="it-IT" dirty="0" err="1"/>
              <a:t>steer</a:t>
            </a:r>
            <a:r>
              <a:rPr lang="it-IT" dirty="0"/>
              <a:t> with </a:t>
            </a:r>
            <a:r>
              <a:rPr lang="it-IT" b="1" dirty="0"/>
              <a:t>1-day-old </a:t>
            </a:r>
            <a:r>
              <a:rPr lang="it-IT" dirty="0" err="1"/>
              <a:t>vesicle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ruptured</a:t>
            </a:r>
            <a:r>
              <a:rPr lang="it-IT" dirty="0"/>
              <a:t> </a:t>
            </a:r>
            <a:r>
              <a:rPr lang="it-IT" dirty="0" err="1"/>
              <a:t>when</a:t>
            </a:r>
            <a:r>
              <a:rPr lang="it-IT" dirty="0"/>
              <a:t> the </a:t>
            </a:r>
            <a:r>
              <a:rPr lang="it-IT" dirty="0" err="1"/>
              <a:t>tongue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drawn</a:t>
            </a:r>
            <a:r>
              <a:rPr lang="it-IT" dirty="0"/>
              <a:t> from the </a:t>
            </a:r>
            <a:r>
              <a:rPr lang="it-IT" dirty="0" err="1"/>
              <a:t>mouth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4569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/>
          <a:lstStyle/>
          <a:p>
            <a:pPr algn="just"/>
            <a:r>
              <a:rPr lang="it-IT" dirty="0" err="1"/>
              <a:t>Steer</a:t>
            </a:r>
            <a:r>
              <a:rPr lang="it-IT" dirty="0"/>
              <a:t> with </a:t>
            </a:r>
            <a:r>
              <a:rPr lang="it-IT" b="1" dirty="0"/>
              <a:t>2-day-old </a:t>
            </a:r>
            <a:r>
              <a:rPr lang="it-IT" dirty="0" err="1"/>
              <a:t>ruptured</a:t>
            </a:r>
            <a:r>
              <a:rPr lang="it-IT" dirty="0"/>
              <a:t> </a:t>
            </a:r>
            <a:r>
              <a:rPr lang="it-IT" dirty="0" err="1"/>
              <a:t>vesicle</a:t>
            </a:r>
            <a:r>
              <a:rPr lang="it-IT" dirty="0"/>
              <a:t> </a:t>
            </a:r>
            <a:r>
              <a:rPr lang="it-IT" dirty="0" err="1"/>
              <a:t>along</a:t>
            </a:r>
            <a:r>
              <a:rPr lang="it-IT" dirty="0"/>
              <a:t> </a:t>
            </a:r>
            <a:r>
              <a:rPr lang="it-IT" dirty="0" err="1"/>
              <a:t>upper</a:t>
            </a:r>
            <a:r>
              <a:rPr lang="it-IT" dirty="0"/>
              <a:t> </a:t>
            </a:r>
            <a:r>
              <a:rPr lang="it-IT" dirty="0" err="1" smtClean="0"/>
              <a:t>gum</a:t>
            </a:r>
            <a:endParaRPr lang="it-IT" dirty="0"/>
          </a:p>
        </p:txBody>
      </p:sp>
      <p:pic>
        <p:nvPicPr>
          <p:cNvPr id="7" name="Segnaposto contenuto 6" descr="Schermata 2016-05-28 alle 16.15.35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8" b="26708"/>
          <a:stretch/>
        </p:blipFill>
        <p:spPr>
          <a:xfrm>
            <a:off x="762000" y="2552700"/>
            <a:ext cx="7656512" cy="3498850"/>
          </a:xfrm>
        </p:spPr>
      </p:pic>
    </p:spTree>
    <p:extLst>
      <p:ext uri="{BB962C8B-B14F-4D97-AF65-F5344CB8AC3E}">
        <p14:creationId xmlns:p14="http://schemas.microsoft.com/office/powerpoint/2010/main" val="189675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/>
          <a:lstStyle/>
          <a:p>
            <a:pPr algn="just"/>
            <a:r>
              <a:rPr lang="it-IT" b="1" dirty="0" smtClean="0"/>
              <a:t>2-</a:t>
            </a:r>
            <a:r>
              <a:rPr lang="it-IT" b="1" dirty="0"/>
              <a:t>day-old </a:t>
            </a:r>
            <a:r>
              <a:rPr lang="it-IT" dirty="0" err="1"/>
              <a:t>ruptured</a:t>
            </a:r>
            <a:r>
              <a:rPr lang="it-IT" dirty="0"/>
              <a:t> </a:t>
            </a:r>
            <a:r>
              <a:rPr lang="it-IT" dirty="0" err="1"/>
              <a:t>vesicles</a:t>
            </a:r>
            <a:r>
              <a:rPr lang="it-IT" dirty="0"/>
              <a:t> on the </a:t>
            </a:r>
            <a:r>
              <a:rPr lang="it-IT" dirty="0" err="1"/>
              <a:t>tongue</a:t>
            </a:r>
            <a:r>
              <a:rPr lang="it-IT" dirty="0"/>
              <a:t>, </a:t>
            </a:r>
            <a:r>
              <a:rPr lang="it-IT" dirty="0" err="1"/>
              <a:t>lower</a:t>
            </a:r>
            <a:r>
              <a:rPr lang="it-IT" dirty="0"/>
              <a:t> </a:t>
            </a:r>
            <a:r>
              <a:rPr lang="it-IT" dirty="0" err="1"/>
              <a:t>gum</a:t>
            </a:r>
            <a:r>
              <a:rPr lang="it-IT" dirty="0"/>
              <a:t> and </a:t>
            </a:r>
            <a:r>
              <a:rPr lang="it-IT" dirty="0" err="1"/>
              <a:t>lower</a:t>
            </a:r>
            <a:r>
              <a:rPr lang="it-IT" dirty="0"/>
              <a:t> </a:t>
            </a:r>
            <a:r>
              <a:rPr lang="it-IT" dirty="0" err="1"/>
              <a:t>lip</a:t>
            </a:r>
            <a:r>
              <a:rPr lang="it-IT" dirty="0"/>
              <a:t> of a </a:t>
            </a:r>
            <a:r>
              <a:rPr lang="it-IT" dirty="0" err="1"/>
              <a:t>steer</a:t>
            </a:r>
            <a:r>
              <a:rPr lang="it-IT" dirty="0"/>
              <a:t>. Note </a:t>
            </a:r>
            <a:r>
              <a:rPr lang="it-IT" dirty="0" err="1"/>
              <a:t>sharp</a:t>
            </a:r>
            <a:r>
              <a:rPr lang="it-IT" dirty="0"/>
              <a:t> </a:t>
            </a:r>
            <a:r>
              <a:rPr lang="it-IT" dirty="0" err="1"/>
              <a:t>edges</a:t>
            </a:r>
            <a:r>
              <a:rPr lang="it-IT" dirty="0"/>
              <a:t> to </a:t>
            </a:r>
            <a:r>
              <a:rPr lang="it-IT" dirty="0" err="1"/>
              <a:t>ulcerated</a:t>
            </a:r>
            <a:r>
              <a:rPr lang="it-IT" dirty="0"/>
              <a:t> </a:t>
            </a:r>
            <a:r>
              <a:rPr lang="it-IT" dirty="0" err="1"/>
              <a:t>areas</a:t>
            </a:r>
            <a:endParaRPr lang="it-IT" dirty="0"/>
          </a:p>
        </p:txBody>
      </p:sp>
      <p:pic>
        <p:nvPicPr>
          <p:cNvPr id="6" name="Segnaposto contenuto 5" descr="Schermata 2016-05-28 alle 16.17.53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3" r="1493" b="29366"/>
          <a:stretch/>
        </p:blipFill>
        <p:spPr>
          <a:xfrm>
            <a:off x="762000" y="2403474"/>
            <a:ext cx="7656512" cy="3648075"/>
          </a:xfrm>
        </p:spPr>
      </p:pic>
    </p:spTree>
    <p:extLst>
      <p:ext uri="{BB962C8B-B14F-4D97-AF65-F5344CB8AC3E}">
        <p14:creationId xmlns:p14="http://schemas.microsoft.com/office/powerpoint/2010/main" val="133128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/>
          <a:lstStyle/>
          <a:p>
            <a:pPr algn="just"/>
            <a:r>
              <a:rPr lang="it-IT" dirty="0"/>
              <a:t>A </a:t>
            </a:r>
            <a:r>
              <a:rPr lang="it-IT" dirty="0" err="1"/>
              <a:t>further</a:t>
            </a:r>
            <a:r>
              <a:rPr lang="it-IT" dirty="0"/>
              <a:t> </a:t>
            </a:r>
            <a:r>
              <a:rPr lang="it-IT" dirty="0" err="1"/>
              <a:t>example</a:t>
            </a:r>
            <a:r>
              <a:rPr lang="it-IT" dirty="0"/>
              <a:t> of </a:t>
            </a:r>
            <a:r>
              <a:rPr lang="it-IT" b="1" dirty="0"/>
              <a:t>2-day-old </a:t>
            </a:r>
            <a:r>
              <a:rPr lang="it-IT" dirty="0" err="1"/>
              <a:t>lesions</a:t>
            </a:r>
            <a:r>
              <a:rPr lang="it-IT" dirty="0"/>
              <a:t> in the </a:t>
            </a:r>
            <a:r>
              <a:rPr lang="it-IT" dirty="0" err="1"/>
              <a:t>mouth</a:t>
            </a:r>
            <a:r>
              <a:rPr lang="it-IT" dirty="0"/>
              <a:t> of a </a:t>
            </a:r>
            <a:r>
              <a:rPr lang="it-IT" dirty="0" err="1"/>
              <a:t>steer</a:t>
            </a:r>
            <a:r>
              <a:rPr lang="it-IT" dirty="0"/>
              <a:t>. </a:t>
            </a:r>
            <a:r>
              <a:rPr lang="it-IT" dirty="0" err="1"/>
              <a:t>Again</a:t>
            </a:r>
            <a:r>
              <a:rPr lang="it-IT" dirty="0"/>
              <a:t> note </a:t>
            </a:r>
            <a:r>
              <a:rPr lang="it-IT" dirty="0" err="1"/>
              <a:t>sharp</a:t>
            </a:r>
            <a:r>
              <a:rPr lang="it-IT" dirty="0"/>
              <a:t> </a:t>
            </a:r>
            <a:r>
              <a:rPr lang="it-IT" dirty="0" err="1"/>
              <a:t>margins</a:t>
            </a:r>
            <a:r>
              <a:rPr lang="it-IT" dirty="0"/>
              <a:t> of </a:t>
            </a:r>
            <a:r>
              <a:rPr lang="it-IT" dirty="0" err="1"/>
              <a:t>lesions</a:t>
            </a:r>
            <a:r>
              <a:rPr lang="it-IT" dirty="0"/>
              <a:t> and </a:t>
            </a:r>
            <a:r>
              <a:rPr lang="it-IT" dirty="0" err="1"/>
              <a:t>red</a:t>
            </a:r>
            <a:r>
              <a:rPr lang="it-IT" dirty="0"/>
              <a:t> </a:t>
            </a:r>
            <a:r>
              <a:rPr lang="it-IT" dirty="0" err="1"/>
              <a:t>raw</a:t>
            </a:r>
            <a:r>
              <a:rPr lang="it-IT" dirty="0"/>
              <a:t> </a:t>
            </a:r>
            <a:r>
              <a:rPr lang="it-IT" dirty="0" err="1"/>
              <a:t>appearance</a:t>
            </a:r>
            <a:r>
              <a:rPr lang="it-IT" dirty="0"/>
              <a:t> of </a:t>
            </a:r>
            <a:r>
              <a:rPr lang="it-IT" dirty="0" err="1"/>
              <a:t>exposed</a:t>
            </a:r>
            <a:r>
              <a:rPr lang="it-IT" dirty="0"/>
              <a:t> </a:t>
            </a:r>
            <a:r>
              <a:rPr lang="it-IT" dirty="0" err="1"/>
              <a:t>dermis</a:t>
            </a:r>
            <a:endParaRPr lang="it-IT" dirty="0"/>
          </a:p>
        </p:txBody>
      </p:sp>
      <p:pic>
        <p:nvPicPr>
          <p:cNvPr id="7" name="Segnaposto contenuto 6" descr="Schermata 2016-05-28 alle 17.19.17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95" b="1062"/>
          <a:stretch/>
        </p:blipFill>
        <p:spPr>
          <a:xfrm>
            <a:off x="762000" y="2565400"/>
            <a:ext cx="7656512" cy="3486151"/>
          </a:xfrm>
        </p:spPr>
      </p:pic>
    </p:spTree>
    <p:extLst>
      <p:ext uri="{BB962C8B-B14F-4D97-AF65-F5344CB8AC3E}">
        <p14:creationId xmlns:p14="http://schemas.microsoft.com/office/powerpoint/2010/main" val="376364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it-IT" dirty="0" err="1"/>
              <a:t>Tongue</a:t>
            </a:r>
            <a:r>
              <a:rPr lang="it-IT" dirty="0"/>
              <a:t> of </a:t>
            </a:r>
            <a:r>
              <a:rPr lang="it-IT" dirty="0" err="1"/>
              <a:t>steer</a:t>
            </a:r>
            <a:r>
              <a:rPr lang="it-IT" dirty="0"/>
              <a:t> with </a:t>
            </a:r>
            <a:r>
              <a:rPr lang="it-IT" b="1" dirty="0"/>
              <a:t>3-day-old </a:t>
            </a:r>
            <a:r>
              <a:rPr lang="it-IT" dirty="0" err="1"/>
              <a:t>lesions</a:t>
            </a:r>
            <a:r>
              <a:rPr lang="it-IT" dirty="0"/>
              <a:t>. </a:t>
            </a:r>
            <a:r>
              <a:rPr lang="it-IT" dirty="0" err="1"/>
              <a:t>Sero-fibrinous</a:t>
            </a:r>
            <a:r>
              <a:rPr lang="it-IT" dirty="0"/>
              <a:t> </a:t>
            </a:r>
            <a:r>
              <a:rPr lang="it-IT" dirty="0" err="1"/>
              <a:t>exudation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the </a:t>
            </a:r>
            <a:r>
              <a:rPr lang="it-IT" dirty="0" err="1"/>
              <a:t>lesions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resulted</a:t>
            </a:r>
            <a:r>
              <a:rPr lang="it-IT" dirty="0"/>
              <a:t> in a </a:t>
            </a:r>
            <a:r>
              <a:rPr lang="it-IT" dirty="0" err="1"/>
              <a:t>loss</a:t>
            </a:r>
            <a:r>
              <a:rPr lang="it-IT" dirty="0"/>
              <a:t> of </a:t>
            </a:r>
            <a:r>
              <a:rPr lang="it-IT" dirty="0" err="1"/>
              <a:t>earlier</a:t>
            </a:r>
            <a:r>
              <a:rPr lang="it-IT" dirty="0"/>
              <a:t> </a:t>
            </a:r>
            <a:r>
              <a:rPr lang="it-IT" dirty="0" err="1"/>
              <a:t>red</a:t>
            </a:r>
            <a:r>
              <a:rPr lang="it-IT" dirty="0"/>
              <a:t> </a:t>
            </a:r>
            <a:r>
              <a:rPr lang="it-IT" dirty="0" err="1"/>
              <a:t>raw</a:t>
            </a:r>
            <a:r>
              <a:rPr lang="it-IT" dirty="0"/>
              <a:t> </a:t>
            </a:r>
            <a:r>
              <a:rPr lang="it-IT" dirty="0" err="1"/>
              <a:t>appearance</a:t>
            </a:r>
            <a:r>
              <a:rPr lang="it-IT" dirty="0"/>
              <a:t> and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sharpness</a:t>
            </a:r>
            <a:r>
              <a:rPr lang="it-IT" dirty="0"/>
              <a:t> of </a:t>
            </a:r>
            <a:r>
              <a:rPr lang="it-IT" dirty="0" err="1"/>
              <a:t>margination</a:t>
            </a:r>
            <a:r>
              <a:rPr lang="it-IT" dirty="0"/>
              <a:t>. </a:t>
            </a:r>
            <a:r>
              <a:rPr lang="it-IT" dirty="0" err="1"/>
              <a:t>Early</a:t>
            </a:r>
            <a:r>
              <a:rPr lang="it-IT" dirty="0"/>
              <a:t> </a:t>
            </a:r>
            <a:r>
              <a:rPr lang="it-IT" dirty="0" err="1"/>
              <a:t>granulation</a:t>
            </a:r>
            <a:r>
              <a:rPr lang="it-IT" dirty="0"/>
              <a:t> </a:t>
            </a:r>
            <a:r>
              <a:rPr lang="it-IT" dirty="0" err="1"/>
              <a:t>evident</a:t>
            </a:r>
            <a:endParaRPr lang="it-IT" dirty="0"/>
          </a:p>
        </p:txBody>
      </p:sp>
      <p:pic>
        <p:nvPicPr>
          <p:cNvPr id="5" name="Segnaposto contenuto 4" descr="Schermata 2016-05-28 alle 17.20.14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50" b="5690"/>
          <a:stretch/>
        </p:blipFill>
        <p:spPr>
          <a:xfrm>
            <a:off x="762000" y="2476500"/>
            <a:ext cx="7656512" cy="3575049"/>
          </a:xfrm>
        </p:spPr>
      </p:pic>
    </p:spTree>
    <p:extLst>
      <p:ext uri="{BB962C8B-B14F-4D97-AF65-F5344CB8AC3E}">
        <p14:creationId xmlns:p14="http://schemas.microsoft.com/office/powerpoint/2010/main" val="186584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>
            <a:normAutofit/>
          </a:bodyPr>
          <a:lstStyle/>
          <a:p>
            <a:pPr algn="just"/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animal</a:t>
            </a:r>
            <a:r>
              <a:rPr lang="it-IT" dirty="0"/>
              <a:t> with </a:t>
            </a:r>
            <a:r>
              <a:rPr lang="it-IT" b="1" dirty="0"/>
              <a:t>4-day-old </a:t>
            </a:r>
            <a:r>
              <a:rPr lang="it-IT" dirty="0" err="1"/>
              <a:t>lesions</a:t>
            </a:r>
            <a:r>
              <a:rPr lang="it-IT" dirty="0"/>
              <a:t>. Note progressive </a:t>
            </a:r>
            <a:r>
              <a:rPr lang="it-IT" dirty="0" err="1"/>
              <a:t>loss</a:t>
            </a:r>
            <a:r>
              <a:rPr lang="it-IT" dirty="0"/>
              <a:t> of </a:t>
            </a:r>
            <a:r>
              <a:rPr lang="it-IT" dirty="0" err="1"/>
              <a:t>lesion</a:t>
            </a:r>
            <a:r>
              <a:rPr lang="it-IT" dirty="0"/>
              <a:t> </a:t>
            </a:r>
            <a:r>
              <a:rPr lang="it-IT" dirty="0" err="1"/>
              <a:t>margination</a:t>
            </a:r>
            <a:r>
              <a:rPr lang="it-IT" dirty="0"/>
              <a:t> and </a:t>
            </a:r>
            <a:r>
              <a:rPr lang="it-IT" dirty="0" err="1"/>
              <a:t>extensive</a:t>
            </a:r>
            <a:r>
              <a:rPr lang="it-IT" dirty="0"/>
              <a:t> </a:t>
            </a:r>
            <a:r>
              <a:rPr lang="it-IT" dirty="0" err="1"/>
              <a:t>fibrin</a:t>
            </a:r>
            <a:r>
              <a:rPr lang="it-IT" dirty="0"/>
              <a:t> </a:t>
            </a:r>
            <a:r>
              <a:rPr lang="it-IT" dirty="0" err="1"/>
              <a:t>infilling</a:t>
            </a:r>
            <a:endParaRPr lang="it-IT" dirty="0"/>
          </a:p>
        </p:txBody>
      </p:sp>
      <p:pic>
        <p:nvPicPr>
          <p:cNvPr id="7" name="Segnaposto contenuto 6" descr="Schermata 2016-05-28 alle 17.22.16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9" b="38498"/>
          <a:stretch/>
        </p:blipFill>
        <p:spPr>
          <a:xfrm>
            <a:off x="762000" y="2784474"/>
            <a:ext cx="7656512" cy="3267075"/>
          </a:xfrm>
        </p:spPr>
      </p:pic>
    </p:spTree>
    <p:extLst>
      <p:ext uri="{BB962C8B-B14F-4D97-AF65-F5344CB8AC3E}">
        <p14:creationId xmlns:p14="http://schemas.microsoft.com/office/powerpoint/2010/main" val="97183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>
            <a:normAutofit/>
          </a:bodyPr>
          <a:lstStyle/>
          <a:p>
            <a:pPr algn="just"/>
            <a:r>
              <a:rPr lang="it-IT" dirty="0" err="1"/>
              <a:t>Steer’s</a:t>
            </a:r>
            <a:r>
              <a:rPr lang="it-IT" dirty="0"/>
              <a:t> </a:t>
            </a:r>
            <a:r>
              <a:rPr lang="it-IT" dirty="0" err="1"/>
              <a:t>tongue</a:t>
            </a:r>
            <a:r>
              <a:rPr lang="it-IT" dirty="0"/>
              <a:t> with a </a:t>
            </a:r>
            <a:r>
              <a:rPr lang="it-IT" b="1" dirty="0"/>
              <a:t>10-day-old </a:t>
            </a:r>
            <a:r>
              <a:rPr lang="it-IT" dirty="0" err="1"/>
              <a:t>lesion</a:t>
            </a:r>
            <a:r>
              <a:rPr lang="it-IT" dirty="0"/>
              <a:t> </a:t>
            </a:r>
            <a:r>
              <a:rPr lang="it-IT" dirty="0" err="1"/>
              <a:t>characterised</a:t>
            </a:r>
            <a:r>
              <a:rPr lang="it-IT" dirty="0"/>
              <a:t> by </a:t>
            </a:r>
            <a:r>
              <a:rPr lang="it-IT" dirty="0" err="1"/>
              <a:t>loss</a:t>
            </a:r>
            <a:r>
              <a:rPr lang="it-IT" dirty="0"/>
              <a:t> of </a:t>
            </a:r>
            <a:r>
              <a:rPr lang="it-IT" dirty="0" err="1"/>
              <a:t>papillae</a:t>
            </a:r>
            <a:r>
              <a:rPr lang="it-IT" dirty="0"/>
              <a:t>, </a:t>
            </a:r>
            <a:r>
              <a:rPr lang="it-IT" dirty="0" err="1"/>
              <a:t>indentation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site of the </a:t>
            </a:r>
            <a:r>
              <a:rPr lang="it-IT" dirty="0" err="1"/>
              <a:t>lesion</a:t>
            </a:r>
            <a:r>
              <a:rPr lang="it-IT" dirty="0"/>
              <a:t> and </a:t>
            </a:r>
            <a:r>
              <a:rPr lang="it-IT" dirty="0" err="1"/>
              <a:t>fibrous</a:t>
            </a:r>
            <a:r>
              <a:rPr lang="it-IT" dirty="0"/>
              <a:t> </a:t>
            </a:r>
            <a:r>
              <a:rPr lang="it-IT" dirty="0" err="1"/>
              <a:t>tissue</a:t>
            </a:r>
            <a:r>
              <a:rPr lang="it-IT" dirty="0"/>
              <a:t> </a:t>
            </a:r>
            <a:r>
              <a:rPr lang="it-IT" dirty="0" err="1"/>
              <a:t>proliferation</a:t>
            </a:r>
            <a:endParaRPr lang="it-IT" dirty="0"/>
          </a:p>
        </p:txBody>
      </p:sp>
      <p:pic>
        <p:nvPicPr>
          <p:cNvPr id="5" name="Segnaposto contenuto 4" descr="Schermata 2016-05-28 alle 17.23.41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0" b="13246"/>
          <a:stretch/>
        </p:blipFill>
        <p:spPr>
          <a:xfrm>
            <a:off x="762000" y="2641600"/>
            <a:ext cx="7656512" cy="3409949"/>
          </a:xfrm>
        </p:spPr>
      </p:pic>
    </p:spTree>
    <p:extLst>
      <p:ext uri="{BB962C8B-B14F-4D97-AF65-F5344CB8AC3E}">
        <p14:creationId xmlns:p14="http://schemas.microsoft.com/office/powerpoint/2010/main" val="229839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>
            <a:normAutofit/>
          </a:bodyPr>
          <a:lstStyle/>
          <a:p>
            <a:pPr algn="just"/>
            <a:r>
              <a:rPr lang="it-IT" dirty="0" err="1"/>
              <a:t>Foot</a:t>
            </a:r>
            <a:r>
              <a:rPr lang="it-IT" dirty="0"/>
              <a:t> of a </a:t>
            </a:r>
            <a:r>
              <a:rPr lang="it-IT" dirty="0" err="1"/>
              <a:t>steer</a:t>
            </a:r>
            <a:r>
              <a:rPr lang="it-IT" dirty="0"/>
              <a:t> with a </a:t>
            </a:r>
            <a:r>
              <a:rPr lang="it-IT" b="1" dirty="0"/>
              <a:t>2-day-old </a:t>
            </a:r>
            <a:r>
              <a:rPr lang="it-IT" dirty="0" err="1"/>
              <a:t>unruptured</a:t>
            </a:r>
            <a:r>
              <a:rPr lang="it-IT" dirty="0"/>
              <a:t> </a:t>
            </a:r>
            <a:r>
              <a:rPr lang="it-IT" dirty="0" err="1"/>
              <a:t>vesicle</a:t>
            </a:r>
            <a:r>
              <a:rPr lang="it-IT" dirty="0"/>
              <a:t> in the inter-</a:t>
            </a:r>
            <a:r>
              <a:rPr lang="it-IT" dirty="0" err="1"/>
              <a:t>digital</a:t>
            </a:r>
            <a:r>
              <a:rPr lang="it-IT" dirty="0"/>
              <a:t> </a:t>
            </a:r>
            <a:r>
              <a:rPr lang="it-IT" dirty="0" err="1"/>
              <a:t>space</a:t>
            </a:r>
            <a:endParaRPr lang="it-IT" dirty="0"/>
          </a:p>
        </p:txBody>
      </p:sp>
      <p:pic>
        <p:nvPicPr>
          <p:cNvPr id="6" name="Segnaposto contenuto 5" descr="Schermata 2016-05-28 alle 17.24.52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0" b="16152"/>
          <a:stretch/>
        </p:blipFill>
        <p:spPr>
          <a:xfrm>
            <a:off x="762000" y="2578100"/>
            <a:ext cx="7656512" cy="3473449"/>
          </a:xfrm>
        </p:spPr>
      </p:pic>
    </p:spTree>
    <p:extLst>
      <p:ext uri="{BB962C8B-B14F-4D97-AF65-F5344CB8AC3E}">
        <p14:creationId xmlns:p14="http://schemas.microsoft.com/office/powerpoint/2010/main" val="74512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</a:t>
            </a:r>
            <a:r>
              <a:rPr lang="it-IT" sz="4800" dirty="0" smtClean="0"/>
              <a:t>MOUTH DISEASE</a:t>
            </a:r>
            <a:endParaRPr lang="it-IT" sz="4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8498" y="2566583"/>
            <a:ext cx="7910469" cy="3955712"/>
          </a:xfrm>
        </p:spPr>
        <p:txBody>
          <a:bodyPr>
            <a:normAutofit/>
          </a:bodyPr>
          <a:lstStyle/>
          <a:p>
            <a:pPr algn="just"/>
            <a:r>
              <a:rPr lang="it-IT" b="1" dirty="0" err="1" smtClean="0"/>
              <a:t>Foot</a:t>
            </a:r>
            <a:r>
              <a:rPr lang="it-IT" b="1" dirty="0"/>
              <a:t> </a:t>
            </a:r>
            <a:r>
              <a:rPr lang="it-IT" b="1" dirty="0" smtClean="0"/>
              <a:t>and</a:t>
            </a:r>
            <a:r>
              <a:rPr lang="it-IT" b="1" dirty="0"/>
              <a:t> </a:t>
            </a:r>
            <a:r>
              <a:rPr lang="it-IT" b="1" dirty="0" err="1"/>
              <a:t>M</a:t>
            </a:r>
            <a:r>
              <a:rPr lang="it-IT" b="1" dirty="0" err="1" smtClean="0"/>
              <a:t>outh</a:t>
            </a:r>
            <a:r>
              <a:rPr lang="it-IT" b="1" dirty="0" smtClean="0"/>
              <a:t> </a:t>
            </a:r>
            <a:r>
              <a:rPr lang="it-IT" b="1" dirty="0" err="1"/>
              <a:t>D</a:t>
            </a:r>
            <a:r>
              <a:rPr lang="it-IT" b="1" dirty="0" err="1" smtClean="0"/>
              <a:t>isease</a:t>
            </a:r>
            <a:r>
              <a:rPr lang="it-IT" b="1" dirty="0" smtClean="0"/>
              <a:t> </a:t>
            </a:r>
            <a:r>
              <a:rPr lang="it-IT" dirty="0"/>
              <a:t>(FMD)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highly</a:t>
            </a:r>
            <a:r>
              <a:rPr lang="it-IT" dirty="0"/>
              <a:t> </a:t>
            </a:r>
            <a:r>
              <a:rPr lang="it-IT" dirty="0" err="1" smtClean="0"/>
              <a:t>contagious</a:t>
            </a:r>
            <a:r>
              <a:rPr lang="it-IT" dirty="0" smtClean="0"/>
              <a:t> </a:t>
            </a:r>
            <a:r>
              <a:rPr lang="it-IT" dirty="0" err="1"/>
              <a:t>viral</a:t>
            </a:r>
            <a:r>
              <a:rPr lang="it-IT" dirty="0"/>
              <a:t> </a:t>
            </a:r>
            <a:r>
              <a:rPr lang="it-IT" dirty="0" err="1"/>
              <a:t>disease</a:t>
            </a:r>
            <a:r>
              <a:rPr lang="it-IT" dirty="0"/>
              <a:t> </a:t>
            </a:r>
            <a:r>
              <a:rPr lang="it-IT" dirty="0" err="1"/>
              <a:t>caused</a:t>
            </a:r>
            <a:r>
              <a:rPr lang="it-IT" dirty="0"/>
              <a:t> by an </a:t>
            </a:r>
            <a:r>
              <a:rPr lang="it-IT" i="1" dirty="0" err="1"/>
              <a:t>Aphthovirus</a:t>
            </a:r>
            <a:r>
              <a:rPr lang="it-IT" dirty="0"/>
              <a:t> of the family </a:t>
            </a:r>
            <a:r>
              <a:rPr lang="it-IT" b="1" dirty="0" err="1" smtClean="0"/>
              <a:t>Picornaviridae</a:t>
            </a:r>
            <a:r>
              <a:rPr lang="it-IT" dirty="0" smtClean="0"/>
              <a:t> </a:t>
            </a:r>
          </a:p>
          <a:p>
            <a:pPr algn="just"/>
            <a:r>
              <a:rPr lang="it-IT" dirty="0" err="1" smtClean="0"/>
              <a:t>There</a:t>
            </a:r>
            <a:r>
              <a:rPr lang="it-IT" dirty="0" smtClean="0"/>
              <a:t> </a:t>
            </a:r>
            <a:r>
              <a:rPr lang="it-IT" dirty="0"/>
              <a:t>are 7 </a:t>
            </a:r>
            <a:r>
              <a:rPr lang="it-IT" dirty="0" err="1"/>
              <a:t>serotypes</a:t>
            </a:r>
            <a:r>
              <a:rPr lang="it-IT" dirty="0"/>
              <a:t>: A, O, C, Asia 1, and SAT (Southern </a:t>
            </a:r>
            <a:r>
              <a:rPr lang="it-IT" dirty="0" err="1"/>
              <a:t>African</a:t>
            </a:r>
            <a:r>
              <a:rPr lang="it-IT" dirty="0"/>
              <a:t> </a:t>
            </a:r>
            <a:r>
              <a:rPr lang="it-IT" dirty="0" err="1"/>
              <a:t>Territories</a:t>
            </a:r>
            <a:r>
              <a:rPr lang="it-IT" dirty="0"/>
              <a:t>) 1, 2, and 3. </a:t>
            </a:r>
            <a:r>
              <a:rPr lang="it-IT" dirty="0" err="1"/>
              <a:t>Serotype</a:t>
            </a:r>
            <a:r>
              <a:rPr lang="it-IT" dirty="0"/>
              <a:t> O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most</a:t>
            </a:r>
            <a:r>
              <a:rPr lang="it-IT" dirty="0"/>
              <a:t> common </a:t>
            </a:r>
            <a:r>
              <a:rPr lang="it-IT" dirty="0" err="1"/>
              <a:t>serotype</a:t>
            </a:r>
            <a:r>
              <a:rPr lang="it-IT" dirty="0"/>
              <a:t> </a:t>
            </a:r>
            <a:r>
              <a:rPr lang="it-IT" dirty="0" err="1" smtClean="0"/>
              <a:t>worldwide</a:t>
            </a:r>
            <a:r>
              <a:rPr lang="it-IT" dirty="0" smtClean="0"/>
              <a:t>, </a:t>
            </a:r>
            <a:r>
              <a:rPr lang="it-IT" dirty="0" err="1" smtClean="0"/>
              <a:t>while</a:t>
            </a:r>
            <a:r>
              <a:rPr lang="it-IT" dirty="0" smtClean="0"/>
              <a:t> </a:t>
            </a:r>
            <a:r>
              <a:rPr lang="it-IT" dirty="0" err="1"/>
              <a:t>S</a:t>
            </a:r>
            <a:r>
              <a:rPr lang="it-IT" dirty="0" err="1" smtClean="0"/>
              <a:t>erotype</a:t>
            </a:r>
            <a:r>
              <a:rPr lang="it-IT" dirty="0" smtClean="0"/>
              <a:t> </a:t>
            </a:r>
            <a:r>
              <a:rPr lang="it-IT" dirty="0"/>
              <a:t>C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uncommon</a:t>
            </a:r>
            <a:r>
              <a:rPr lang="it-IT" dirty="0"/>
              <a:t> and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reported</a:t>
            </a:r>
            <a:r>
              <a:rPr lang="it-IT" dirty="0"/>
              <a:t> </a:t>
            </a:r>
            <a:r>
              <a:rPr lang="it-IT" dirty="0" err="1"/>
              <a:t>since</a:t>
            </a:r>
            <a:r>
              <a:rPr lang="it-IT" dirty="0"/>
              <a:t> </a:t>
            </a:r>
            <a:r>
              <a:rPr lang="it-IT" dirty="0" smtClean="0"/>
              <a:t>2004</a:t>
            </a:r>
          </a:p>
          <a:p>
            <a:pPr algn="just"/>
            <a:r>
              <a:rPr lang="it-IT" dirty="0" err="1" smtClean="0"/>
              <a:t>While</a:t>
            </a:r>
            <a:r>
              <a:rPr lang="it-IT" dirty="0" smtClean="0"/>
              <a:t>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strains</a:t>
            </a:r>
            <a:r>
              <a:rPr lang="it-IT" dirty="0"/>
              <a:t> </a:t>
            </a:r>
            <a:r>
              <a:rPr lang="it-IT" dirty="0" err="1"/>
              <a:t>affect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susceptible</a:t>
            </a:r>
            <a:r>
              <a:rPr lang="it-IT" dirty="0"/>
              <a:t> </a:t>
            </a:r>
            <a:r>
              <a:rPr lang="it-IT" dirty="0" err="1"/>
              <a:t>host</a:t>
            </a:r>
            <a:r>
              <a:rPr lang="it-IT" dirty="0"/>
              <a:t> </a:t>
            </a:r>
            <a:r>
              <a:rPr lang="it-IT" dirty="0" err="1"/>
              <a:t>species</a:t>
            </a:r>
            <a:r>
              <a:rPr lang="it-IT" dirty="0"/>
              <a:t>, some </a:t>
            </a:r>
            <a:r>
              <a:rPr lang="it-IT" dirty="0" err="1"/>
              <a:t>have</a:t>
            </a:r>
            <a:r>
              <a:rPr lang="it-IT" dirty="0"/>
              <a:t> a more </a:t>
            </a:r>
            <a:r>
              <a:rPr lang="it-IT" dirty="0" err="1"/>
              <a:t>restricted</a:t>
            </a:r>
            <a:r>
              <a:rPr lang="it-IT" dirty="0"/>
              <a:t> </a:t>
            </a:r>
            <a:r>
              <a:rPr lang="it-IT" dirty="0" err="1"/>
              <a:t>host</a:t>
            </a:r>
            <a:r>
              <a:rPr lang="it-IT" dirty="0"/>
              <a:t> </a:t>
            </a:r>
            <a:r>
              <a:rPr lang="it-IT" dirty="0" err="1"/>
              <a:t>range</a:t>
            </a:r>
            <a:r>
              <a:rPr lang="it-IT" dirty="0"/>
              <a:t> (</a:t>
            </a:r>
            <a:r>
              <a:rPr lang="it-IT" i="1" dirty="0"/>
              <a:t>e.g., the </a:t>
            </a:r>
            <a:r>
              <a:rPr lang="it-IT" i="1" dirty="0" err="1"/>
              <a:t>serotype</a:t>
            </a:r>
            <a:r>
              <a:rPr lang="it-IT" i="1" dirty="0"/>
              <a:t> O Cathay </a:t>
            </a:r>
            <a:r>
              <a:rPr lang="it-IT" i="1" dirty="0" err="1"/>
              <a:t>strain</a:t>
            </a:r>
            <a:r>
              <a:rPr lang="it-IT" i="1" dirty="0"/>
              <a:t>, </a:t>
            </a:r>
            <a:r>
              <a:rPr lang="it-IT" i="1" dirty="0" err="1"/>
              <a:t>which</a:t>
            </a:r>
            <a:r>
              <a:rPr lang="it-IT" i="1" dirty="0"/>
              <a:t> </a:t>
            </a:r>
            <a:r>
              <a:rPr lang="it-IT" i="1" dirty="0" err="1"/>
              <a:t>only</a:t>
            </a:r>
            <a:r>
              <a:rPr lang="it-IT" i="1" dirty="0"/>
              <a:t> </a:t>
            </a:r>
            <a:r>
              <a:rPr lang="it-IT" i="1" dirty="0" err="1"/>
              <a:t>affects</a:t>
            </a:r>
            <a:r>
              <a:rPr lang="it-IT" i="1" dirty="0"/>
              <a:t> </a:t>
            </a:r>
            <a:r>
              <a:rPr lang="it-IT" i="1" dirty="0" err="1"/>
              <a:t>pigs</a:t>
            </a:r>
            <a:r>
              <a:rPr lang="it-IT" dirty="0" smtClean="0"/>
              <a:t>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1910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>
            <a:normAutofit/>
          </a:bodyPr>
          <a:lstStyle/>
          <a:p>
            <a:pPr algn="just"/>
            <a:r>
              <a:rPr lang="it-IT" dirty="0"/>
              <a:t>The </a:t>
            </a:r>
            <a:r>
              <a:rPr lang="it-IT" dirty="0" err="1"/>
              <a:t>heel</a:t>
            </a:r>
            <a:r>
              <a:rPr lang="it-IT" dirty="0"/>
              <a:t> </a:t>
            </a:r>
            <a:r>
              <a:rPr lang="it-IT" dirty="0" err="1"/>
              <a:t>bulbs</a:t>
            </a:r>
            <a:r>
              <a:rPr lang="it-IT" dirty="0"/>
              <a:t> of a </a:t>
            </a:r>
            <a:r>
              <a:rPr lang="it-IT" dirty="0" err="1"/>
              <a:t>steer’s</a:t>
            </a:r>
            <a:r>
              <a:rPr lang="it-IT" dirty="0"/>
              <a:t> </a:t>
            </a:r>
            <a:r>
              <a:rPr lang="it-IT" dirty="0" err="1"/>
              <a:t>foot</a:t>
            </a:r>
            <a:r>
              <a:rPr lang="it-IT" dirty="0"/>
              <a:t> with </a:t>
            </a:r>
            <a:r>
              <a:rPr lang="it-IT" dirty="0" err="1"/>
              <a:t>unruptured</a:t>
            </a:r>
            <a:r>
              <a:rPr lang="it-IT" dirty="0"/>
              <a:t> </a:t>
            </a:r>
            <a:r>
              <a:rPr lang="it-IT" b="1" dirty="0"/>
              <a:t>2-day-old </a:t>
            </a:r>
            <a:r>
              <a:rPr lang="it-IT" dirty="0" err="1" smtClean="0"/>
              <a:t>vesicles</a:t>
            </a:r>
            <a:endParaRPr lang="it-IT" dirty="0"/>
          </a:p>
        </p:txBody>
      </p:sp>
      <p:pic>
        <p:nvPicPr>
          <p:cNvPr id="5" name="Segnaposto contenuto 4" descr="Schermata 2016-05-28 alle 17.27.12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2" b="37859"/>
          <a:stretch/>
        </p:blipFill>
        <p:spPr>
          <a:xfrm>
            <a:off x="762000" y="2628900"/>
            <a:ext cx="7656512" cy="3422649"/>
          </a:xfrm>
        </p:spPr>
      </p:pic>
    </p:spTree>
    <p:extLst>
      <p:ext uri="{BB962C8B-B14F-4D97-AF65-F5344CB8AC3E}">
        <p14:creationId xmlns:p14="http://schemas.microsoft.com/office/powerpoint/2010/main" val="239113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>
            <a:normAutofit/>
          </a:bodyPr>
          <a:lstStyle/>
          <a:p>
            <a:pPr algn="just"/>
            <a:r>
              <a:rPr lang="it-IT" dirty="0"/>
              <a:t>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 smtClean="0"/>
              <a:t>foot</a:t>
            </a:r>
            <a:r>
              <a:rPr lang="it-IT" dirty="0" smtClean="0"/>
              <a:t>, </a:t>
            </a:r>
            <a:r>
              <a:rPr lang="it-IT" dirty="0"/>
              <a:t>1 </a:t>
            </a:r>
            <a:r>
              <a:rPr lang="it-IT" dirty="0" err="1"/>
              <a:t>day</a:t>
            </a:r>
            <a:r>
              <a:rPr lang="it-IT" dirty="0"/>
              <a:t> </a:t>
            </a:r>
            <a:r>
              <a:rPr lang="it-IT" dirty="0" err="1"/>
              <a:t>later</a:t>
            </a:r>
            <a:r>
              <a:rPr lang="it-IT" dirty="0"/>
              <a:t>. The </a:t>
            </a:r>
            <a:r>
              <a:rPr lang="it-IT" dirty="0" err="1"/>
              <a:t>epithelium</a:t>
            </a:r>
            <a:r>
              <a:rPr lang="it-IT" dirty="0"/>
              <a:t> </a:t>
            </a:r>
            <a:r>
              <a:rPr lang="it-IT" dirty="0" err="1"/>
              <a:t>overlying</a:t>
            </a:r>
            <a:r>
              <a:rPr lang="it-IT" dirty="0"/>
              <a:t> the </a:t>
            </a:r>
            <a:r>
              <a:rPr lang="it-IT" dirty="0" err="1"/>
              <a:t>vesicle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friable</a:t>
            </a:r>
            <a:r>
              <a:rPr lang="it-IT" dirty="0"/>
              <a:t> and </a:t>
            </a:r>
            <a:r>
              <a:rPr lang="it-IT" dirty="0" err="1"/>
              <a:t>easily</a:t>
            </a:r>
            <a:r>
              <a:rPr lang="it-IT" dirty="0"/>
              <a:t> </a:t>
            </a:r>
            <a:r>
              <a:rPr lang="it-IT" dirty="0" err="1"/>
              <a:t>stripped</a:t>
            </a:r>
            <a:r>
              <a:rPr lang="it-IT" dirty="0"/>
              <a:t> off</a:t>
            </a:r>
          </a:p>
        </p:txBody>
      </p:sp>
      <p:pic>
        <p:nvPicPr>
          <p:cNvPr id="6" name="Segnaposto contenuto 5" descr="Schermata 2016-05-28 alle 17.28.29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0" b="35003"/>
          <a:stretch/>
        </p:blipFill>
        <p:spPr>
          <a:xfrm>
            <a:off x="762000" y="2578100"/>
            <a:ext cx="7656512" cy="3473449"/>
          </a:xfrm>
        </p:spPr>
      </p:pic>
    </p:spTree>
    <p:extLst>
      <p:ext uri="{BB962C8B-B14F-4D97-AF65-F5344CB8AC3E}">
        <p14:creationId xmlns:p14="http://schemas.microsoft.com/office/powerpoint/2010/main" val="80961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>
            <a:normAutofit/>
          </a:bodyPr>
          <a:lstStyle/>
          <a:p>
            <a:pPr algn="just"/>
            <a:r>
              <a:rPr lang="it-IT" dirty="0"/>
              <a:t>A </a:t>
            </a:r>
            <a:r>
              <a:rPr lang="it-IT" b="1" dirty="0"/>
              <a:t>5-day-old </a:t>
            </a:r>
            <a:r>
              <a:rPr lang="it-IT" dirty="0" err="1"/>
              <a:t>lesion</a:t>
            </a:r>
            <a:r>
              <a:rPr lang="it-IT" dirty="0"/>
              <a:t> on a </a:t>
            </a:r>
            <a:r>
              <a:rPr lang="it-IT" dirty="0" err="1"/>
              <a:t>steer’s</a:t>
            </a:r>
            <a:r>
              <a:rPr lang="it-IT" dirty="0"/>
              <a:t> </a:t>
            </a:r>
            <a:r>
              <a:rPr lang="it-IT" dirty="0" err="1"/>
              <a:t>foot</a:t>
            </a:r>
            <a:r>
              <a:rPr lang="it-IT" dirty="0"/>
              <a:t>. </a:t>
            </a:r>
            <a:r>
              <a:rPr lang="it-IT" dirty="0" err="1"/>
              <a:t>Signs</a:t>
            </a:r>
            <a:r>
              <a:rPr lang="it-IT" dirty="0"/>
              <a:t> of </a:t>
            </a:r>
            <a:r>
              <a:rPr lang="it-IT" dirty="0" err="1"/>
              <a:t>early</a:t>
            </a:r>
            <a:r>
              <a:rPr lang="it-IT" dirty="0"/>
              <a:t> </a:t>
            </a:r>
            <a:r>
              <a:rPr lang="it-IT" dirty="0" err="1"/>
              <a:t>granulation</a:t>
            </a:r>
            <a:r>
              <a:rPr lang="it-IT" dirty="0"/>
              <a:t> are </a:t>
            </a:r>
            <a:r>
              <a:rPr lang="it-IT" dirty="0" err="1"/>
              <a:t>evident</a:t>
            </a:r>
            <a:endParaRPr lang="it-IT" dirty="0"/>
          </a:p>
        </p:txBody>
      </p:sp>
      <p:pic>
        <p:nvPicPr>
          <p:cNvPr id="5" name="Segnaposto contenuto 4" descr="Schermata 2016-05-28 alle 17.29.32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7" b="34401"/>
          <a:stretch/>
        </p:blipFill>
        <p:spPr>
          <a:xfrm>
            <a:off x="762000" y="2590800"/>
            <a:ext cx="7656512" cy="3460749"/>
          </a:xfrm>
        </p:spPr>
      </p:pic>
    </p:spTree>
    <p:extLst>
      <p:ext uri="{BB962C8B-B14F-4D97-AF65-F5344CB8AC3E}">
        <p14:creationId xmlns:p14="http://schemas.microsoft.com/office/powerpoint/2010/main" val="398661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>
            <a:normAutofit/>
          </a:bodyPr>
          <a:lstStyle/>
          <a:p>
            <a:pPr algn="just"/>
            <a:r>
              <a:rPr lang="it-IT" dirty="0"/>
              <a:t>A </a:t>
            </a:r>
            <a:r>
              <a:rPr lang="it-IT" b="1" dirty="0"/>
              <a:t>7-day-old </a:t>
            </a:r>
            <a:r>
              <a:rPr lang="it-IT" dirty="0" err="1"/>
              <a:t>lesion</a:t>
            </a:r>
            <a:r>
              <a:rPr lang="it-IT" dirty="0"/>
              <a:t> on a </a:t>
            </a:r>
            <a:r>
              <a:rPr lang="it-IT" dirty="0" err="1"/>
              <a:t>steer’s</a:t>
            </a:r>
            <a:r>
              <a:rPr lang="it-IT" dirty="0"/>
              <a:t> </a:t>
            </a:r>
            <a:r>
              <a:rPr lang="it-IT" dirty="0" err="1"/>
              <a:t>foot</a:t>
            </a:r>
            <a:r>
              <a:rPr lang="it-IT" dirty="0"/>
              <a:t>. </a:t>
            </a:r>
            <a:r>
              <a:rPr lang="it-IT" dirty="0" err="1"/>
              <a:t>Healing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progressing</a:t>
            </a:r>
            <a:r>
              <a:rPr lang="it-IT" dirty="0"/>
              <a:t> </a:t>
            </a:r>
            <a:r>
              <a:rPr lang="it-IT" dirty="0" err="1"/>
              <a:t>underneath</a:t>
            </a:r>
            <a:r>
              <a:rPr lang="it-IT" dirty="0"/>
              <a:t> the </a:t>
            </a:r>
            <a:r>
              <a:rPr lang="it-IT" dirty="0" err="1"/>
              <a:t>necrotic</a:t>
            </a:r>
            <a:r>
              <a:rPr lang="it-IT" dirty="0"/>
              <a:t> </a:t>
            </a:r>
            <a:r>
              <a:rPr lang="it-IT" dirty="0" err="1"/>
              <a:t>epithelium</a:t>
            </a:r>
            <a:endParaRPr lang="it-IT" dirty="0"/>
          </a:p>
        </p:txBody>
      </p:sp>
      <p:pic>
        <p:nvPicPr>
          <p:cNvPr id="6" name="Segnaposto contenuto 5" descr="Schermata 2016-05-28 alle 17.30.59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3" b="52915"/>
          <a:stretch/>
        </p:blipFill>
        <p:spPr>
          <a:xfrm>
            <a:off x="762000" y="2603500"/>
            <a:ext cx="7656512" cy="3448049"/>
          </a:xfrm>
        </p:spPr>
      </p:pic>
    </p:spTree>
    <p:extLst>
      <p:ext uri="{BB962C8B-B14F-4D97-AF65-F5344CB8AC3E}">
        <p14:creationId xmlns:p14="http://schemas.microsoft.com/office/powerpoint/2010/main" val="325637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>
            <a:normAutofit/>
          </a:bodyPr>
          <a:lstStyle/>
          <a:p>
            <a:pPr algn="just"/>
            <a:r>
              <a:rPr lang="it-IT" dirty="0"/>
              <a:t>An </a:t>
            </a:r>
            <a:r>
              <a:rPr lang="it-IT" b="1" dirty="0"/>
              <a:t>11-day-old </a:t>
            </a:r>
            <a:r>
              <a:rPr lang="it-IT" dirty="0" err="1"/>
              <a:t>foot</a:t>
            </a:r>
            <a:r>
              <a:rPr lang="it-IT" dirty="0"/>
              <a:t> </a:t>
            </a:r>
            <a:r>
              <a:rPr lang="it-IT" dirty="0" err="1"/>
              <a:t>lesion</a:t>
            </a:r>
            <a:r>
              <a:rPr lang="it-IT" dirty="0"/>
              <a:t> on the </a:t>
            </a:r>
            <a:r>
              <a:rPr lang="it-IT" dirty="0" err="1"/>
              <a:t>heel</a:t>
            </a:r>
            <a:r>
              <a:rPr lang="it-IT" dirty="0"/>
              <a:t> </a:t>
            </a:r>
            <a:r>
              <a:rPr lang="it-IT" dirty="0" err="1"/>
              <a:t>bulb</a:t>
            </a:r>
            <a:r>
              <a:rPr lang="it-IT" dirty="0"/>
              <a:t> of a </a:t>
            </a:r>
            <a:r>
              <a:rPr lang="it-IT" dirty="0" err="1"/>
              <a:t>steer</a:t>
            </a:r>
            <a:r>
              <a:rPr lang="it-IT" dirty="0"/>
              <a:t>. Note </a:t>
            </a:r>
            <a:r>
              <a:rPr lang="it-IT" dirty="0" err="1"/>
              <a:t>healing</a:t>
            </a:r>
            <a:r>
              <a:rPr lang="it-IT" dirty="0"/>
              <a:t> and under-</a:t>
            </a:r>
            <a:r>
              <a:rPr lang="it-IT" dirty="0" err="1"/>
              <a:t>running</a:t>
            </a:r>
            <a:r>
              <a:rPr lang="it-IT" dirty="0"/>
              <a:t> of </a:t>
            </a:r>
            <a:r>
              <a:rPr lang="it-IT" dirty="0" err="1"/>
              <a:t>horn</a:t>
            </a:r>
            <a:r>
              <a:rPr lang="it-IT" dirty="0"/>
              <a:t> </a:t>
            </a:r>
            <a:r>
              <a:rPr lang="it-IT" dirty="0" err="1" smtClean="0"/>
              <a:t>tissue</a:t>
            </a:r>
            <a:endParaRPr lang="it-IT" dirty="0"/>
          </a:p>
        </p:txBody>
      </p:sp>
      <p:pic>
        <p:nvPicPr>
          <p:cNvPr id="5" name="Segnaposto contenuto 4" descr="Schermata 2016-05-28 alle 17.32.02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6" b="41652"/>
          <a:stretch/>
        </p:blipFill>
        <p:spPr>
          <a:xfrm>
            <a:off x="762000" y="2628900"/>
            <a:ext cx="7656512" cy="3422649"/>
          </a:xfrm>
        </p:spPr>
      </p:pic>
    </p:spTree>
    <p:extLst>
      <p:ext uri="{BB962C8B-B14F-4D97-AF65-F5344CB8AC3E}">
        <p14:creationId xmlns:p14="http://schemas.microsoft.com/office/powerpoint/2010/main" val="62634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>
            <a:normAutofit/>
          </a:bodyPr>
          <a:lstStyle/>
          <a:p>
            <a:pPr algn="just"/>
            <a:r>
              <a:rPr lang="it-IT" b="1" dirty="0" smtClean="0"/>
              <a:t>1-</a:t>
            </a:r>
            <a:r>
              <a:rPr lang="it-IT" b="1" dirty="0"/>
              <a:t>day-old </a:t>
            </a:r>
            <a:r>
              <a:rPr lang="it-IT" dirty="0" err="1"/>
              <a:t>vesicles</a:t>
            </a:r>
            <a:r>
              <a:rPr lang="it-IT" dirty="0"/>
              <a:t> on the </a:t>
            </a:r>
            <a:r>
              <a:rPr lang="it-IT" dirty="0" err="1"/>
              <a:t>teat</a:t>
            </a:r>
            <a:r>
              <a:rPr lang="it-IT" dirty="0"/>
              <a:t> of a cow. </a:t>
            </a:r>
            <a:r>
              <a:rPr lang="it-IT" dirty="0" err="1"/>
              <a:t>Rupturing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taken</a:t>
            </a:r>
            <a:r>
              <a:rPr lang="it-IT" dirty="0"/>
              <a:t> </a:t>
            </a:r>
            <a:r>
              <a:rPr lang="it-IT" dirty="0" err="1"/>
              <a:t>place</a:t>
            </a:r>
            <a:r>
              <a:rPr lang="it-IT" dirty="0"/>
              <a:t>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several</a:t>
            </a:r>
            <a:r>
              <a:rPr lang="it-IT" dirty="0"/>
              <a:t> </a:t>
            </a:r>
            <a:r>
              <a:rPr lang="it-IT" dirty="0" err="1"/>
              <a:t>vesicles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 smtClean="0"/>
              <a:t>coalesced</a:t>
            </a:r>
            <a:endParaRPr lang="it-IT" dirty="0"/>
          </a:p>
        </p:txBody>
      </p:sp>
      <p:pic>
        <p:nvPicPr>
          <p:cNvPr id="6" name="Segnaposto contenuto 5" descr="Schermata 2016-05-28 alle 17.32.59.pn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400" r="-53400"/>
          <a:stretch/>
        </p:blipFill>
        <p:spPr>
          <a:xfrm>
            <a:off x="762000" y="2552700"/>
            <a:ext cx="7656512" cy="3498849"/>
          </a:xfrm>
        </p:spPr>
      </p:pic>
    </p:spTree>
    <p:extLst>
      <p:ext uri="{BB962C8B-B14F-4D97-AF65-F5344CB8AC3E}">
        <p14:creationId xmlns:p14="http://schemas.microsoft.com/office/powerpoint/2010/main" val="319539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76199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3200" dirty="0" smtClean="0"/>
              <a:t>WATER BUFFALO</a:t>
            </a:r>
            <a:endParaRPr lang="it-IT" sz="32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2"/>
          </p:nvPr>
        </p:nvSpPr>
        <p:spPr>
          <a:xfrm>
            <a:off x="5051425" y="1333500"/>
            <a:ext cx="3635375" cy="4821237"/>
          </a:xfrm>
        </p:spPr>
        <p:txBody>
          <a:bodyPr>
            <a:normAutofit/>
          </a:bodyPr>
          <a:lstStyle/>
          <a:p>
            <a:pPr algn="just"/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dirty="0" err="1"/>
              <a:t>mouth</a:t>
            </a:r>
            <a:r>
              <a:rPr lang="it-IT" dirty="0"/>
              <a:t> and </a:t>
            </a:r>
            <a:r>
              <a:rPr lang="it-IT" dirty="0" err="1"/>
              <a:t>foot</a:t>
            </a:r>
            <a:r>
              <a:rPr lang="it-IT" dirty="0"/>
              <a:t> </a:t>
            </a:r>
            <a:r>
              <a:rPr lang="it-IT" dirty="0" err="1"/>
              <a:t>lesions</a:t>
            </a:r>
            <a:r>
              <a:rPr lang="it-IT" dirty="0"/>
              <a:t> can </a:t>
            </a:r>
            <a:r>
              <a:rPr lang="it-IT" dirty="0" err="1"/>
              <a:t>occur</a:t>
            </a:r>
            <a:r>
              <a:rPr lang="it-IT" dirty="0"/>
              <a:t> in water buffalo, </a:t>
            </a:r>
            <a:r>
              <a:rPr lang="it-IT" dirty="0" err="1"/>
              <a:t>but</a:t>
            </a:r>
            <a:r>
              <a:rPr lang="it-IT" dirty="0"/>
              <a:t> the </a:t>
            </a:r>
            <a:r>
              <a:rPr lang="it-IT" dirty="0" err="1"/>
              <a:t>clinical</a:t>
            </a:r>
            <a:r>
              <a:rPr lang="it-IT" dirty="0"/>
              <a:t> </a:t>
            </a:r>
            <a:r>
              <a:rPr lang="it-IT" dirty="0" err="1"/>
              <a:t>signs</a:t>
            </a:r>
            <a:r>
              <a:rPr lang="it-IT" dirty="0"/>
              <a:t> are </a:t>
            </a:r>
            <a:r>
              <a:rPr lang="it-IT" dirty="0" err="1"/>
              <a:t>reported</a:t>
            </a:r>
            <a:r>
              <a:rPr lang="it-IT" dirty="0"/>
              <a:t> to be </a:t>
            </a:r>
            <a:r>
              <a:rPr lang="it-IT" dirty="0" err="1"/>
              <a:t>milder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b="1" dirty="0" smtClean="0"/>
              <a:t>FMD</a:t>
            </a:r>
            <a:r>
              <a:rPr lang="it-IT" dirty="0" smtClean="0"/>
              <a:t> </a:t>
            </a:r>
            <a:r>
              <a:rPr lang="it-IT" dirty="0"/>
              <a:t>in </a:t>
            </a:r>
            <a:r>
              <a:rPr lang="it-IT" dirty="0" err="1"/>
              <a:t>cattle</a:t>
            </a:r>
            <a:r>
              <a:rPr lang="it-IT" dirty="0"/>
              <a:t>, and </a:t>
            </a:r>
            <a:r>
              <a:rPr lang="it-IT" dirty="0" err="1"/>
              <a:t>lesions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heal</a:t>
            </a:r>
            <a:r>
              <a:rPr lang="it-IT" dirty="0"/>
              <a:t> more </a:t>
            </a:r>
            <a:r>
              <a:rPr lang="it-IT" dirty="0" err="1"/>
              <a:t>rapidly</a:t>
            </a:r>
            <a:r>
              <a:rPr lang="it-IT" dirty="0"/>
              <a:t>. Some </a:t>
            </a:r>
            <a:r>
              <a:rPr lang="it-IT" dirty="0" err="1"/>
              <a:t>studies</a:t>
            </a:r>
            <a:r>
              <a:rPr lang="it-IT" dirty="0"/>
              <a:t> </a:t>
            </a:r>
            <a:r>
              <a:rPr lang="it-IT" dirty="0" err="1"/>
              <a:t>reported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mouth</a:t>
            </a:r>
            <a:r>
              <a:rPr lang="it-IT" dirty="0"/>
              <a:t> </a:t>
            </a:r>
            <a:r>
              <a:rPr lang="it-IT" dirty="0" err="1"/>
              <a:t>lesions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smaller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in </a:t>
            </a:r>
            <a:r>
              <a:rPr lang="it-IT" dirty="0" err="1"/>
              <a:t>cattle</a:t>
            </a:r>
            <a:r>
              <a:rPr lang="it-IT" dirty="0"/>
              <a:t>, with </a:t>
            </a:r>
            <a:r>
              <a:rPr lang="it-IT" dirty="0" err="1"/>
              <a:t>scant</a:t>
            </a:r>
            <a:r>
              <a:rPr lang="it-IT" dirty="0"/>
              <a:t> </a:t>
            </a:r>
            <a:r>
              <a:rPr lang="it-IT" dirty="0" err="1"/>
              <a:t>fluid</a:t>
            </a:r>
            <a:r>
              <a:rPr lang="it-IT" dirty="0"/>
              <a:t>. In </a:t>
            </a:r>
            <a:r>
              <a:rPr lang="it-IT" dirty="0" err="1"/>
              <a:t>one</a:t>
            </a:r>
            <a:r>
              <a:rPr lang="it-IT" dirty="0"/>
              <a:t> </a:t>
            </a:r>
            <a:r>
              <a:rPr lang="it-IT" dirty="0" err="1"/>
              <a:t>study</a:t>
            </a:r>
            <a:r>
              <a:rPr lang="it-IT" dirty="0"/>
              <a:t>, </a:t>
            </a:r>
            <a:r>
              <a:rPr lang="it-IT" dirty="0" err="1"/>
              <a:t>foot</a:t>
            </a:r>
            <a:r>
              <a:rPr lang="it-IT" dirty="0"/>
              <a:t> </a:t>
            </a:r>
            <a:r>
              <a:rPr lang="it-IT" dirty="0" err="1"/>
              <a:t>lesions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more </a:t>
            </a:r>
            <a:r>
              <a:rPr lang="it-IT" dirty="0" err="1"/>
              <a:t>likely</a:t>
            </a:r>
            <a:r>
              <a:rPr lang="it-IT" dirty="0"/>
              <a:t> to </a:t>
            </a:r>
            <a:r>
              <a:rPr lang="it-IT" dirty="0" err="1"/>
              <a:t>occur</a:t>
            </a:r>
            <a:r>
              <a:rPr lang="it-IT" dirty="0"/>
              <a:t> on the </a:t>
            </a:r>
            <a:r>
              <a:rPr lang="it-IT" dirty="0" err="1"/>
              <a:t>bulb</a:t>
            </a:r>
            <a:r>
              <a:rPr lang="it-IT" dirty="0"/>
              <a:t> of the </a:t>
            </a:r>
            <a:r>
              <a:rPr lang="it-IT" dirty="0" err="1"/>
              <a:t>heel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in the </a:t>
            </a:r>
            <a:r>
              <a:rPr lang="it-IT" dirty="0" err="1"/>
              <a:t>interdigital</a:t>
            </a:r>
            <a:r>
              <a:rPr lang="it-IT" dirty="0"/>
              <a:t> </a:t>
            </a:r>
            <a:r>
              <a:rPr lang="it-IT" dirty="0" err="1"/>
              <a:t>space</a:t>
            </a:r>
            <a:endParaRPr lang="it-IT" dirty="0"/>
          </a:p>
        </p:txBody>
      </p:sp>
      <p:pic>
        <p:nvPicPr>
          <p:cNvPr id="6" name="Segnaposto immagine 5" descr="bufalo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987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76199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3200" dirty="0" smtClean="0"/>
              <a:t>PIGS</a:t>
            </a:r>
            <a:endParaRPr lang="it-IT" sz="32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2"/>
          </p:nvPr>
        </p:nvSpPr>
        <p:spPr>
          <a:xfrm>
            <a:off x="5051425" y="1143000"/>
            <a:ext cx="3863975" cy="55880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it-IT" dirty="0" err="1"/>
              <a:t>Pigs</a:t>
            </a:r>
            <a:r>
              <a:rPr lang="it-IT" dirty="0"/>
              <a:t>, </a:t>
            </a:r>
            <a:r>
              <a:rPr lang="it-IT" dirty="0" err="1"/>
              <a:t>usually</a:t>
            </a:r>
            <a:r>
              <a:rPr lang="it-IT" dirty="0"/>
              <a:t> </a:t>
            </a:r>
            <a:r>
              <a:rPr lang="it-IT" dirty="0" err="1"/>
              <a:t>develop</a:t>
            </a:r>
            <a:r>
              <a:rPr lang="it-IT" dirty="0"/>
              <a:t> the </a:t>
            </a:r>
            <a:r>
              <a:rPr lang="it-IT" dirty="0" err="1"/>
              <a:t>most</a:t>
            </a:r>
            <a:r>
              <a:rPr lang="it-IT" dirty="0"/>
              <a:t> severe </a:t>
            </a:r>
            <a:r>
              <a:rPr lang="it-IT" dirty="0" err="1"/>
              <a:t>lesions</a:t>
            </a:r>
            <a:r>
              <a:rPr lang="it-IT" dirty="0"/>
              <a:t> on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feet</a:t>
            </a:r>
            <a:r>
              <a:rPr lang="it-IT" dirty="0"/>
              <a:t>. In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species</a:t>
            </a:r>
            <a:r>
              <a:rPr lang="it-IT" dirty="0"/>
              <a:t>, the first </a:t>
            </a:r>
            <a:r>
              <a:rPr lang="it-IT" dirty="0" err="1"/>
              <a:t>signs</a:t>
            </a:r>
            <a:r>
              <a:rPr lang="it-IT" dirty="0"/>
              <a:t> of </a:t>
            </a:r>
            <a:r>
              <a:rPr lang="it-IT" b="1" dirty="0"/>
              <a:t>FMD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be </a:t>
            </a:r>
            <a:r>
              <a:rPr lang="it-IT" dirty="0" err="1"/>
              <a:t>lameness</a:t>
            </a:r>
            <a:r>
              <a:rPr lang="it-IT" dirty="0"/>
              <a:t> and </a:t>
            </a:r>
            <a:r>
              <a:rPr lang="it-IT" dirty="0" err="1"/>
              <a:t>blanching</a:t>
            </a:r>
            <a:r>
              <a:rPr lang="it-IT" dirty="0"/>
              <a:t> of the </a:t>
            </a:r>
            <a:r>
              <a:rPr lang="it-IT" dirty="0" err="1"/>
              <a:t>skin</a:t>
            </a:r>
            <a:r>
              <a:rPr lang="it-IT" dirty="0"/>
              <a:t> </a:t>
            </a:r>
            <a:r>
              <a:rPr lang="it-IT" dirty="0" err="1"/>
              <a:t>around</a:t>
            </a:r>
            <a:r>
              <a:rPr lang="it-IT" dirty="0"/>
              <a:t> the </a:t>
            </a:r>
            <a:r>
              <a:rPr lang="it-IT" dirty="0" err="1"/>
              <a:t>coronary</a:t>
            </a:r>
            <a:r>
              <a:rPr lang="it-IT" dirty="0"/>
              <a:t> </a:t>
            </a:r>
            <a:r>
              <a:rPr lang="it-IT" dirty="0" err="1"/>
              <a:t>bands</a:t>
            </a:r>
            <a:r>
              <a:rPr lang="it-IT" dirty="0"/>
              <a:t>. </a:t>
            </a:r>
            <a:r>
              <a:rPr lang="it-IT" dirty="0" err="1"/>
              <a:t>Vesicles</a:t>
            </a:r>
            <a:r>
              <a:rPr lang="it-IT" dirty="0"/>
              <a:t>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develop</a:t>
            </a:r>
            <a:r>
              <a:rPr lang="it-IT" dirty="0"/>
              <a:t> on the </a:t>
            </a:r>
            <a:r>
              <a:rPr lang="it-IT" dirty="0" err="1"/>
              <a:t>coronary</a:t>
            </a:r>
            <a:r>
              <a:rPr lang="it-IT" dirty="0"/>
              <a:t> band and </a:t>
            </a:r>
            <a:r>
              <a:rPr lang="it-IT" dirty="0" err="1"/>
              <a:t>heel</a:t>
            </a:r>
            <a:r>
              <a:rPr lang="it-IT" dirty="0"/>
              <a:t>, and in the </a:t>
            </a:r>
            <a:r>
              <a:rPr lang="it-IT" dirty="0" err="1"/>
              <a:t>interdigital</a:t>
            </a:r>
            <a:r>
              <a:rPr lang="it-IT" dirty="0"/>
              <a:t> </a:t>
            </a:r>
            <a:r>
              <a:rPr lang="it-IT" dirty="0" err="1"/>
              <a:t>space</a:t>
            </a:r>
            <a:r>
              <a:rPr lang="it-IT" dirty="0"/>
              <a:t>. </a:t>
            </a:r>
            <a:r>
              <a:rPr lang="it-IT" dirty="0" err="1" smtClean="0"/>
              <a:t>Mouth</a:t>
            </a:r>
            <a:r>
              <a:rPr lang="it-IT" dirty="0" smtClean="0"/>
              <a:t> </a:t>
            </a:r>
            <a:r>
              <a:rPr lang="it-IT" dirty="0" err="1"/>
              <a:t>lesions</a:t>
            </a:r>
            <a:r>
              <a:rPr lang="it-IT" dirty="0"/>
              <a:t> are </a:t>
            </a:r>
            <a:r>
              <a:rPr lang="it-IT" dirty="0" err="1"/>
              <a:t>usually</a:t>
            </a:r>
            <a:r>
              <a:rPr lang="it-IT" dirty="0"/>
              <a:t> small and </a:t>
            </a:r>
            <a:r>
              <a:rPr lang="it-IT" dirty="0" err="1"/>
              <a:t>less</a:t>
            </a:r>
            <a:r>
              <a:rPr lang="it-IT" dirty="0"/>
              <a:t> </a:t>
            </a:r>
            <a:r>
              <a:rPr lang="it-IT" dirty="0" err="1"/>
              <a:t>apparent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in </a:t>
            </a:r>
            <a:r>
              <a:rPr lang="it-IT" dirty="0" err="1"/>
              <a:t>cattle</a:t>
            </a:r>
            <a:r>
              <a:rPr lang="it-IT" dirty="0"/>
              <a:t>, and </a:t>
            </a:r>
            <a:r>
              <a:rPr lang="it-IT" dirty="0" err="1"/>
              <a:t>drooling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rare. </a:t>
            </a:r>
            <a:r>
              <a:rPr lang="it-IT" dirty="0" err="1"/>
              <a:t>However</a:t>
            </a:r>
            <a:r>
              <a:rPr lang="it-IT" dirty="0"/>
              <a:t>, </a:t>
            </a:r>
            <a:r>
              <a:rPr lang="it-IT" dirty="0" err="1"/>
              <a:t>vesicles</a:t>
            </a:r>
            <a:r>
              <a:rPr lang="it-IT" dirty="0"/>
              <a:t> are </a:t>
            </a:r>
            <a:r>
              <a:rPr lang="it-IT" dirty="0" err="1"/>
              <a:t>sometimes</a:t>
            </a:r>
            <a:r>
              <a:rPr lang="it-IT" dirty="0"/>
              <a:t> </a:t>
            </a:r>
            <a:r>
              <a:rPr lang="it-IT" dirty="0" err="1"/>
              <a:t>found</a:t>
            </a:r>
            <a:r>
              <a:rPr lang="it-IT" dirty="0"/>
              <a:t> on the </a:t>
            </a:r>
            <a:r>
              <a:rPr lang="it-IT" dirty="0" err="1"/>
              <a:t>snout</a:t>
            </a:r>
            <a:r>
              <a:rPr lang="it-IT" dirty="0"/>
              <a:t> or </a:t>
            </a:r>
            <a:r>
              <a:rPr lang="it-IT" dirty="0" err="1"/>
              <a:t>udder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on the </a:t>
            </a:r>
            <a:r>
              <a:rPr lang="it-IT" dirty="0" err="1"/>
              <a:t>hock</a:t>
            </a:r>
            <a:r>
              <a:rPr lang="it-IT" dirty="0"/>
              <a:t> or </a:t>
            </a:r>
            <a:r>
              <a:rPr lang="it-IT" dirty="0" err="1"/>
              <a:t>elbows</a:t>
            </a:r>
            <a:r>
              <a:rPr lang="it-IT" dirty="0"/>
              <a:t> </a:t>
            </a:r>
            <a:r>
              <a:rPr lang="it-IT" dirty="0" err="1"/>
              <a:t>if</a:t>
            </a:r>
            <a:r>
              <a:rPr lang="it-IT" dirty="0"/>
              <a:t> the </a:t>
            </a:r>
            <a:r>
              <a:rPr lang="it-IT" dirty="0" err="1"/>
              <a:t>pigs</a:t>
            </a:r>
            <a:r>
              <a:rPr lang="it-IT" dirty="0"/>
              <a:t> are </a:t>
            </a:r>
            <a:r>
              <a:rPr lang="it-IT" dirty="0" err="1"/>
              <a:t>housed</a:t>
            </a:r>
            <a:r>
              <a:rPr lang="it-IT" dirty="0"/>
              <a:t> on </a:t>
            </a:r>
            <a:r>
              <a:rPr lang="it-IT" dirty="0" err="1"/>
              <a:t>rough</a:t>
            </a:r>
            <a:r>
              <a:rPr lang="it-IT" dirty="0"/>
              <a:t> concrete </a:t>
            </a:r>
            <a:r>
              <a:rPr lang="it-IT" dirty="0" err="1"/>
              <a:t>floors</a:t>
            </a:r>
            <a:r>
              <a:rPr lang="it-IT" dirty="0"/>
              <a:t>. </a:t>
            </a:r>
            <a:r>
              <a:rPr lang="it-IT" dirty="0" err="1"/>
              <a:t>Affected</a:t>
            </a:r>
            <a:r>
              <a:rPr lang="it-IT" dirty="0"/>
              <a:t> </a:t>
            </a:r>
            <a:r>
              <a:rPr lang="it-IT" dirty="0" err="1"/>
              <a:t>pigs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</a:t>
            </a:r>
            <a:r>
              <a:rPr lang="it-IT" dirty="0" err="1"/>
              <a:t>decreased</a:t>
            </a:r>
            <a:r>
              <a:rPr lang="it-IT" dirty="0"/>
              <a:t> appetite, </a:t>
            </a:r>
            <a:r>
              <a:rPr lang="it-IT" dirty="0" err="1"/>
              <a:t>become</a:t>
            </a:r>
            <a:r>
              <a:rPr lang="it-IT" dirty="0"/>
              <a:t> </a:t>
            </a:r>
            <a:r>
              <a:rPr lang="it-IT" dirty="0" err="1"/>
              <a:t>lethargic</a:t>
            </a:r>
            <a:r>
              <a:rPr lang="it-IT" dirty="0"/>
              <a:t> and </a:t>
            </a:r>
            <a:r>
              <a:rPr lang="it-IT" dirty="0" err="1"/>
              <a:t>huddle</a:t>
            </a:r>
            <a:r>
              <a:rPr lang="it-IT" dirty="0"/>
              <a:t> </a:t>
            </a:r>
            <a:r>
              <a:rPr lang="it-IT" dirty="0" err="1"/>
              <a:t>together</a:t>
            </a:r>
            <a:r>
              <a:rPr lang="it-IT" dirty="0"/>
              <a:t>. Fever </a:t>
            </a:r>
            <a:r>
              <a:rPr lang="it-IT" dirty="0" err="1"/>
              <a:t>may</a:t>
            </a:r>
            <a:r>
              <a:rPr lang="it-IT" dirty="0"/>
              <a:t> be </a:t>
            </a:r>
            <a:r>
              <a:rPr lang="it-IT" dirty="0" err="1"/>
              <a:t>seen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the temperature </a:t>
            </a:r>
            <a:r>
              <a:rPr lang="it-IT" dirty="0" err="1"/>
              <a:t>elevation</a:t>
            </a:r>
            <a:r>
              <a:rPr lang="it-IT" dirty="0"/>
              <a:t> can be short or </a:t>
            </a:r>
            <a:r>
              <a:rPr lang="it-IT" dirty="0" err="1"/>
              <a:t>inconsistent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7" name="Segnaposto immagine 6" descr="genfm01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4" r="3726"/>
          <a:stretch/>
        </p:blipFill>
        <p:spPr/>
      </p:pic>
    </p:spTree>
    <p:extLst>
      <p:ext uri="{BB962C8B-B14F-4D97-AF65-F5344CB8AC3E}">
        <p14:creationId xmlns:p14="http://schemas.microsoft.com/office/powerpoint/2010/main" val="376283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>
            <a:normAutofit/>
          </a:bodyPr>
          <a:lstStyle/>
          <a:p>
            <a:pPr algn="just"/>
            <a:r>
              <a:rPr lang="it-IT" b="1" dirty="0"/>
              <a:t>1</a:t>
            </a:r>
            <a:r>
              <a:rPr lang="it-IT" b="1" dirty="0" smtClean="0"/>
              <a:t>-</a:t>
            </a:r>
            <a:r>
              <a:rPr lang="it-IT" b="1" dirty="0"/>
              <a:t>day-old </a:t>
            </a:r>
            <a:r>
              <a:rPr lang="it-IT" dirty="0" err="1"/>
              <a:t>unruptured</a:t>
            </a:r>
            <a:r>
              <a:rPr lang="it-IT" dirty="0"/>
              <a:t> </a:t>
            </a:r>
            <a:r>
              <a:rPr lang="it-IT" dirty="0" err="1"/>
              <a:t>vesicles</a:t>
            </a:r>
            <a:r>
              <a:rPr lang="it-IT" dirty="0"/>
              <a:t> on the </a:t>
            </a:r>
            <a:r>
              <a:rPr lang="it-IT" dirty="0" err="1"/>
              <a:t>snout</a:t>
            </a:r>
            <a:r>
              <a:rPr lang="it-IT" dirty="0"/>
              <a:t> of a </a:t>
            </a:r>
            <a:r>
              <a:rPr lang="it-IT" dirty="0" err="1" smtClean="0"/>
              <a:t>pig</a:t>
            </a:r>
            <a:endParaRPr lang="it-IT" dirty="0"/>
          </a:p>
        </p:txBody>
      </p:sp>
      <p:pic>
        <p:nvPicPr>
          <p:cNvPr id="5" name="Segnaposto contenuto 4" descr="Schermata 2016-05-28 alle 18.02.24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51" b="15761"/>
          <a:stretch/>
        </p:blipFill>
        <p:spPr>
          <a:xfrm>
            <a:off x="762000" y="2540000"/>
            <a:ext cx="7656512" cy="3511549"/>
          </a:xfrm>
        </p:spPr>
      </p:pic>
    </p:spTree>
    <p:extLst>
      <p:ext uri="{BB962C8B-B14F-4D97-AF65-F5344CB8AC3E}">
        <p14:creationId xmlns:p14="http://schemas.microsoft.com/office/powerpoint/2010/main" val="329786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>
            <a:normAutofit/>
          </a:bodyPr>
          <a:lstStyle/>
          <a:p>
            <a:pPr algn="just"/>
            <a:r>
              <a:rPr lang="it-IT" b="1" dirty="0" smtClean="0"/>
              <a:t>1-</a:t>
            </a:r>
            <a:r>
              <a:rPr lang="it-IT" b="1" dirty="0"/>
              <a:t>day-old </a:t>
            </a:r>
            <a:r>
              <a:rPr lang="it-IT" dirty="0" err="1"/>
              <a:t>vesication</a:t>
            </a:r>
            <a:r>
              <a:rPr lang="it-IT" dirty="0"/>
              <a:t> of a </a:t>
            </a:r>
            <a:r>
              <a:rPr lang="it-IT" dirty="0" err="1"/>
              <a:t>pig’s</a:t>
            </a:r>
            <a:r>
              <a:rPr lang="it-IT" dirty="0"/>
              <a:t> </a:t>
            </a:r>
            <a:r>
              <a:rPr lang="it-IT" dirty="0" err="1"/>
              <a:t>snout</a:t>
            </a:r>
            <a:r>
              <a:rPr lang="it-IT" dirty="0"/>
              <a:t>, </a:t>
            </a:r>
            <a:r>
              <a:rPr lang="it-IT" dirty="0" err="1"/>
              <a:t>gum</a:t>
            </a:r>
            <a:r>
              <a:rPr lang="it-IT" dirty="0"/>
              <a:t> and </a:t>
            </a:r>
            <a:r>
              <a:rPr lang="it-IT" dirty="0" err="1" smtClean="0"/>
              <a:t>lips</a:t>
            </a:r>
            <a:endParaRPr lang="it-IT" dirty="0"/>
          </a:p>
        </p:txBody>
      </p:sp>
      <p:pic>
        <p:nvPicPr>
          <p:cNvPr id="5" name="Segnaposto contenuto 4" descr="Schermata 2016-05-28 alle 18.02.30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4" b="31045"/>
          <a:stretch/>
        </p:blipFill>
        <p:spPr>
          <a:xfrm>
            <a:off x="762000" y="2603500"/>
            <a:ext cx="7656512" cy="3448049"/>
          </a:xfrm>
        </p:spPr>
      </p:pic>
    </p:spTree>
    <p:extLst>
      <p:ext uri="{BB962C8B-B14F-4D97-AF65-F5344CB8AC3E}">
        <p14:creationId xmlns:p14="http://schemas.microsoft.com/office/powerpoint/2010/main" val="329786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540121"/>
            <a:ext cx="8229600" cy="4180619"/>
          </a:xfrm>
        </p:spPr>
        <p:txBody>
          <a:bodyPr>
            <a:normAutofit/>
          </a:bodyPr>
          <a:lstStyle/>
          <a:p>
            <a:pPr algn="just"/>
            <a:r>
              <a:rPr lang="it-IT" b="1" dirty="0"/>
              <a:t>FMD</a:t>
            </a:r>
            <a:r>
              <a:rPr lang="it-IT" dirty="0"/>
              <a:t> </a:t>
            </a:r>
            <a:r>
              <a:rPr lang="it-IT" dirty="0" err="1"/>
              <a:t>primarily</a:t>
            </a:r>
            <a:r>
              <a:rPr lang="it-IT" dirty="0"/>
              <a:t> </a:t>
            </a:r>
            <a:r>
              <a:rPr lang="it-IT" dirty="0" err="1"/>
              <a:t>affects</a:t>
            </a:r>
            <a:r>
              <a:rPr lang="it-IT" dirty="0"/>
              <a:t> </a:t>
            </a:r>
            <a:r>
              <a:rPr lang="it-IT" dirty="0" err="1"/>
              <a:t>cloven-hooved</a:t>
            </a:r>
            <a:r>
              <a:rPr lang="it-IT" dirty="0"/>
              <a:t> </a:t>
            </a:r>
            <a:r>
              <a:rPr lang="it-IT" dirty="0" err="1"/>
              <a:t>animals</a:t>
            </a:r>
            <a:r>
              <a:rPr lang="it-IT" dirty="0"/>
              <a:t> of the </a:t>
            </a:r>
            <a:r>
              <a:rPr lang="it-IT" dirty="0" err="1"/>
              <a:t>order</a:t>
            </a:r>
            <a:r>
              <a:rPr lang="it-IT" dirty="0"/>
              <a:t> </a:t>
            </a:r>
            <a:r>
              <a:rPr lang="it-IT" dirty="0" err="1"/>
              <a:t>Artiodactyla</a:t>
            </a:r>
            <a:r>
              <a:rPr lang="it-IT" dirty="0"/>
              <a:t>. </a:t>
            </a:r>
            <a:r>
              <a:rPr lang="it-IT" dirty="0" err="1"/>
              <a:t>Livestock</a:t>
            </a:r>
            <a:r>
              <a:rPr lang="it-IT" dirty="0"/>
              <a:t> </a:t>
            </a:r>
            <a:r>
              <a:rPr lang="it-IT" dirty="0" err="1"/>
              <a:t>hosts</a:t>
            </a:r>
            <a:r>
              <a:rPr lang="it-IT" dirty="0"/>
              <a:t> include </a:t>
            </a:r>
            <a:r>
              <a:rPr lang="it-IT" dirty="0" err="1"/>
              <a:t>cattle</a:t>
            </a:r>
            <a:r>
              <a:rPr lang="it-IT" dirty="0"/>
              <a:t>, </a:t>
            </a:r>
            <a:r>
              <a:rPr lang="it-IT" dirty="0" err="1"/>
              <a:t>pigs</a:t>
            </a:r>
            <a:r>
              <a:rPr lang="it-IT" dirty="0"/>
              <a:t>, </a:t>
            </a:r>
            <a:r>
              <a:rPr lang="it-IT" dirty="0" err="1"/>
              <a:t>sheep</a:t>
            </a:r>
            <a:r>
              <a:rPr lang="it-IT" dirty="0"/>
              <a:t>, </a:t>
            </a:r>
            <a:r>
              <a:rPr lang="it-IT" dirty="0" err="1" smtClean="0"/>
              <a:t>goats</a:t>
            </a:r>
            <a:endParaRPr lang="it-IT" dirty="0" smtClean="0"/>
          </a:p>
          <a:p>
            <a:pPr algn="just"/>
            <a:r>
              <a:rPr lang="it-IT" dirty="0" smtClean="0"/>
              <a:t>The </a:t>
            </a:r>
            <a:r>
              <a:rPr lang="it-IT" dirty="0" err="1"/>
              <a:t>disease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characterized</a:t>
            </a:r>
            <a:r>
              <a:rPr lang="it-IT" dirty="0"/>
              <a:t> by </a:t>
            </a:r>
            <a:r>
              <a:rPr lang="it-IT" dirty="0" err="1"/>
              <a:t>fever</a:t>
            </a:r>
            <a:r>
              <a:rPr lang="it-IT" dirty="0"/>
              <a:t> and </a:t>
            </a:r>
            <a:r>
              <a:rPr lang="it-IT" dirty="0" err="1"/>
              <a:t>vesicles</a:t>
            </a:r>
            <a:r>
              <a:rPr lang="it-IT" dirty="0"/>
              <a:t> in the </a:t>
            </a:r>
            <a:r>
              <a:rPr lang="it-IT" dirty="0" err="1"/>
              <a:t>mouth</a:t>
            </a:r>
            <a:r>
              <a:rPr lang="it-IT" dirty="0"/>
              <a:t> and on the </a:t>
            </a:r>
            <a:r>
              <a:rPr lang="it-IT" dirty="0" err="1"/>
              <a:t>muzzle</a:t>
            </a:r>
            <a:r>
              <a:rPr lang="it-IT" dirty="0"/>
              <a:t>, </a:t>
            </a:r>
            <a:r>
              <a:rPr lang="it-IT" dirty="0" err="1"/>
              <a:t>teats</a:t>
            </a:r>
            <a:r>
              <a:rPr lang="it-IT" dirty="0"/>
              <a:t>, and </a:t>
            </a:r>
            <a:r>
              <a:rPr lang="it-IT" dirty="0" err="1" smtClean="0"/>
              <a:t>feet</a:t>
            </a:r>
            <a:endParaRPr lang="it-IT" dirty="0" smtClean="0"/>
          </a:p>
          <a:p>
            <a:pPr algn="just"/>
            <a:r>
              <a:rPr lang="it-IT" dirty="0" smtClean="0"/>
              <a:t>In </a:t>
            </a:r>
            <a:r>
              <a:rPr lang="it-IT" dirty="0"/>
              <a:t>a </a:t>
            </a:r>
            <a:r>
              <a:rPr lang="it-IT" dirty="0" err="1"/>
              <a:t>susceptible</a:t>
            </a:r>
            <a:r>
              <a:rPr lang="it-IT" dirty="0"/>
              <a:t> </a:t>
            </a:r>
            <a:r>
              <a:rPr lang="it-IT" dirty="0" err="1"/>
              <a:t>population</a:t>
            </a:r>
            <a:r>
              <a:rPr lang="it-IT" dirty="0"/>
              <a:t>, </a:t>
            </a:r>
            <a:r>
              <a:rPr lang="it-IT" dirty="0" err="1"/>
              <a:t>morbidity</a:t>
            </a:r>
            <a:r>
              <a:rPr lang="it-IT" dirty="0"/>
              <a:t> </a:t>
            </a:r>
            <a:r>
              <a:rPr lang="it-IT" dirty="0" err="1"/>
              <a:t>reaches</a:t>
            </a:r>
            <a:r>
              <a:rPr lang="it-IT" dirty="0"/>
              <a:t> 100% with rare </a:t>
            </a:r>
            <a:r>
              <a:rPr lang="it-IT" dirty="0" err="1"/>
              <a:t>fatalities</a:t>
            </a:r>
            <a:r>
              <a:rPr lang="it-IT" dirty="0"/>
              <a:t> </a:t>
            </a:r>
            <a:r>
              <a:rPr lang="it-IT" dirty="0" err="1"/>
              <a:t>except</a:t>
            </a:r>
            <a:r>
              <a:rPr lang="it-IT" dirty="0"/>
              <a:t> in </a:t>
            </a:r>
            <a:r>
              <a:rPr lang="it-IT" dirty="0" err="1"/>
              <a:t>young</a:t>
            </a:r>
            <a:r>
              <a:rPr lang="it-IT" dirty="0"/>
              <a:t> </a:t>
            </a:r>
            <a:r>
              <a:rPr lang="it-IT" dirty="0" err="1"/>
              <a:t>animals</a:t>
            </a:r>
            <a:r>
              <a:rPr lang="it-IT" dirty="0"/>
              <a:t>.</a:t>
            </a:r>
            <a:r>
              <a:rPr lang="it-IT" b="1" dirty="0"/>
              <a:t> FMD </a:t>
            </a:r>
            <a:r>
              <a:rPr lang="it-IT" dirty="0" err="1"/>
              <a:t>was</a:t>
            </a:r>
            <a:r>
              <a:rPr lang="it-IT" dirty="0"/>
              <a:t> once </a:t>
            </a:r>
            <a:r>
              <a:rPr lang="it-IT" dirty="0" err="1"/>
              <a:t>distributed</a:t>
            </a:r>
            <a:r>
              <a:rPr lang="it-IT" dirty="0"/>
              <a:t> </a:t>
            </a:r>
            <a:r>
              <a:rPr lang="it-IT" dirty="0" err="1" smtClean="0"/>
              <a:t>worldwide</a:t>
            </a:r>
            <a:r>
              <a:rPr lang="it-IT" dirty="0" smtClean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eradicated</a:t>
            </a:r>
            <a:r>
              <a:rPr lang="it-IT" dirty="0"/>
              <a:t> in some </a:t>
            </a:r>
            <a:r>
              <a:rPr lang="it-IT" dirty="0" err="1"/>
              <a:t>regions</a:t>
            </a:r>
            <a:r>
              <a:rPr lang="it-IT" dirty="0"/>
              <a:t>, </a:t>
            </a:r>
            <a:r>
              <a:rPr lang="it-IT" dirty="0" err="1"/>
              <a:t>including</a:t>
            </a:r>
            <a:r>
              <a:rPr lang="it-IT" dirty="0"/>
              <a:t> North America and Western </a:t>
            </a:r>
            <a:r>
              <a:rPr lang="it-IT" dirty="0" smtClean="0"/>
              <a:t>Europe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6985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>
            <a:normAutofit/>
          </a:bodyPr>
          <a:lstStyle/>
          <a:p>
            <a:pPr algn="just"/>
            <a:r>
              <a:rPr lang="it-IT" b="1" dirty="0"/>
              <a:t>2-day-old </a:t>
            </a:r>
            <a:r>
              <a:rPr lang="it-IT" dirty="0" err="1"/>
              <a:t>vesicles</a:t>
            </a:r>
            <a:r>
              <a:rPr lang="it-IT" dirty="0"/>
              <a:t>. Note </a:t>
            </a:r>
            <a:r>
              <a:rPr lang="it-IT" dirty="0" err="1"/>
              <a:t>necrosis</a:t>
            </a:r>
            <a:r>
              <a:rPr lang="it-IT" dirty="0"/>
              <a:t> of </a:t>
            </a:r>
            <a:r>
              <a:rPr lang="it-IT" dirty="0" err="1"/>
              <a:t>epithelium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lesion</a:t>
            </a:r>
            <a:r>
              <a:rPr lang="it-IT" dirty="0"/>
              <a:t> </a:t>
            </a:r>
            <a:r>
              <a:rPr lang="it-IT" dirty="0" err="1"/>
              <a:t>sites</a:t>
            </a:r>
            <a:endParaRPr lang="it-IT" dirty="0"/>
          </a:p>
        </p:txBody>
      </p:sp>
      <p:pic>
        <p:nvPicPr>
          <p:cNvPr id="5" name="Segnaposto contenuto 4" descr="Schermata 2016-05-28 alle 18.02.38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7" b="28636"/>
          <a:stretch/>
        </p:blipFill>
        <p:spPr>
          <a:xfrm>
            <a:off x="762000" y="2540000"/>
            <a:ext cx="7656512" cy="3511549"/>
          </a:xfrm>
        </p:spPr>
      </p:pic>
    </p:spTree>
    <p:extLst>
      <p:ext uri="{BB962C8B-B14F-4D97-AF65-F5344CB8AC3E}">
        <p14:creationId xmlns:p14="http://schemas.microsoft.com/office/powerpoint/2010/main" val="329786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>
            <a:normAutofit/>
          </a:bodyPr>
          <a:lstStyle/>
          <a:p>
            <a:pPr algn="just"/>
            <a:r>
              <a:rPr lang="it-IT" b="1" dirty="0"/>
              <a:t>4-day-old </a:t>
            </a:r>
            <a:r>
              <a:rPr lang="it-IT" dirty="0" err="1"/>
              <a:t>lesions</a:t>
            </a:r>
            <a:r>
              <a:rPr lang="it-IT" dirty="0"/>
              <a:t>. </a:t>
            </a:r>
            <a:r>
              <a:rPr lang="it-IT" dirty="0" err="1"/>
              <a:t>Scab</a:t>
            </a:r>
            <a:r>
              <a:rPr lang="it-IT" dirty="0"/>
              <a:t> </a:t>
            </a:r>
            <a:r>
              <a:rPr lang="it-IT" dirty="0" err="1"/>
              <a:t>formation</a:t>
            </a:r>
            <a:r>
              <a:rPr lang="it-IT" dirty="0"/>
              <a:t> and </a:t>
            </a:r>
            <a:r>
              <a:rPr lang="it-IT" dirty="0" err="1"/>
              <a:t>healing</a:t>
            </a:r>
            <a:r>
              <a:rPr lang="it-IT" dirty="0"/>
              <a:t> </a:t>
            </a:r>
            <a:r>
              <a:rPr lang="it-IT" dirty="0" err="1"/>
              <a:t>evident</a:t>
            </a:r>
            <a:endParaRPr lang="it-IT" dirty="0"/>
          </a:p>
        </p:txBody>
      </p:sp>
      <p:pic>
        <p:nvPicPr>
          <p:cNvPr id="5" name="Segnaposto contenuto 4" descr="Schermata 2016-05-28 alle 18.02.47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1" t="25929" r="1161" b="26990"/>
          <a:stretch/>
        </p:blipFill>
        <p:spPr>
          <a:xfrm>
            <a:off x="762000" y="2438400"/>
            <a:ext cx="7656512" cy="3613149"/>
          </a:xfrm>
        </p:spPr>
      </p:pic>
    </p:spTree>
    <p:extLst>
      <p:ext uri="{BB962C8B-B14F-4D97-AF65-F5344CB8AC3E}">
        <p14:creationId xmlns:p14="http://schemas.microsoft.com/office/powerpoint/2010/main" val="329786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>
            <a:normAutofit/>
          </a:bodyPr>
          <a:lstStyle/>
          <a:p>
            <a:pPr algn="just"/>
            <a:r>
              <a:rPr lang="it-IT" b="1" dirty="0" smtClean="0"/>
              <a:t>4-</a:t>
            </a:r>
            <a:r>
              <a:rPr lang="it-IT" b="1" dirty="0"/>
              <a:t>day-old </a:t>
            </a:r>
            <a:r>
              <a:rPr lang="it-IT" dirty="0" err="1"/>
              <a:t>lesions</a:t>
            </a:r>
            <a:r>
              <a:rPr lang="it-IT" dirty="0"/>
              <a:t> on the </a:t>
            </a:r>
            <a:r>
              <a:rPr lang="it-IT" dirty="0" err="1"/>
              <a:t>tongue</a:t>
            </a:r>
            <a:r>
              <a:rPr lang="it-IT" dirty="0"/>
              <a:t> of a </a:t>
            </a:r>
            <a:r>
              <a:rPr lang="it-IT" dirty="0" err="1"/>
              <a:t>pig</a:t>
            </a:r>
            <a:r>
              <a:rPr lang="it-IT" dirty="0"/>
              <a:t>. </a:t>
            </a:r>
            <a:r>
              <a:rPr lang="it-IT" dirty="0" err="1"/>
              <a:t>Fibrinous</a:t>
            </a:r>
            <a:r>
              <a:rPr lang="it-IT" dirty="0"/>
              <a:t> in-</a:t>
            </a:r>
            <a:r>
              <a:rPr lang="it-IT" dirty="0" err="1"/>
              <a:t>filling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extensive</a:t>
            </a:r>
            <a:r>
              <a:rPr lang="it-IT" dirty="0"/>
              <a:t>. Note </a:t>
            </a:r>
            <a:r>
              <a:rPr lang="it-IT" dirty="0" err="1"/>
              <a:t>similarity</a:t>
            </a:r>
            <a:r>
              <a:rPr lang="it-IT" dirty="0"/>
              <a:t> with bovine </a:t>
            </a:r>
            <a:r>
              <a:rPr lang="it-IT" dirty="0" err="1"/>
              <a:t>lesions</a:t>
            </a:r>
            <a:r>
              <a:rPr lang="it-IT" dirty="0"/>
              <a:t> of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age</a:t>
            </a:r>
            <a:endParaRPr lang="it-IT" dirty="0"/>
          </a:p>
        </p:txBody>
      </p:sp>
      <p:pic>
        <p:nvPicPr>
          <p:cNvPr id="5" name="Segnaposto contenuto 4" descr="Schermata 2016-05-28 alle 18.03.01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77" b="17209"/>
          <a:stretch/>
        </p:blipFill>
        <p:spPr>
          <a:xfrm>
            <a:off x="762000" y="2527300"/>
            <a:ext cx="7656512" cy="3524249"/>
          </a:xfrm>
        </p:spPr>
      </p:pic>
    </p:spTree>
    <p:extLst>
      <p:ext uri="{BB962C8B-B14F-4D97-AF65-F5344CB8AC3E}">
        <p14:creationId xmlns:p14="http://schemas.microsoft.com/office/powerpoint/2010/main" val="329786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>
            <a:normAutofit/>
          </a:bodyPr>
          <a:lstStyle/>
          <a:p>
            <a:pPr algn="just"/>
            <a:r>
              <a:rPr lang="it-IT" dirty="0" smtClean="0"/>
              <a:t>1-</a:t>
            </a:r>
            <a:r>
              <a:rPr lang="it-IT" dirty="0"/>
              <a:t>day-old </a:t>
            </a:r>
            <a:r>
              <a:rPr lang="it-IT" dirty="0" err="1"/>
              <a:t>coronary</a:t>
            </a:r>
            <a:r>
              <a:rPr lang="it-IT" dirty="0"/>
              <a:t> band </a:t>
            </a:r>
            <a:r>
              <a:rPr lang="it-IT" dirty="0" err="1"/>
              <a:t>lesions</a:t>
            </a:r>
            <a:r>
              <a:rPr lang="it-IT" dirty="0"/>
              <a:t> on a </a:t>
            </a:r>
            <a:r>
              <a:rPr lang="it-IT" dirty="0" err="1"/>
              <a:t>pig’s</a:t>
            </a:r>
            <a:r>
              <a:rPr lang="it-IT" dirty="0"/>
              <a:t> </a:t>
            </a:r>
            <a:r>
              <a:rPr lang="it-IT" dirty="0" err="1"/>
              <a:t>feet</a:t>
            </a:r>
            <a:endParaRPr lang="it-IT" dirty="0"/>
          </a:p>
        </p:txBody>
      </p:sp>
      <p:pic>
        <p:nvPicPr>
          <p:cNvPr id="5" name="Segnaposto contenuto 4" descr="Schermata 2016-05-28 alle 18.03.11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5" b="21831"/>
          <a:stretch/>
        </p:blipFill>
        <p:spPr>
          <a:xfrm>
            <a:off x="762000" y="2784474"/>
            <a:ext cx="7656512" cy="3267075"/>
          </a:xfrm>
        </p:spPr>
      </p:pic>
    </p:spTree>
    <p:extLst>
      <p:ext uri="{BB962C8B-B14F-4D97-AF65-F5344CB8AC3E}">
        <p14:creationId xmlns:p14="http://schemas.microsoft.com/office/powerpoint/2010/main" val="329786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>
            <a:normAutofit/>
          </a:bodyPr>
          <a:lstStyle/>
          <a:p>
            <a:pPr algn="just"/>
            <a:r>
              <a:rPr lang="it-IT" dirty="0" err="1"/>
              <a:t>Unruptured</a:t>
            </a:r>
            <a:r>
              <a:rPr lang="it-IT" dirty="0"/>
              <a:t> </a:t>
            </a:r>
            <a:r>
              <a:rPr lang="it-IT" dirty="0" err="1"/>
              <a:t>vesicle</a:t>
            </a:r>
            <a:r>
              <a:rPr lang="it-IT" dirty="0"/>
              <a:t> on the </a:t>
            </a:r>
            <a:r>
              <a:rPr lang="it-IT" dirty="0" err="1"/>
              <a:t>supernumerary</a:t>
            </a:r>
            <a:r>
              <a:rPr lang="it-IT" dirty="0"/>
              <a:t> </a:t>
            </a:r>
            <a:r>
              <a:rPr lang="it-IT" dirty="0" err="1"/>
              <a:t>digit</a:t>
            </a:r>
            <a:r>
              <a:rPr lang="it-IT" dirty="0"/>
              <a:t> of a </a:t>
            </a:r>
            <a:r>
              <a:rPr lang="it-IT" dirty="0" err="1"/>
              <a:t>pig’s</a:t>
            </a:r>
            <a:r>
              <a:rPr lang="it-IT" dirty="0"/>
              <a:t> </a:t>
            </a:r>
            <a:r>
              <a:rPr lang="it-IT" dirty="0" err="1"/>
              <a:t>foot</a:t>
            </a:r>
            <a:r>
              <a:rPr lang="it-IT" dirty="0"/>
              <a:t>. </a:t>
            </a:r>
            <a:r>
              <a:rPr lang="it-IT" b="1" dirty="0" smtClean="0"/>
              <a:t>2 </a:t>
            </a:r>
            <a:r>
              <a:rPr lang="it-IT" b="1" dirty="0" err="1"/>
              <a:t>days</a:t>
            </a:r>
            <a:r>
              <a:rPr lang="it-IT" b="1" dirty="0"/>
              <a:t> of </a:t>
            </a:r>
            <a:r>
              <a:rPr lang="it-IT" b="1" dirty="0" err="1"/>
              <a:t>age</a:t>
            </a:r>
            <a:endParaRPr lang="it-IT" b="1" dirty="0"/>
          </a:p>
        </p:txBody>
      </p:sp>
      <p:pic>
        <p:nvPicPr>
          <p:cNvPr id="7" name="Segnaposto contenuto 6" descr="Schermata 2016-05-28 alle 18.03.17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0" b="34606"/>
          <a:stretch/>
        </p:blipFill>
        <p:spPr>
          <a:xfrm>
            <a:off x="762000" y="2578100"/>
            <a:ext cx="7656512" cy="3473449"/>
          </a:xfrm>
        </p:spPr>
      </p:pic>
    </p:spTree>
    <p:extLst>
      <p:ext uri="{BB962C8B-B14F-4D97-AF65-F5344CB8AC3E}">
        <p14:creationId xmlns:p14="http://schemas.microsoft.com/office/powerpoint/2010/main" val="329786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>
            <a:normAutofit/>
          </a:bodyPr>
          <a:lstStyle/>
          <a:p>
            <a:pPr algn="just"/>
            <a:r>
              <a:rPr lang="it-IT" dirty="0" err="1"/>
              <a:t>Pig’s</a:t>
            </a:r>
            <a:r>
              <a:rPr lang="it-IT" dirty="0"/>
              <a:t> </a:t>
            </a:r>
            <a:r>
              <a:rPr lang="it-IT" dirty="0" err="1"/>
              <a:t>feet</a:t>
            </a:r>
            <a:r>
              <a:rPr lang="it-IT" dirty="0"/>
              <a:t> with </a:t>
            </a:r>
            <a:r>
              <a:rPr lang="it-IT" b="1" dirty="0"/>
              <a:t>3-day-old </a:t>
            </a:r>
            <a:r>
              <a:rPr lang="it-IT" dirty="0" err="1"/>
              <a:t>lesions</a:t>
            </a:r>
            <a:r>
              <a:rPr lang="it-IT" dirty="0"/>
              <a:t> </a:t>
            </a:r>
            <a:r>
              <a:rPr lang="it-IT" dirty="0" err="1"/>
              <a:t>along</a:t>
            </a:r>
            <a:r>
              <a:rPr lang="it-IT" dirty="0"/>
              <a:t> the </a:t>
            </a:r>
            <a:r>
              <a:rPr lang="it-IT" dirty="0" err="1"/>
              <a:t>coronary</a:t>
            </a:r>
            <a:r>
              <a:rPr lang="it-IT" dirty="0"/>
              <a:t> </a:t>
            </a:r>
            <a:r>
              <a:rPr lang="it-IT" dirty="0" err="1"/>
              <a:t>bands</a:t>
            </a:r>
            <a:r>
              <a:rPr lang="it-IT" dirty="0"/>
              <a:t> of </a:t>
            </a:r>
            <a:r>
              <a:rPr lang="it-IT" dirty="0" err="1"/>
              <a:t>main</a:t>
            </a:r>
            <a:r>
              <a:rPr lang="it-IT" dirty="0"/>
              <a:t> and </a:t>
            </a:r>
            <a:r>
              <a:rPr lang="it-IT" dirty="0" err="1"/>
              <a:t>supernumerary</a:t>
            </a:r>
            <a:r>
              <a:rPr lang="it-IT" dirty="0"/>
              <a:t> </a:t>
            </a:r>
            <a:r>
              <a:rPr lang="it-IT" dirty="0" err="1"/>
              <a:t>digits</a:t>
            </a:r>
            <a:endParaRPr lang="it-IT" dirty="0"/>
          </a:p>
        </p:txBody>
      </p:sp>
      <p:pic>
        <p:nvPicPr>
          <p:cNvPr id="5" name="Segnaposto contenuto 4" descr="Schermata 2016-05-28 alle 18.03.21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09" b="15907"/>
          <a:stretch/>
        </p:blipFill>
        <p:spPr>
          <a:xfrm>
            <a:off x="762000" y="2540000"/>
            <a:ext cx="7656512" cy="3511549"/>
          </a:xfrm>
        </p:spPr>
      </p:pic>
    </p:spTree>
    <p:extLst>
      <p:ext uri="{BB962C8B-B14F-4D97-AF65-F5344CB8AC3E}">
        <p14:creationId xmlns:p14="http://schemas.microsoft.com/office/powerpoint/2010/main" val="329786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>
            <a:normAutofit/>
          </a:bodyPr>
          <a:lstStyle/>
          <a:p>
            <a:pPr algn="just"/>
            <a:r>
              <a:rPr lang="it-IT" b="1" dirty="0" err="1"/>
              <a:t>Six-day-old</a:t>
            </a:r>
            <a:r>
              <a:rPr lang="it-IT" b="1" dirty="0"/>
              <a:t> </a:t>
            </a:r>
            <a:r>
              <a:rPr lang="it-IT" dirty="0" err="1"/>
              <a:t>lesions</a:t>
            </a:r>
            <a:r>
              <a:rPr lang="it-IT" dirty="0"/>
              <a:t> on a </a:t>
            </a:r>
            <a:r>
              <a:rPr lang="it-IT" dirty="0" err="1"/>
              <a:t>pig’s</a:t>
            </a:r>
            <a:r>
              <a:rPr lang="it-IT" dirty="0"/>
              <a:t> </a:t>
            </a:r>
            <a:r>
              <a:rPr lang="it-IT" dirty="0" err="1"/>
              <a:t>feet</a:t>
            </a:r>
            <a:r>
              <a:rPr lang="it-IT" dirty="0"/>
              <a:t>. Note </a:t>
            </a:r>
            <a:r>
              <a:rPr lang="it-IT" dirty="0" err="1"/>
              <a:t>sero-fibrinous</a:t>
            </a:r>
            <a:r>
              <a:rPr lang="it-IT" dirty="0"/>
              <a:t> in-</a:t>
            </a:r>
            <a:r>
              <a:rPr lang="it-IT" dirty="0" err="1"/>
              <a:t>filling</a:t>
            </a:r>
            <a:r>
              <a:rPr lang="it-IT" dirty="0"/>
              <a:t>.</a:t>
            </a:r>
          </a:p>
        </p:txBody>
      </p:sp>
      <p:pic>
        <p:nvPicPr>
          <p:cNvPr id="5" name="Segnaposto contenuto 4" descr="Schermata 2016-05-28 alle 18.03.27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3" b="33232"/>
          <a:stretch/>
        </p:blipFill>
        <p:spPr>
          <a:xfrm>
            <a:off x="762000" y="2540000"/>
            <a:ext cx="7656512" cy="3511549"/>
          </a:xfrm>
        </p:spPr>
      </p:pic>
    </p:spTree>
    <p:extLst>
      <p:ext uri="{BB962C8B-B14F-4D97-AF65-F5344CB8AC3E}">
        <p14:creationId xmlns:p14="http://schemas.microsoft.com/office/powerpoint/2010/main" val="329786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>
            <a:normAutofit/>
          </a:bodyPr>
          <a:lstStyle/>
          <a:p>
            <a:pPr algn="just"/>
            <a:r>
              <a:rPr lang="it-IT" dirty="0" err="1"/>
              <a:t>Pig’s</a:t>
            </a:r>
            <a:r>
              <a:rPr lang="it-IT" dirty="0"/>
              <a:t> </a:t>
            </a:r>
            <a:r>
              <a:rPr lang="it-IT" dirty="0" err="1"/>
              <a:t>feet</a:t>
            </a:r>
            <a:r>
              <a:rPr lang="it-IT" dirty="0"/>
              <a:t> with </a:t>
            </a:r>
            <a:r>
              <a:rPr lang="it-IT" b="1" dirty="0"/>
              <a:t>8-day-old </a:t>
            </a:r>
            <a:r>
              <a:rPr lang="it-IT" dirty="0" err="1"/>
              <a:t>lesions</a:t>
            </a:r>
            <a:r>
              <a:rPr lang="it-IT" dirty="0"/>
              <a:t>. Under-</a:t>
            </a:r>
            <a:r>
              <a:rPr lang="it-IT" dirty="0" err="1"/>
              <a:t>running</a:t>
            </a:r>
            <a:r>
              <a:rPr lang="it-IT" dirty="0"/>
              <a:t> of </a:t>
            </a:r>
            <a:r>
              <a:rPr lang="it-IT" dirty="0" err="1"/>
              <a:t>horn</a:t>
            </a:r>
            <a:r>
              <a:rPr lang="it-IT" dirty="0"/>
              <a:t> </a:t>
            </a:r>
            <a:r>
              <a:rPr lang="it-IT" dirty="0" err="1"/>
              <a:t>tissue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evident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extensive</a:t>
            </a:r>
            <a:r>
              <a:rPr lang="it-IT" dirty="0"/>
              <a:t> </a:t>
            </a:r>
            <a:r>
              <a:rPr lang="it-IT" dirty="0" err="1"/>
              <a:t>scab</a:t>
            </a:r>
            <a:r>
              <a:rPr lang="it-IT" dirty="0"/>
              <a:t> </a:t>
            </a:r>
            <a:r>
              <a:rPr lang="it-IT" dirty="0" err="1"/>
              <a:t>formation</a:t>
            </a:r>
            <a:r>
              <a:rPr lang="it-IT" dirty="0"/>
              <a:t> and </a:t>
            </a:r>
            <a:r>
              <a:rPr lang="it-IT" dirty="0" err="1"/>
              <a:t>healing</a:t>
            </a:r>
            <a:endParaRPr lang="it-IT" dirty="0"/>
          </a:p>
        </p:txBody>
      </p:sp>
      <p:pic>
        <p:nvPicPr>
          <p:cNvPr id="5" name="Segnaposto contenuto 4" descr="Schermata 2016-05-28 alle 18.03.33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8" b="31748"/>
          <a:stretch/>
        </p:blipFill>
        <p:spPr>
          <a:xfrm>
            <a:off x="762000" y="2590800"/>
            <a:ext cx="7656512" cy="3460749"/>
          </a:xfrm>
        </p:spPr>
      </p:pic>
    </p:spTree>
    <p:extLst>
      <p:ext uri="{BB962C8B-B14F-4D97-AF65-F5344CB8AC3E}">
        <p14:creationId xmlns:p14="http://schemas.microsoft.com/office/powerpoint/2010/main" val="329786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>
            <a:normAutofit/>
          </a:bodyPr>
          <a:lstStyle/>
          <a:p>
            <a:pPr algn="just"/>
            <a:r>
              <a:rPr lang="it-IT" dirty="0" err="1"/>
              <a:t>Pig’s</a:t>
            </a:r>
            <a:r>
              <a:rPr lang="it-IT" dirty="0"/>
              <a:t> </a:t>
            </a:r>
            <a:r>
              <a:rPr lang="it-IT" dirty="0" err="1"/>
              <a:t>feet</a:t>
            </a:r>
            <a:r>
              <a:rPr lang="it-IT" dirty="0"/>
              <a:t> with </a:t>
            </a:r>
            <a:r>
              <a:rPr lang="it-IT" b="1" dirty="0"/>
              <a:t>9-day-old </a:t>
            </a:r>
            <a:r>
              <a:rPr lang="it-IT" dirty="0" err="1"/>
              <a:t>lesions</a:t>
            </a:r>
            <a:endParaRPr lang="it-IT" dirty="0"/>
          </a:p>
        </p:txBody>
      </p:sp>
      <p:pic>
        <p:nvPicPr>
          <p:cNvPr id="5" name="Segnaposto contenuto 4" descr="Schermata 2016-05-28 alle 18.03.40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7" b="17295"/>
          <a:stretch/>
        </p:blipFill>
        <p:spPr>
          <a:xfrm>
            <a:off x="762000" y="2552700"/>
            <a:ext cx="7656512" cy="3498849"/>
          </a:xfrm>
        </p:spPr>
      </p:pic>
    </p:spTree>
    <p:extLst>
      <p:ext uri="{BB962C8B-B14F-4D97-AF65-F5344CB8AC3E}">
        <p14:creationId xmlns:p14="http://schemas.microsoft.com/office/powerpoint/2010/main" val="329786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76199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3200" dirty="0" smtClean="0"/>
              <a:t>SHEEP</a:t>
            </a:r>
            <a:endParaRPr lang="it-IT" sz="32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2"/>
          </p:nvPr>
        </p:nvSpPr>
        <p:spPr>
          <a:xfrm>
            <a:off x="5051425" y="1333500"/>
            <a:ext cx="3635375" cy="527050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it-IT" dirty="0" err="1"/>
              <a:t>Although</a:t>
            </a:r>
            <a:r>
              <a:rPr lang="it-IT" dirty="0"/>
              <a:t> severe </a:t>
            </a:r>
            <a:r>
              <a:rPr lang="it-IT" dirty="0" err="1"/>
              <a:t>cases</a:t>
            </a:r>
            <a:r>
              <a:rPr lang="it-IT" dirty="0"/>
              <a:t> can </a:t>
            </a:r>
            <a:r>
              <a:rPr lang="it-IT" dirty="0" err="1"/>
              <a:t>occur</a:t>
            </a:r>
            <a:r>
              <a:rPr lang="it-IT" dirty="0"/>
              <a:t>, </a:t>
            </a:r>
            <a:r>
              <a:rPr lang="it-IT" b="1" dirty="0"/>
              <a:t>FMD</a:t>
            </a:r>
            <a:r>
              <a:rPr lang="it-IT" dirty="0"/>
              <a:t> </a:t>
            </a:r>
            <a:r>
              <a:rPr lang="it-IT" dirty="0" err="1"/>
              <a:t>tends</a:t>
            </a:r>
            <a:r>
              <a:rPr lang="it-IT" dirty="0"/>
              <a:t> to be </a:t>
            </a:r>
            <a:r>
              <a:rPr lang="it-IT" dirty="0" err="1"/>
              <a:t>mild</a:t>
            </a:r>
            <a:r>
              <a:rPr lang="it-IT" dirty="0"/>
              <a:t> in </a:t>
            </a:r>
            <a:r>
              <a:rPr lang="it-IT" dirty="0" err="1"/>
              <a:t>sheep</a:t>
            </a:r>
            <a:r>
              <a:rPr lang="it-IT" dirty="0"/>
              <a:t> and </a:t>
            </a:r>
            <a:r>
              <a:rPr lang="it-IT" dirty="0" err="1"/>
              <a:t>goats</a:t>
            </a:r>
            <a:r>
              <a:rPr lang="it-IT" dirty="0"/>
              <a:t>. A </a:t>
            </a:r>
            <a:r>
              <a:rPr lang="it-IT" dirty="0" err="1"/>
              <a:t>significant</a:t>
            </a:r>
            <a:r>
              <a:rPr lang="it-IT" dirty="0"/>
              <a:t>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infected</a:t>
            </a:r>
            <a:r>
              <a:rPr lang="it-IT" dirty="0"/>
              <a:t> </a:t>
            </a:r>
            <a:r>
              <a:rPr lang="it-IT" dirty="0" err="1"/>
              <a:t>animals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be </a:t>
            </a:r>
            <a:r>
              <a:rPr lang="it-IT" dirty="0" err="1"/>
              <a:t>asymptomatic</a:t>
            </a:r>
            <a:r>
              <a:rPr lang="it-IT" dirty="0"/>
              <a:t> or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lesions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one</a:t>
            </a:r>
            <a:r>
              <a:rPr lang="it-IT" dirty="0"/>
              <a:t> site. Common </a:t>
            </a:r>
            <a:r>
              <a:rPr lang="it-IT" dirty="0" err="1"/>
              <a:t>signs</a:t>
            </a:r>
            <a:r>
              <a:rPr lang="it-IT" dirty="0"/>
              <a:t> in small </a:t>
            </a:r>
            <a:r>
              <a:rPr lang="it-IT" dirty="0" err="1"/>
              <a:t>ruminants</a:t>
            </a:r>
            <a:r>
              <a:rPr lang="it-IT" dirty="0"/>
              <a:t> are </a:t>
            </a:r>
            <a:r>
              <a:rPr lang="it-IT" dirty="0" err="1"/>
              <a:t>fever</a:t>
            </a:r>
            <a:r>
              <a:rPr lang="it-IT" dirty="0"/>
              <a:t> and </a:t>
            </a:r>
            <a:r>
              <a:rPr lang="it-IT" dirty="0" err="1"/>
              <a:t>mild</a:t>
            </a:r>
            <a:r>
              <a:rPr lang="it-IT" dirty="0"/>
              <a:t> to severe </a:t>
            </a:r>
            <a:r>
              <a:rPr lang="it-IT" dirty="0" err="1"/>
              <a:t>lameness</a:t>
            </a:r>
            <a:r>
              <a:rPr lang="it-IT" dirty="0"/>
              <a:t> of </a:t>
            </a:r>
            <a:r>
              <a:rPr lang="it-IT" dirty="0" err="1"/>
              <a:t>one</a:t>
            </a:r>
            <a:r>
              <a:rPr lang="it-IT" dirty="0"/>
              <a:t> or more </a:t>
            </a:r>
            <a:r>
              <a:rPr lang="it-IT" dirty="0" err="1"/>
              <a:t>legs</a:t>
            </a:r>
            <a:r>
              <a:rPr lang="it-IT" dirty="0"/>
              <a:t>. </a:t>
            </a:r>
            <a:r>
              <a:rPr lang="it-IT" dirty="0" err="1"/>
              <a:t>Vesicles</a:t>
            </a:r>
            <a:r>
              <a:rPr lang="it-IT" dirty="0"/>
              <a:t> </a:t>
            </a:r>
            <a:r>
              <a:rPr lang="it-IT" dirty="0" err="1"/>
              <a:t>occur</a:t>
            </a:r>
            <a:r>
              <a:rPr lang="it-IT" dirty="0"/>
              <a:t> on the </a:t>
            </a:r>
            <a:r>
              <a:rPr lang="it-IT" dirty="0" err="1"/>
              <a:t>feet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in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species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rupture</a:t>
            </a:r>
            <a:r>
              <a:rPr lang="it-IT" dirty="0"/>
              <a:t> and be </a:t>
            </a:r>
            <a:r>
              <a:rPr lang="it-IT" dirty="0" err="1"/>
              <a:t>hidden</a:t>
            </a:r>
            <a:r>
              <a:rPr lang="it-IT" dirty="0"/>
              <a:t> by </a:t>
            </a:r>
            <a:r>
              <a:rPr lang="it-IT" dirty="0" err="1"/>
              <a:t>foot</a:t>
            </a:r>
            <a:r>
              <a:rPr lang="it-IT" dirty="0"/>
              <a:t> </a:t>
            </a:r>
            <a:r>
              <a:rPr lang="it-IT" dirty="0" err="1"/>
              <a:t>lesions</a:t>
            </a:r>
            <a:r>
              <a:rPr lang="it-IT" dirty="0"/>
              <a:t> from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causes</a:t>
            </a:r>
            <a:r>
              <a:rPr lang="it-IT" dirty="0"/>
              <a:t>. </a:t>
            </a:r>
            <a:r>
              <a:rPr lang="it-IT" dirty="0" err="1"/>
              <a:t>Mouth</a:t>
            </a:r>
            <a:r>
              <a:rPr lang="it-IT" dirty="0"/>
              <a:t> </a:t>
            </a:r>
            <a:r>
              <a:rPr lang="it-IT" dirty="0" err="1"/>
              <a:t>lesions</a:t>
            </a:r>
            <a:r>
              <a:rPr lang="it-IT" dirty="0"/>
              <a:t> are </a:t>
            </a:r>
            <a:r>
              <a:rPr lang="it-IT" dirty="0" err="1"/>
              <a:t>often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noticeable</a:t>
            </a:r>
            <a:r>
              <a:rPr lang="it-IT" dirty="0"/>
              <a:t> or severe, and </a:t>
            </a:r>
            <a:r>
              <a:rPr lang="it-IT" dirty="0" err="1"/>
              <a:t>generally</a:t>
            </a:r>
            <a:r>
              <a:rPr lang="it-IT" dirty="0"/>
              <a:t> </a:t>
            </a:r>
            <a:r>
              <a:rPr lang="it-IT" dirty="0" err="1"/>
              <a:t>appear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shallow</a:t>
            </a:r>
            <a:r>
              <a:rPr lang="it-IT" dirty="0"/>
              <a:t> </a:t>
            </a:r>
            <a:r>
              <a:rPr lang="it-IT" dirty="0" err="1"/>
              <a:t>erosions</a:t>
            </a:r>
            <a:r>
              <a:rPr lang="it-IT" dirty="0"/>
              <a:t>. </a:t>
            </a:r>
            <a:r>
              <a:rPr lang="it-IT" dirty="0" err="1"/>
              <a:t>Vesicles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be </a:t>
            </a:r>
            <a:r>
              <a:rPr lang="it-IT" dirty="0" err="1"/>
              <a:t>noted</a:t>
            </a:r>
            <a:r>
              <a:rPr lang="it-IT" dirty="0"/>
              <a:t> on the </a:t>
            </a:r>
            <a:r>
              <a:rPr lang="it-IT" dirty="0" err="1"/>
              <a:t>teats</a:t>
            </a:r>
            <a:r>
              <a:rPr lang="it-IT" dirty="0"/>
              <a:t>, and </a:t>
            </a:r>
            <a:r>
              <a:rPr lang="it-IT" dirty="0" err="1"/>
              <a:t>rarely</a:t>
            </a:r>
            <a:r>
              <a:rPr lang="it-IT" dirty="0"/>
              <a:t> on the vulva or </a:t>
            </a:r>
            <a:r>
              <a:rPr lang="it-IT" dirty="0" err="1"/>
              <a:t>prepuce</a:t>
            </a:r>
            <a:r>
              <a:rPr lang="it-IT" dirty="0"/>
              <a:t>. Milk production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drop</a:t>
            </a:r>
            <a:r>
              <a:rPr lang="it-IT" dirty="0"/>
              <a:t>, and </a:t>
            </a:r>
            <a:r>
              <a:rPr lang="it-IT" dirty="0" err="1"/>
              <a:t>rams</a:t>
            </a:r>
            <a:r>
              <a:rPr lang="it-IT" dirty="0"/>
              <a:t> can be </a:t>
            </a:r>
            <a:r>
              <a:rPr lang="it-IT" dirty="0" err="1"/>
              <a:t>reluctant</a:t>
            </a:r>
            <a:r>
              <a:rPr lang="it-IT" dirty="0"/>
              <a:t> to mate. </a:t>
            </a:r>
            <a:r>
              <a:rPr lang="it-IT" dirty="0" err="1"/>
              <a:t>Significant</a:t>
            </a:r>
            <a:r>
              <a:rPr lang="it-IT" dirty="0"/>
              <a:t> </a:t>
            </a:r>
            <a:r>
              <a:rPr lang="it-IT" dirty="0" err="1"/>
              <a:t>numbers</a:t>
            </a:r>
            <a:r>
              <a:rPr lang="it-IT" dirty="0"/>
              <a:t> of </a:t>
            </a:r>
            <a:r>
              <a:rPr lang="it-IT" dirty="0" err="1"/>
              <a:t>ewes</a:t>
            </a:r>
            <a:r>
              <a:rPr lang="it-IT" dirty="0"/>
              <a:t> </a:t>
            </a:r>
            <a:r>
              <a:rPr lang="it-IT" dirty="0" err="1"/>
              <a:t>abort</a:t>
            </a:r>
            <a:r>
              <a:rPr lang="it-IT" dirty="0"/>
              <a:t> in some </a:t>
            </a:r>
            <a:r>
              <a:rPr lang="it-IT" dirty="0" err="1"/>
              <a:t>outbreaks</a:t>
            </a:r>
            <a:r>
              <a:rPr lang="it-IT" dirty="0"/>
              <a:t>. Young </a:t>
            </a:r>
            <a:r>
              <a:rPr lang="it-IT" dirty="0" err="1"/>
              <a:t>lambs</a:t>
            </a:r>
            <a:r>
              <a:rPr lang="it-IT" dirty="0"/>
              <a:t> and </a:t>
            </a:r>
            <a:r>
              <a:rPr lang="it-IT" dirty="0" err="1"/>
              <a:t>kids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die due to </a:t>
            </a:r>
            <a:r>
              <a:rPr lang="it-IT" dirty="0" err="1"/>
              <a:t>heart</a:t>
            </a:r>
            <a:r>
              <a:rPr lang="it-IT" dirty="0"/>
              <a:t> </a:t>
            </a:r>
            <a:r>
              <a:rPr lang="it-IT" dirty="0" err="1"/>
              <a:t>failure</a:t>
            </a:r>
            <a:r>
              <a:rPr lang="it-IT" dirty="0"/>
              <a:t> (</a:t>
            </a:r>
            <a:r>
              <a:rPr lang="it-IT" dirty="0" err="1"/>
              <a:t>vesicles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be </a:t>
            </a:r>
            <a:r>
              <a:rPr lang="it-IT" dirty="0" err="1"/>
              <a:t>absent</a:t>
            </a:r>
            <a:r>
              <a:rPr lang="it-IT" dirty="0"/>
              <a:t>) or from </a:t>
            </a:r>
            <a:r>
              <a:rPr lang="it-IT" dirty="0" err="1" smtClean="0"/>
              <a:t>emaciation</a:t>
            </a:r>
            <a:endParaRPr lang="it-IT" dirty="0"/>
          </a:p>
        </p:txBody>
      </p:sp>
      <p:pic>
        <p:nvPicPr>
          <p:cNvPr id="6" name="Segnaposto immagine 5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600" r="166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066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pic>
        <p:nvPicPr>
          <p:cNvPr id="4" name="Segnaposto contenuto 3" descr="FMD_world_ENG.pn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"/>
          <a:stretch/>
        </p:blipFill>
        <p:spPr>
          <a:xfrm>
            <a:off x="457200" y="2197100"/>
            <a:ext cx="8229600" cy="4660900"/>
          </a:xfrm>
        </p:spPr>
      </p:pic>
      <p:pic>
        <p:nvPicPr>
          <p:cNvPr id="5" name="Immagine 4" descr="vtimxrajzbuard4hsj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495550"/>
            <a:ext cx="2209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0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>
            <a:normAutofit/>
          </a:bodyPr>
          <a:lstStyle/>
          <a:p>
            <a:pPr algn="just"/>
            <a:r>
              <a:rPr lang="it-IT" dirty="0" err="1"/>
              <a:t>Sheep’s</a:t>
            </a:r>
            <a:r>
              <a:rPr lang="it-IT" dirty="0"/>
              <a:t> </a:t>
            </a:r>
            <a:r>
              <a:rPr lang="it-IT" dirty="0" err="1"/>
              <a:t>mouth</a:t>
            </a:r>
            <a:r>
              <a:rPr lang="it-IT" dirty="0"/>
              <a:t> with </a:t>
            </a:r>
            <a:r>
              <a:rPr lang="it-IT" dirty="0" err="1"/>
              <a:t>two</a:t>
            </a:r>
            <a:r>
              <a:rPr lang="it-IT" dirty="0"/>
              <a:t> small </a:t>
            </a:r>
            <a:r>
              <a:rPr lang="it-IT" dirty="0" err="1"/>
              <a:t>unruptured</a:t>
            </a:r>
            <a:r>
              <a:rPr lang="it-IT" dirty="0"/>
              <a:t> </a:t>
            </a:r>
            <a:r>
              <a:rPr lang="it-IT" dirty="0" err="1"/>
              <a:t>vesicles</a:t>
            </a:r>
            <a:r>
              <a:rPr lang="it-IT" dirty="0"/>
              <a:t> on the </a:t>
            </a:r>
            <a:r>
              <a:rPr lang="it-IT" dirty="0" err="1"/>
              <a:t>dental</a:t>
            </a:r>
            <a:r>
              <a:rPr lang="it-IT" dirty="0"/>
              <a:t> </a:t>
            </a:r>
            <a:r>
              <a:rPr lang="it-IT" dirty="0" err="1"/>
              <a:t>pad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b="1" dirty="0"/>
              <a:t>1 </a:t>
            </a:r>
            <a:r>
              <a:rPr lang="it-IT" b="1" dirty="0" err="1"/>
              <a:t>day</a:t>
            </a:r>
            <a:r>
              <a:rPr lang="it-IT" b="1" dirty="0"/>
              <a:t> of </a:t>
            </a:r>
            <a:r>
              <a:rPr lang="it-IT" b="1" dirty="0" err="1"/>
              <a:t>age</a:t>
            </a:r>
            <a:r>
              <a:rPr lang="it-IT" dirty="0"/>
              <a:t>. Note </a:t>
            </a:r>
            <a:r>
              <a:rPr lang="it-IT" dirty="0" err="1"/>
              <a:t>blanched</a:t>
            </a:r>
            <a:r>
              <a:rPr lang="it-IT" dirty="0"/>
              <a:t>, </a:t>
            </a:r>
            <a:r>
              <a:rPr lang="it-IT" dirty="0" err="1"/>
              <a:t>glistening</a:t>
            </a:r>
            <a:r>
              <a:rPr lang="it-IT" dirty="0"/>
              <a:t> </a:t>
            </a:r>
            <a:r>
              <a:rPr lang="it-IT" dirty="0" err="1"/>
              <a:t>appearance</a:t>
            </a:r>
            <a:r>
              <a:rPr lang="it-IT" dirty="0"/>
              <a:t> of </a:t>
            </a:r>
            <a:r>
              <a:rPr lang="it-IT" dirty="0" err="1"/>
              <a:t>lesions</a:t>
            </a:r>
            <a:endParaRPr lang="it-IT" dirty="0"/>
          </a:p>
        </p:txBody>
      </p:sp>
      <p:pic>
        <p:nvPicPr>
          <p:cNvPr id="6" name="Segnaposto contenuto 5" descr="Schermata 2016-05-28 alle 17.37.33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9" b="22394"/>
          <a:stretch/>
        </p:blipFill>
        <p:spPr>
          <a:xfrm>
            <a:off x="762000" y="2784474"/>
            <a:ext cx="7656512" cy="3267075"/>
          </a:xfrm>
        </p:spPr>
      </p:pic>
    </p:spTree>
    <p:extLst>
      <p:ext uri="{BB962C8B-B14F-4D97-AF65-F5344CB8AC3E}">
        <p14:creationId xmlns:p14="http://schemas.microsoft.com/office/powerpoint/2010/main" val="84774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>
            <a:normAutofit/>
          </a:bodyPr>
          <a:lstStyle/>
          <a:p>
            <a:pPr algn="just"/>
            <a:r>
              <a:rPr lang="it-IT" b="1" dirty="0" smtClean="0"/>
              <a:t>2-</a:t>
            </a:r>
            <a:r>
              <a:rPr lang="it-IT" b="1" dirty="0"/>
              <a:t>day-old </a:t>
            </a:r>
            <a:r>
              <a:rPr lang="it-IT" dirty="0" err="1"/>
              <a:t>lesion</a:t>
            </a:r>
            <a:r>
              <a:rPr lang="it-IT" dirty="0"/>
              <a:t> on the </a:t>
            </a:r>
            <a:r>
              <a:rPr lang="it-IT" dirty="0" err="1"/>
              <a:t>dental</a:t>
            </a:r>
            <a:r>
              <a:rPr lang="it-IT" dirty="0"/>
              <a:t> </a:t>
            </a:r>
            <a:r>
              <a:rPr lang="it-IT" dirty="0" err="1"/>
              <a:t>pad</a:t>
            </a:r>
            <a:r>
              <a:rPr lang="it-IT" dirty="0"/>
              <a:t> and </a:t>
            </a:r>
            <a:r>
              <a:rPr lang="it-IT" dirty="0" err="1"/>
              <a:t>upper</a:t>
            </a:r>
            <a:r>
              <a:rPr lang="it-IT" dirty="0"/>
              <a:t> </a:t>
            </a:r>
            <a:r>
              <a:rPr lang="it-IT" dirty="0" err="1"/>
              <a:t>gum</a:t>
            </a:r>
            <a:r>
              <a:rPr lang="it-IT" dirty="0"/>
              <a:t> of a </a:t>
            </a:r>
            <a:r>
              <a:rPr lang="it-IT" dirty="0" err="1"/>
              <a:t>sheep</a:t>
            </a:r>
            <a:r>
              <a:rPr lang="it-IT" dirty="0"/>
              <a:t>. The </a:t>
            </a:r>
            <a:r>
              <a:rPr lang="it-IT" dirty="0" err="1"/>
              <a:t>margins</a:t>
            </a:r>
            <a:r>
              <a:rPr lang="it-IT" dirty="0"/>
              <a:t> of the </a:t>
            </a:r>
            <a:r>
              <a:rPr lang="it-IT" dirty="0" err="1"/>
              <a:t>lesion</a:t>
            </a:r>
            <a:r>
              <a:rPr lang="it-IT" dirty="0"/>
              <a:t> are </a:t>
            </a:r>
            <a:r>
              <a:rPr lang="it-IT" dirty="0" err="1"/>
              <a:t>sharp</a:t>
            </a:r>
            <a:endParaRPr lang="it-IT" dirty="0"/>
          </a:p>
        </p:txBody>
      </p:sp>
      <p:pic>
        <p:nvPicPr>
          <p:cNvPr id="5" name="Segnaposto contenuto 4" descr="Schermata 2016-05-28 alle 17.37.39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12" b="13816"/>
          <a:stretch/>
        </p:blipFill>
        <p:spPr>
          <a:xfrm>
            <a:off x="762000" y="2784474"/>
            <a:ext cx="7656512" cy="3267075"/>
          </a:xfrm>
        </p:spPr>
      </p:pic>
    </p:spTree>
    <p:extLst>
      <p:ext uri="{BB962C8B-B14F-4D97-AF65-F5344CB8AC3E}">
        <p14:creationId xmlns:p14="http://schemas.microsoft.com/office/powerpoint/2010/main" val="317048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>
            <a:normAutofit/>
          </a:bodyPr>
          <a:lstStyle/>
          <a:p>
            <a:pPr algn="just"/>
            <a:r>
              <a:rPr lang="it-IT" dirty="0" err="1"/>
              <a:t>Further</a:t>
            </a:r>
            <a:r>
              <a:rPr lang="it-IT" dirty="0"/>
              <a:t> </a:t>
            </a:r>
            <a:r>
              <a:rPr lang="it-IT" dirty="0" err="1"/>
              <a:t>examples</a:t>
            </a:r>
            <a:r>
              <a:rPr lang="it-IT" dirty="0"/>
              <a:t> of </a:t>
            </a:r>
            <a:r>
              <a:rPr lang="it-IT" b="1" dirty="0"/>
              <a:t>2-day-old </a:t>
            </a:r>
            <a:r>
              <a:rPr lang="it-IT" dirty="0" err="1"/>
              <a:t>lesions</a:t>
            </a:r>
            <a:r>
              <a:rPr lang="it-IT" dirty="0"/>
              <a:t>, in </a:t>
            </a:r>
            <a:r>
              <a:rPr lang="it-IT" dirty="0" err="1"/>
              <a:t>this</a:t>
            </a:r>
            <a:r>
              <a:rPr lang="it-IT" dirty="0"/>
              <a:t> case on a </a:t>
            </a:r>
            <a:r>
              <a:rPr lang="it-IT" dirty="0" err="1"/>
              <a:t>sheep’s</a:t>
            </a:r>
            <a:r>
              <a:rPr lang="it-IT" dirty="0"/>
              <a:t> </a:t>
            </a:r>
            <a:r>
              <a:rPr lang="it-IT" dirty="0" err="1"/>
              <a:t>tongue</a:t>
            </a:r>
            <a:endParaRPr lang="it-IT" dirty="0"/>
          </a:p>
        </p:txBody>
      </p:sp>
      <p:pic>
        <p:nvPicPr>
          <p:cNvPr id="6" name="Segnaposto contenuto 5" descr="Schermata 2016-05-28 alle 17.37.44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0" b="15883"/>
          <a:stretch/>
        </p:blipFill>
        <p:spPr>
          <a:xfrm>
            <a:off x="762000" y="2784474"/>
            <a:ext cx="7656512" cy="3267075"/>
          </a:xfrm>
        </p:spPr>
      </p:pic>
    </p:spTree>
    <p:extLst>
      <p:ext uri="{BB962C8B-B14F-4D97-AF65-F5344CB8AC3E}">
        <p14:creationId xmlns:p14="http://schemas.microsoft.com/office/powerpoint/2010/main" val="272671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>
            <a:normAutofit/>
          </a:bodyPr>
          <a:lstStyle/>
          <a:p>
            <a:pPr algn="just"/>
            <a:r>
              <a:rPr lang="it-IT" dirty="0"/>
              <a:t>A </a:t>
            </a:r>
            <a:r>
              <a:rPr lang="it-IT" b="1" dirty="0"/>
              <a:t>2-day-old </a:t>
            </a:r>
            <a:r>
              <a:rPr lang="it-IT" dirty="0" err="1"/>
              <a:t>lesion</a:t>
            </a:r>
            <a:r>
              <a:rPr lang="it-IT" dirty="0"/>
              <a:t> on the </a:t>
            </a:r>
            <a:r>
              <a:rPr lang="it-IT" dirty="0" err="1"/>
              <a:t>dental</a:t>
            </a:r>
            <a:r>
              <a:rPr lang="it-IT" dirty="0"/>
              <a:t> </a:t>
            </a:r>
            <a:r>
              <a:rPr lang="it-IT" dirty="0" err="1"/>
              <a:t>pad</a:t>
            </a:r>
            <a:r>
              <a:rPr lang="it-IT" dirty="0"/>
              <a:t> of a </a:t>
            </a:r>
            <a:r>
              <a:rPr lang="it-IT" dirty="0" err="1" smtClean="0"/>
              <a:t>sheep</a:t>
            </a:r>
            <a:endParaRPr lang="it-IT" dirty="0"/>
          </a:p>
        </p:txBody>
      </p:sp>
      <p:pic>
        <p:nvPicPr>
          <p:cNvPr id="5" name="Segnaposto contenuto 4" descr="Schermata 2016-05-28 alle 17.37.50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27" b="7163"/>
          <a:stretch/>
        </p:blipFill>
        <p:spPr>
          <a:xfrm>
            <a:off x="762000" y="2679700"/>
            <a:ext cx="7656512" cy="3371849"/>
          </a:xfrm>
        </p:spPr>
      </p:pic>
    </p:spTree>
    <p:extLst>
      <p:ext uri="{BB962C8B-B14F-4D97-AF65-F5344CB8AC3E}">
        <p14:creationId xmlns:p14="http://schemas.microsoft.com/office/powerpoint/2010/main" val="235083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>
            <a:normAutofit/>
          </a:bodyPr>
          <a:lstStyle/>
          <a:p>
            <a:pPr algn="just"/>
            <a:r>
              <a:rPr lang="it-IT" dirty="0" err="1"/>
              <a:t>Sheep’s</a:t>
            </a:r>
            <a:r>
              <a:rPr lang="it-IT" dirty="0"/>
              <a:t> </a:t>
            </a:r>
            <a:r>
              <a:rPr lang="it-IT" dirty="0" err="1"/>
              <a:t>tongue</a:t>
            </a:r>
            <a:r>
              <a:rPr lang="it-IT" dirty="0"/>
              <a:t> with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b="1" dirty="0"/>
              <a:t>12-day-old </a:t>
            </a:r>
            <a:r>
              <a:rPr lang="it-IT" dirty="0" err="1"/>
              <a:t>lesions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discernible</a:t>
            </a:r>
            <a:r>
              <a:rPr lang="it-IT" dirty="0"/>
              <a:t> by </a:t>
            </a:r>
            <a:r>
              <a:rPr lang="it-IT" dirty="0" err="1"/>
              <a:t>loss</a:t>
            </a:r>
            <a:r>
              <a:rPr lang="it-IT" dirty="0"/>
              <a:t> of </a:t>
            </a:r>
            <a:r>
              <a:rPr lang="it-IT" dirty="0" err="1"/>
              <a:t>papillae</a:t>
            </a:r>
            <a:r>
              <a:rPr lang="it-IT" dirty="0"/>
              <a:t> and </a:t>
            </a:r>
            <a:r>
              <a:rPr lang="it-IT" dirty="0" err="1"/>
              <a:t>indentation</a:t>
            </a:r>
            <a:r>
              <a:rPr lang="it-IT" dirty="0"/>
              <a:t> of </a:t>
            </a:r>
            <a:r>
              <a:rPr lang="it-IT" dirty="0" err="1"/>
              <a:t>tongue</a:t>
            </a:r>
            <a:r>
              <a:rPr lang="it-IT" dirty="0"/>
              <a:t> </a:t>
            </a:r>
            <a:r>
              <a:rPr lang="it-IT" dirty="0" err="1"/>
              <a:t>surface</a:t>
            </a:r>
            <a:endParaRPr lang="it-IT" dirty="0"/>
          </a:p>
        </p:txBody>
      </p:sp>
      <p:pic>
        <p:nvPicPr>
          <p:cNvPr id="6" name="Segnaposto contenuto 5" descr="Schermata 2016-05-28 alle 17.38.02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02" b="6436"/>
          <a:stretch/>
        </p:blipFill>
        <p:spPr>
          <a:xfrm>
            <a:off x="762000" y="2784474"/>
            <a:ext cx="7656512" cy="3267075"/>
          </a:xfrm>
        </p:spPr>
      </p:pic>
    </p:spTree>
    <p:extLst>
      <p:ext uri="{BB962C8B-B14F-4D97-AF65-F5344CB8AC3E}">
        <p14:creationId xmlns:p14="http://schemas.microsoft.com/office/powerpoint/2010/main" val="174200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>
            <a:normAutofit/>
          </a:bodyPr>
          <a:lstStyle/>
          <a:p>
            <a:pPr algn="just"/>
            <a:r>
              <a:rPr lang="it-IT" dirty="0" err="1"/>
              <a:t>Sheep’s</a:t>
            </a:r>
            <a:r>
              <a:rPr lang="it-IT" dirty="0"/>
              <a:t> </a:t>
            </a:r>
            <a:r>
              <a:rPr lang="it-IT" dirty="0" err="1"/>
              <a:t>foot</a:t>
            </a:r>
            <a:r>
              <a:rPr lang="it-IT" dirty="0"/>
              <a:t> with </a:t>
            </a:r>
            <a:r>
              <a:rPr lang="it-IT" b="1" dirty="0"/>
              <a:t>1-day-old </a:t>
            </a:r>
            <a:r>
              <a:rPr lang="it-IT" dirty="0" err="1"/>
              <a:t>unruptured</a:t>
            </a:r>
            <a:r>
              <a:rPr lang="it-IT" dirty="0"/>
              <a:t> </a:t>
            </a:r>
            <a:r>
              <a:rPr lang="it-IT" dirty="0" err="1"/>
              <a:t>vesicle</a:t>
            </a:r>
            <a:r>
              <a:rPr lang="it-IT" dirty="0"/>
              <a:t> </a:t>
            </a:r>
            <a:r>
              <a:rPr lang="it-IT" dirty="0" err="1"/>
              <a:t>along</a:t>
            </a:r>
            <a:r>
              <a:rPr lang="it-IT" dirty="0"/>
              <a:t> the </a:t>
            </a:r>
            <a:r>
              <a:rPr lang="it-IT" dirty="0" err="1"/>
              <a:t>coronary</a:t>
            </a:r>
            <a:r>
              <a:rPr lang="it-IT" dirty="0"/>
              <a:t> band</a:t>
            </a:r>
          </a:p>
        </p:txBody>
      </p:sp>
      <p:pic>
        <p:nvPicPr>
          <p:cNvPr id="5" name="Segnaposto contenuto 4" descr="Schermata 2016-05-28 alle 17.38.11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04" b="27792"/>
          <a:stretch/>
        </p:blipFill>
        <p:spPr>
          <a:xfrm>
            <a:off x="762000" y="2784474"/>
            <a:ext cx="7656512" cy="3267075"/>
          </a:xfrm>
        </p:spPr>
      </p:pic>
    </p:spTree>
    <p:extLst>
      <p:ext uri="{BB962C8B-B14F-4D97-AF65-F5344CB8AC3E}">
        <p14:creationId xmlns:p14="http://schemas.microsoft.com/office/powerpoint/2010/main" val="143926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>
            <a:normAutofit/>
          </a:bodyPr>
          <a:lstStyle/>
          <a:p>
            <a:pPr algn="just"/>
            <a:r>
              <a:rPr lang="it-IT" dirty="0" err="1"/>
              <a:t>Sheep’s</a:t>
            </a:r>
            <a:r>
              <a:rPr lang="it-IT" dirty="0"/>
              <a:t> </a:t>
            </a:r>
            <a:r>
              <a:rPr lang="it-IT" dirty="0" err="1"/>
              <a:t>foot</a:t>
            </a:r>
            <a:r>
              <a:rPr lang="it-IT" dirty="0"/>
              <a:t> with </a:t>
            </a:r>
            <a:r>
              <a:rPr lang="it-IT" dirty="0" err="1"/>
              <a:t>coronary</a:t>
            </a:r>
            <a:r>
              <a:rPr lang="it-IT" dirty="0"/>
              <a:t> band </a:t>
            </a:r>
            <a:r>
              <a:rPr lang="it-IT" dirty="0" err="1"/>
              <a:t>vesicles</a:t>
            </a:r>
            <a:r>
              <a:rPr lang="it-IT" dirty="0"/>
              <a:t> of </a:t>
            </a:r>
            <a:r>
              <a:rPr lang="it-IT" b="1" dirty="0"/>
              <a:t>2 </a:t>
            </a:r>
            <a:r>
              <a:rPr lang="it-IT" b="1" dirty="0" err="1"/>
              <a:t>days</a:t>
            </a:r>
            <a:r>
              <a:rPr lang="it-IT" b="1" dirty="0"/>
              <a:t> of </a:t>
            </a:r>
            <a:r>
              <a:rPr lang="it-IT" b="1" dirty="0" err="1"/>
              <a:t>age</a:t>
            </a:r>
            <a:r>
              <a:rPr lang="it-IT" dirty="0"/>
              <a:t>, </a:t>
            </a:r>
            <a:r>
              <a:rPr lang="it-IT" dirty="0" err="1"/>
              <a:t>one</a:t>
            </a:r>
            <a:r>
              <a:rPr lang="it-IT" dirty="0"/>
              <a:t> of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ruptured</a:t>
            </a:r>
            <a:endParaRPr lang="it-IT" dirty="0"/>
          </a:p>
        </p:txBody>
      </p:sp>
      <p:pic>
        <p:nvPicPr>
          <p:cNvPr id="6" name="Segnaposto contenuto 5" descr="Schermata 2016-05-28 alle 17.38.22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0" b="7230"/>
          <a:stretch/>
        </p:blipFill>
        <p:spPr>
          <a:xfrm>
            <a:off x="762000" y="2784474"/>
            <a:ext cx="7656512" cy="3267075"/>
          </a:xfrm>
        </p:spPr>
      </p:pic>
    </p:spTree>
    <p:extLst>
      <p:ext uri="{BB962C8B-B14F-4D97-AF65-F5344CB8AC3E}">
        <p14:creationId xmlns:p14="http://schemas.microsoft.com/office/powerpoint/2010/main" val="265856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>
            <a:normAutofit/>
          </a:bodyPr>
          <a:lstStyle/>
          <a:p>
            <a:pPr algn="just"/>
            <a:r>
              <a:rPr lang="it-IT" dirty="0"/>
              <a:t>A </a:t>
            </a:r>
            <a:r>
              <a:rPr lang="it-IT" b="1" dirty="0"/>
              <a:t>4-day-old </a:t>
            </a:r>
            <a:r>
              <a:rPr lang="it-IT" dirty="0" err="1"/>
              <a:t>coronary</a:t>
            </a:r>
            <a:r>
              <a:rPr lang="it-IT" dirty="0"/>
              <a:t> band </a:t>
            </a:r>
            <a:r>
              <a:rPr lang="it-IT" dirty="0" err="1"/>
              <a:t>lesion</a:t>
            </a:r>
            <a:r>
              <a:rPr lang="it-IT" dirty="0"/>
              <a:t> on a </a:t>
            </a:r>
            <a:r>
              <a:rPr lang="it-IT" dirty="0" err="1"/>
              <a:t>sheep’s</a:t>
            </a:r>
            <a:r>
              <a:rPr lang="it-IT" dirty="0"/>
              <a:t> </a:t>
            </a:r>
            <a:r>
              <a:rPr lang="it-IT" dirty="0" err="1"/>
              <a:t>foot</a:t>
            </a:r>
            <a:r>
              <a:rPr lang="it-IT" dirty="0"/>
              <a:t>. </a:t>
            </a:r>
            <a:r>
              <a:rPr lang="it-IT" dirty="0" err="1"/>
              <a:t>Swelling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decreased</a:t>
            </a:r>
            <a:r>
              <a:rPr lang="it-IT" dirty="0"/>
              <a:t> and </a:t>
            </a:r>
            <a:r>
              <a:rPr lang="it-IT" dirty="0" err="1"/>
              <a:t>signs</a:t>
            </a:r>
            <a:r>
              <a:rPr lang="it-IT" dirty="0"/>
              <a:t> of </a:t>
            </a:r>
            <a:r>
              <a:rPr lang="it-IT" dirty="0" err="1"/>
              <a:t>early</a:t>
            </a:r>
            <a:r>
              <a:rPr lang="it-IT" dirty="0"/>
              <a:t> </a:t>
            </a:r>
            <a:r>
              <a:rPr lang="it-IT" dirty="0" err="1"/>
              <a:t>healing</a:t>
            </a:r>
            <a:r>
              <a:rPr lang="it-IT" dirty="0"/>
              <a:t> are </a:t>
            </a:r>
            <a:r>
              <a:rPr lang="it-IT" dirty="0" err="1"/>
              <a:t>evident</a:t>
            </a:r>
            <a:endParaRPr lang="it-IT" dirty="0"/>
          </a:p>
        </p:txBody>
      </p:sp>
      <p:pic>
        <p:nvPicPr>
          <p:cNvPr id="6" name="Segnaposto contenuto 5" descr="Schermata 2016-05-28 alle 17.38.38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09" b="1333"/>
          <a:stretch/>
        </p:blipFill>
        <p:spPr>
          <a:xfrm>
            <a:off x="762000" y="2784474"/>
            <a:ext cx="7656512" cy="3267075"/>
          </a:xfrm>
        </p:spPr>
      </p:pic>
    </p:spTree>
    <p:extLst>
      <p:ext uri="{BB962C8B-B14F-4D97-AF65-F5344CB8AC3E}">
        <p14:creationId xmlns:p14="http://schemas.microsoft.com/office/powerpoint/2010/main" val="119101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>
            <a:normAutofit/>
          </a:bodyPr>
          <a:lstStyle/>
          <a:p>
            <a:pPr algn="just"/>
            <a:r>
              <a:rPr lang="it-IT" dirty="0"/>
              <a:t>A </a:t>
            </a:r>
            <a:r>
              <a:rPr lang="it-IT" b="1" dirty="0"/>
              <a:t>6-day-old </a:t>
            </a:r>
            <a:r>
              <a:rPr lang="it-IT" dirty="0" err="1"/>
              <a:t>lesion</a:t>
            </a:r>
            <a:r>
              <a:rPr lang="it-IT" dirty="0"/>
              <a:t> on the </a:t>
            </a:r>
            <a:r>
              <a:rPr lang="it-IT" dirty="0" err="1"/>
              <a:t>coronary</a:t>
            </a:r>
            <a:r>
              <a:rPr lang="it-IT" dirty="0"/>
              <a:t> band of a </a:t>
            </a:r>
            <a:r>
              <a:rPr lang="it-IT" dirty="0" err="1"/>
              <a:t>sheep’s</a:t>
            </a:r>
            <a:r>
              <a:rPr lang="it-IT" dirty="0"/>
              <a:t> </a:t>
            </a:r>
            <a:r>
              <a:rPr lang="it-IT" dirty="0" err="1"/>
              <a:t>foot</a:t>
            </a:r>
            <a:r>
              <a:rPr lang="it-IT" dirty="0"/>
              <a:t>. Note </a:t>
            </a:r>
            <a:r>
              <a:rPr lang="it-IT" dirty="0" err="1"/>
              <a:t>scab</a:t>
            </a:r>
            <a:r>
              <a:rPr lang="it-IT" dirty="0"/>
              <a:t> </a:t>
            </a:r>
            <a:r>
              <a:rPr lang="it-IT" dirty="0" err="1"/>
              <a:t>formation</a:t>
            </a:r>
            <a:r>
              <a:rPr lang="it-IT" dirty="0"/>
              <a:t> and </a:t>
            </a:r>
            <a:r>
              <a:rPr lang="it-IT" dirty="0" err="1"/>
              <a:t>rapid</a:t>
            </a:r>
            <a:r>
              <a:rPr lang="it-IT" dirty="0"/>
              <a:t> rate of </a:t>
            </a:r>
            <a:r>
              <a:rPr lang="it-IT" dirty="0" err="1"/>
              <a:t>healing</a:t>
            </a:r>
            <a:endParaRPr lang="it-IT" dirty="0"/>
          </a:p>
        </p:txBody>
      </p:sp>
      <p:pic>
        <p:nvPicPr>
          <p:cNvPr id="6" name="Segnaposto contenuto 5" descr="Schermata 2016-05-28 alle 17.38.59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63" b="2150"/>
          <a:stretch/>
        </p:blipFill>
        <p:spPr>
          <a:xfrm>
            <a:off x="762000" y="2784474"/>
            <a:ext cx="7656512" cy="3267075"/>
          </a:xfrm>
        </p:spPr>
      </p:pic>
    </p:spTree>
    <p:extLst>
      <p:ext uri="{BB962C8B-B14F-4D97-AF65-F5344CB8AC3E}">
        <p14:creationId xmlns:p14="http://schemas.microsoft.com/office/powerpoint/2010/main" val="39811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6051550"/>
            <a:ext cx="7656512" cy="768350"/>
          </a:xfrm>
        </p:spPr>
        <p:txBody>
          <a:bodyPr>
            <a:normAutofit/>
          </a:bodyPr>
          <a:lstStyle/>
          <a:p>
            <a:pPr algn="just"/>
            <a:r>
              <a:rPr lang="it-IT" dirty="0"/>
              <a:t>A </a:t>
            </a:r>
            <a:r>
              <a:rPr lang="it-IT" dirty="0" err="1"/>
              <a:t>sheep’s</a:t>
            </a:r>
            <a:r>
              <a:rPr lang="it-IT" dirty="0"/>
              <a:t> </a:t>
            </a:r>
            <a:r>
              <a:rPr lang="it-IT" dirty="0" err="1"/>
              <a:t>foot</a:t>
            </a:r>
            <a:r>
              <a:rPr lang="it-IT" dirty="0"/>
              <a:t> with a </a:t>
            </a:r>
            <a:r>
              <a:rPr lang="it-IT" b="1" dirty="0"/>
              <a:t>10-day-old</a:t>
            </a:r>
            <a:r>
              <a:rPr lang="it-IT" dirty="0"/>
              <a:t> </a:t>
            </a:r>
            <a:r>
              <a:rPr lang="it-IT" dirty="0" err="1"/>
              <a:t>healed</a:t>
            </a:r>
            <a:r>
              <a:rPr lang="it-IT" dirty="0"/>
              <a:t> </a:t>
            </a:r>
            <a:r>
              <a:rPr lang="it-IT" dirty="0" err="1"/>
              <a:t>coronary</a:t>
            </a:r>
            <a:r>
              <a:rPr lang="it-IT" dirty="0"/>
              <a:t> band </a:t>
            </a:r>
            <a:r>
              <a:rPr lang="it-IT" dirty="0" err="1"/>
              <a:t>lesion</a:t>
            </a:r>
            <a:r>
              <a:rPr lang="it-IT" dirty="0"/>
              <a:t>. Note under-</a:t>
            </a:r>
            <a:r>
              <a:rPr lang="it-IT" dirty="0" err="1"/>
              <a:t>running</a:t>
            </a:r>
            <a:r>
              <a:rPr lang="it-IT" dirty="0"/>
              <a:t> of </a:t>
            </a:r>
            <a:r>
              <a:rPr lang="it-IT" dirty="0" err="1"/>
              <a:t>horn</a:t>
            </a:r>
            <a:r>
              <a:rPr lang="it-IT" dirty="0"/>
              <a:t> </a:t>
            </a:r>
            <a:r>
              <a:rPr lang="it-IT" dirty="0" err="1"/>
              <a:t>tissue</a:t>
            </a:r>
            <a:endParaRPr lang="it-IT" dirty="0"/>
          </a:p>
        </p:txBody>
      </p:sp>
      <p:pic>
        <p:nvPicPr>
          <p:cNvPr id="6" name="Segnaposto contenuto 5" descr="Schermata 2016-05-28 alle 17.39.05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5" b="26112"/>
          <a:stretch/>
        </p:blipFill>
        <p:spPr>
          <a:xfrm>
            <a:off x="762000" y="2784474"/>
            <a:ext cx="7656512" cy="3267075"/>
          </a:xfrm>
        </p:spPr>
      </p:pic>
    </p:spTree>
    <p:extLst>
      <p:ext uri="{BB962C8B-B14F-4D97-AF65-F5344CB8AC3E}">
        <p14:creationId xmlns:p14="http://schemas.microsoft.com/office/powerpoint/2010/main" val="171807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75385" y="185218"/>
            <a:ext cx="3911416" cy="107525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3200" dirty="0" smtClean="0"/>
              <a:t>WHY IS FMD SO IMPORTANT?</a:t>
            </a:r>
            <a:endParaRPr lang="it-IT" sz="32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2"/>
          </p:nvPr>
        </p:nvSpPr>
        <p:spPr>
          <a:xfrm>
            <a:off x="4775384" y="1371600"/>
            <a:ext cx="4153657" cy="5486400"/>
          </a:xfrm>
        </p:spPr>
        <p:txBody>
          <a:bodyPr>
            <a:normAutofit/>
          </a:bodyPr>
          <a:lstStyle/>
          <a:p>
            <a:pPr algn="just"/>
            <a:r>
              <a:rPr lang="it-IT" dirty="0" err="1"/>
              <a:t>Although</a:t>
            </a:r>
            <a:r>
              <a:rPr lang="it-IT" dirty="0"/>
              <a:t> </a:t>
            </a:r>
            <a:r>
              <a:rPr lang="it-IT" dirty="0" err="1"/>
              <a:t>adult</a:t>
            </a:r>
            <a:r>
              <a:rPr lang="it-IT" dirty="0"/>
              <a:t> </a:t>
            </a:r>
            <a:r>
              <a:rPr lang="it-IT" dirty="0" err="1"/>
              <a:t>animals</a:t>
            </a:r>
            <a:r>
              <a:rPr lang="it-IT" dirty="0"/>
              <a:t> </a:t>
            </a:r>
            <a:r>
              <a:rPr lang="it-IT" dirty="0" err="1"/>
              <a:t>generally</a:t>
            </a:r>
            <a:r>
              <a:rPr lang="it-IT" dirty="0"/>
              <a:t> </a:t>
            </a:r>
            <a:r>
              <a:rPr lang="it-IT" dirty="0" err="1"/>
              <a:t>recover</a:t>
            </a:r>
            <a:r>
              <a:rPr lang="it-IT" dirty="0"/>
              <a:t>, the </a:t>
            </a:r>
            <a:r>
              <a:rPr lang="it-IT" dirty="0" err="1"/>
              <a:t>morbidity</a:t>
            </a:r>
            <a:r>
              <a:rPr lang="it-IT" dirty="0"/>
              <a:t> rate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very</a:t>
            </a:r>
            <a:r>
              <a:rPr lang="it-IT" dirty="0"/>
              <a:t> high in naïve </a:t>
            </a:r>
            <a:r>
              <a:rPr lang="it-IT" dirty="0" err="1"/>
              <a:t>populations</a:t>
            </a:r>
            <a:r>
              <a:rPr lang="it-IT" dirty="0"/>
              <a:t>, and </a:t>
            </a:r>
            <a:r>
              <a:rPr lang="it-IT" dirty="0" err="1"/>
              <a:t>significant</a:t>
            </a:r>
            <a:r>
              <a:rPr lang="it-IT" dirty="0"/>
              <a:t> </a:t>
            </a:r>
            <a:r>
              <a:rPr lang="it-IT" dirty="0" err="1"/>
              <a:t>pain</a:t>
            </a:r>
            <a:r>
              <a:rPr lang="it-IT" dirty="0"/>
              <a:t> and </a:t>
            </a:r>
            <a:r>
              <a:rPr lang="it-IT" dirty="0" err="1"/>
              <a:t>distress</a:t>
            </a:r>
            <a:r>
              <a:rPr lang="it-IT" dirty="0"/>
              <a:t> </a:t>
            </a:r>
            <a:r>
              <a:rPr lang="it-IT" dirty="0" err="1"/>
              <a:t>occur</a:t>
            </a:r>
            <a:r>
              <a:rPr lang="it-IT" dirty="0"/>
              <a:t> in some </a:t>
            </a:r>
            <a:r>
              <a:rPr lang="it-IT" dirty="0" err="1"/>
              <a:t>species</a:t>
            </a:r>
            <a:r>
              <a:rPr lang="it-IT" dirty="0"/>
              <a:t>. </a:t>
            </a:r>
            <a:r>
              <a:rPr lang="it-IT" dirty="0" err="1"/>
              <a:t>Sequelae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include </a:t>
            </a:r>
            <a:r>
              <a:rPr lang="it-IT" dirty="0" err="1"/>
              <a:t>decreased</a:t>
            </a:r>
            <a:r>
              <a:rPr lang="it-IT" dirty="0"/>
              <a:t> </a:t>
            </a:r>
            <a:r>
              <a:rPr lang="it-IT" dirty="0" err="1"/>
              <a:t>milk</a:t>
            </a:r>
            <a:r>
              <a:rPr lang="it-IT" dirty="0"/>
              <a:t> </a:t>
            </a:r>
            <a:r>
              <a:rPr lang="it-IT" dirty="0" err="1"/>
              <a:t>yield</a:t>
            </a:r>
            <a:r>
              <a:rPr lang="it-IT" dirty="0"/>
              <a:t>, </a:t>
            </a:r>
            <a:r>
              <a:rPr lang="it-IT" dirty="0" err="1"/>
              <a:t>permanent</a:t>
            </a:r>
            <a:r>
              <a:rPr lang="it-IT" dirty="0"/>
              <a:t> </a:t>
            </a:r>
            <a:r>
              <a:rPr lang="it-IT" dirty="0" err="1"/>
              <a:t>hoof</a:t>
            </a:r>
            <a:r>
              <a:rPr lang="it-IT" dirty="0"/>
              <a:t> </a:t>
            </a:r>
            <a:r>
              <a:rPr lang="it-IT" dirty="0" err="1"/>
              <a:t>damage</a:t>
            </a:r>
            <a:r>
              <a:rPr lang="it-IT" dirty="0"/>
              <a:t> and </a:t>
            </a:r>
            <a:r>
              <a:rPr lang="it-IT" dirty="0" err="1"/>
              <a:t>chronic</a:t>
            </a:r>
            <a:r>
              <a:rPr lang="it-IT" dirty="0"/>
              <a:t> </a:t>
            </a:r>
            <a:r>
              <a:rPr lang="it-IT" dirty="0" err="1"/>
              <a:t>mastitis</a:t>
            </a:r>
            <a:r>
              <a:rPr lang="it-IT" dirty="0"/>
              <a:t>. High </a:t>
            </a:r>
            <a:r>
              <a:rPr lang="it-IT" dirty="0" err="1"/>
              <a:t>mortality</a:t>
            </a:r>
            <a:r>
              <a:rPr lang="it-IT" dirty="0"/>
              <a:t> </a:t>
            </a:r>
            <a:r>
              <a:rPr lang="it-IT" dirty="0" err="1"/>
              <a:t>rates</a:t>
            </a:r>
            <a:r>
              <a:rPr lang="it-IT" dirty="0"/>
              <a:t> can </a:t>
            </a:r>
            <a:r>
              <a:rPr lang="it-IT" dirty="0" err="1"/>
              <a:t>sometimes</a:t>
            </a:r>
            <a:r>
              <a:rPr lang="it-IT" dirty="0"/>
              <a:t> </a:t>
            </a:r>
            <a:r>
              <a:rPr lang="it-IT" dirty="0" err="1"/>
              <a:t>occur</a:t>
            </a:r>
            <a:r>
              <a:rPr lang="it-IT" dirty="0"/>
              <a:t> in </a:t>
            </a:r>
            <a:r>
              <a:rPr lang="it-IT" dirty="0" err="1"/>
              <a:t>young</a:t>
            </a:r>
            <a:r>
              <a:rPr lang="it-IT" dirty="0"/>
              <a:t> </a:t>
            </a:r>
            <a:r>
              <a:rPr lang="it-IT" dirty="0" err="1"/>
              <a:t>animals</a:t>
            </a:r>
            <a:r>
              <a:rPr lang="it-IT" dirty="0"/>
              <a:t> or in some </a:t>
            </a:r>
            <a:r>
              <a:rPr lang="it-IT" dirty="0" err="1"/>
              <a:t>wildlife</a:t>
            </a:r>
            <a:r>
              <a:rPr lang="it-IT" dirty="0"/>
              <a:t> </a:t>
            </a:r>
            <a:r>
              <a:rPr lang="it-IT" dirty="0" err="1"/>
              <a:t>populations</a:t>
            </a:r>
            <a:r>
              <a:rPr lang="it-IT" dirty="0"/>
              <a:t>.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endemic</a:t>
            </a:r>
            <a:r>
              <a:rPr lang="it-IT" dirty="0"/>
              <a:t>,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disease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major </a:t>
            </a:r>
            <a:r>
              <a:rPr lang="it-IT" dirty="0" err="1"/>
              <a:t>constraint</a:t>
            </a:r>
            <a:r>
              <a:rPr lang="it-IT" dirty="0"/>
              <a:t> to the </a:t>
            </a:r>
            <a:r>
              <a:rPr lang="it-IT" dirty="0" err="1"/>
              <a:t>international</a:t>
            </a:r>
            <a:r>
              <a:rPr lang="it-IT" dirty="0"/>
              <a:t> </a:t>
            </a:r>
            <a:r>
              <a:rPr lang="it-IT" dirty="0" err="1"/>
              <a:t>livestock</a:t>
            </a:r>
            <a:r>
              <a:rPr lang="it-IT" dirty="0"/>
              <a:t> </a:t>
            </a:r>
            <a:r>
              <a:rPr lang="it-IT" dirty="0" err="1"/>
              <a:t>trade</a:t>
            </a:r>
            <a:r>
              <a:rPr lang="it-IT" dirty="0"/>
              <a:t>. </a:t>
            </a:r>
            <a:r>
              <a:rPr lang="it-IT" dirty="0" err="1"/>
              <a:t>Unless</a:t>
            </a:r>
            <a:r>
              <a:rPr lang="it-IT" dirty="0"/>
              <a:t> </a:t>
            </a:r>
            <a:r>
              <a:rPr lang="it-IT" dirty="0" err="1"/>
              <a:t>strict</a:t>
            </a:r>
            <a:r>
              <a:rPr lang="it-IT" dirty="0"/>
              <a:t> </a:t>
            </a:r>
            <a:r>
              <a:rPr lang="it-IT" dirty="0" err="1"/>
              <a:t>precautions</a:t>
            </a:r>
            <a:r>
              <a:rPr lang="it-IT" dirty="0"/>
              <a:t> are </a:t>
            </a:r>
            <a:r>
              <a:rPr lang="it-IT" dirty="0" err="1"/>
              <a:t>followed</a:t>
            </a:r>
            <a:r>
              <a:rPr lang="it-IT" dirty="0"/>
              <a:t>, </a:t>
            </a:r>
            <a:r>
              <a:rPr lang="it-IT" b="1" dirty="0"/>
              <a:t>FMD</a:t>
            </a:r>
            <a:r>
              <a:rPr lang="it-IT" dirty="0"/>
              <a:t> can be </a:t>
            </a:r>
            <a:r>
              <a:rPr lang="it-IT" dirty="0" err="1"/>
              <a:t>readily</a:t>
            </a:r>
            <a:r>
              <a:rPr lang="it-IT" dirty="0"/>
              <a:t> re-</a:t>
            </a:r>
            <a:r>
              <a:rPr lang="it-IT" dirty="0" err="1"/>
              <a:t>introduced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</a:t>
            </a:r>
            <a:r>
              <a:rPr lang="it-IT" dirty="0" err="1"/>
              <a:t>disease</a:t>
            </a:r>
            <a:r>
              <a:rPr lang="it-IT" dirty="0"/>
              <a:t>-free </a:t>
            </a:r>
            <a:r>
              <a:rPr lang="it-IT" dirty="0" err="1"/>
              <a:t>regions</a:t>
            </a:r>
            <a:r>
              <a:rPr lang="it-IT" dirty="0"/>
              <a:t> via </a:t>
            </a:r>
            <a:r>
              <a:rPr lang="it-IT" dirty="0" err="1"/>
              <a:t>animals</a:t>
            </a:r>
            <a:r>
              <a:rPr lang="it-IT" dirty="0"/>
              <a:t> or </a:t>
            </a:r>
            <a:r>
              <a:rPr lang="it-IT" dirty="0" err="1"/>
              <a:t>animal</a:t>
            </a:r>
            <a:r>
              <a:rPr lang="it-IT" dirty="0"/>
              <a:t> </a:t>
            </a:r>
            <a:r>
              <a:rPr lang="it-IT" dirty="0" err="1" smtClean="0"/>
              <a:t>products</a:t>
            </a:r>
            <a:endParaRPr lang="it-IT" dirty="0"/>
          </a:p>
        </p:txBody>
      </p:sp>
      <p:pic>
        <p:nvPicPr>
          <p:cNvPr id="12" name="Segnaposto immagine 11" descr="imgres.jpg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8" r="18838"/>
          <a:stretch>
            <a:fillRect/>
          </a:stretch>
        </p:blipFill>
        <p:spPr/>
      </p:pic>
      <p:pic>
        <p:nvPicPr>
          <p:cNvPr id="11" name="Segnaposto immagine 10" descr="Fotolia_51141631_Subscription_Monthly_M.jpg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8" r="16508"/>
          <a:stretch>
            <a:fillRect/>
          </a:stretch>
        </p:blipFill>
        <p:spPr/>
      </p:pic>
      <p:pic>
        <p:nvPicPr>
          <p:cNvPr id="10" name="Segnaposto immagine 9" descr="Cow_female_black_white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2" r="14350"/>
          <a:stretch/>
        </p:blipFill>
        <p:spPr/>
      </p:pic>
    </p:spTree>
    <p:extLst>
      <p:ext uri="{BB962C8B-B14F-4D97-AF65-F5344CB8AC3E}">
        <p14:creationId xmlns:p14="http://schemas.microsoft.com/office/powerpoint/2010/main" val="251278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31900"/>
            <a:ext cx="6400800" cy="23668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6000" spc="300" dirty="0" smtClean="0"/>
              <a:t>POST MORTEM LESIONS</a:t>
            </a:r>
            <a:endParaRPr lang="it-IT" sz="6000" spc="3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36699" y="3598769"/>
            <a:ext cx="5181601" cy="15001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r>
              <a:rPr lang="it-IT" sz="2800" i="1" dirty="0" smtClean="0"/>
              <a:t>“</a:t>
            </a:r>
            <a:r>
              <a:rPr lang="it-IT" sz="2800" i="1" dirty="0" err="1" smtClean="0"/>
              <a:t>Mortui</a:t>
            </a:r>
            <a:r>
              <a:rPr lang="it-IT" sz="2800" i="1" dirty="0" smtClean="0"/>
              <a:t> </a:t>
            </a:r>
            <a:r>
              <a:rPr lang="it-IT" sz="2800" i="1" dirty="0" err="1" smtClean="0"/>
              <a:t>Vivos</a:t>
            </a:r>
            <a:r>
              <a:rPr lang="it-IT" sz="2800" i="1" dirty="0" smtClean="0"/>
              <a:t> </a:t>
            </a:r>
            <a:r>
              <a:rPr lang="it-IT" sz="2800" i="1" dirty="0" err="1" smtClean="0"/>
              <a:t>Docent</a:t>
            </a:r>
            <a:r>
              <a:rPr lang="it-IT" sz="2800" i="1" dirty="0" smtClean="0"/>
              <a:t>”</a:t>
            </a:r>
            <a:br>
              <a:rPr lang="it-IT" sz="2800" i="1" dirty="0" smtClean="0"/>
            </a:br>
            <a:r>
              <a:rPr lang="it-IT" sz="2800" i="1" dirty="0" smtClean="0"/>
              <a:t/>
            </a:r>
            <a:br>
              <a:rPr lang="it-IT" sz="2800" i="1" dirty="0" smtClean="0"/>
            </a:br>
            <a:r>
              <a:rPr lang="it-IT" sz="2100" i="1" dirty="0" smtClean="0"/>
              <a:t>- </a:t>
            </a:r>
            <a:r>
              <a:rPr lang="it-IT" sz="2100" dirty="0"/>
              <a:t>t</a:t>
            </a:r>
            <a:r>
              <a:rPr lang="it-IT" sz="2100" dirty="0" smtClean="0"/>
              <a:t>he dead </a:t>
            </a:r>
            <a:r>
              <a:rPr lang="it-IT" sz="2100" dirty="0" err="1" smtClean="0"/>
              <a:t>teach</a:t>
            </a:r>
            <a:r>
              <a:rPr lang="it-IT" sz="2100" dirty="0" smtClean="0"/>
              <a:t> the living,</a:t>
            </a:r>
            <a:br>
              <a:rPr lang="it-IT" sz="2100" dirty="0" smtClean="0"/>
            </a:br>
            <a:r>
              <a:rPr lang="it-IT" sz="2100" dirty="0" smtClean="0"/>
              <a:t> </a:t>
            </a:r>
            <a:r>
              <a:rPr lang="it-IT" sz="2100" dirty="0" err="1" smtClean="0"/>
              <a:t>used</a:t>
            </a:r>
            <a:r>
              <a:rPr lang="it-IT" sz="2100" dirty="0" smtClean="0"/>
              <a:t> to </a:t>
            </a:r>
            <a:r>
              <a:rPr lang="it-IT" sz="2100" dirty="0" err="1" smtClean="0"/>
              <a:t>justify</a:t>
            </a:r>
            <a:r>
              <a:rPr lang="it-IT" sz="2100" dirty="0" smtClean="0"/>
              <a:t> </a:t>
            </a:r>
            <a:r>
              <a:rPr lang="it-IT" sz="2100" dirty="0" err="1" smtClean="0"/>
              <a:t>dissections</a:t>
            </a:r>
            <a:r>
              <a:rPr lang="it-IT" sz="2100" dirty="0" smtClean="0"/>
              <a:t> of human </a:t>
            </a:r>
            <a:r>
              <a:rPr lang="it-IT" sz="2100" dirty="0" err="1" smtClean="0"/>
              <a:t>cadavers</a:t>
            </a:r>
            <a:r>
              <a:rPr lang="it-IT" sz="2100" dirty="0" smtClean="0"/>
              <a:t> in </a:t>
            </a:r>
            <a:r>
              <a:rPr lang="it-IT" sz="2100" dirty="0" err="1" smtClean="0"/>
              <a:t>order</a:t>
            </a:r>
            <a:r>
              <a:rPr lang="it-IT" sz="2100" dirty="0" smtClean="0"/>
              <a:t> to </a:t>
            </a:r>
            <a:r>
              <a:rPr lang="it-IT" sz="2100" dirty="0" err="1" smtClean="0"/>
              <a:t>understand</a:t>
            </a:r>
            <a:r>
              <a:rPr lang="it-IT" sz="2100" dirty="0" smtClean="0"/>
              <a:t> the cause of </a:t>
            </a:r>
            <a:r>
              <a:rPr lang="it-IT" sz="2100" dirty="0" err="1" smtClean="0"/>
              <a:t>death</a:t>
            </a:r>
            <a:endParaRPr lang="it-IT" sz="2100" i="1" dirty="0"/>
          </a:p>
        </p:txBody>
      </p:sp>
    </p:spTree>
    <p:extLst>
      <p:ext uri="{BB962C8B-B14F-4D97-AF65-F5344CB8AC3E}">
        <p14:creationId xmlns:p14="http://schemas.microsoft.com/office/powerpoint/2010/main" val="31817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lnSpc>
                <a:spcPct val="70000"/>
              </a:lnSpc>
            </a:pPr>
            <a:r>
              <a:rPr lang="it-IT" sz="2000" dirty="0"/>
              <a:t>The </a:t>
            </a:r>
            <a:r>
              <a:rPr lang="it-IT" sz="2000" dirty="0" err="1"/>
              <a:t>characteristic</a:t>
            </a:r>
            <a:r>
              <a:rPr lang="it-IT" sz="2000" dirty="0"/>
              <a:t> </a:t>
            </a:r>
            <a:r>
              <a:rPr lang="it-IT" sz="2000" dirty="0" err="1"/>
              <a:t>lesions</a:t>
            </a:r>
            <a:r>
              <a:rPr lang="it-IT" sz="2000" dirty="0"/>
              <a:t> of </a:t>
            </a:r>
            <a:r>
              <a:rPr lang="it-IT" sz="2000" dirty="0" err="1"/>
              <a:t>foot</a:t>
            </a:r>
            <a:r>
              <a:rPr lang="it-IT" sz="2000" dirty="0"/>
              <a:t> and </a:t>
            </a:r>
            <a:r>
              <a:rPr lang="it-IT" sz="2000" dirty="0" err="1"/>
              <a:t>mouth</a:t>
            </a:r>
            <a:r>
              <a:rPr lang="it-IT" sz="2000" dirty="0"/>
              <a:t> </a:t>
            </a:r>
            <a:r>
              <a:rPr lang="it-IT" sz="2000" dirty="0" err="1"/>
              <a:t>disease</a:t>
            </a:r>
            <a:r>
              <a:rPr lang="it-IT" sz="2000" dirty="0"/>
              <a:t> are single or multiple</a:t>
            </a: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-801" r="12895" b="801"/>
          <a:stretch/>
        </p:blipFill>
        <p:spPr/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31578" y="2410758"/>
            <a:ext cx="3767328" cy="77246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lnSpc>
                <a:spcPct val="70000"/>
              </a:lnSpc>
            </a:pPr>
            <a:r>
              <a:rPr lang="it-IT" sz="2000" dirty="0" err="1"/>
              <a:t>fluid-filled</a:t>
            </a:r>
            <a:r>
              <a:rPr lang="it-IT" sz="2000" dirty="0"/>
              <a:t> </a:t>
            </a:r>
            <a:r>
              <a:rPr lang="it-IT" sz="2000" dirty="0" err="1"/>
              <a:t>vesicles</a:t>
            </a:r>
            <a:r>
              <a:rPr lang="it-IT" sz="2000" dirty="0"/>
              <a:t> or </a:t>
            </a:r>
            <a:r>
              <a:rPr lang="it-IT" sz="2000" dirty="0" err="1"/>
              <a:t>bullae</a:t>
            </a:r>
            <a:r>
              <a:rPr lang="it-IT" sz="2000" dirty="0"/>
              <a:t>; </a:t>
            </a:r>
            <a:r>
              <a:rPr lang="it-IT" sz="2000" dirty="0" err="1"/>
              <a:t>however</a:t>
            </a:r>
            <a:r>
              <a:rPr lang="it-IT" sz="2000" dirty="0"/>
              <a:t>, </a:t>
            </a:r>
            <a:r>
              <a:rPr lang="it-IT" sz="2000" dirty="0" err="1"/>
              <a:t>these</a:t>
            </a:r>
            <a:r>
              <a:rPr lang="it-IT" sz="2000" dirty="0"/>
              <a:t> </a:t>
            </a:r>
            <a:r>
              <a:rPr lang="it-IT" sz="2000" dirty="0" err="1"/>
              <a:t>lesions</a:t>
            </a:r>
            <a:r>
              <a:rPr lang="it-IT" sz="2000" dirty="0"/>
              <a:t> are </a:t>
            </a:r>
            <a:r>
              <a:rPr lang="it-IT" sz="2000" dirty="0" err="1"/>
              <a:t>transient</a:t>
            </a:r>
            <a:r>
              <a:rPr lang="it-IT" sz="2000" dirty="0"/>
              <a:t> and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not</a:t>
            </a:r>
            <a:r>
              <a:rPr lang="it-IT" sz="2000" dirty="0"/>
              <a:t> be </a:t>
            </a:r>
            <a:r>
              <a:rPr lang="it-IT" sz="2000" dirty="0" err="1"/>
              <a:t>observed</a:t>
            </a:r>
            <a:endParaRPr lang="it-IT" sz="2000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14628" b="146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0360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2784474"/>
            <a:ext cx="4050792" cy="3692525"/>
          </a:xfrm>
        </p:spPr>
        <p:txBody>
          <a:bodyPr>
            <a:normAutofit/>
          </a:bodyPr>
          <a:lstStyle/>
          <a:p>
            <a:pPr algn="just"/>
            <a:r>
              <a:rPr lang="it-IT" dirty="0"/>
              <a:t>The </a:t>
            </a:r>
            <a:r>
              <a:rPr lang="it-IT" dirty="0" err="1"/>
              <a:t>earliest</a:t>
            </a:r>
            <a:r>
              <a:rPr lang="it-IT" dirty="0"/>
              <a:t> </a:t>
            </a:r>
            <a:r>
              <a:rPr lang="it-IT" dirty="0" err="1"/>
              <a:t>lesions</a:t>
            </a:r>
            <a:r>
              <a:rPr lang="it-IT" dirty="0"/>
              <a:t> can </a:t>
            </a:r>
            <a:r>
              <a:rPr lang="it-IT" dirty="0" err="1"/>
              <a:t>appear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small pale </a:t>
            </a:r>
            <a:r>
              <a:rPr lang="it-IT" dirty="0" err="1"/>
              <a:t>areas</a:t>
            </a:r>
            <a:r>
              <a:rPr lang="it-IT" dirty="0"/>
              <a:t> or </a:t>
            </a:r>
            <a:r>
              <a:rPr lang="it-IT" dirty="0" err="1"/>
              <a:t>vesicles</a:t>
            </a:r>
            <a:r>
              <a:rPr lang="it-IT" dirty="0"/>
              <a:t>, </a:t>
            </a:r>
            <a:r>
              <a:rPr lang="it-IT" dirty="0" err="1"/>
              <a:t>while</a:t>
            </a:r>
            <a:r>
              <a:rPr lang="it-IT" dirty="0"/>
              <a:t> </a:t>
            </a:r>
            <a:r>
              <a:rPr lang="it-IT" dirty="0" err="1"/>
              <a:t>ruptured</a:t>
            </a:r>
            <a:r>
              <a:rPr lang="it-IT" dirty="0"/>
              <a:t> </a:t>
            </a:r>
            <a:r>
              <a:rPr lang="it-IT" dirty="0" err="1"/>
              <a:t>vesicles</a:t>
            </a:r>
            <a:r>
              <a:rPr lang="it-IT" dirty="0"/>
              <a:t> </a:t>
            </a:r>
            <a:r>
              <a:rPr lang="it-IT" dirty="0" err="1"/>
              <a:t>become</a:t>
            </a:r>
            <a:r>
              <a:rPr lang="it-IT" dirty="0"/>
              <a:t> </a:t>
            </a:r>
            <a:r>
              <a:rPr lang="it-IT" dirty="0" err="1"/>
              <a:t>red</a:t>
            </a:r>
            <a:r>
              <a:rPr lang="it-IT" dirty="0"/>
              <a:t>, </a:t>
            </a:r>
            <a:r>
              <a:rPr lang="it-IT" dirty="0" err="1"/>
              <a:t>eroded</a:t>
            </a:r>
            <a:r>
              <a:rPr lang="it-IT" dirty="0"/>
              <a:t> </a:t>
            </a:r>
            <a:r>
              <a:rPr lang="it-IT" dirty="0" err="1"/>
              <a:t>areas</a:t>
            </a:r>
            <a:r>
              <a:rPr lang="it-IT" dirty="0"/>
              <a:t> or </a:t>
            </a:r>
            <a:r>
              <a:rPr lang="it-IT" dirty="0" err="1"/>
              <a:t>ulcers</a:t>
            </a:r>
            <a:r>
              <a:rPr lang="it-IT" dirty="0"/>
              <a:t>. </a:t>
            </a:r>
            <a:r>
              <a:rPr lang="it-IT" dirty="0" err="1"/>
              <a:t>Erosions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be </a:t>
            </a:r>
            <a:r>
              <a:rPr lang="it-IT" dirty="0" err="1"/>
              <a:t>covered</a:t>
            </a:r>
            <a:r>
              <a:rPr lang="it-IT" dirty="0"/>
              <a:t> with a </a:t>
            </a:r>
            <a:r>
              <a:rPr lang="it-IT" dirty="0" err="1"/>
              <a:t>gray</a:t>
            </a:r>
            <a:r>
              <a:rPr lang="it-IT" dirty="0"/>
              <a:t> </a:t>
            </a:r>
            <a:r>
              <a:rPr lang="it-IT" dirty="0" err="1"/>
              <a:t>fibrinous</a:t>
            </a:r>
            <a:r>
              <a:rPr lang="it-IT" dirty="0"/>
              <a:t> </a:t>
            </a:r>
            <a:r>
              <a:rPr lang="it-IT" dirty="0" err="1"/>
              <a:t>coating</a:t>
            </a:r>
            <a:r>
              <a:rPr lang="it-IT" dirty="0"/>
              <a:t>, and a </a:t>
            </a:r>
            <a:r>
              <a:rPr lang="it-IT" dirty="0" err="1"/>
              <a:t>demarcation</a:t>
            </a:r>
            <a:r>
              <a:rPr lang="it-IT" dirty="0"/>
              <a:t> line of </a:t>
            </a:r>
            <a:r>
              <a:rPr lang="it-IT" dirty="0" err="1"/>
              <a:t>newly</a:t>
            </a:r>
            <a:r>
              <a:rPr lang="it-IT" dirty="0"/>
              <a:t> </a:t>
            </a:r>
            <a:r>
              <a:rPr lang="it-IT" dirty="0" err="1"/>
              <a:t>developing</a:t>
            </a:r>
            <a:r>
              <a:rPr lang="it-IT" dirty="0"/>
              <a:t> </a:t>
            </a:r>
            <a:r>
              <a:rPr lang="it-IT" dirty="0" err="1"/>
              <a:t>epithelium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be </a:t>
            </a:r>
            <a:r>
              <a:rPr lang="it-IT" dirty="0" err="1" smtClean="0"/>
              <a:t>noted</a:t>
            </a:r>
            <a:endParaRPr lang="it-IT" dirty="0" smtClean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692524"/>
          </a:xfrm>
        </p:spPr>
        <p:txBody>
          <a:bodyPr>
            <a:normAutofit/>
          </a:bodyPr>
          <a:lstStyle/>
          <a:p>
            <a:pPr algn="just"/>
            <a:r>
              <a:rPr lang="it-IT" dirty="0"/>
              <a:t>The location and </a:t>
            </a:r>
            <a:r>
              <a:rPr lang="it-IT" dirty="0" err="1"/>
              <a:t>prominence</a:t>
            </a:r>
            <a:r>
              <a:rPr lang="it-IT" dirty="0"/>
              <a:t> of </a:t>
            </a:r>
            <a:r>
              <a:rPr lang="it-IT" b="1" dirty="0"/>
              <a:t>FMD</a:t>
            </a:r>
            <a:r>
              <a:rPr lang="it-IT" dirty="0"/>
              <a:t> </a:t>
            </a:r>
            <a:r>
              <a:rPr lang="it-IT" dirty="0" err="1"/>
              <a:t>lesions</a:t>
            </a:r>
            <a:r>
              <a:rPr lang="it-IT" dirty="0"/>
              <a:t> can </a:t>
            </a:r>
            <a:r>
              <a:rPr lang="it-IT" dirty="0" err="1"/>
              <a:t>differ</a:t>
            </a:r>
            <a:r>
              <a:rPr lang="it-IT" dirty="0"/>
              <a:t> with the </a:t>
            </a:r>
            <a:r>
              <a:rPr lang="it-IT" dirty="0" err="1" smtClean="0"/>
              <a:t>species</a:t>
            </a:r>
            <a:r>
              <a:rPr lang="it-IT" dirty="0" smtClean="0"/>
              <a:t>; </a:t>
            </a:r>
            <a:r>
              <a:rPr lang="it-IT" dirty="0" err="1"/>
              <a:t>however</a:t>
            </a:r>
            <a:r>
              <a:rPr lang="it-IT" dirty="0"/>
              <a:t>, common </a:t>
            </a:r>
            <a:r>
              <a:rPr lang="it-IT" dirty="0" err="1"/>
              <a:t>sites</a:t>
            </a:r>
            <a:r>
              <a:rPr lang="it-IT" dirty="0"/>
              <a:t> for </a:t>
            </a:r>
            <a:r>
              <a:rPr lang="it-IT" dirty="0" err="1"/>
              <a:t>lesions</a:t>
            </a:r>
            <a:r>
              <a:rPr lang="it-IT" dirty="0"/>
              <a:t> include the </a:t>
            </a:r>
            <a:r>
              <a:rPr lang="it-IT" dirty="0" err="1"/>
              <a:t>oral</a:t>
            </a:r>
            <a:r>
              <a:rPr lang="it-IT" dirty="0"/>
              <a:t> </a:t>
            </a:r>
            <a:r>
              <a:rPr lang="it-IT" dirty="0" err="1"/>
              <a:t>cavity</a:t>
            </a:r>
            <a:r>
              <a:rPr lang="it-IT" dirty="0"/>
              <a:t> and </a:t>
            </a:r>
            <a:r>
              <a:rPr lang="it-IT" dirty="0" err="1"/>
              <a:t>snout</a:t>
            </a:r>
            <a:r>
              <a:rPr lang="it-IT" dirty="0"/>
              <a:t>/ </a:t>
            </a:r>
            <a:r>
              <a:rPr lang="it-IT" dirty="0" err="1"/>
              <a:t>muzzle</a:t>
            </a:r>
            <a:r>
              <a:rPr lang="it-IT" dirty="0"/>
              <a:t>; the </a:t>
            </a:r>
            <a:r>
              <a:rPr lang="it-IT" dirty="0" err="1"/>
              <a:t>heel</a:t>
            </a:r>
            <a:r>
              <a:rPr lang="it-IT" dirty="0"/>
              <a:t>, </a:t>
            </a:r>
            <a:r>
              <a:rPr lang="it-IT" dirty="0" err="1"/>
              <a:t>coronary</a:t>
            </a:r>
            <a:r>
              <a:rPr lang="it-IT" dirty="0"/>
              <a:t> band and </a:t>
            </a:r>
            <a:r>
              <a:rPr lang="it-IT" dirty="0" err="1"/>
              <a:t>feet</a:t>
            </a:r>
            <a:r>
              <a:rPr lang="it-IT" dirty="0"/>
              <a:t>; the </a:t>
            </a:r>
            <a:r>
              <a:rPr lang="it-IT" dirty="0" err="1"/>
              <a:t>teats</a:t>
            </a:r>
            <a:r>
              <a:rPr lang="it-IT" dirty="0"/>
              <a:t> or </a:t>
            </a:r>
            <a:r>
              <a:rPr lang="it-IT" dirty="0" err="1"/>
              <a:t>udder</a:t>
            </a:r>
            <a:r>
              <a:rPr lang="it-IT" dirty="0"/>
              <a:t>; pressure </a:t>
            </a:r>
            <a:r>
              <a:rPr lang="it-IT" dirty="0" err="1"/>
              <a:t>points</a:t>
            </a:r>
            <a:r>
              <a:rPr lang="it-IT" dirty="0"/>
              <a:t> of the </a:t>
            </a:r>
            <a:r>
              <a:rPr lang="it-IT" dirty="0" err="1"/>
              <a:t>legs</a:t>
            </a:r>
            <a:r>
              <a:rPr lang="it-IT" dirty="0"/>
              <a:t>; the </a:t>
            </a:r>
            <a:r>
              <a:rPr lang="it-IT" dirty="0" err="1"/>
              <a:t>ruminal</a:t>
            </a:r>
            <a:r>
              <a:rPr lang="it-IT" dirty="0"/>
              <a:t> </a:t>
            </a:r>
            <a:r>
              <a:rPr lang="it-IT" dirty="0" err="1"/>
              <a:t>pillars</a:t>
            </a:r>
            <a:r>
              <a:rPr lang="it-IT" dirty="0"/>
              <a:t> (in </a:t>
            </a:r>
            <a:r>
              <a:rPr lang="it-IT" dirty="0" err="1"/>
              <a:t>ruminants</a:t>
            </a:r>
            <a:r>
              <a:rPr lang="it-IT" dirty="0"/>
              <a:t>); and the </a:t>
            </a:r>
            <a:r>
              <a:rPr lang="it-IT" dirty="0" err="1"/>
              <a:t>prepuce</a:t>
            </a:r>
            <a:r>
              <a:rPr lang="it-IT" dirty="0"/>
              <a:t> or </a:t>
            </a:r>
            <a:r>
              <a:rPr lang="it-IT" dirty="0" smtClean="0"/>
              <a:t>vulva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9079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825" r="16763"/>
          <a:stretch/>
        </p:blipFill>
        <p:spPr/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22740"/>
          <a:stretch/>
        </p:blipFill>
        <p:spPr/>
      </p:pic>
    </p:spTree>
    <p:extLst>
      <p:ext uri="{BB962C8B-B14F-4D97-AF65-F5344CB8AC3E}">
        <p14:creationId xmlns:p14="http://schemas.microsoft.com/office/powerpoint/2010/main" val="354084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2784474"/>
            <a:ext cx="4050792" cy="3692525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dirty="0"/>
              <a:t>In </a:t>
            </a:r>
            <a:r>
              <a:rPr lang="it-IT" dirty="0" err="1"/>
              <a:t>young</a:t>
            </a:r>
            <a:r>
              <a:rPr lang="it-IT" dirty="0"/>
              <a:t> </a:t>
            </a:r>
            <a:r>
              <a:rPr lang="it-IT" dirty="0" err="1"/>
              <a:t>animals</a:t>
            </a:r>
            <a:r>
              <a:rPr lang="it-IT" dirty="0"/>
              <a:t>, </a:t>
            </a:r>
            <a:r>
              <a:rPr lang="it-IT" dirty="0" err="1"/>
              <a:t>cardiac</a:t>
            </a:r>
            <a:r>
              <a:rPr lang="it-IT" dirty="0"/>
              <a:t> </a:t>
            </a:r>
            <a:r>
              <a:rPr lang="it-IT" dirty="0" err="1"/>
              <a:t>degeneration</a:t>
            </a:r>
            <a:r>
              <a:rPr lang="it-IT" dirty="0"/>
              <a:t> and </a:t>
            </a:r>
            <a:r>
              <a:rPr lang="it-IT" dirty="0" err="1"/>
              <a:t>necrosis</a:t>
            </a:r>
            <a:r>
              <a:rPr lang="it-IT" dirty="0"/>
              <a:t> can </a:t>
            </a:r>
            <a:r>
              <a:rPr lang="it-IT" dirty="0" err="1"/>
              <a:t>result</a:t>
            </a:r>
            <a:r>
              <a:rPr lang="it-IT" dirty="0"/>
              <a:t> in </a:t>
            </a:r>
            <a:r>
              <a:rPr lang="it-IT" dirty="0" err="1"/>
              <a:t>irregular</a:t>
            </a:r>
            <a:r>
              <a:rPr lang="it-IT" dirty="0"/>
              <a:t> </a:t>
            </a:r>
            <a:r>
              <a:rPr lang="it-IT" dirty="0" err="1"/>
              <a:t>gray</a:t>
            </a:r>
            <a:r>
              <a:rPr lang="it-IT" dirty="0"/>
              <a:t> or </a:t>
            </a:r>
            <a:r>
              <a:rPr lang="it-IT" dirty="0" err="1"/>
              <a:t>yellow</a:t>
            </a:r>
            <a:r>
              <a:rPr lang="it-IT" dirty="0"/>
              <a:t> </a:t>
            </a:r>
            <a:r>
              <a:rPr lang="it-IT" dirty="0" err="1"/>
              <a:t>lesions</a:t>
            </a:r>
            <a:r>
              <a:rPr lang="it-IT" dirty="0"/>
              <a:t>, </a:t>
            </a:r>
            <a:r>
              <a:rPr lang="it-IT" dirty="0" err="1"/>
              <a:t>including</a:t>
            </a:r>
            <a:r>
              <a:rPr lang="it-IT" dirty="0"/>
              <a:t> </a:t>
            </a:r>
            <a:r>
              <a:rPr lang="it-IT" dirty="0" err="1"/>
              <a:t>streaking</a:t>
            </a:r>
            <a:r>
              <a:rPr lang="it-IT" dirty="0"/>
              <a:t>, in the </a:t>
            </a:r>
            <a:r>
              <a:rPr lang="it-IT" dirty="0" err="1"/>
              <a:t>myocardium</a:t>
            </a:r>
            <a:r>
              <a:rPr lang="it-IT" dirty="0"/>
              <a:t>;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lesions</a:t>
            </a:r>
            <a:r>
              <a:rPr lang="it-IT" dirty="0"/>
              <a:t> are </a:t>
            </a:r>
            <a:r>
              <a:rPr lang="it-IT" dirty="0" err="1"/>
              <a:t>sometimes</a:t>
            </a:r>
            <a:r>
              <a:rPr lang="it-IT" dirty="0"/>
              <a:t> </a:t>
            </a:r>
            <a:r>
              <a:rPr lang="it-IT" dirty="0" err="1"/>
              <a:t>called</a:t>
            </a:r>
            <a:r>
              <a:rPr lang="it-IT" dirty="0"/>
              <a:t> “</a:t>
            </a:r>
            <a:r>
              <a:rPr lang="it-IT" dirty="0" err="1"/>
              <a:t>tiger</a:t>
            </a:r>
            <a:r>
              <a:rPr lang="it-IT" dirty="0"/>
              <a:t> </a:t>
            </a:r>
            <a:r>
              <a:rPr lang="it-IT" dirty="0" err="1"/>
              <a:t>heart</a:t>
            </a:r>
            <a:r>
              <a:rPr lang="it-IT" dirty="0"/>
              <a:t>” </a:t>
            </a:r>
            <a:r>
              <a:rPr lang="it-IT" dirty="0" err="1"/>
              <a:t>lesions</a:t>
            </a:r>
            <a:r>
              <a:rPr lang="it-IT" dirty="0"/>
              <a:t>. </a:t>
            </a:r>
            <a:r>
              <a:rPr lang="it-IT" dirty="0" err="1"/>
              <a:t>Piglets</a:t>
            </a:r>
            <a:r>
              <a:rPr lang="it-IT" dirty="0"/>
              <a:t> can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Foot</a:t>
            </a:r>
            <a:r>
              <a:rPr lang="it-IT" dirty="0"/>
              <a:t> and </a:t>
            </a:r>
            <a:r>
              <a:rPr lang="it-IT" dirty="0" err="1"/>
              <a:t>Mouth</a:t>
            </a:r>
            <a:r>
              <a:rPr lang="it-IT" dirty="0"/>
              <a:t> </a:t>
            </a:r>
            <a:r>
              <a:rPr lang="it-IT" dirty="0" err="1" smtClean="0"/>
              <a:t>Disease</a:t>
            </a:r>
            <a:r>
              <a:rPr lang="it-IT" dirty="0" smtClean="0"/>
              <a:t> </a:t>
            </a:r>
            <a:r>
              <a:rPr lang="it-IT" dirty="0" err="1" smtClean="0"/>
              <a:t>histological</a:t>
            </a:r>
            <a:r>
              <a:rPr lang="it-IT" dirty="0" smtClean="0"/>
              <a:t> </a:t>
            </a:r>
            <a:r>
              <a:rPr lang="it-IT" dirty="0" err="1"/>
              <a:t>evidence</a:t>
            </a:r>
            <a:r>
              <a:rPr lang="it-IT" dirty="0"/>
              <a:t> of </a:t>
            </a:r>
            <a:r>
              <a:rPr lang="it-IT" dirty="0" err="1"/>
              <a:t>myocarditis</a:t>
            </a:r>
            <a:r>
              <a:rPr lang="it-IT" dirty="0"/>
              <a:t> </a:t>
            </a:r>
            <a:r>
              <a:rPr lang="it-IT" dirty="0" err="1"/>
              <a:t>without</a:t>
            </a:r>
            <a:r>
              <a:rPr lang="it-IT" dirty="0"/>
              <a:t> </a:t>
            </a:r>
            <a:r>
              <a:rPr lang="it-IT" dirty="0" err="1"/>
              <a:t>gross</a:t>
            </a:r>
            <a:r>
              <a:rPr lang="it-IT" dirty="0"/>
              <a:t> </a:t>
            </a:r>
            <a:r>
              <a:rPr lang="it-IT" dirty="0" err="1"/>
              <a:t>lesions</a:t>
            </a:r>
            <a:r>
              <a:rPr lang="it-IT" dirty="0"/>
              <a:t> in the </a:t>
            </a:r>
            <a:r>
              <a:rPr lang="it-IT" dirty="0" err="1"/>
              <a:t>heart</a:t>
            </a:r>
            <a:r>
              <a:rPr lang="it-IT" dirty="0"/>
              <a:t>. </a:t>
            </a:r>
            <a:r>
              <a:rPr lang="it-IT" dirty="0" err="1"/>
              <a:t>Signs</a:t>
            </a:r>
            <a:r>
              <a:rPr lang="it-IT" dirty="0"/>
              <a:t> of </a:t>
            </a:r>
            <a:r>
              <a:rPr lang="it-IT" dirty="0" err="1"/>
              <a:t>septicemia</a:t>
            </a:r>
            <a:r>
              <a:rPr lang="it-IT" dirty="0"/>
              <a:t>, </a:t>
            </a:r>
            <a:r>
              <a:rPr lang="it-IT" dirty="0" err="1"/>
              <a:t>abomasitis</a:t>
            </a:r>
            <a:r>
              <a:rPr lang="it-IT" dirty="0"/>
              <a:t> and </a:t>
            </a:r>
            <a:r>
              <a:rPr lang="it-IT" dirty="0" err="1"/>
              <a:t>enteritis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myocarditis</a:t>
            </a:r>
            <a:r>
              <a:rPr lang="it-IT" dirty="0"/>
              <a:t>,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reported</a:t>
            </a:r>
            <a:r>
              <a:rPr lang="it-IT" dirty="0"/>
              <a:t> in </a:t>
            </a:r>
            <a:r>
              <a:rPr lang="it-IT" dirty="0" err="1"/>
              <a:t>lambs</a:t>
            </a:r>
            <a:endParaRPr lang="it-IT" dirty="0" smtClean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692524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nonspecific</a:t>
            </a:r>
            <a:r>
              <a:rPr lang="it-IT" dirty="0"/>
              <a:t> </a:t>
            </a:r>
            <a:r>
              <a:rPr lang="it-IT" dirty="0" err="1"/>
              <a:t>gross</a:t>
            </a:r>
            <a:r>
              <a:rPr lang="it-IT" dirty="0"/>
              <a:t> </a:t>
            </a:r>
            <a:r>
              <a:rPr lang="it-IT" dirty="0" err="1"/>
              <a:t>lesions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described</a:t>
            </a:r>
            <a:r>
              <a:rPr lang="it-IT" dirty="0"/>
              <a:t> in </a:t>
            </a:r>
            <a:r>
              <a:rPr lang="it-IT" dirty="0" err="1"/>
              <a:t>infected</a:t>
            </a:r>
            <a:r>
              <a:rPr lang="it-IT" dirty="0"/>
              <a:t> </a:t>
            </a:r>
            <a:r>
              <a:rPr lang="it-IT" dirty="0" err="1"/>
              <a:t>fetuses</a:t>
            </a:r>
            <a:r>
              <a:rPr lang="it-IT" dirty="0"/>
              <a:t> from </a:t>
            </a:r>
            <a:r>
              <a:rPr lang="it-IT" dirty="0" err="1"/>
              <a:t>experimentally</a:t>
            </a:r>
            <a:r>
              <a:rPr lang="it-IT" dirty="0"/>
              <a:t> </a:t>
            </a:r>
            <a:r>
              <a:rPr lang="it-IT" dirty="0" err="1"/>
              <a:t>infected</a:t>
            </a:r>
            <a:r>
              <a:rPr lang="it-IT" dirty="0"/>
              <a:t> </a:t>
            </a:r>
            <a:r>
              <a:rPr lang="it-IT" dirty="0" err="1"/>
              <a:t>sheep</a:t>
            </a:r>
            <a:r>
              <a:rPr lang="it-IT" dirty="0"/>
              <a:t>.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included</a:t>
            </a:r>
            <a:r>
              <a:rPr lang="it-IT" dirty="0"/>
              <a:t> </a:t>
            </a:r>
            <a:r>
              <a:rPr lang="it-IT" dirty="0" err="1"/>
              <a:t>petechial</a:t>
            </a:r>
            <a:r>
              <a:rPr lang="it-IT" dirty="0"/>
              <a:t> </a:t>
            </a:r>
            <a:r>
              <a:rPr lang="it-IT" dirty="0" err="1"/>
              <a:t>hemorrhages</a:t>
            </a:r>
            <a:r>
              <a:rPr lang="it-IT" dirty="0"/>
              <a:t> in the </a:t>
            </a:r>
            <a:r>
              <a:rPr lang="it-IT" dirty="0" err="1"/>
              <a:t>skin</a:t>
            </a:r>
            <a:r>
              <a:rPr lang="it-IT" dirty="0"/>
              <a:t>, </a:t>
            </a:r>
            <a:r>
              <a:rPr lang="it-IT" dirty="0" err="1"/>
              <a:t>subcutaneous</a:t>
            </a:r>
            <a:r>
              <a:rPr lang="it-IT" dirty="0"/>
              <a:t> edema, </a:t>
            </a:r>
            <a:r>
              <a:rPr lang="it-IT" dirty="0" err="1"/>
              <a:t>ascites</a:t>
            </a:r>
            <a:r>
              <a:rPr lang="it-IT" dirty="0"/>
              <a:t> with </a:t>
            </a:r>
            <a:r>
              <a:rPr lang="it-IT" dirty="0" err="1"/>
              <a:t>blood-tinged</a:t>
            </a:r>
            <a:r>
              <a:rPr lang="it-IT" dirty="0"/>
              <a:t> </a:t>
            </a:r>
            <a:r>
              <a:rPr lang="it-IT" dirty="0" err="1"/>
              <a:t>peritoneal</a:t>
            </a:r>
            <a:r>
              <a:rPr lang="it-IT" dirty="0"/>
              <a:t> </a:t>
            </a:r>
            <a:r>
              <a:rPr lang="it-IT" dirty="0" err="1"/>
              <a:t>fluids</a:t>
            </a:r>
            <a:r>
              <a:rPr lang="it-IT" dirty="0"/>
              <a:t> and </a:t>
            </a:r>
            <a:r>
              <a:rPr lang="it-IT" dirty="0" err="1"/>
              <a:t>epicardial</a:t>
            </a:r>
            <a:r>
              <a:rPr lang="it-IT" dirty="0"/>
              <a:t> </a:t>
            </a:r>
            <a:r>
              <a:rPr lang="it-IT" dirty="0" err="1"/>
              <a:t>petechiae</a:t>
            </a:r>
            <a:r>
              <a:rPr lang="it-IT" dirty="0"/>
              <a:t>. </a:t>
            </a:r>
            <a:r>
              <a:rPr lang="it-IT" dirty="0" err="1"/>
              <a:t>Vesicles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found</a:t>
            </a:r>
            <a:r>
              <a:rPr lang="it-IT" dirty="0"/>
              <a:t>, and the placenta </a:t>
            </a:r>
            <a:r>
              <a:rPr lang="it-IT" dirty="0" err="1"/>
              <a:t>did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appear</a:t>
            </a:r>
            <a:r>
              <a:rPr lang="it-IT" dirty="0"/>
              <a:t> to be </a:t>
            </a:r>
            <a:r>
              <a:rPr lang="it-IT" dirty="0" err="1"/>
              <a:t>affected</a:t>
            </a:r>
            <a:r>
              <a:rPr lang="it-IT" dirty="0"/>
              <a:t>. Some </a:t>
            </a:r>
            <a:r>
              <a:rPr lang="it-IT" dirty="0" err="1"/>
              <a:t>infected</a:t>
            </a:r>
            <a:r>
              <a:rPr lang="it-IT" dirty="0"/>
              <a:t> </a:t>
            </a:r>
            <a:r>
              <a:rPr lang="it-IT" dirty="0" err="1"/>
              <a:t>fetuses</a:t>
            </a:r>
            <a:r>
              <a:rPr lang="it-IT" dirty="0"/>
              <a:t> </a:t>
            </a:r>
            <a:r>
              <a:rPr lang="it-IT" dirty="0" err="1"/>
              <a:t>had</a:t>
            </a:r>
            <a:r>
              <a:rPr lang="it-IT" dirty="0"/>
              <a:t> no </a:t>
            </a:r>
            <a:r>
              <a:rPr lang="it-IT" dirty="0" err="1"/>
              <a:t>gross</a:t>
            </a:r>
            <a:r>
              <a:rPr lang="it-IT" dirty="0"/>
              <a:t> </a:t>
            </a:r>
            <a:r>
              <a:rPr lang="it-IT" dirty="0" err="1"/>
              <a:t>lesions</a:t>
            </a:r>
            <a:r>
              <a:rPr lang="it-IT" dirty="0"/>
              <a:t>. In </a:t>
            </a:r>
            <a:r>
              <a:rPr lang="it-IT" dirty="0" err="1"/>
              <a:t>another</a:t>
            </a:r>
            <a:r>
              <a:rPr lang="it-IT" dirty="0"/>
              <a:t> </a:t>
            </a:r>
            <a:r>
              <a:rPr lang="it-IT" dirty="0" err="1"/>
              <a:t>study</a:t>
            </a:r>
            <a:r>
              <a:rPr lang="it-IT" dirty="0"/>
              <a:t>, </a:t>
            </a:r>
            <a:r>
              <a:rPr lang="it-IT" dirty="0" err="1"/>
              <a:t>infected</a:t>
            </a:r>
            <a:r>
              <a:rPr lang="it-IT" dirty="0"/>
              <a:t> </a:t>
            </a:r>
            <a:r>
              <a:rPr lang="it-IT" dirty="0" err="1"/>
              <a:t>fetuses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generally</a:t>
            </a:r>
            <a:r>
              <a:rPr lang="it-IT" dirty="0"/>
              <a:t> </a:t>
            </a:r>
            <a:r>
              <a:rPr lang="it-IT" dirty="0" err="1"/>
              <a:t>autolyzed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5626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779" r="17419"/>
          <a:stretch/>
        </p:blipFill>
        <p:spPr/>
      </p:pic>
      <p:pic>
        <p:nvPicPr>
          <p:cNvPr id="9" name="Segnaposto contenuto 8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8621" r="15035"/>
          <a:stretch/>
        </p:blipFill>
        <p:spPr/>
      </p:pic>
    </p:spTree>
    <p:extLst>
      <p:ext uri="{BB962C8B-B14F-4D97-AF65-F5344CB8AC3E}">
        <p14:creationId xmlns:p14="http://schemas.microsoft.com/office/powerpoint/2010/main" val="172492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7974" r="15224"/>
          <a:stretch/>
        </p:blipFill>
        <p:spPr/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578" r="25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911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8900" y="495301"/>
            <a:ext cx="7137400" cy="2870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6000" spc="300" dirty="0" smtClean="0"/>
              <a:t>DIAGNOSIS</a:t>
            </a:r>
            <a:endParaRPr lang="it-IT" sz="6000" spc="3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17699" y="3365501"/>
            <a:ext cx="5181601" cy="1500187"/>
          </a:xfrm>
        </p:spPr>
        <p:txBody>
          <a:bodyPr>
            <a:normAutofit/>
          </a:bodyPr>
          <a:lstStyle/>
          <a:p>
            <a:r>
              <a:rPr lang="it-IT" sz="2400" i="1" dirty="0" smtClean="0"/>
              <a:t>“</a:t>
            </a:r>
            <a:r>
              <a:rPr lang="it-IT" sz="2400" i="1" dirty="0" err="1" smtClean="0"/>
              <a:t>Pathologists</a:t>
            </a:r>
            <a:r>
              <a:rPr lang="it-IT" sz="2400" i="1" dirty="0" smtClean="0"/>
              <a:t> </a:t>
            </a:r>
            <a:r>
              <a:rPr lang="it-IT" sz="2400" i="1" dirty="0" err="1" smtClean="0"/>
              <a:t>form</a:t>
            </a:r>
            <a:r>
              <a:rPr lang="it-IT" sz="2400" i="1" dirty="0" smtClean="0"/>
              <a:t>, of </a:t>
            </a:r>
            <a:r>
              <a:rPr lang="it-IT" sz="2400" i="1" dirty="0" err="1" smtClean="0"/>
              <a:t>course</a:t>
            </a:r>
            <a:r>
              <a:rPr lang="it-IT" sz="2400" i="1" dirty="0" smtClean="0"/>
              <a:t>, the supreme court of </a:t>
            </a:r>
            <a:r>
              <a:rPr lang="it-IT" sz="2400" i="1" dirty="0" err="1" smtClean="0"/>
              <a:t>diagnosis</a:t>
            </a:r>
            <a:r>
              <a:rPr lang="it-IT" sz="2400" i="1" dirty="0" smtClean="0"/>
              <a:t>”</a:t>
            </a:r>
            <a:br>
              <a:rPr lang="it-IT" sz="2400" i="1" dirty="0" smtClean="0"/>
            </a:br>
            <a:r>
              <a:rPr lang="it-IT" sz="2400" i="1" dirty="0" smtClean="0"/>
              <a:t/>
            </a:r>
            <a:br>
              <a:rPr lang="it-IT" sz="2400" i="1" dirty="0" smtClean="0"/>
            </a:br>
            <a:r>
              <a:rPr lang="it-IT" sz="2000" dirty="0" smtClean="0"/>
              <a:t>Dr. Theodore </a:t>
            </a:r>
            <a:r>
              <a:rPr lang="it-IT" sz="2000" dirty="0" err="1" smtClean="0"/>
              <a:t>Dalrymple</a:t>
            </a:r>
            <a:r>
              <a:rPr lang="it-IT" sz="2000" dirty="0" smtClean="0"/>
              <a:t>, 2001</a:t>
            </a:r>
            <a:endParaRPr lang="it-IT" sz="2000" i="1" dirty="0"/>
          </a:p>
        </p:txBody>
      </p:sp>
    </p:spTree>
    <p:extLst>
      <p:ext uri="{BB962C8B-B14F-4D97-AF65-F5344CB8AC3E}">
        <p14:creationId xmlns:p14="http://schemas.microsoft.com/office/powerpoint/2010/main" val="350624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770094"/>
            <a:ext cx="8229600" cy="3833906"/>
          </a:xfrm>
        </p:spPr>
        <p:txBody>
          <a:bodyPr>
            <a:normAutofit/>
          </a:bodyPr>
          <a:lstStyle/>
          <a:p>
            <a:pPr algn="just"/>
            <a:r>
              <a:rPr lang="it-IT" dirty="0"/>
              <a:t>In </a:t>
            </a:r>
            <a:r>
              <a:rPr lang="it-IT" dirty="0" err="1"/>
              <a:t>acutely</a:t>
            </a:r>
            <a:r>
              <a:rPr lang="it-IT" dirty="0"/>
              <a:t> </a:t>
            </a:r>
            <a:r>
              <a:rPr lang="it-IT" dirty="0" err="1"/>
              <a:t>infected</a:t>
            </a:r>
            <a:r>
              <a:rPr lang="it-IT" dirty="0"/>
              <a:t> </a:t>
            </a:r>
            <a:r>
              <a:rPr lang="it-IT" dirty="0" err="1"/>
              <a:t>animals</a:t>
            </a:r>
            <a:r>
              <a:rPr lang="it-IT" dirty="0"/>
              <a:t>, </a:t>
            </a:r>
            <a:r>
              <a:rPr lang="it-IT" b="1" dirty="0"/>
              <a:t>FMDV</a:t>
            </a:r>
            <a:r>
              <a:rPr lang="it-IT" dirty="0"/>
              <a:t>,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antigens</a:t>
            </a:r>
            <a:r>
              <a:rPr lang="it-IT" dirty="0"/>
              <a:t> or </a:t>
            </a:r>
            <a:r>
              <a:rPr lang="it-IT" dirty="0" err="1"/>
              <a:t>nucleic</a:t>
            </a:r>
            <a:r>
              <a:rPr lang="it-IT" dirty="0"/>
              <a:t> </a:t>
            </a:r>
            <a:r>
              <a:rPr lang="it-IT" dirty="0" err="1"/>
              <a:t>acids</a:t>
            </a:r>
            <a:r>
              <a:rPr lang="it-IT" dirty="0"/>
              <a:t> can be </a:t>
            </a:r>
            <a:r>
              <a:rPr lang="it-IT" dirty="0" err="1"/>
              <a:t>found</a:t>
            </a:r>
            <a:r>
              <a:rPr lang="it-IT" dirty="0"/>
              <a:t> in a </a:t>
            </a:r>
            <a:r>
              <a:rPr lang="it-IT" dirty="0" err="1"/>
              <a:t>variety</a:t>
            </a:r>
            <a:r>
              <a:rPr lang="it-IT" dirty="0"/>
              <a:t> of </a:t>
            </a:r>
            <a:r>
              <a:rPr lang="it-IT" dirty="0" err="1"/>
              <a:t>samples</a:t>
            </a:r>
            <a:r>
              <a:rPr lang="it-IT" dirty="0"/>
              <a:t> </a:t>
            </a:r>
            <a:r>
              <a:rPr lang="it-IT" dirty="0" err="1"/>
              <a:t>including</a:t>
            </a:r>
            <a:r>
              <a:rPr lang="it-IT" dirty="0"/>
              <a:t> </a:t>
            </a:r>
            <a:r>
              <a:rPr lang="it-IT" dirty="0" err="1"/>
              <a:t>vesicular</a:t>
            </a:r>
            <a:r>
              <a:rPr lang="it-IT" dirty="0"/>
              <a:t> </a:t>
            </a:r>
            <a:r>
              <a:rPr lang="it-IT" dirty="0" err="1"/>
              <a:t>fluid</a:t>
            </a:r>
            <a:r>
              <a:rPr lang="it-IT" dirty="0"/>
              <a:t>, </a:t>
            </a:r>
            <a:r>
              <a:rPr lang="it-IT" dirty="0" err="1"/>
              <a:t>epithelial</a:t>
            </a:r>
            <a:r>
              <a:rPr lang="it-IT" dirty="0"/>
              <a:t> </a:t>
            </a:r>
            <a:r>
              <a:rPr lang="it-IT" dirty="0" err="1"/>
              <a:t>tissue</a:t>
            </a:r>
            <a:r>
              <a:rPr lang="it-IT" dirty="0"/>
              <a:t>, </a:t>
            </a:r>
            <a:r>
              <a:rPr lang="it-IT" dirty="0" err="1"/>
              <a:t>nasal</a:t>
            </a:r>
            <a:r>
              <a:rPr lang="it-IT" dirty="0"/>
              <a:t> and </a:t>
            </a:r>
            <a:r>
              <a:rPr lang="it-IT" dirty="0" err="1"/>
              <a:t>oral</a:t>
            </a:r>
            <a:r>
              <a:rPr lang="it-IT" dirty="0"/>
              <a:t> </a:t>
            </a:r>
            <a:r>
              <a:rPr lang="it-IT" dirty="0" err="1"/>
              <a:t>secretions</a:t>
            </a:r>
            <a:r>
              <a:rPr lang="it-IT" dirty="0"/>
              <a:t>, </a:t>
            </a:r>
            <a:r>
              <a:rPr lang="it-IT" dirty="0" err="1"/>
              <a:t>esophagealpharyngeal</a:t>
            </a:r>
            <a:r>
              <a:rPr lang="it-IT" dirty="0"/>
              <a:t> </a:t>
            </a:r>
            <a:r>
              <a:rPr lang="it-IT" dirty="0" err="1"/>
              <a:t>fluids</a:t>
            </a:r>
            <a:r>
              <a:rPr lang="it-IT" dirty="0"/>
              <a:t>, </a:t>
            </a:r>
            <a:r>
              <a:rPr lang="it-IT" dirty="0" err="1"/>
              <a:t>blood</a:t>
            </a:r>
            <a:r>
              <a:rPr lang="it-IT" dirty="0"/>
              <a:t> and </a:t>
            </a:r>
            <a:r>
              <a:rPr lang="it-IT" dirty="0" err="1"/>
              <a:t>milk</a:t>
            </a:r>
            <a:r>
              <a:rPr lang="it-IT" dirty="0"/>
              <a:t>, and in </a:t>
            </a:r>
            <a:r>
              <a:rPr lang="it-IT" dirty="0" err="1"/>
              <a:t>tissue</a:t>
            </a:r>
            <a:r>
              <a:rPr lang="it-IT" dirty="0"/>
              <a:t> </a:t>
            </a:r>
            <a:r>
              <a:rPr lang="it-IT" dirty="0" err="1"/>
              <a:t>samples</a:t>
            </a:r>
            <a:r>
              <a:rPr lang="it-IT" dirty="0"/>
              <a:t>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myocardium</a:t>
            </a:r>
            <a:r>
              <a:rPr lang="it-IT" dirty="0"/>
              <a:t> </a:t>
            </a:r>
            <a:r>
              <a:rPr lang="it-IT" dirty="0" err="1"/>
              <a:t>collected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 smtClean="0"/>
              <a:t>necropsy</a:t>
            </a:r>
            <a:endParaRPr lang="it-IT" dirty="0" smtClean="0"/>
          </a:p>
          <a:p>
            <a:pPr algn="just"/>
            <a:r>
              <a:rPr lang="it-IT" dirty="0" err="1"/>
              <a:t>Viral</a:t>
            </a:r>
            <a:r>
              <a:rPr lang="it-IT" dirty="0"/>
              <a:t> </a:t>
            </a:r>
            <a:r>
              <a:rPr lang="it-IT" dirty="0" err="1"/>
              <a:t>antigens</a:t>
            </a:r>
            <a:r>
              <a:rPr lang="it-IT" dirty="0"/>
              <a:t> are </a:t>
            </a:r>
            <a:r>
              <a:rPr lang="it-IT" dirty="0" err="1"/>
              <a:t>usually</a:t>
            </a:r>
            <a:r>
              <a:rPr lang="it-IT" dirty="0"/>
              <a:t> </a:t>
            </a:r>
            <a:r>
              <a:rPr lang="it-IT" dirty="0" err="1"/>
              <a:t>identified</a:t>
            </a:r>
            <a:r>
              <a:rPr lang="it-IT" dirty="0"/>
              <a:t> with </a:t>
            </a:r>
            <a:r>
              <a:rPr lang="it-IT" dirty="0" err="1"/>
              <a:t>enzymelinked</a:t>
            </a:r>
            <a:r>
              <a:rPr lang="it-IT" dirty="0"/>
              <a:t> </a:t>
            </a:r>
            <a:r>
              <a:rPr lang="it-IT" dirty="0" err="1"/>
              <a:t>immunosorbent</a:t>
            </a:r>
            <a:r>
              <a:rPr lang="it-IT" dirty="0"/>
              <a:t> </a:t>
            </a:r>
            <a:r>
              <a:rPr lang="it-IT" dirty="0" err="1"/>
              <a:t>assays</a:t>
            </a:r>
            <a:r>
              <a:rPr lang="it-IT" dirty="0"/>
              <a:t> (</a:t>
            </a:r>
            <a:r>
              <a:rPr lang="it-IT" dirty="0" err="1"/>
              <a:t>ELISAs</a:t>
            </a:r>
            <a:r>
              <a:rPr lang="it-IT" dirty="0"/>
              <a:t>), and </a:t>
            </a:r>
            <a:r>
              <a:rPr lang="it-IT" dirty="0" err="1"/>
              <a:t>nucleic</a:t>
            </a:r>
            <a:r>
              <a:rPr lang="it-IT" dirty="0"/>
              <a:t> </a:t>
            </a:r>
            <a:r>
              <a:rPr lang="it-IT" dirty="0" err="1"/>
              <a:t>acids</a:t>
            </a:r>
            <a:r>
              <a:rPr lang="it-IT" dirty="0"/>
              <a:t> by reverse </a:t>
            </a:r>
            <a:r>
              <a:rPr lang="it-IT" dirty="0" err="1"/>
              <a:t>transcription</a:t>
            </a:r>
            <a:r>
              <a:rPr lang="it-IT" dirty="0"/>
              <a:t> </a:t>
            </a:r>
            <a:r>
              <a:rPr lang="it-IT" dirty="0" err="1"/>
              <a:t>polymerase</a:t>
            </a:r>
            <a:r>
              <a:rPr lang="it-IT" dirty="0"/>
              <a:t> </a:t>
            </a:r>
            <a:r>
              <a:rPr lang="it-IT" dirty="0" err="1"/>
              <a:t>chain</a:t>
            </a:r>
            <a:r>
              <a:rPr lang="it-IT" dirty="0"/>
              <a:t> </a:t>
            </a:r>
            <a:r>
              <a:rPr lang="it-IT" dirty="0" err="1"/>
              <a:t>reaction</a:t>
            </a:r>
            <a:r>
              <a:rPr lang="it-IT" dirty="0"/>
              <a:t> (RTPCR). </a:t>
            </a:r>
            <a:r>
              <a:rPr lang="it-IT" dirty="0" err="1"/>
              <a:t>Other</a:t>
            </a:r>
            <a:r>
              <a:rPr lang="it-IT" dirty="0"/>
              <a:t> commercial </a:t>
            </a:r>
            <a:r>
              <a:rPr lang="it-IT" dirty="0" err="1"/>
              <a:t>tests</a:t>
            </a:r>
            <a:r>
              <a:rPr lang="it-IT" dirty="0"/>
              <a:t> to </a:t>
            </a:r>
            <a:r>
              <a:rPr lang="it-IT" dirty="0" err="1"/>
              <a:t>detect</a:t>
            </a:r>
            <a:r>
              <a:rPr lang="it-IT" dirty="0"/>
              <a:t> </a:t>
            </a:r>
            <a:r>
              <a:rPr lang="it-IT" dirty="0" err="1"/>
              <a:t>antigens</a:t>
            </a:r>
            <a:r>
              <a:rPr lang="it-IT" dirty="0"/>
              <a:t>,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lateral</a:t>
            </a:r>
            <a:r>
              <a:rPr lang="it-IT" dirty="0"/>
              <a:t> flow </a:t>
            </a:r>
            <a:r>
              <a:rPr lang="it-IT" dirty="0" err="1"/>
              <a:t>devices</a:t>
            </a:r>
            <a:r>
              <a:rPr lang="it-IT" dirty="0"/>
              <a:t>, </a:t>
            </a:r>
            <a:r>
              <a:rPr lang="it-IT" dirty="0" err="1"/>
              <a:t>may</a:t>
            </a:r>
            <a:r>
              <a:rPr lang="it-IT" dirty="0"/>
              <a:t> be </a:t>
            </a:r>
            <a:r>
              <a:rPr lang="it-IT" dirty="0" err="1"/>
              <a:t>available</a:t>
            </a:r>
            <a:r>
              <a:rPr lang="it-IT" dirty="0"/>
              <a:t> in some </a:t>
            </a:r>
            <a:r>
              <a:rPr lang="it-IT" dirty="0" err="1"/>
              <a:t>countries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834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770094"/>
            <a:ext cx="8229600" cy="3224306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dirty="0" err="1"/>
              <a:t>Serological</a:t>
            </a:r>
            <a:r>
              <a:rPr lang="it-IT" dirty="0"/>
              <a:t> </a:t>
            </a:r>
            <a:r>
              <a:rPr lang="it-IT" dirty="0" err="1"/>
              <a:t>tests</a:t>
            </a:r>
            <a:r>
              <a:rPr lang="it-IT" dirty="0"/>
              <a:t> can be </a:t>
            </a:r>
            <a:r>
              <a:rPr lang="it-IT" dirty="0" err="1"/>
              <a:t>used</a:t>
            </a:r>
            <a:r>
              <a:rPr lang="it-IT" dirty="0"/>
              <a:t> in </a:t>
            </a:r>
            <a:r>
              <a:rPr lang="it-IT" dirty="0" err="1"/>
              <a:t>surveillance</a:t>
            </a:r>
            <a:r>
              <a:rPr lang="it-IT" dirty="0"/>
              <a:t>, to </a:t>
            </a:r>
            <a:r>
              <a:rPr lang="it-IT" dirty="0" err="1"/>
              <a:t>certify</a:t>
            </a:r>
            <a:r>
              <a:rPr lang="it-IT" dirty="0"/>
              <a:t> </a:t>
            </a:r>
            <a:r>
              <a:rPr lang="it-IT" dirty="0" err="1"/>
              <a:t>animals</a:t>
            </a:r>
            <a:r>
              <a:rPr lang="it-IT" dirty="0"/>
              <a:t> for export, to </a:t>
            </a:r>
            <a:r>
              <a:rPr lang="it-IT" dirty="0" err="1"/>
              <a:t>confirm</a:t>
            </a:r>
            <a:r>
              <a:rPr lang="it-IT" dirty="0"/>
              <a:t> </a:t>
            </a:r>
            <a:r>
              <a:rPr lang="it-IT" dirty="0" err="1"/>
              <a:t>suspected</a:t>
            </a:r>
            <a:r>
              <a:rPr lang="it-IT" dirty="0"/>
              <a:t> </a:t>
            </a:r>
            <a:r>
              <a:rPr lang="it-IT" dirty="0" err="1"/>
              <a:t>cases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an </a:t>
            </a:r>
            <a:r>
              <a:rPr lang="it-IT" dirty="0" err="1"/>
              <a:t>outbreak</a:t>
            </a:r>
            <a:r>
              <a:rPr lang="it-IT" dirty="0"/>
              <a:t>, to monitor </a:t>
            </a:r>
            <a:r>
              <a:rPr lang="it-IT" dirty="0" err="1"/>
              <a:t>immunity</a:t>
            </a:r>
            <a:r>
              <a:rPr lang="it-IT" dirty="0"/>
              <a:t> from </a:t>
            </a:r>
            <a:r>
              <a:rPr lang="it-IT" dirty="0" err="1"/>
              <a:t>vaccination</a:t>
            </a:r>
            <a:r>
              <a:rPr lang="it-IT" dirty="0"/>
              <a:t>, and in </a:t>
            </a:r>
            <a:r>
              <a:rPr lang="it-IT" dirty="0" err="1"/>
              <a:t>matching</a:t>
            </a:r>
            <a:r>
              <a:rPr lang="it-IT" dirty="0"/>
              <a:t> </a:t>
            </a:r>
            <a:r>
              <a:rPr lang="it-IT" dirty="0" err="1"/>
              <a:t>vaccines</a:t>
            </a:r>
            <a:r>
              <a:rPr lang="it-IT" dirty="0"/>
              <a:t> to </a:t>
            </a:r>
            <a:r>
              <a:rPr lang="it-IT" dirty="0" err="1"/>
              <a:t>field</a:t>
            </a:r>
            <a:r>
              <a:rPr lang="it-IT" dirty="0"/>
              <a:t> </a:t>
            </a:r>
            <a:r>
              <a:rPr lang="it-IT" dirty="0" err="1" smtClean="0"/>
              <a:t>strains</a:t>
            </a:r>
            <a:endParaRPr lang="it-IT" dirty="0" smtClean="0"/>
          </a:p>
          <a:p>
            <a:pPr algn="just"/>
            <a:r>
              <a:rPr lang="it-IT" dirty="0"/>
              <a:t>Some </a:t>
            </a:r>
            <a:r>
              <a:rPr lang="it-IT" dirty="0" err="1"/>
              <a:t>serological</a:t>
            </a:r>
            <a:r>
              <a:rPr lang="it-IT" dirty="0"/>
              <a:t> </a:t>
            </a:r>
            <a:r>
              <a:rPr lang="it-IT" dirty="0" err="1"/>
              <a:t>tests</a:t>
            </a:r>
            <a:r>
              <a:rPr lang="it-IT" dirty="0"/>
              <a:t> </a:t>
            </a:r>
            <a:r>
              <a:rPr lang="it-IT" dirty="0" err="1"/>
              <a:t>detect</a:t>
            </a:r>
            <a:r>
              <a:rPr lang="it-IT" dirty="0"/>
              <a:t> </a:t>
            </a:r>
            <a:r>
              <a:rPr lang="it-IT" dirty="0" err="1"/>
              <a:t>antibodies</a:t>
            </a:r>
            <a:r>
              <a:rPr lang="it-IT" dirty="0"/>
              <a:t> to the </a:t>
            </a:r>
            <a:r>
              <a:rPr lang="it-IT" dirty="0" err="1"/>
              <a:t>viral</a:t>
            </a:r>
            <a:r>
              <a:rPr lang="it-IT" dirty="0"/>
              <a:t> </a:t>
            </a:r>
            <a:r>
              <a:rPr lang="it-IT" dirty="0" err="1"/>
              <a:t>structural</a:t>
            </a:r>
            <a:r>
              <a:rPr lang="it-IT" dirty="0"/>
              <a:t> (e.g., </a:t>
            </a:r>
            <a:r>
              <a:rPr lang="it-IT" dirty="0" err="1"/>
              <a:t>capsid</a:t>
            </a:r>
            <a:r>
              <a:rPr lang="it-IT" dirty="0"/>
              <a:t>) </a:t>
            </a:r>
            <a:r>
              <a:rPr lang="it-IT" dirty="0" err="1"/>
              <a:t>proteins</a:t>
            </a:r>
            <a:r>
              <a:rPr lang="it-IT" dirty="0"/>
              <a:t>. </a:t>
            </a:r>
            <a:r>
              <a:rPr lang="it-IT" dirty="0" err="1"/>
              <a:t>They</a:t>
            </a:r>
            <a:r>
              <a:rPr lang="it-IT" dirty="0"/>
              <a:t> include </a:t>
            </a:r>
            <a:r>
              <a:rPr lang="it-IT" dirty="0" err="1"/>
              <a:t>ELISAs</a:t>
            </a:r>
            <a:r>
              <a:rPr lang="it-IT" dirty="0"/>
              <a:t> and virus </a:t>
            </a:r>
            <a:r>
              <a:rPr lang="it-IT" dirty="0" err="1"/>
              <a:t>neutralization</a:t>
            </a:r>
            <a:r>
              <a:rPr lang="it-IT" dirty="0"/>
              <a:t> </a:t>
            </a:r>
            <a:r>
              <a:rPr lang="it-IT" dirty="0" err="1"/>
              <a:t>tests</a:t>
            </a:r>
            <a:r>
              <a:rPr lang="it-IT" dirty="0"/>
              <a:t>, and are </a:t>
            </a:r>
            <a:r>
              <a:rPr lang="it-IT" dirty="0" err="1"/>
              <a:t>serotype</a:t>
            </a:r>
            <a:r>
              <a:rPr lang="it-IT" dirty="0"/>
              <a:t> </a:t>
            </a:r>
            <a:r>
              <a:rPr lang="it-IT" dirty="0" err="1"/>
              <a:t>specific</a:t>
            </a:r>
            <a:r>
              <a:rPr lang="it-IT" dirty="0"/>
              <a:t>.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b="1" dirty="0"/>
              <a:t>FMDV</a:t>
            </a:r>
            <a:r>
              <a:rPr lang="it-IT" dirty="0"/>
              <a:t> </a:t>
            </a:r>
            <a:r>
              <a:rPr lang="it-IT" dirty="0" err="1"/>
              <a:t>vaccines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induce </a:t>
            </a:r>
            <a:r>
              <a:rPr lang="it-IT" dirty="0" err="1"/>
              <a:t>antibodies</a:t>
            </a:r>
            <a:r>
              <a:rPr lang="it-IT" dirty="0"/>
              <a:t> to </a:t>
            </a:r>
            <a:r>
              <a:rPr lang="it-IT" dirty="0" err="1"/>
              <a:t>structural</a:t>
            </a:r>
            <a:r>
              <a:rPr lang="it-IT" dirty="0"/>
              <a:t> </a:t>
            </a:r>
            <a:r>
              <a:rPr lang="it-IT" dirty="0" err="1"/>
              <a:t>proteins</a:t>
            </a:r>
            <a:r>
              <a:rPr lang="it-IT" dirty="0"/>
              <a:t>,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tests</a:t>
            </a:r>
            <a:r>
              <a:rPr lang="it-IT" dirty="0"/>
              <a:t> can </a:t>
            </a:r>
            <a:r>
              <a:rPr lang="it-IT" dirty="0" err="1"/>
              <a:t>only</a:t>
            </a:r>
            <a:r>
              <a:rPr lang="it-IT" dirty="0"/>
              <a:t> be </a:t>
            </a:r>
            <a:r>
              <a:rPr lang="it-IT" dirty="0" err="1"/>
              <a:t>used</a:t>
            </a:r>
            <a:r>
              <a:rPr lang="it-IT" dirty="0"/>
              <a:t> in </a:t>
            </a:r>
            <a:r>
              <a:rPr lang="it-IT" dirty="0" err="1"/>
              <a:t>unvaccinated</a:t>
            </a:r>
            <a:r>
              <a:rPr lang="it-IT" dirty="0"/>
              <a:t> </a:t>
            </a:r>
            <a:r>
              <a:rPr lang="it-IT" dirty="0" err="1"/>
              <a:t>animals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0807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51425" y="482599"/>
            <a:ext cx="3635375" cy="120650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3200" dirty="0" smtClean="0"/>
              <a:t>AND IS JUST LIVESTOCK IN DANGER?</a:t>
            </a:r>
            <a:endParaRPr lang="it-IT" sz="32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2"/>
          </p:nvPr>
        </p:nvSpPr>
        <p:spPr>
          <a:xfrm>
            <a:off x="5051425" y="1790700"/>
            <a:ext cx="3825875" cy="483870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susceptible</a:t>
            </a:r>
            <a:r>
              <a:rPr lang="it-IT" dirty="0"/>
              <a:t> </a:t>
            </a:r>
            <a:r>
              <a:rPr lang="it-IT" dirty="0" err="1"/>
              <a:t>species</a:t>
            </a:r>
            <a:r>
              <a:rPr lang="it-IT" dirty="0"/>
              <a:t> include </a:t>
            </a:r>
            <a:r>
              <a:rPr lang="it-IT" dirty="0" err="1"/>
              <a:t>ranched</a:t>
            </a:r>
            <a:r>
              <a:rPr lang="it-IT" dirty="0"/>
              <a:t> or </a:t>
            </a:r>
            <a:r>
              <a:rPr lang="it-IT" dirty="0" err="1"/>
              <a:t>farmed</a:t>
            </a:r>
            <a:r>
              <a:rPr lang="it-IT" dirty="0"/>
              <a:t> </a:t>
            </a:r>
            <a:r>
              <a:rPr lang="it-IT" dirty="0" err="1"/>
              <a:t>cervids</a:t>
            </a:r>
            <a:r>
              <a:rPr lang="it-IT" dirty="0"/>
              <a:t>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reindeer</a:t>
            </a:r>
            <a:r>
              <a:rPr lang="it-IT" dirty="0"/>
              <a:t> (</a:t>
            </a:r>
            <a:r>
              <a:rPr lang="it-IT" i="1" dirty="0" err="1"/>
              <a:t>Rangifer</a:t>
            </a:r>
            <a:r>
              <a:rPr lang="it-IT" i="1" dirty="0"/>
              <a:t> </a:t>
            </a:r>
            <a:r>
              <a:rPr lang="it-IT" i="1" dirty="0" err="1"/>
              <a:t>tarandus</a:t>
            </a:r>
            <a:r>
              <a:rPr lang="it-IT" dirty="0"/>
              <a:t>), </a:t>
            </a:r>
            <a:r>
              <a:rPr lang="it-IT" dirty="0" err="1"/>
              <a:t>deer</a:t>
            </a:r>
            <a:r>
              <a:rPr lang="it-IT" dirty="0"/>
              <a:t> and </a:t>
            </a:r>
            <a:r>
              <a:rPr lang="it-IT" dirty="0" err="1"/>
              <a:t>elk</a:t>
            </a:r>
            <a:r>
              <a:rPr lang="it-IT" dirty="0"/>
              <a:t> (</a:t>
            </a:r>
            <a:r>
              <a:rPr lang="it-IT" i="1" dirty="0" err="1"/>
              <a:t>Cervus</a:t>
            </a:r>
            <a:r>
              <a:rPr lang="it-IT" i="1" dirty="0"/>
              <a:t> </a:t>
            </a:r>
            <a:r>
              <a:rPr lang="it-IT" i="1" dirty="0" err="1"/>
              <a:t>elaphus</a:t>
            </a:r>
            <a:r>
              <a:rPr lang="it-IT" i="1" dirty="0"/>
              <a:t> </a:t>
            </a:r>
            <a:r>
              <a:rPr lang="it-IT" i="1" dirty="0" err="1"/>
              <a:t>nelsoni</a:t>
            </a:r>
            <a:r>
              <a:rPr lang="it-IT" dirty="0"/>
              <a:t>). </a:t>
            </a:r>
            <a:r>
              <a:rPr lang="it-IT" dirty="0" err="1"/>
              <a:t>Llamas</a:t>
            </a:r>
            <a:r>
              <a:rPr lang="it-IT" dirty="0"/>
              <a:t> and </a:t>
            </a:r>
            <a:r>
              <a:rPr lang="it-IT" dirty="0" err="1"/>
              <a:t>alpacas</a:t>
            </a:r>
            <a:r>
              <a:rPr lang="it-IT" dirty="0"/>
              <a:t> can be </a:t>
            </a:r>
            <a:r>
              <a:rPr lang="it-IT" dirty="0" err="1"/>
              <a:t>infected</a:t>
            </a:r>
            <a:r>
              <a:rPr lang="it-IT" dirty="0"/>
              <a:t> </a:t>
            </a:r>
            <a:r>
              <a:rPr lang="it-IT" dirty="0" err="1"/>
              <a:t>experimentally</a:t>
            </a:r>
            <a:r>
              <a:rPr lang="it-IT" dirty="0"/>
              <a:t>, and </a:t>
            </a:r>
            <a:r>
              <a:rPr lang="it-IT" dirty="0" err="1"/>
              <a:t>infections</a:t>
            </a:r>
            <a:r>
              <a:rPr lang="it-IT" dirty="0"/>
              <a:t> in </a:t>
            </a:r>
            <a:r>
              <a:rPr lang="it-IT" dirty="0" err="1"/>
              <a:t>alpacas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suspected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</a:t>
            </a:r>
            <a:r>
              <a:rPr lang="it-IT" dirty="0" err="1"/>
              <a:t>one</a:t>
            </a:r>
            <a:r>
              <a:rPr lang="it-IT" dirty="0"/>
              <a:t> </a:t>
            </a:r>
            <a:r>
              <a:rPr lang="it-IT" dirty="0" err="1"/>
              <a:t>outbreak</a:t>
            </a:r>
            <a:r>
              <a:rPr lang="it-IT" dirty="0"/>
              <a:t>, </a:t>
            </a:r>
            <a:r>
              <a:rPr lang="it-IT" dirty="0" err="1"/>
              <a:t>although</a:t>
            </a:r>
            <a:r>
              <a:rPr lang="it-IT" dirty="0"/>
              <a:t> </a:t>
            </a:r>
            <a:r>
              <a:rPr lang="it-IT" dirty="0" err="1"/>
              <a:t>there</a:t>
            </a:r>
            <a:r>
              <a:rPr lang="it-IT" dirty="0"/>
              <a:t> are </a:t>
            </a:r>
            <a:r>
              <a:rPr lang="it-IT" dirty="0" err="1"/>
              <a:t>currently</a:t>
            </a:r>
            <a:r>
              <a:rPr lang="it-IT" dirty="0"/>
              <a:t> no </a:t>
            </a:r>
            <a:r>
              <a:rPr lang="it-IT" dirty="0" err="1"/>
              <a:t>confirmed</a:t>
            </a:r>
            <a:r>
              <a:rPr lang="it-IT" dirty="0"/>
              <a:t> </a:t>
            </a:r>
            <a:r>
              <a:rPr lang="it-IT" dirty="0" err="1"/>
              <a:t>cases</a:t>
            </a:r>
            <a:r>
              <a:rPr lang="it-IT" dirty="0"/>
              <a:t> from the </a:t>
            </a:r>
            <a:r>
              <a:rPr lang="it-IT" dirty="0" err="1"/>
              <a:t>field</a:t>
            </a:r>
            <a:r>
              <a:rPr lang="it-IT" dirty="0"/>
              <a:t>. </a:t>
            </a:r>
            <a:r>
              <a:rPr lang="it-IT" dirty="0" err="1"/>
              <a:t>Experiments</a:t>
            </a:r>
            <a:r>
              <a:rPr lang="it-IT" dirty="0"/>
              <a:t> </a:t>
            </a:r>
            <a:r>
              <a:rPr lang="it-IT" dirty="0" err="1"/>
              <a:t>suggest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Bactrian</a:t>
            </a:r>
            <a:r>
              <a:rPr lang="it-IT" dirty="0"/>
              <a:t> </a:t>
            </a:r>
            <a:r>
              <a:rPr lang="it-IT" dirty="0" err="1"/>
              <a:t>camels</a:t>
            </a:r>
            <a:r>
              <a:rPr lang="it-IT" dirty="0"/>
              <a:t> (</a:t>
            </a:r>
            <a:r>
              <a:rPr lang="it-IT" i="1" dirty="0" err="1"/>
              <a:t>Camelus</a:t>
            </a:r>
            <a:r>
              <a:rPr lang="it-IT" i="1" dirty="0"/>
              <a:t> </a:t>
            </a:r>
            <a:r>
              <a:rPr lang="it-IT" i="1" dirty="0" err="1"/>
              <a:t>bactrianus</a:t>
            </a:r>
            <a:r>
              <a:rPr lang="it-IT" dirty="0"/>
              <a:t>) can </a:t>
            </a:r>
            <a:r>
              <a:rPr lang="it-IT" dirty="0" err="1"/>
              <a:t>develop</a:t>
            </a:r>
            <a:r>
              <a:rPr lang="it-IT" dirty="0"/>
              <a:t> </a:t>
            </a:r>
            <a:r>
              <a:rPr lang="it-IT" b="1" dirty="0"/>
              <a:t>FMD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dromedary</a:t>
            </a:r>
            <a:r>
              <a:rPr lang="it-IT" dirty="0"/>
              <a:t> </a:t>
            </a:r>
            <a:r>
              <a:rPr lang="it-IT" dirty="0" err="1"/>
              <a:t>camels</a:t>
            </a:r>
            <a:r>
              <a:rPr lang="it-IT" dirty="0"/>
              <a:t> (</a:t>
            </a:r>
            <a:r>
              <a:rPr lang="it-IT" i="1" dirty="0" err="1"/>
              <a:t>Camelus</a:t>
            </a:r>
            <a:r>
              <a:rPr lang="it-IT" i="1" dirty="0"/>
              <a:t> </a:t>
            </a:r>
            <a:r>
              <a:rPr lang="it-IT" i="1" dirty="0" err="1"/>
              <a:t>dromedarius</a:t>
            </a:r>
            <a:r>
              <a:rPr lang="it-IT" dirty="0"/>
              <a:t>)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little</a:t>
            </a:r>
            <a:r>
              <a:rPr lang="it-IT" dirty="0"/>
              <a:t> or no </a:t>
            </a:r>
            <a:r>
              <a:rPr lang="it-IT" dirty="0" err="1"/>
              <a:t>susceptibility</a:t>
            </a:r>
            <a:r>
              <a:rPr lang="it-IT" dirty="0"/>
              <a:t> to </a:t>
            </a:r>
            <a:r>
              <a:rPr lang="it-IT" dirty="0" err="1"/>
              <a:t>this</a:t>
            </a:r>
            <a:r>
              <a:rPr lang="it-IT" dirty="0"/>
              <a:t> virus. </a:t>
            </a:r>
            <a:r>
              <a:rPr lang="it-IT" b="1" dirty="0"/>
              <a:t>FMDV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reported</a:t>
            </a:r>
            <a:r>
              <a:rPr lang="it-IT" dirty="0"/>
              <a:t> in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least</a:t>
            </a:r>
            <a:r>
              <a:rPr lang="it-IT" dirty="0"/>
              <a:t> 70 </a:t>
            </a:r>
            <a:r>
              <a:rPr lang="it-IT" dirty="0" err="1"/>
              <a:t>species</a:t>
            </a:r>
            <a:r>
              <a:rPr lang="it-IT" dirty="0"/>
              <a:t> of wild (or captive wild) </a:t>
            </a:r>
            <a:r>
              <a:rPr lang="it-IT" dirty="0" err="1"/>
              <a:t>artiodactyls</a:t>
            </a:r>
            <a:r>
              <a:rPr lang="it-IT" dirty="0"/>
              <a:t> </a:t>
            </a:r>
            <a:r>
              <a:rPr lang="it-IT" dirty="0" err="1"/>
              <a:t>including</a:t>
            </a:r>
            <a:r>
              <a:rPr lang="it-IT" dirty="0"/>
              <a:t> </a:t>
            </a:r>
            <a:r>
              <a:rPr lang="it-IT" dirty="0" err="1"/>
              <a:t>African</a:t>
            </a:r>
            <a:r>
              <a:rPr lang="it-IT" dirty="0"/>
              <a:t> buffalo (</a:t>
            </a:r>
            <a:r>
              <a:rPr lang="it-IT" i="1" dirty="0" err="1"/>
              <a:t>Syncerus</a:t>
            </a:r>
            <a:r>
              <a:rPr lang="it-IT" i="1" dirty="0"/>
              <a:t> </a:t>
            </a:r>
            <a:r>
              <a:rPr lang="it-IT" i="1" dirty="0" err="1"/>
              <a:t>caffer</a:t>
            </a:r>
            <a:r>
              <a:rPr lang="it-IT" dirty="0"/>
              <a:t>), </a:t>
            </a:r>
            <a:r>
              <a:rPr lang="it-IT" dirty="0" err="1"/>
              <a:t>bison</a:t>
            </a:r>
            <a:r>
              <a:rPr lang="it-IT" dirty="0"/>
              <a:t> (</a:t>
            </a:r>
            <a:r>
              <a:rPr lang="it-IT" i="1" dirty="0" err="1"/>
              <a:t>Bison</a:t>
            </a:r>
            <a:r>
              <a:rPr lang="it-IT" i="1" dirty="0"/>
              <a:t> </a:t>
            </a:r>
            <a:r>
              <a:rPr lang="it-IT" i="1" dirty="0" err="1"/>
              <a:t>spp</a:t>
            </a:r>
            <a:r>
              <a:rPr lang="it-IT" dirty="0"/>
              <a:t>.), </a:t>
            </a:r>
            <a:r>
              <a:rPr lang="it-IT" dirty="0" err="1"/>
              <a:t>moose</a:t>
            </a:r>
            <a:r>
              <a:rPr lang="it-IT" dirty="0"/>
              <a:t> (</a:t>
            </a:r>
            <a:r>
              <a:rPr lang="it-IT" i="1" dirty="0" err="1"/>
              <a:t>Alces</a:t>
            </a:r>
            <a:r>
              <a:rPr lang="it-IT" i="1" dirty="0"/>
              <a:t> </a:t>
            </a:r>
            <a:r>
              <a:rPr lang="it-IT" i="1" dirty="0" err="1"/>
              <a:t>alces</a:t>
            </a:r>
            <a:r>
              <a:rPr lang="it-IT" dirty="0"/>
              <a:t>), </a:t>
            </a:r>
            <a:r>
              <a:rPr lang="it-IT" dirty="0" err="1"/>
              <a:t>chamois</a:t>
            </a:r>
            <a:r>
              <a:rPr lang="it-IT" dirty="0"/>
              <a:t> (</a:t>
            </a:r>
            <a:r>
              <a:rPr lang="it-IT" i="1" dirty="0" err="1"/>
              <a:t>Rupicapra</a:t>
            </a:r>
            <a:r>
              <a:rPr lang="it-IT" i="1" dirty="0"/>
              <a:t> </a:t>
            </a:r>
            <a:r>
              <a:rPr lang="it-IT" i="1" dirty="0" err="1"/>
              <a:t>rupicapra</a:t>
            </a:r>
            <a:r>
              <a:rPr lang="it-IT" dirty="0"/>
              <a:t>), </a:t>
            </a:r>
            <a:r>
              <a:rPr lang="it-IT" dirty="0" err="1"/>
              <a:t>giraffes</a:t>
            </a:r>
            <a:r>
              <a:rPr lang="it-IT" dirty="0"/>
              <a:t> (</a:t>
            </a:r>
            <a:r>
              <a:rPr lang="it-IT" i="1" dirty="0"/>
              <a:t>Giraffa </a:t>
            </a:r>
            <a:r>
              <a:rPr lang="it-IT" i="1" dirty="0" err="1"/>
              <a:t>camelopardalis</a:t>
            </a:r>
            <a:r>
              <a:rPr lang="it-IT" dirty="0"/>
              <a:t>), </a:t>
            </a:r>
            <a:r>
              <a:rPr lang="it-IT" dirty="0" err="1"/>
              <a:t>wildebeest</a:t>
            </a:r>
            <a:r>
              <a:rPr lang="it-IT" dirty="0"/>
              <a:t> (</a:t>
            </a:r>
            <a:r>
              <a:rPr lang="it-IT" i="1" dirty="0" err="1"/>
              <a:t>Connochaetes</a:t>
            </a:r>
            <a:r>
              <a:rPr lang="it-IT" i="1" dirty="0"/>
              <a:t> </a:t>
            </a:r>
            <a:r>
              <a:rPr lang="it-IT" i="1" dirty="0" err="1"/>
              <a:t>gnou</a:t>
            </a:r>
            <a:r>
              <a:rPr lang="it-IT" dirty="0"/>
              <a:t>), </a:t>
            </a:r>
            <a:r>
              <a:rPr lang="it-IT" dirty="0" err="1"/>
              <a:t>blackbuck</a:t>
            </a:r>
            <a:r>
              <a:rPr lang="it-IT" dirty="0"/>
              <a:t> (</a:t>
            </a:r>
            <a:r>
              <a:rPr lang="it-IT" i="1" dirty="0" err="1"/>
              <a:t>Antilopa</a:t>
            </a:r>
            <a:r>
              <a:rPr lang="it-IT" i="1" dirty="0"/>
              <a:t> cervicapra</a:t>
            </a:r>
            <a:r>
              <a:rPr lang="it-IT" dirty="0"/>
              <a:t>), </a:t>
            </a:r>
            <a:r>
              <a:rPr lang="it-IT" dirty="0" err="1"/>
              <a:t>warthogs</a:t>
            </a:r>
            <a:r>
              <a:rPr lang="it-IT" dirty="0"/>
              <a:t> (</a:t>
            </a:r>
            <a:r>
              <a:rPr lang="it-IT" i="1" dirty="0" err="1"/>
              <a:t>Phacochoerus</a:t>
            </a:r>
            <a:r>
              <a:rPr lang="it-IT" i="1" dirty="0"/>
              <a:t> </a:t>
            </a:r>
            <a:r>
              <a:rPr lang="it-IT" i="1" dirty="0" err="1"/>
              <a:t>aethiopicus</a:t>
            </a:r>
            <a:r>
              <a:rPr lang="it-IT" dirty="0"/>
              <a:t>), </a:t>
            </a:r>
            <a:r>
              <a:rPr lang="it-IT" dirty="0" err="1"/>
              <a:t>kudu</a:t>
            </a:r>
            <a:r>
              <a:rPr lang="it-IT" dirty="0"/>
              <a:t> (</a:t>
            </a:r>
            <a:r>
              <a:rPr lang="it-IT" i="1" dirty="0" err="1"/>
              <a:t>Tragelaphus</a:t>
            </a:r>
            <a:r>
              <a:rPr lang="it-IT" i="1" dirty="0"/>
              <a:t> </a:t>
            </a:r>
            <a:r>
              <a:rPr lang="it-IT" i="1" dirty="0" err="1"/>
              <a:t>strepsicornis</a:t>
            </a:r>
            <a:r>
              <a:rPr lang="it-IT" dirty="0"/>
              <a:t>), impala (</a:t>
            </a:r>
            <a:r>
              <a:rPr lang="it-IT" i="1" dirty="0" err="1"/>
              <a:t>Aepyceros</a:t>
            </a:r>
            <a:r>
              <a:rPr lang="it-IT" i="1" dirty="0"/>
              <a:t> </a:t>
            </a:r>
            <a:r>
              <a:rPr lang="it-IT" i="1" dirty="0" err="1"/>
              <a:t>melampus</a:t>
            </a:r>
            <a:r>
              <a:rPr lang="it-IT" dirty="0"/>
              <a:t>), and </a:t>
            </a:r>
            <a:r>
              <a:rPr lang="it-IT" dirty="0" err="1"/>
              <a:t>several</a:t>
            </a:r>
            <a:r>
              <a:rPr lang="it-IT" dirty="0"/>
              <a:t> </a:t>
            </a:r>
            <a:r>
              <a:rPr lang="it-IT" dirty="0" err="1"/>
              <a:t>species</a:t>
            </a:r>
            <a:r>
              <a:rPr lang="it-IT" dirty="0"/>
              <a:t> of </a:t>
            </a:r>
            <a:r>
              <a:rPr lang="it-IT" dirty="0" err="1"/>
              <a:t>deer</a:t>
            </a:r>
            <a:r>
              <a:rPr lang="it-IT" dirty="0"/>
              <a:t>, </a:t>
            </a:r>
            <a:r>
              <a:rPr lang="it-IT" dirty="0" err="1"/>
              <a:t>antelopes</a:t>
            </a:r>
            <a:r>
              <a:rPr lang="it-IT" dirty="0"/>
              <a:t> and </a:t>
            </a:r>
            <a:r>
              <a:rPr lang="it-IT" dirty="0" err="1" smtClean="0"/>
              <a:t>gazelles</a:t>
            </a:r>
            <a:endParaRPr lang="it-IT" dirty="0"/>
          </a:p>
        </p:txBody>
      </p:sp>
      <p:pic>
        <p:nvPicPr>
          <p:cNvPr id="8" name="Segnaposto immagine 7" descr="reindeer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/>
      </p:pic>
      <p:pic>
        <p:nvPicPr>
          <p:cNvPr id="10" name="Segnaposto immagine 9" descr="bison.jpg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2" r="16732"/>
          <a:stretch>
            <a:fillRect/>
          </a:stretch>
        </p:blipFill>
        <p:spPr/>
      </p:pic>
      <p:pic>
        <p:nvPicPr>
          <p:cNvPr id="9" name="Segnaposto immagine 8" descr="Warthog.jpg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047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770094"/>
            <a:ext cx="8229600" cy="3833906"/>
          </a:xfrm>
        </p:spPr>
        <p:txBody>
          <a:bodyPr>
            <a:normAutofit/>
          </a:bodyPr>
          <a:lstStyle/>
          <a:p>
            <a:pPr algn="just"/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serological</a:t>
            </a:r>
            <a:r>
              <a:rPr lang="it-IT" dirty="0"/>
              <a:t> </a:t>
            </a:r>
            <a:r>
              <a:rPr lang="it-IT" dirty="0" err="1"/>
              <a:t>tests</a:t>
            </a:r>
            <a:r>
              <a:rPr lang="it-IT" dirty="0"/>
              <a:t> (e.g., some </a:t>
            </a:r>
            <a:r>
              <a:rPr lang="it-IT" dirty="0" err="1"/>
              <a:t>ELISAs</a:t>
            </a:r>
            <a:r>
              <a:rPr lang="it-IT" dirty="0"/>
              <a:t> and the </a:t>
            </a:r>
            <a:r>
              <a:rPr lang="it-IT" dirty="0" err="1"/>
              <a:t>enzyme-linked</a:t>
            </a:r>
            <a:r>
              <a:rPr lang="it-IT" dirty="0"/>
              <a:t> </a:t>
            </a:r>
            <a:r>
              <a:rPr lang="it-IT" dirty="0" err="1"/>
              <a:t>immunoelectrotransfer</a:t>
            </a:r>
            <a:r>
              <a:rPr lang="it-IT" dirty="0"/>
              <a:t> </a:t>
            </a:r>
            <a:r>
              <a:rPr lang="it-IT" dirty="0" err="1"/>
              <a:t>blot</a:t>
            </a:r>
            <a:r>
              <a:rPr lang="it-IT" dirty="0"/>
              <a:t>) </a:t>
            </a:r>
            <a:r>
              <a:rPr lang="it-IT" dirty="0" err="1"/>
              <a:t>detect</a:t>
            </a:r>
            <a:r>
              <a:rPr lang="it-IT" dirty="0"/>
              <a:t> </a:t>
            </a:r>
            <a:r>
              <a:rPr lang="it-IT" dirty="0" err="1"/>
              <a:t>antibodies</a:t>
            </a:r>
            <a:r>
              <a:rPr lang="it-IT" dirty="0"/>
              <a:t> to FMDV </a:t>
            </a:r>
            <a:r>
              <a:rPr lang="it-IT" dirty="0" err="1"/>
              <a:t>nonstructural</a:t>
            </a:r>
            <a:r>
              <a:rPr lang="it-IT" dirty="0"/>
              <a:t> </a:t>
            </a:r>
            <a:r>
              <a:rPr lang="it-IT" dirty="0" err="1"/>
              <a:t>proteins</a:t>
            </a:r>
            <a:r>
              <a:rPr lang="it-IT" dirty="0"/>
              <a:t> (</a:t>
            </a:r>
            <a:r>
              <a:rPr lang="it-IT" dirty="0" err="1"/>
              <a:t>NSPs</a:t>
            </a:r>
            <a:r>
              <a:rPr lang="it-IT" dirty="0"/>
              <a:t>), </a:t>
            </a:r>
            <a:r>
              <a:rPr lang="it-IT" dirty="0" err="1"/>
              <a:t>which</a:t>
            </a:r>
            <a:r>
              <a:rPr lang="it-IT" dirty="0"/>
              <a:t> are </a:t>
            </a:r>
            <a:r>
              <a:rPr lang="it-IT" dirty="0" err="1"/>
              <a:t>expressed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virus </a:t>
            </a:r>
            <a:r>
              <a:rPr lang="it-IT" dirty="0" err="1"/>
              <a:t>replication</a:t>
            </a:r>
            <a:r>
              <a:rPr lang="it-IT" dirty="0"/>
              <a:t>. NSP </a:t>
            </a:r>
            <a:r>
              <a:rPr lang="it-IT" dirty="0" err="1"/>
              <a:t>tests</a:t>
            </a:r>
            <a:r>
              <a:rPr lang="it-IT" dirty="0"/>
              <a:t> are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serotype</a:t>
            </a:r>
            <a:r>
              <a:rPr lang="it-IT" dirty="0"/>
              <a:t> </a:t>
            </a:r>
            <a:r>
              <a:rPr lang="it-IT" dirty="0" err="1"/>
              <a:t>specific</a:t>
            </a:r>
            <a:r>
              <a:rPr lang="it-IT" dirty="0"/>
              <a:t>, and can be </a:t>
            </a:r>
            <a:r>
              <a:rPr lang="it-IT" dirty="0" err="1"/>
              <a:t>used</a:t>
            </a:r>
            <a:r>
              <a:rPr lang="it-IT" dirty="0"/>
              <a:t> in 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dirty="0" err="1"/>
              <a:t>vaccinated</a:t>
            </a:r>
            <a:r>
              <a:rPr lang="it-IT" dirty="0"/>
              <a:t> and </a:t>
            </a:r>
            <a:r>
              <a:rPr lang="it-IT" dirty="0" err="1"/>
              <a:t>unvaccinated</a:t>
            </a:r>
            <a:r>
              <a:rPr lang="it-IT" dirty="0"/>
              <a:t> </a:t>
            </a:r>
            <a:r>
              <a:rPr lang="it-IT" dirty="0" err="1"/>
              <a:t>animals</a:t>
            </a:r>
            <a:r>
              <a:rPr lang="it-IT" dirty="0"/>
              <a:t>. </a:t>
            </a:r>
            <a:r>
              <a:rPr lang="it-IT" dirty="0" err="1"/>
              <a:t>However</a:t>
            </a:r>
            <a:r>
              <a:rPr lang="it-IT" dirty="0"/>
              <a:t>, </a:t>
            </a:r>
            <a:r>
              <a:rPr lang="it-IT" dirty="0" err="1"/>
              <a:t>they</a:t>
            </a:r>
            <a:r>
              <a:rPr lang="it-IT" dirty="0"/>
              <a:t> are </a:t>
            </a:r>
            <a:r>
              <a:rPr lang="it-IT" dirty="0" err="1"/>
              <a:t>less</a:t>
            </a:r>
            <a:r>
              <a:rPr lang="it-IT" dirty="0"/>
              <a:t> sensitive and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detect</a:t>
            </a:r>
            <a:r>
              <a:rPr lang="it-IT" dirty="0"/>
              <a:t> </a:t>
            </a:r>
            <a:r>
              <a:rPr lang="it-IT" dirty="0" err="1"/>
              <a:t>cases</a:t>
            </a:r>
            <a:r>
              <a:rPr lang="it-IT" dirty="0"/>
              <a:t> with </a:t>
            </a:r>
            <a:r>
              <a:rPr lang="it-IT" dirty="0" err="1"/>
              <a:t>limited</a:t>
            </a:r>
            <a:r>
              <a:rPr lang="it-IT" dirty="0"/>
              <a:t> virus </a:t>
            </a:r>
            <a:r>
              <a:rPr lang="it-IT" dirty="0" err="1"/>
              <a:t>replication</a:t>
            </a:r>
            <a:r>
              <a:rPr lang="it-IT" dirty="0"/>
              <a:t>, </a:t>
            </a:r>
            <a:r>
              <a:rPr lang="it-IT" dirty="0" err="1"/>
              <a:t>including</a:t>
            </a:r>
            <a:r>
              <a:rPr lang="it-IT" dirty="0"/>
              <a:t> some </a:t>
            </a:r>
            <a:r>
              <a:rPr lang="it-IT" dirty="0" err="1"/>
              <a:t>vaccinated</a:t>
            </a:r>
            <a:r>
              <a:rPr lang="it-IT" dirty="0"/>
              <a:t> </a:t>
            </a:r>
            <a:r>
              <a:rPr lang="it-IT" dirty="0" err="1"/>
              <a:t>animals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become</a:t>
            </a:r>
            <a:r>
              <a:rPr lang="it-IT" dirty="0"/>
              <a:t> </a:t>
            </a:r>
            <a:r>
              <a:rPr lang="it-IT" dirty="0" err="1"/>
              <a:t>infected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998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8900" y="495301"/>
            <a:ext cx="7137400" cy="2870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6000" spc="300" dirty="0" smtClean="0"/>
              <a:t>TREATMENT &amp; PREVENTION</a:t>
            </a:r>
            <a:endParaRPr lang="it-IT" sz="6000" spc="3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17699" y="3365501"/>
            <a:ext cx="5181601" cy="1500187"/>
          </a:xfrm>
        </p:spPr>
        <p:txBody>
          <a:bodyPr>
            <a:normAutofit fontScale="92500" lnSpcReduction="20000"/>
          </a:bodyPr>
          <a:lstStyle/>
          <a:p>
            <a:r>
              <a:rPr lang="it-IT" sz="2400" i="1" dirty="0" smtClean="0"/>
              <a:t>“</a:t>
            </a:r>
            <a:r>
              <a:rPr lang="it-IT" sz="2400" dirty="0"/>
              <a:t>Extreme </a:t>
            </a:r>
            <a:r>
              <a:rPr lang="it-IT" sz="2400" dirty="0" err="1"/>
              <a:t>remedies</a:t>
            </a:r>
            <a:r>
              <a:rPr lang="it-IT" sz="2400" dirty="0"/>
              <a:t> are </a:t>
            </a:r>
            <a:r>
              <a:rPr lang="it-IT" sz="2400" dirty="0" err="1"/>
              <a:t>very</a:t>
            </a:r>
            <a:r>
              <a:rPr lang="it-IT" sz="2400" dirty="0"/>
              <a:t> appropriate for </a:t>
            </a:r>
            <a:r>
              <a:rPr lang="it-IT" sz="2400" dirty="0" err="1"/>
              <a:t>extreme</a:t>
            </a:r>
            <a:r>
              <a:rPr lang="it-IT" sz="2400" dirty="0"/>
              <a:t> </a:t>
            </a:r>
            <a:r>
              <a:rPr lang="it-IT" sz="2400" dirty="0" err="1"/>
              <a:t>diseases</a:t>
            </a:r>
            <a:r>
              <a:rPr lang="it-IT" sz="2400" i="1" dirty="0" smtClean="0"/>
              <a:t>”</a:t>
            </a:r>
            <a:br>
              <a:rPr lang="it-IT" sz="2400" i="1" dirty="0" smtClean="0"/>
            </a:br>
            <a:r>
              <a:rPr lang="it-IT" sz="2400" i="1" dirty="0" smtClean="0"/>
              <a:t/>
            </a:r>
            <a:br>
              <a:rPr lang="it-IT" sz="2400" i="1" dirty="0" smtClean="0"/>
            </a:br>
            <a:r>
              <a:rPr lang="it-IT" sz="2400" i="1" dirty="0" smtClean="0"/>
              <a:t>- </a:t>
            </a:r>
            <a:r>
              <a:rPr lang="it-IT" sz="2000" dirty="0" err="1" smtClean="0"/>
              <a:t>Hippocrates</a:t>
            </a:r>
            <a:endParaRPr lang="it-IT" sz="2000" dirty="0"/>
          </a:p>
          <a:p>
            <a:r>
              <a:rPr lang="it-IT" sz="2000" i="1" dirty="0" err="1"/>
              <a:t>Aphorisms</a:t>
            </a:r>
            <a:r>
              <a:rPr lang="it-IT" sz="2000" dirty="0"/>
              <a:t>, 6</a:t>
            </a:r>
            <a:endParaRPr lang="it-IT" sz="2000" i="1" dirty="0"/>
          </a:p>
        </p:txBody>
      </p:sp>
    </p:spTree>
    <p:extLst>
      <p:ext uri="{BB962C8B-B14F-4D97-AF65-F5344CB8AC3E}">
        <p14:creationId xmlns:p14="http://schemas.microsoft.com/office/powerpoint/2010/main" val="339654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no </a:t>
            </a:r>
            <a:r>
              <a:rPr lang="it-IT" dirty="0" err="1"/>
              <a:t>specific</a:t>
            </a:r>
            <a:r>
              <a:rPr lang="it-IT" dirty="0"/>
              <a:t> treatment for </a:t>
            </a:r>
            <a:r>
              <a:rPr lang="it-IT" b="1" dirty="0"/>
              <a:t>FMD</a:t>
            </a:r>
            <a:r>
              <a:rPr lang="it-IT" dirty="0"/>
              <a:t>,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supportive</a:t>
            </a:r>
            <a:r>
              <a:rPr lang="it-IT" dirty="0"/>
              <a:t> </a:t>
            </a:r>
            <a:r>
              <a:rPr lang="it-IT" dirty="0" smtClean="0"/>
              <a:t>care</a:t>
            </a:r>
          </a:p>
          <a:p>
            <a:pPr algn="just"/>
            <a:r>
              <a:rPr lang="it-IT" dirty="0"/>
              <a:t>A </a:t>
            </a:r>
            <a:r>
              <a:rPr lang="it-IT" dirty="0" err="1"/>
              <a:t>quick</a:t>
            </a:r>
            <a:r>
              <a:rPr lang="it-IT" dirty="0"/>
              <a:t> </a:t>
            </a:r>
            <a:r>
              <a:rPr lang="it-IT" dirty="0" err="1"/>
              <a:t>response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vital</a:t>
            </a:r>
            <a:r>
              <a:rPr lang="it-IT" dirty="0"/>
              <a:t> for </a:t>
            </a:r>
            <a:r>
              <a:rPr lang="it-IT" dirty="0" err="1"/>
              <a:t>containing</a:t>
            </a:r>
            <a:r>
              <a:rPr lang="it-IT" dirty="0"/>
              <a:t> </a:t>
            </a:r>
            <a:r>
              <a:rPr lang="it-IT" dirty="0" err="1"/>
              <a:t>outbreaks</a:t>
            </a:r>
            <a:r>
              <a:rPr lang="it-IT" dirty="0"/>
              <a:t> in </a:t>
            </a:r>
            <a:r>
              <a:rPr lang="it-IT" b="1" dirty="0"/>
              <a:t>FMD</a:t>
            </a:r>
            <a:r>
              <a:rPr lang="it-IT" dirty="0"/>
              <a:t>-free </a:t>
            </a:r>
            <a:r>
              <a:rPr lang="it-IT" dirty="0" err="1"/>
              <a:t>regions</a:t>
            </a:r>
            <a:r>
              <a:rPr lang="it-IT" dirty="0"/>
              <a:t>. </a:t>
            </a:r>
            <a:r>
              <a:rPr lang="it-IT" dirty="0" err="1"/>
              <a:t>Veterinarians</a:t>
            </a:r>
            <a:r>
              <a:rPr lang="it-IT" dirty="0"/>
              <a:t> </a:t>
            </a:r>
            <a:r>
              <a:rPr lang="it-IT" dirty="0" err="1"/>
              <a:t>who</a:t>
            </a:r>
            <a:r>
              <a:rPr lang="it-IT" dirty="0"/>
              <a:t> </a:t>
            </a:r>
            <a:r>
              <a:rPr lang="it-IT" dirty="0" err="1"/>
              <a:t>encounter</a:t>
            </a:r>
            <a:r>
              <a:rPr lang="it-IT" dirty="0"/>
              <a:t> or </a:t>
            </a:r>
            <a:r>
              <a:rPr lang="it-IT" dirty="0" err="1"/>
              <a:t>suspect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disease</a:t>
            </a:r>
            <a:r>
              <a:rPr lang="it-IT" dirty="0"/>
              <a:t> </a:t>
            </a:r>
            <a:r>
              <a:rPr lang="it-IT" dirty="0" err="1"/>
              <a:t>should</a:t>
            </a:r>
            <a:r>
              <a:rPr lang="it-IT" dirty="0"/>
              <a:t> </a:t>
            </a:r>
            <a:r>
              <a:rPr lang="it-IT" dirty="0" err="1"/>
              <a:t>follow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national</a:t>
            </a:r>
            <a:r>
              <a:rPr lang="it-IT" dirty="0"/>
              <a:t> and/or </a:t>
            </a:r>
            <a:r>
              <a:rPr lang="it-IT" dirty="0" err="1"/>
              <a:t>local</a:t>
            </a:r>
            <a:r>
              <a:rPr lang="it-IT" dirty="0"/>
              <a:t> </a:t>
            </a:r>
            <a:r>
              <a:rPr lang="it-IT" dirty="0" err="1"/>
              <a:t>guidelines</a:t>
            </a:r>
            <a:r>
              <a:rPr lang="it-IT" dirty="0"/>
              <a:t> for </a:t>
            </a:r>
            <a:r>
              <a:rPr lang="it-IT" dirty="0" err="1"/>
              <a:t>disease</a:t>
            </a:r>
            <a:r>
              <a:rPr lang="it-IT" dirty="0"/>
              <a:t> reporting</a:t>
            </a:r>
          </a:p>
        </p:txBody>
      </p:sp>
    </p:spTree>
    <p:extLst>
      <p:ext uri="{BB962C8B-B14F-4D97-AF65-F5344CB8AC3E}">
        <p14:creationId xmlns:p14="http://schemas.microsoft.com/office/powerpoint/2010/main" val="238826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dirty="0" err="1"/>
              <a:t>Measures</a:t>
            </a:r>
            <a:r>
              <a:rPr lang="it-IT" dirty="0"/>
              <a:t> </a:t>
            </a:r>
            <a:r>
              <a:rPr lang="it-IT" dirty="0" err="1"/>
              <a:t>taken</a:t>
            </a:r>
            <a:r>
              <a:rPr lang="it-IT" dirty="0"/>
              <a:t> to control an </a:t>
            </a:r>
            <a:r>
              <a:rPr lang="it-IT" b="1" dirty="0"/>
              <a:t>FMD</a:t>
            </a:r>
            <a:r>
              <a:rPr lang="it-IT" dirty="0"/>
              <a:t> </a:t>
            </a:r>
            <a:r>
              <a:rPr lang="it-IT" dirty="0" err="1"/>
              <a:t>outbreak</a:t>
            </a:r>
            <a:r>
              <a:rPr lang="it-IT" dirty="0"/>
              <a:t> include </a:t>
            </a:r>
            <a:r>
              <a:rPr lang="it-IT" dirty="0" err="1"/>
              <a:t>quarantines</a:t>
            </a:r>
            <a:r>
              <a:rPr lang="it-IT" dirty="0"/>
              <a:t> and </a:t>
            </a:r>
            <a:r>
              <a:rPr lang="it-IT" dirty="0" err="1"/>
              <a:t>movement</a:t>
            </a:r>
            <a:r>
              <a:rPr lang="it-IT" dirty="0"/>
              <a:t> </a:t>
            </a:r>
            <a:r>
              <a:rPr lang="it-IT" dirty="0" err="1"/>
              <a:t>restrictions</a:t>
            </a:r>
            <a:r>
              <a:rPr lang="it-IT" dirty="0"/>
              <a:t>, </a:t>
            </a:r>
            <a:r>
              <a:rPr lang="it-IT" dirty="0" err="1"/>
              <a:t>euthanasia</a:t>
            </a:r>
            <a:r>
              <a:rPr lang="it-IT" dirty="0"/>
              <a:t> of </a:t>
            </a:r>
            <a:r>
              <a:rPr lang="it-IT" dirty="0" err="1"/>
              <a:t>affected</a:t>
            </a:r>
            <a:r>
              <a:rPr lang="it-IT" dirty="0"/>
              <a:t> and </a:t>
            </a:r>
            <a:r>
              <a:rPr lang="it-IT" dirty="0" err="1"/>
              <a:t>exposed</a:t>
            </a:r>
            <a:r>
              <a:rPr lang="it-IT" dirty="0"/>
              <a:t> </a:t>
            </a:r>
            <a:r>
              <a:rPr lang="it-IT" dirty="0" err="1"/>
              <a:t>animals</a:t>
            </a:r>
            <a:r>
              <a:rPr lang="it-IT" dirty="0"/>
              <a:t>, and </a:t>
            </a:r>
            <a:r>
              <a:rPr lang="it-IT" dirty="0" err="1"/>
              <a:t>cleaning</a:t>
            </a:r>
            <a:r>
              <a:rPr lang="it-IT" dirty="0"/>
              <a:t> and </a:t>
            </a:r>
            <a:r>
              <a:rPr lang="it-IT" dirty="0" err="1"/>
              <a:t>disinfection</a:t>
            </a:r>
            <a:r>
              <a:rPr lang="it-IT" dirty="0"/>
              <a:t> of </a:t>
            </a:r>
            <a:r>
              <a:rPr lang="it-IT" dirty="0" err="1"/>
              <a:t>affected</a:t>
            </a:r>
            <a:r>
              <a:rPr lang="it-IT" dirty="0"/>
              <a:t> </a:t>
            </a:r>
            <a:r>
              <a:rPr lang="it-IT" dirty="0" err="1"/>
              <a:t>premises</a:t>
            </a:r>
            <a:r>
              <a:rPr lang="it-IT" dirty="0"/>
              <a:t>, </a:t>
            </a:r>
            <a:r>
              <a:rPr lang="it-IT" dirty="0" err="1"/>
              <a:t>equipment</a:t>
            </a:r>
            <a:r>
              <a:rPr lang="it-IT" dirty="0"/>
              <a:t> and </a:t>
            </a:r>
            <a:r>
              <a:rPr lang="it-IT" dirty="0" err="1" smtClean="0"/>
              <a:t>vehicles</a:t>
            </a:r>
            <a:endParaRPr lang="it-IT" dirty="0"/>
          </a:p>
          <a:p>
            <a:pPr algn="just"/>
            <a:r>
              <a:rPr lang="it-IT" dirty="0" err="1" smtClean="0"/>
              <a:t>Infected</a:t>
            </a:r>
            <a:r>
              <a:rPr lang="it-IT" dirty="0" smtClean="0"/>
              <a:t> </a:t>
            </a:r>
            <a:r>
              <a:rPr lang="it-IT" dirty="0" err="1"/>
              <a:t>carcasses</a:t>
            </a:r>
            <a:r>
              <a:rPr lang="it-IT" dirty="0"/>
              <a:t> must be </a:t>
            </a:r>
            <a:r>
              <a:rPr lang="it-IT" dirty="0" err="1"/>
              <a:t>disposed</a:t>
            </a:r>
            <a:r>
              <a:rPr lang="it-IT" dirty="0"/>
              <a:t> of </a:t>
            </a:r>
            <a:r>
              <a:rPr lang="it-IT" dirty="0" err="1"/>
              <a:t>safely</a:t>
            </a:r>
            <a:r>
              <a:rPr lang="it-IT" dirty="0"/>
              <a:t> by </a:t>
            </a:r>
            <a:r>
              <a:rPr lang="it-IT" dirty="0" err="1"/>
              <a:t>incineration</a:t>
            </a:r>
            <a:r>
              <a:rPr lang="it-IT" dirty="0"/>
              <a:t>, </a:t>
            </a:r>
            <a:r>
              <a:rPr lang="it-IT" dirty="0" err="1"/>
              <a:t>rendering</a:t>
            </a:r>
            <a:r>
              <a:rPr lang="it-IT" dirty="0"/>
              <a:t>, </a:t>
            </a:r>
            <a:r>
              <a:rPr lang="it-IT" dirty="0" err="1"/>
              <a:t>burial</a:t>
            </a:r>
            <a:r>
              <a:rPr lang="it-IT" dirty="0"/>
              <a:t> or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techniques</a:t>
            </a:r>
            <a:r>
              <a:rPr lang="it-IT" dirty="0"/>
              <a:t>. </a:t>
            </a:r>
            <a:r>
              <a:rPr lang="it-IT" dirty="0" err="1"/>
              <a:t>Rodents</a:t>
            </a:r>
            <a:r>
              <a:rPr lang="it-IT" dirty="0"/>
              <a:t> and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vectors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be </a:t>
            </a:r>
            <a:r>
              <a:rPr lang="it-IT" dirty="0" err="1"/>
              <a:t>killed</a:t>
            </a:r>
            <a:r>
              <a:rPr lang="it-IT" dirty="0"/>
              <a:t> to </a:t>
            </a:r>
            <a:r>
              <a:rPr lang="it-IT" dirty="0" err="1"/>
              <a:t>prevent</a:t>
            </a:r>
            <a:r>
              <a:rPr lang="it-IT" dirty="0"/>
              <a:t> </a:t>
            </a:r>
            <a:r>
              <a:rPr lang="it-IT" dirty="0" err="1"/>
              <a:t>them</a:t>
            </a:r>
            <a:r>
              <a:rPr lang="it-IT" dirty="0"/>
              <a:t> from </a:t>
            </a:r>
            <a:r>
              <a:rPr lang="it-IT" dirty="0" err="1"/>
              <a:t>mechanically</a:t>
            </a:r>
            <a:r>
              <a:rPr lang="it-IT" dirty="0"/>
              <a:t> </a:t>
            </a:r>
            <a:r>
              <a:rPr lang="it-IT" dirty="0" err="1"/>
              <a:t>disseminating</a:t>
            </a:r>
            <a:r>
              <a:rPr lang="it-IT" dirty="0"/>
              <a:t> the virus. </a:t>
            </a:r>
          </a:p>
        </p:txBody>
      </p:sp>
    </p:spTree>
    <p:extLst>
      <p:ext uri="{BB962C8B-B14F-4D97-AF65-F5344CB8AC3E}">
        <p14:creationId xmlns:p14="http://schemas.microsoft.com/office/powerpoint/2010/main" val="165694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84200" y="2784474"/>
            <a:ext cx="3923792" cy="3476625"/>
          </a:xfrm>
        </p:spPr>
        <p:txBody>
          <a:bodyPr>
            <a:normAutofit/>
          </a:bodyPr>
          <a:lstStyle/>
          <a:p>
            <a:pPr algn="just"/>
            <a:r>
              <a:rPr lang="it-IT" dirty="0" err="1"/>
              <a:t>Vaccination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be </a:t>
            </a:r>
            <a:r>
              <a:rPr lang="it-IT" dirty="0" err="1"/>
              <a:t>used</a:t>
            </a:r>
            <a:r>
              <a:rPr lang="it-IT" dirty="0"/>
              <a:t> to reduce the spread of </a:t>
            </a:r>
            <a:r>
              <a:rPr lang="it-IT" b="1" dirty="0"/>
              <a:t>FMDV</a:t>
            </a:r>
            <a:r>
              <a:rPr lang="it-IT" dirty="0"/>
              <a:t> or </a:t>
            </a:r>
            <a:r>
              <a:rPr lang="it-IT" dirty="0" err="1"/>
              <a:t>protect</a:t>
            </a:r>
            <a:r>
              <a:rPr lang="it-IT" dirty="0"/>
              <a:t> </a:t>
            </a:r>
            <a:r>
              <a:rPr lang="it-IT" dirty="0" err="1"/>
              <a:t>specific</a:t>
            </a:r>
            <a:r>
              <a:rPr lang="it-IT" dirty="0"/>
              <a:t> </a:t>
            </a:r>
            <a:r>
              <a:rPr lang="it-IT" dirty="0" err="1"/>
              <a:t>animals</a:t>
            </a:r>
            <a:r>
              <a:rPr lang="it-IT" dirty="0"/>
              <a:t> (</a:t>
            </a:r>
            <a:r>
              <a:rPr lang="it-IT" i="1" dirty="0"/>
              <a:t>e.g. </a:t>
            </a:r>
            <a:r>
              <a:rPr lang="it-IT" i="1" dirty="0" err="1"/>
              <a:t>those</a:t>
            </a:r>
            <a:r>
              <a:rPr lang="it-IT" i="1" dirty="0"/>
              <a:t> in </a:t>
            </a:r>
            <a:r>
              <a:rPr lang="it-IT" i="1" dirty="0" err="1"/>
              <a:t>zoological</a:t>
            </a:r>
            <a:r>
              <a:rPr lang="it-IT" i="1" dirty="0"/>
              <a:t> </a:t>
            </a:r>
            <a:r>
              <a:rPr lang="it-IT" i="1" dirty="0" err="1"/>
              <a:t>collections</a:t>
            </a:r>
            <a:r>
              <a:rPr lang="it-IT" dirty="0"/>
              <a:t>) </a:t>
            </a:r>
            <a:r>
              <a:rPr lang="it-IT" dirty="0" err="1"/>
              <a:t>during</a:t>
            </a:r>
            <a:r>
              <a:rPr lang="it-IT" dirty="0"/>
              <a:t> some </a:t>
            </a:r>
            <a:r>
              <a:rPr lang="it-IT" dirty="0" err="1"/>
              <a:t>outbreaks</a:t>
            </a:r>
            <a:r>
              <a:rPr lang="it-IT" dirty="0" smtClean="0"/>
              <a:t>.</a:t>
            </a:r>
          </a:p>
          <a:p>
            <a:pPr algn="just"/>
            <a:r>
              <a:rPr lang="it-IT" dirty="0" smtClean="0"/>
              <a:t> </a:t>
            </a:r>
            <a:r>
              <a:rPr lang="it-IT" dirty="0" err="1"/>
              <a:t>Vaccines</a:t>
            </a:r>
            <a:r>
              <a:rPr lang="it-IT" dirty="0"/>
              <a:t> are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in </a:t>
            </a:r>
            <a:r>
              <a:rPr lang="it-IT" dirty="0" err="1"/>
              <a:t>endemic</a:t>
            </a:r>
            <a:r>
              <a:rPr lang="it-IT" dirty="0"/>
              <a:t> </a:t>
            </a:r>
            <a:r>
              <a:rPr lang="it-IT" dirty="0" err="1"/>
              <a:t>regions</a:t>
            </a:r>
            <a:r>
              <a:rPr lang="it-IT" dirty="0"/>
              <a:t> to </a:t>
            </a:r>
            <a:r>
              <a:rPr lang="it-IT" dirty="0" err="1"/>
              <a:t>protect</a:t>
            </a:r>
            <a:r>
              <a:rPr lang="it-IT" dirty="0"/>
              <a:t> </a:t>
            </a:r>
            <a:r>
              <a:rPr lang="it-IT" dirty="0" err="1"/>
              <a:t>animals</a:t>
            </a:r>
            <a:r>
              <a:rPr lang="it-IT" dirty="0"/>
              <a:t> from </a:t>
            </a:r>
            <a:r>
              <a:rPr lang="it-IT" dirty="0" err="1"/>
              <a:t>illness</a:t>
            </a:r>
            <a:r>
              <a:rPr lang="it-IT" dirty="0"/>
              <a:t>. </a:t>
            </a:r>
            <a:r>
              <a:rPr lang="it-IT" b="1" dirty="0"/>
              <a:t>FMDV</a:t>
            </a:r>
            <a:r>
              <a:rPr lang="it-IT" dirty="0"/>
              <a:t> </a:t>
            </a:r>
            <a:r>
              <a:rPr lang="it-IT" dirty="0" err="1"/>
              <a:t>vaccines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protect</a:t>
            </a:r>
            <a:r>
              <a:rPr lang="it-IT" dirty="0"/>
              <a:t> </a:t>
            </a:r>
            <a:r>
              <a:rPr lang="it-IT" dirty="0" err="1"/>
              <a:t>animals</a:t>
            </a:r>
            <a:r>
              <a:rPr lang="it-IT" dirty="0"/>
              <a:t> from the </a:t>
            </a:r>
            <a:r>
              <a:rPr lang="it-IT" dirty="0" err="1"/>
              <a:t>serotype</a:t>
            </a:r>
            <a:r>
              <a:rPr lang="it-IT" dirty="0"/>
              <a:t>(</a:t>
            </a:r>
            <a:r>
              <a:rPr lang="it-IT" dirty="0" err="1"/>
              <a:t>s</a:t>
            </a:r>
            <a:r>
              <a:rPr lang="it-IT" dirty="0"/>
              <a:t>) </a:t>
            </a:r>
            <a:r>
              <a:rPr lang="it-IT" dirty="0" err="1"/>
              <a:t>contained</a:t>
            </a:r>
            <a:r>
              <a:rPr lang="it-IT" dirty="0"/>
              <a:t> in the </a:t>
            </a:r>
            <a:r>
              <a:rPr lang="it-IT" dirty="0" smtClean="0"/>
              <a:t>vaccine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4753" y="2784474"/>
            <a:ext cx="3767328" cy="3252789"/>
          </a:xfrm>
        </p:spPr>
        <p:txBody>
          <a:bodyPr>
            <a:normAutofit/>
          </a:bodyPr>
          <a:lstStyle/>
          <a:p>
            <a:pPr algn="just"/>
            <a:r>
              <a:rPr lang="it-IT" dirty="0"/>
              <a:t>Wildlife </a:t>
            </a:r>
            <a:r>
              <a:rPr lang="it-IT" dirty="0" err="1"/>
              <a:t>transmission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need</a:t>
            </a:r>
            <a:r>
              <a:rPr lang="it-IT" dirty="0"/>
              <a:t> to be </a:t>
            </a:r>
            <a:r>
              <a:rPr lang="it-IT" dirty="0" err="1"/>
              <a:t>considered</a:t>
            </a:r>
            <a:r>
              <a:rPr lang="it-IT" dirty="0"/>
              <a:t> in some </a:t>
            </a:r>
            <a:r>
              <a:rPr lang="it-IT" dirty="0" err="1"/>
              <a:t>locations</a:t>
            </a:r>
            <a:r>
              <a:rPr lang="it-IT" dirty="0"/>
              <a:t>. </a:t>
            </a:r>
            <a:r>
              <a:rPr lang="it-IT" dirty="0" err="1"/>
              <a:t>One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issue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persistence</a:t>
            </a:r>
            <a:r>
              <a:rPr lang="it-IT" dirty="0"/>
              <a:t> of </a:t>
            </a:r>
            <a:r>
              <a:rPr lang="it-IT" b="1" dirty="0"/>
              <a:t>FMDV</a:t>
            </a:r>
            <a:r>
              <a:rPr lang="it-IT" dirty="0"/>
              <a:t> in wild </a:t>
            </a:r>
            <a:r>
              <a:rPr lang="it-IT" dirty="0" err="1"/>
              <a:t>African</a:t>
            </a:r>
            <a:r>
              <a:rPr lang="it-IT" dirty="0"/>
              <a:t> buffalo,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make</a:t>
            </a:r>
            <a:r>
              <a:rPr lang="it-IT" dirty="0"/>
              <a:t> </a:t>
            </a:r>
            <a:r>
              <a:rPr lang="it-IT" dirty="0" err="1"/>
              <a:t>eradication</a:t>
            </a:r>
            <a:r>
              <a:rPr lang="it-IT" dirty="0"/>
              <a:t> </a:t>
            </a:r>
            <a:r>
              <a:rPr lang="it-IT" dirty="0" err="1"/>
              <a:t>unfeasible</a:t>
            </a:r>
            <a:r>
              <a:rPr lang="it-IT" dirty="0"/>
              <a:t> in some </a:t>
            </a:r>
            <a:r>
              <a:rPr lang="it-IT" dirty="0" err="1" smtClean="0"/>
              <a:t>areas</a:t>
            </a:r>
            <a:endParaRPr lang="it-IT" dirty="0" smtClean="0"/>
          </a:p>
          <a:p>
            <a:pPr algn="just"/>
            <a:r>
              <a:rPr lang="it-IT" dirty="0" err="1"/>
              <a:t>Another</a:t>
            </a:r>
            <a:r>
              <a:rPr lang="it-IT" dirty="0"/>
              <a:t> </a:t>
            </a:r>
            <a:r>
              <a:rPr lang="it-IT" dirty="0" err="1"/>
              <a:t>issue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protection</a:t>
            </a:r>
            <a:r>
              <a:rPr lang="it-IT" dirty="0"/>
              <a:t> of </a:t>
            </a:r>
            <a:r>
              <a:rPr lang="it-IT" dirty="0" err="1"/>
              <a:t>highly</a:t>
            </a:r>
            <a:r>
              <a:rPr lang="it-IT" dirty="0"/>
              <a:t> </a:t>
            </a:r>
            <a:r>
              <a:rPr lang="it-IT" dirty="0" err="1"/>
              <a:t>susceptible</a:t>
            </a:r>
            <a:r>
              <a:rPr lang="it-IT" dirty="0"/>
              <a:t> </a:t>
            </a:r>
            <a:r>
              <a:rPr lang="it-IT" dirty="0" err="1"/>
              <a:t>wildlife</a:t>
            </a:r>
            <a:r>
              <a:rPr lang="it-IT" dirty="0"/>
              <a:t> </a:t>
            </a:r>
            <a:r>
              <a:rPr lang="it-IT" dirty="0" err="1"/>
              <a:t>species</a:t>
            </a:r>
            <a:r>
              <a:rPr lang="it-IT" dirty="0"/>
              <a:t> from </a:t>
            </a:r>
            <a:r>
              <a:rPr lang="it-IT" dirty="0" smtClean="0"/>
              <a:t>FMDV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0057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 smtClean="0"/>
              <a:t>CONCLUSIONS</a:t>
            </a:r>
            <a:endParaRPr lang="it-IT" sz="480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860425"/>
          </a:xfrm>
        </p:spPr>
        <p:txBody>
          <a:bodyPr/>
          <a:lstStyle/>
          <a:p>
            <a:pPr algn="just"/>
            <a:r>
              <a:rPr lang="it-IT" b="1" dirty="0" smtClean="0"/>
              <a:t>FMD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considered</a:t>
            </a:r>
            <a:r>
              <a:rPr lang="it-IT" dirty="0"/>
              <a:t> to be a public </a:t>
            </a:r>
            <a:r>
              <a:rPr lang="it-IT" dirty="0" err="1"/>
              <a:t>health</a:t>
            </a:r>
            <a:r>
              <a:rPr lang="it-IT" dirty="0"/>
              <a:t> </a:t>
            </a:r>
            <a:r>
              <a:rPr lang="it-IT" dirty="0" err="1"/>
              <a:t>problem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infections</a:t>
            </a:r>
            <a:r>
              <a:rPr lang="it-IT" dirty="0"/>
              <a:t> </a:t>
            </a:r>
            <a:r>
              <a:rPr lang="it-IT" dirty="0" err="1"/>
              <a:t>seem</a:t>
            </a:r>
            <a:r>
              <a:rPr lang="it-IT" dirty="0"/>
              <a:t> to be </a:t>
            </a:r>
            <a:r>
              <a:rPr lang="it-IT" dirty="0" err="1"/>
              <a:t>very</a:t>
            </a:r>
            <a:r>
              <a:rPr lang="it-IT" dirty="0"/>
              <a:t> rare and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consequences</a:t>
            </a:r>
            <a:r>
              <a:rPr lang="it-IT" dirty="0"/>
              <a:t> </a:t>
            </a:r>
            <a:r>
              <a:rPr lang="it-IT" dirty="0" err="1"/>
              <a:t>mild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13"/>
          </p:nvPr>
        </p:nvSpPr>
        <p:spPr>
          <a:xfrm>
            <a:off x="762000" y="3644900"/>
            <a:ext cx="7656512" cy="2406650"/>
          </a:xfrm>
        </p:spPr>
        <p:txBody>
          <a:bodyPr/>
          <a:lstStyle/>
          <a:p>
            <a:r>
              <a:rPr lang="it-IT" dirty="0" err="1" smtClean="0"/>
              <a:t>But</a:t>
            </a:r>
            <a:r>
              <a:rPr lang="it-IT" dirty="0" smtClean="0"/>
              <a:t> in </a:t>
            </a:r>
            <a:r>
              <a:rPr lang="it-IT" dirty="0" err="1" smtClean="0"/>
              <a:t>animals</a:t>
            </a:r>
            <a:r>
              <a:rPr lang="it-IT" dirty="0" smtClean="0"/>
              <a:t> </a:t>
            </a:r>
            <a:r>
              <a:rPr lang="it-IT" b="1" dirty="0" smtClean="0"/>
              <a:t>FMD</a:t>
            </a:r>
            <a:r>
              <a:rPr lang="it-IT" dirty="0" smtClean="0"/>
              <a:t> can </a:t>
            </a:r>
            <a:r>
              <a:rPr lang="it-IT" dirty="0" err="1" smtClean="0"/>
              <a:t>reach</a:t>
            </a:r>
            <a:r>
              <a:rPr lang="it-IT" dirty="0" smtClean="0"/>
              <a:t> </a:t>
            </a:r>
            <a:r>
              <a:rPr lang="it-IT" dirty="0"/>
              <a:t>100% in </a:t>
            </a:r>
            <a:r>
              <a:rPr lang="it-IT" dirty="0" err="1"/>
              <a:t>naive</a:t>
            </a:r>
            <a:r>
              <a:rPr lang="it-IT" dirty="0"/>
              <a:t> </a:t>
            </a:r>
            <a:r>
              <a:rPr lang="it-IT" dirty="0" err="1"/>
              <a:t>cattle</a:t>
            </a:r>
            <a:r>
              <a:rPr lang="it-IT" dirty="0"/>
              <a:t> or </a:t>
            </a:r>
            <a:r>
              <a:rPr lang="it-IT" dirty="0" err="1"/>
              <a:t>swine</a:t>
            </a:r>
            <a:r>
              <a:rPr lang="it-IT" dirty="0"/>
              <a:t> </a:t>
            </a:r>
            <a:r>
              <a:rPr lang="it-IT" dirty="0" err="1" smtClean="0"/>
              <a:t>herds</a:t>
            </a:r>
            <a:r>
              <a:rPr lang="it-IT" dirty="0" smtClean="0"/>
              <a:t>, </a:t>
            </a:r>
            <a:r>
              <a:rPr lang="it-IT" dirty="0" err="1" smtClean="0"/>
              <a:t>while</a:t>
            </a:r>
            <a:r>
              <a:rPr lang="it-IT" dirty="0" smtClean="0"/>
              <a:t> </a:t>
            </a:r>
            <a:r>
              <a:rPr lang="it-IT" dirty="0"/>
              <a:t>i</a:t>
            </a:r>
            <a:r>
              <a:rPr lang="it-IT" dirty="0" smtClean="0"/>
              <a:t>n </a:t>
            </a:r>
            <a:r>
              <a:rPr lang="it-IT" dirty="0" err="1"/>
              <a:t>lambs</a:t>
            </a:r>
            <a:r>
              <a:rPr lang="it-IT" dirty="0"/>
              <a:t>, </a:t>
            </a:r>
            <a:r>
              <a:rPr lang="it-IT" dirty="0" err="1"/>
              <a:t>reported</a:t>
            </a:r>
            <a:r>
              <a:rPr lang="it-IT" dirty="0"/>
              <a:t> </a:t>
            </a:r>
            <a:r>
              <a:rPr lang="it-IT" dirty="0" err="1"/>
              <a:t>mortality</a:t>
            </a:r>
            <a:r>
              <a:rPr lang="it-IT" dirty="0"/>
              <a:t> </a:t>
            </a:r>
            <a:r>
              <a:rPr lang="it-IT" dirty="0" err="1"/>
              <a:t>rates</a:t>
            </a:r>
            <a:r>
              <a:rPr lang="it-IT" dirty="0"/>
              <a:t> </a:t>
            </a:r>
            <a:r>
              <a:rPr lang="it-IT" dirty="0" err="1"/>
              <a:t>range</a:t>
            </a:r>
            <a:r>
              <a:rPr lang="it-IT" dirty="0"/>
              <a:t> from 5% to 94%. </a:t>
            </a:r>
            <a:r>
              <a:rPr lang="it-IT" dirty="0" err="1"/>
              <a:t>Mortality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reported</a:t>
            </a:r>
            <a:r>
              <a:rPr lang="it-IT" dirty="0"/>
              <a:t> to </a:t>
            </a:r>
            <a:r>
              <a:rPr lang="it-IT" dirty="0" err="1"/>
              <a:t>reach</a:t>
            </a:r>
            <a:r>
              <a:rPr lang="it-IT" dirty="0"/>
              <a:t> 80% in some </a:t>
            </a:r>
            <a:r>
              <a:rPr lang="it-IT" dirty="0" err="1"/>
              <a:t>groups</a:t>
            </a:r>
            <a:r>
              <a:rPr lang="it-IT" dirty="0"/>
              <a:t> of </a:t>
            </a:r>
            <a:r>
              <a:rPr lang="it-IT" dirty="0" err="1"/>
              <a:t>calves</a:t>
            </a:r>
            <a:r>
              <a:rPr lang="it-IT" dirty="0"/>
              <a:t>, and 100% in </a:t>
            </a:r>
            <a:r>
              <a:rPr lang="it-IT" dirty="0" err="1"/>
              <a:t>suckling</a:t>
            </a:r>
            <a:r>
              <a:rPr lang="it-IT" dirty="0"/>
              <a:t> </a:t>
            </a:r>
            <a:r>
              <a:rPr lang="it-IT" dirty="0" err="1"/>
              <a:t>piglets</a:t>
            </a:r>
            <a:r>
              <a:rPr lang="it-IT" dirty="0"/>
              <a:t> (with </a:t>
            </a:r>
            <a:r>
              <a:rPr lang="it-IT" dirty="0" err="1"/>
              <a:t>lower</a:t>
            </a:r>
            <a:r>
              <a:rPr lang="it-IT" dirty="0"/>
              <a:t> </a:t>
            </a:r>
            <a:r>
              <a:rPr lang="it-IT" dirty="0" err="1"/>
              <a:t>rates</a:t>
            </a:r>
            <a:r>
              <a:rPr lang="it-IT" dirty="0"/>
              <a:t> in </a:t>
            </a:r>
            <a:r>
              <a:rPr lang="it-IT" dirty="0" err="1"/>
              <a:t>older</a:t>
            </a:r>
            <a:r>
              <a:rPr lang="it-IT" dirty="0"/>
              <a:t> </a:t>
            </a:r>
            <a:r>
              <a:rPr lang="it-IT" dirty="0" err="1"/>
              <a:t>piglets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6686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92100" y="2527300"/>
            <a:ext cx="4215892" cy="4025900"/>
          </a:xfrm>
        </p:spPr>
        <p:txBody>
          <a:bodyPr>
            <a:normAutofit/>
          </a:bodyPr>
          <a:lstStyle/>
          <a:p>
            <a:r>
              <a:rPr lang="it-IT" b="1" dirty="0" smtClean="0"/>
              <a:t>The Merck </a:t>
            </a:r>
            <a:r>
              <a:rPr lang="it-IT" b="1" dirty="0" err="1" smtClean="0"/>
              <a:t>Veterinary</a:t>
            </a:r>
            <a:r>
              <a:rPr lang="it-IT" b="1" dirty="0" smtClean="0"/>
              <a:t> Manual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>http://</a:t>
            </a:r>
            <a:r>
              <a:rPr lang="it-IT" dirty="0" err="1"/>
              <a:t>www.merckvetmanual.com</a:t>
            </a:r>
            <a:r>
              <a:rPr lang="it-IT" dirty="0"/>
              <a:t>/</a:t>
            </a:r>
            <a:r>
              <a:rPr lang="it-IT" dirty="0" err="1"/>
              <a:t>mvm</a:t>
            </a:r>
            <a:r>
              <a:rPr lang="it-IT" dirty="0"/>
              <a:t>/</a:t>
            </a:r>
            <a:r>
              <a:rPr lang="it-IT" dirty="0" err="1"/>
              <a:t>generalized_conditions</a:t>
            </a:r>
            <a:r>
              <a:rPr lang="it-IT" dirty="0"/>
              <a:t>/</a:t>
            </a:r>
            <a:r>
              <a:rPr lang="it-IT" dirty="0" err="1"/>
              <a:t>foot</a:t>
            </a:r>
            <a:r>
              <a:rPr lang="it-IT" dirty="0"/>
              <a:t>-and-</a:t>
            </a:r>
            <a:r>
              <a:rPr lang="it-IT" dirty="0" err="1"/>
              <a:t>mouth_disease</a:t>
            </a:r>
            <a:r>
              <a:rPr lang="it-IT" dirty="0"/>
              <a:t>/</a:t>
            </a:r>
            <a:r>
              <a:rPr lang="it-IT" dirty="0" err="1"/>
              <a:t>overview_of_foot</a:t>
            </a:r>
            <a:r>
              <a:rPr lang="it-IT" dirty="0"/>
              <a:t>-and-</a:t>
            </a:r>
            <a:r>
              <a:rPr lang="it-IT" dirty="0" err="1"/>
              <a:t>mouth_disease.html</a:t>
            </a:r>
            <a:endParaRPr lang="it-IT" dirty="0" smtClean="0"/>
          </a:p>
          <a:p>
            <a:r>
              <a:rPr lang="it-IT" b="1" dirty="0" smtClean="0"/>
              <a:t>The Center for </a:t>
            </a:r>
            <a:r>
              <a:rPr lang="it-IT" b="1" dirty="0" err="1" smtClean="0"/>
              <a:t>Food</a:t>
            </a:r>
            <a:r>
              <a:rPr lang="it-IT" b="1" dirty="0" smtClean="0"/>
              <a:t> Security and Public </a:t>
            </a:r>
            <a:r>
              <a:rPr lang="it-IT" b="1" dirty="0" err="1" smtClean="0"/>
              <a:t>Health</a:t>
            </a:r>
            <a:r>
              <a:rPr lang="it-IT" dirty="0" smtClean="0"/>
              <a:t>, </a:t>
            </a:r>
            <a:r>
              <a:rPr lang="it-IT" dirty="0"/>
              <a:t> </a:t>
            </a:r>
            <a:r>
              <a:rPr lang="it-IT" i="1" dirty="0" smtClean="0"/>
              <a:t>Iowa State </a:t>
            </a:r>
            <a:r>
              <a:rPr lang="it-IT" i="1" dirty="0" err="1" smtClean="0"/>
              <a:t>University</a:t>
            </a:r>
            <a:r>
              <a:rPr lang="it-IT" i="1" dirty="0"/>
              <a:t> </a:t>
            </a:r>
            <a:r>
              <a:rPr lang="it-IT" i="1" dirty="0" smtClean="0"/>
              <a:t>College of </a:t>
            </a:r>
            <a:r>
              <a:rPr lang="it-IT" i="1" dirty="0" err="1" smtClean="0"/>
              <a:t>Veterinary</a:t>
            </a:r>
            <a:r>
              <a:rPr lang="it-IT" i="1" dirty="0"/>
              <a:t> Medicine</a:t>
            </a:r>
            <a:br>
              <a:rPr lang="it-IT" i="1" dirty="0"/>
            </a:br>
            <a:r>
              <a:rPr lang="it-IT" dirty="0"/>
              <a:t>http://www.cfsph.iastate.edu/Factsheets/pdfs/</a:t>
            </a:r>
            <a:r>
              <a:rPr lang="it-IT" dirty="0" smtClean="0"/>
              <a:t>foot_and_mouth_disease.pdf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>
              <a:hlinkClick r:id="rId2"/>
            </a:endParaRPr>
          </a:p>
          <a:p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4752" y="2527300"/>
            <a:ext cx="4052047" cy="3632200"/>
          </a:xfrm>
        </p:spPr>
        <p:txBody>
          <a:bodyPr>
            <a:normAutofit/>
          </a:bodyPr>
          <a:lstStyle/>
          <a:p>
            <a:r>
              <a:rPr lang="it-IT" b="1" dirty="0" smtClean="0"/>
              <a:t>FAO – </a:t>
            </a:r>
            <a:r>
              <a:rPr lang="it-IT" b="1" dirty="0" err="1" smtClean="0"/>
              <a:t>Food</a:t>
            </a:r>
            <a:r>
              <a:rPr lang="it-IT" b="1" dirty="0" smtClean="0"/>
              <a:t> and </a:t>
            </a:r>
            <a:r>
              <a:rPr lang="it-IT" b="1" dirty="0" err="1" smtClean="0"/>
              <a:t>Agriculture</a:t>
            </a:r>
            <a:r>
              <a:rPr lang="it-IT" b="1" dirty="0" smtClean="0"/>
              <a:t> Organization of </a:t>
            </a:r>
            <a:r>
              <a:rPr lang="it-IT" b="1" dirty="0" err="1" smtClean="0"/>
              <a:t>United</a:t>
            </a:r>
            <a:r>
              <a:rPr lang="it-IT" b="1" dirty="0"/>
              <a:t> Nations</a:t>
            </a:r>
            <a:br>
              <a:rPr lang="it-IT" b="1" dirty="0"/>
            </a:br>
            <a:r>
              <a:rPr lang="it-IT" dirty="0"/>
              <a:t>http://</a:t>
            </a:r>
            <a:r>
              <a:rPr lang="it-IT" dirty="0" err="1"/>
              <a:t>www.fao.org</a:t>
            </a:r>
            <a:r>
              <a:rPr lang="it-IT" dirty="0"/>
              <a:t>/</a:t>
            </a:r>
            <a:r>
              <a:rPr lang="it-IT" dirty="0" err="1"/>
              <a:t>ag</a:t>
            </a:r>
            <a:r>
              <a:rPr lang="it-IT" dirty="0"/>
              <a:t>/</a:t>
            </a:r>
            <a:r>
              <a:rPr lang="it-IT" dirty="0" err="1"/>
              <a:t>againfo</a:t>
            </a:r>
            <a:r>
              <a:rPr lang="it-IT" dirty="0"/>
              <a:t>/</a:t>
            </a:r>
            <a:r>
              <a:rPr lang="it-IT" dirty="0" err="1"/>
              <a:t>commissions</a:t>
            </a:r>
            <a:r>
              <a:rPr lang="it-IT" dirty="0"/>
              <a:t>/</a:t>
            </a:r>
            <a:r>
              <a:rPr lang="it-IT" dirty="0" err="1"/>
              <a:t>docs</a:t>
            </a:r>
            <a:r>
              <a:rPr lang="it-IT" dirty="0"/>
              <a:t>/training/</a:t>
            </a:r>
            <a:r>
              <a:rPr lang="it-IT" dirty="0" err="1"/>
              <a:t>material</a:t>
            </a:r>
            <a:r>
              <a:rPr lang="it-IT" dirty="0"/>
              <a:t>/</a:t>
            </a:r>
            <a:r>
              <a:rPr lang="it-IT" dirty="0" err="1"/>
              <a:t>Ageing_lesions</a:t>
            </a:r>
            <a:r>
              <a:rPr lang="it-IT" dirty="0"/>
              <a:t>/</a:t>
            </a:r>
            <a:r>
              <a:rPr lang="it-IT" dirty="0" err="1" smtClean="0"/>
              <a:t>DEFRA.pdf</a:t>
            </a:r>
            <a:endParaRPr lang="it-IT" dirty="0" smtClean="0"/>
          </a:p>
          <a:p>
            <a:r>
              <a:rPr lang="it-IT" b="1" dirty="0" smtClean="0"/>
              <a:t>OIE</a:t>
            </a:r>
            <a:r>
              <a:rPr lang="it-IT" b="1" dirty="0"/>
              <a:t/>
            </a:r>
            <a:br>
              <a:rPr lang="it-IT" b="1" dirty="0"/>
            </a:br>
            <a:r>
              <a:rPr lang="it-IT" dirty="0"/>
              <a:t>http://</a:t>
            </a:r>
            <a:r>
              <a:rPr lang="it-IT" dirty="0" err="1"/>
              <a:t>www.oie.int</a:t>
            </a:r>
            <a:r>
              <a:rPr lang="it-IT" dirty="0"/>
              <a:t>/en/</a:t>
            </a:r>
            <a:r>
              <a:rPr lang="it-IT" dirty="0" err="1"/>
              <a:t>animal</a:t>
            </a:r>
            <a:r>
              <a:rPr lang="it-IT" dirty="0"/>
              <a:t>-</a:t>
            </a:r>
            <a:r>
              <a:rPr lang="it-IT" dirty="0" err="1"/>
              <a:t>health</a:t>
            </a:r>
            <a:r>
              <a:rPr lang="it-IT" dirty="0"/>
              <a:t>-in-the-world/</a:t>
            </a:r>
            <a:r>
              <a:rPr lang="it-IT" dirty="0" err="1"/>
              <a:t>official</a:t>
            </a:r>
            <a:r>
              <a:rPr lang="it-IT" dirty="0"/>
              <a:t>-</a:t>
            </a:r>
            <a:r>
              <a:rPr lang="it-IT" dirty="0" err="1"/>
              <a:t>disease</a:t>
            </a:r>
            <a:r>
              <a:rPr lang="it-IT" dirty="0"/>
              <a:t>-status/</a:t>
            </a:r>
            <a:r>
              <a:rPr lang="it-IT" dirty="0" err="1"/>
              <a:t>fmd</a:t>
            </a:r>
            <a:r>
              <a:rPr lang="it-IT" dirty="0"/>
              <a:t>/list-of-</a:t>
            </a:r>
            <a:r>
              <a:rPr lang="it-IT" dirty="0" err="1"/>
              <a:t>fmd</a:t>
            </a:r>
            <a:r>
              <a:rPr lang="it-IT" dirty="0"/>
              <a:t>-free-</a:t>
            </a:r>
            <a:r>
              <a:rPr lang="it-IT" dirty="0" err="1"/>
              <a:t>members</a:t>
            </a:r>
            <a:r>
              <a:rPr lang="it-IT" dirty="0" smtClean="0"/>
              <a:t>/</a:t>
            </a:r>
            <a:endParaRPr lang="it-IT" dirty="0" smtClean="0">
              <a:hlinkClick r:id="rId3"/>
            </a:endParaRPr>
          </a:p>
          <a:p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29694848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20700" y="354280"/>
            <a:ext cx="8178800" cy="132343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chemeClr val="bg1"/>
                </a:solidFill>
              </a:rPr>
              <a:t>THANKS FOR THE ATTENTION</a:t>
            </a:r>
            <a:br>
              <a:rPr lang="it-IT" sz="4000" dirty="0" smtClean="0">
                <a:solidFill>
                  <a:schemeClr val="bg1"/>
                </a:solidFill>
              </a:rPr>
            </a:br>
            <a:r>
              <a:rPr lang="it-IT" sz="4000" dirty="0" smtClean="0">
                <a:solidFill>
                  <a:schemeClr val="bg1"/>
                </a:solidFill>
              </a:rPr>
              <a:t> AND…</a:t>
            </a:r>
            <a:endParaRPr lang="it-IT" sz="4000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945739"/>
            <a:ext cx="7620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9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51425" y="482599"/>
            <a:ext cx="3635375" cy="120650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3200" dirty="0" smtClean="0"/>
              <a:t>AND IS JUST LIVESTOCK IN DANGER?</a:t>
            </a:r>
            <a:endParaRPr lang="it-IT" sz="32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2"/>
          </p:nvPr>
        </p:nvSpPr>
        <p:spPr>
          <a:xfrm>
            <a:off x="5051425" y="1930400"/>
            <a:ext cx="3775075" cy="4394200"/>
          </a:xfrm>
        </p:spPr>
        <p:txBody>
          <a:bodyPr>
            <a:noAutofit/>
          </a:bodyPr>
          <a:lstStyle/>
          <a:p>
            <a:pPr algn="just">
              <a:lnSpc>
                <a:spcPct val="80000"/>
              </a:lnSpc>
            </a:pPr>
            <a:r>
              <a:rPr lang="it-IT" sz="1600" b="1" dirty="0" smtClean="0"/>
              <a:t>FMDV</a:t>
            </a:r>
            <a:r>
              <a:rPr lang="it-IT" sz="1600" dirty="0" smtClean="0"/>
              <a:t> </a:t>
            </a:r>
            <a:r>
              <a:rPr lang="it-IT" sz="1600" dirty="0"/>
              <a:t>can </a:t>
            </a:r>
            <a:r>
              <a:rPr lang="it-IT" sz="1600" dirty="0" err="1"/>
              <a:t>also</a:t>
            </a:r>
            <a:r>
              <a:rPr lang="it-IT" sz="1600" dirty="0"/>
              <a:t> </a:t>
            </a:r>
            <a:r>
              <a:rPr lang="it-IT" sz="1600" dirty="0" err="1"/>
              <a:t>infect</a:t>
            </a:r>
            <a:r>
              <a:rPr lang="it-IT" sz="1600" dirty="0"/>
              <a:t> a </a:t>
            </a:r>
            <a:r>
              <a:rPr lang="it-IT" sz="1600" dirty="0" err="1"/>
              <a:t>few</a:t>
            </a:r>
            <a:r>
              <a:rPr lang="it-IT" sz="1600" dirty="0"/>
              <a:t> </a:t>
            </a:r>
            <a:r>
              <a:rPr lang="it-IT" sz="1600" dirty="0" err="1"/>
              <a:t>animals</a:t>
            </a:r>
            <a:r>
              <a:rPr lang="it-IT" sz="1600" dirty="0"/>
              <a:t> </a:t>
            </a:r>
            <a:r>
              <a:rPr lang="it-IT" sz="1600" dirty="0" err="1"/>
              <a:t>that</a:t>
            </a:r>
            <a:r>
              <a:rPr lang="it-IT" sz="1600" dirty="0"/>
              <a:t> are </a:t>
            </a:r>
            <a:r>
              <a:rPr lang="it-IT" sz="1600" dirty="0" err="1"/>
              <a:t>not</a:t>
            </a:r>
            <a:r>
              <a:rPr lang="it-IT" sz="1600" dirty="0"/>
              <a:t> </a:t>
            </a:r>
            <a:r>
              <a:rPr lang="it-IT" sz="1600" dirty="0" err="1"/>
              <a:t>members</a:t>
            </a:r>
            <a:r>
              <a:rPr lang="it-IT" sz="1600" dirty="0"/>
              <a:t> of the </a:t>
            </a:r>
            <a:r>
              <a:rPr lang="it-IT" sz="1600" dirty="0" err="1"/>
              <a:t>Artiodactyla</a:t>
            </a:r>
            <a:r>
              <a:rPr lang="it-IT" sz="1600" dirty="0"/>
              <a:t>, </a:t>
            </a:r>
            <a:r>
              <a:rPr lang="it-IT" sz="1600" dirty="0" err="1"/>
              <a:t>such</a:t>
            </a:r>
            <a:r>
              <a:rPr lang="it-IT" sz="1600" dirty="0"/>
              <a:t> </a:t>
            </a:r>
            <a:r>
              <a:rPr lang="it-IT" sz="1600" dirty="0" err="1"/>
              <a:t>as</a:t>
            </a:r>
            <a:r>
              <a:rPr lang="it-IT" sz="1600" dirty="0"/>
              <a:t> </a:t>
            </a:r>
            <a:r>
              <a:rPr lang="it-IT" sz="1600" dirty="0" err="1" smtClean="0"/>
              <a:t>hedgehogs</a:t>
            </a:r>
            <a:r>
              <a:rPr lang="it-IT" sz="1600" dirty="0" smtClean="0"/>
              <a:t>, </a:t>
            </a:r>
            <a:r>
              <a:rPr lang="it-IT" sz="1600" dirty="0" err="1"/>
              <a:t>bears</a:t>
            </a:r>
            <a:r>
              <a:rPr lang="it-IT" sz="1600" dirty="0"/>
              <a:t>, </a:t>
            </a:r>
            <a:r>
              <a:rPr lang="it-IT" sz="1600" dirty="0" err="1"/>
              <a:t>armadillos</a:t>
            </a:r>
            <a:r>
              <a:rPr lang="it-IT" sz="1600" dirty="0"/>
              <a:t>, </a:t>
            </a:r>
            <a:r>
              <a:rPr lang="it-IT" sz="1600" dirty="0" err="1"/>
              <a:t>kangaroos</a:t>
            </a:r>
            <a:r>
              <a:rPr lang="it-IT" sz="1600" dirty="0"/>
              <a:t>, </a:t>
            </a:r>
            <a:r>
              <a:rPr lang="it-IT" sz="1600" dirty="0" err="1"/>
              <a:t>nutrias</a:t>
            </a:r>
            <a:r>
              <a:rPr lang="it-IT" sz="1600" dirty="0"/>
              <a:t> (</a:t>
            </a:r>
            <a:r>
              <a:rPr lang="it-IT" sz="1600" i="1" dirty="0" err="1"/>
              <a:t>Myocastor</a:t>
            </a:r>
            <a:r>
              <a:rPr lang="it-IT" sz="1600" i="1" dirty="0"/>
              <a:t> </a:t>
            </a:r>
            <a:r>
              <a:rPr lang="it-IT" sz="1600" i="1" dirty="0" err="1"/>
              <a:t>coypus</a:t>
            </a:r>
            <a:r>
              <a:rPr lang="it-IT" sz="1600" dirty="0"/>
              <a:t>), and </a:t>
            </a:r>
            <a:r>
              <a:rPr lang="it-IT" sz="1600" dirty="0" err="1"/>
              <a:t>capybaras</a:t>
            </a:r>
            <a:r>
              <a:rPr lang="it-IT" sz="1600" dirty="0"/>
              <a:t> (</a:t>
            </a:r>
            <a:r>
              <a:rPr lang="it-IT" sz="1600" i="1" dirty="0" err="1"/>
              <a:t>Hydrochaerus</a:t>
            </a:r>
            <a:r>
              <a:rPr lang="it-IT" sz="1600" i="1" dirty="0"/>
              <a:t> </a:t>
            </a:r>
            <a:r>
              <a:rPr lang="it-IT" sz="1600" i="1" dirty="0" err="1"/>
              <a:t>hydrochaeris</a:t>
            </a:r>
            <a:r>
              <a:rPr lang="it-IT" sz="1600" dirty="0"/>
              <a:t>).  </a:t>
            </a:r>
            <a:r>
              <a:rPr lang="it-IT" sz="1600" dirty="0" err="1"/>
              <a:t>Several</a:t>
            </a:r>
            <a:r>
              <a:rPr lang="it-IT" sz="1600" dirty="0"/>
              <a:t> </a:t>
            </a:r>
            <a:r>
              <a:rPr lang="it-IT" sz="1600" dirty="0" err="1"/>
              <a:t>clinical</a:t>
            </a:r>
            <a:r>
              <a:rPr lang="it-IT" sz="1600" dirty="0"/>
              <a:t> </a:t>
            </a:r>
            <a:r>
              <a:rPr lang="it-IT" sz="1600" dirty="0" err="1"/>
              <a:t>cases</a:t>
            </a:r>
            <a:r>
              <a:rPr lang="it-IT" sz="1600" dirty="0"/>
              <a:t> </a:t>
            </a:r>
            <a:r>
              <a:rPr lang="it-IT" sz="1600" dirty="0" err="1"/>
              <a:t>have</a:t>
            </a:r>
            <a:r>
              <a:rPr lang="it-IT" sz="1600" dirty="0"/>
              <a:t> </a:t>
            </a:r>
            <a:r>
              <a:rPr lang="it-IT" sz="1600" dirty="0" err="1"/>
              <a:t>been</a:t>
            </a:r>
            <a:r>
              <a:rPr lang="it-IT" sz="1600" dirty="0"/>
              <a:t> </a:t>
            </a:r>
            <a:r>
              <a:rPr lang="it-IT" sz="1600" dirty="0" err="1"/>
              <a:t>reported</a:t>
            </a:r>
            <a:r>
              <a:rPr lang="it-IT" sz="1600" dirty="0"/>
              <a:t> in captive Asian </a:t>
            </a:r>
            <a:r>
              <a:rPr lang="it-IT" sz="1600" dirty="0" err="1"/>
              <a:t>elephants</a:t>
            </a:r>
            <a:r>
              <a:rPr lang="it-IT" sz="1600" dirty="0"/>
              <a:t> (</a:t>
            </a:r>
            <a:r>
              <a:rPr lang="it-IT" sz="1600" i="1" dirty="0" err="1"/>
              <a:t>Elephas</a:t>
            </a:r>
            <a:r>
              <a:rPr lang="it-IT" sz="1600" i="1" dirty="0"/>
              <a:t> </a:t>
            </a:r>
            <a:r>
              <a:rPr lang="it-IT" sz="1600" i="1" dirty="0" err="1"/>
              <a:t>maximus</a:t>
            </a:r>
            <a:r>
              <a:rPr lang="it-IT" sz="1600" dirty="0"/>
              <a:t>), </a:t>
            </a:r>
            <a:r>
              <a:rPr lang="it-IT" sz="1600" dirty="0" err="1"/>
              <a:t>but</a:t>
            </a:r>
            <a:r>
              <a:rPr lang="it-IT" sz="1600" dirty="0"/>
              <a:t> </a:t>
            </a:r>
            <a:r>
              <a:rPr lang="it-IT" sz="1600" dirty="0" err="1"/>
              <a:t>there</a:t>
            </a:r>
            <a:r>
              <a:rPr lang="it-IT" sz="1600" dirty="0"/>
              <a:t> are </a:t>
            </a:r>
            <a:r>
              <a:rPr lang="it-IT" sz="1600" dirty="0" err="1"/>
              <a:t>few</a:t>
            </a:r>
            <a:r>
              <a:rPr lang="it-IT" sz="1600" dirty="0"/>
              <a:t> reports of </a:t>
            </a:r>
            <a:r>
              <a:rPr lang="it-IT" sz="1600" b="1" dirty="0"/>
              <a:t>FMDV</a:t>
            </a:r>
            <a:r>
              <a:rPr lang="it-IT" sz="1600" dirty="0"/>
              <a:t> in </a:t>
            </a:r>
            <a:r>
              <a:rPr lang="it-IT" sz="1600" dirty="0" err="1"/>
              <a:t>African</a:t>
            </a:r>
            <a:r>
              <a:rPr lang="it-IT" sz="1600" dirty="0"/>
              <a:t> </a:t>
            </a:r>
            <a:r>
              <a:rPr lang="it-IT" sz="1600" dirty="0" err="1"/>
              <a:t>elephants</a:t>
            </a:r>
            <a:r>
              <a:rPr lang="it-IT" sz="1600" dirty="0"/>
              <a:t> (</a:t>
            </a:r>
            <a:r>
              <a:rPr lang="it-IT" sz="1600" i="1" dirty="0" err="1"/>
              <a:t>Loxodonta</a:t>
            </a:r>
            <a:r>
              <a:rPr lang="it-IT" sz="1600" i="1" dirty="0"/>
              <a:t> africana</a:t>
            </a:r>
            <a:r>
              <a:rPr lang="it-IT" sz="1600" dirty="0" smtClean="0"/>
              <a:t>). </a:t>
            </a:r>
            <a:r>
              <a:rPr lang="it-IT" sz="1600" dirty="0" err="1"/>
              <a:t>Laboratory</a:t>
            </a:r>
            <a:r>
              <a:rPr lang="it-IT" sz="1600" dirty="0"/>
              <a:t> </a:t>
            </a:r>
            <a:r>
              <a:rPr lang="it-IT" sz="1600" dirty="0" err="1"/>
              <a:t>animal</a:t>
            </a:r>
            <a:r>
              <a:rPr lang="it-IT" sz="1600" dirty="0"/>
              <a:t> </a:t>
            </a:r>
            <a:r>
              <a:rPr lang="it-IT" sz="1600" dirty="0" err="1"/>
              <a:t>models</a:t>
            </a:r>
            <a:r>
              <a:rPr lang="it-IT" sz="1600" dirty="0"/>
              <a:t> include </a:t>
            </a:r>
            <a:r>
              <a:rPr lang="it-IT" sz="1600" dirty="0" err="1"/>
              <a:t>guinea</a:t>
            </a:r>
            <a:r>
              <a:rPr lang="it-IT" sz="1600" dirty="0"/>
              <a:t> </a:t>
            </a:r>
            <a:r>
              <a:rPr lang="it-IT" sz="1600" dirty="0" err="1"/>
              <a:t>pigs</a:t>
            </a:r>
            <a:r>
              <a:rPr lang="it-IT" sz="1600" dirty="0"/>
              <a:t>, </a:t>
            </a:r>
            <a:r>
              <a:rPr lang="it-IT" sz="1600" dirty="0" err="1"/>
              <a:t>rats</a:t>
            </a:r>
            <a:r>
              <a:rPr lang="it-IT" sz="1600" dirty="0"/>
              <a:t> and mice, </a:t>
            </a:r>
            <a:r>
              <a:rPr lang="it-IT" sz="1600" dirty="0" err="1"/>
              <a:t>but</a:t>
            </a:r>
            <a:r>
              <a:rPr lang="it-IT" sz="1600" dirty="0"/>
              <a:t> </a:t>
            </a:r>
            <a:r>
              <a:rPr lang="it-IT" sz="1600" dirty="0" err="1"/>
              <a:t>these</a:t>
            </a:r>
            <a:r>
              <a:rPr lang="it-IT" sz="1600" dirty="0"/>
              <a:t> </a:t>
            </a:r>
            <a:r>
              <a:rPr lang="it-IT" sz="1600" dirty="0" err="1"/>
              <a:t>animals</a:t>
            </a:r>
            <a:r>
              <a:rPr lang="it-IT" sz="1600" dirty="0"/>
              <a:t> are </a:t>
            </a:r>
            <a:r>
              <a:rPr lang="it-IT" sz="1600" dirty="0" err="1"/>
              <a:t>not</a:t>
            </a:r>
            <a:r>
              <a:rPr lang="it-IT" sz="1600" dirty="0"/>
              <a:t> </a:t>
            </a:r>
            <a:r>
              <a:rPr lang="it-IT" sz="1600" dirty="0" err="1"/>
              <a:t>thought</a:t>
            </a:r>
            <a:r>
              <a:rPr lang="it-IT" sz="1600" dirty="0"/>
              <a:t> to be </a:t>
            </a:r>
            <a:r>
              <a:rPr lang="it-IT" sz="1600" dirty="0" err="1"/>
              <a:t>important</a:t>
            </a:r>
            <a:r>
              <a:rPr lang="it-IT" sz="1600" dirty="0"/>
              <a:t> in </a:t>
            </a:r>
            <a:r>
              <a:rPr lang="it-IT" sz="1600" dirty="0" err="1"/>
              <a:t>transmitting</a:t>
            </a:r>
            <a:r>
              <a:rPr lang="it-IT" sz="1600" dirty="0"/>
              <a:t> </a:t>
            </a:r>
            <a:r>
              <a:rPr lang="it-IT" sz="1600" b="1" dirty="0"/>
              <a:t>FMDV</a:t>
            </a:r>
            <a:r>
              <a:rPr lang="it-IT" sz="1600" dirty="0"/>
              <a:t> in the </a:t>
            </a:r>
            <a:r>
              <a:rPr lang="it-IT" sz="1600" dirty="0" err="1"/>
              <a:t>field</a:t>
            </a:r>
            <a:r>
              <a:rPr lang="it-IT" sz="1600" dirty="0"/>
              <a:t>. </a:t>
            </a:r>
            <a:r>
              <a:rPr lang="it-IT" sz="1600" dirty="0" err="1"/>
              <a:t>Early</a:t>
            </a:r>
            <a:r>
              <a:rPr lang="it-IT" sz="1600" dirty="0"/>
              <a:t> reports </a:t>
            </a:r>
            <a:r>
              <a:rPr lang="it-IT" sz="1600" dirty="0" err="1"/>
              <a:t>suggested</a:t>
            </a:r>
            <a:r>
              <a:rPr lang="it-IT" sz="1600" dirty="0"/>
              <a:t> </a:t>
            </a:r>
            <a:r>
              <a:rPr lang="it-IT" sz="1600" dirty="0" err="1"/>
              <a:t>that</a:t>
            </a:r>
            <a:r>
              <a:rPr lang="it-IT" sz="1600" dirty="0"/>
              <a:t> </a:t>
            </a:r>
            <a:r>
              <a:rPr lang="it-IT" sz="1600" dirty="0" err="1"/>
              <a:t>transmission</a:t>
            </a:r>
            <a:r>
              <a:rPr lang="it-IT" sz="1600" dirty="0"/>
              <a:t> </a:t>
            </a:r>
            <a:r>
              <a:rPr lang="it-IT" sz="1600" dirty="0" err="1"/>
              <a:t>occurred</a:t>
            </a:r>
            <a:r>
              <a:rPr lang="it-IT" sz="1600" dirty="0"/>
              <a:t> </a:t>
            </a:r>
            <a:r>
              <a:rPr lang="it-IT" sz="1600" dirty="0" err="1"/>
              <a:t>between</a:t>
            </a:r>
            <a:r>
              <a:rPr lang="it-IT" sz="1600" dirty="0"/>
              <a:t> </a:t>
            </a:r>
            <a:r>
              <a:rPr lang="it-IT" sz="1600" dirty="0" err="1"/>
              <a:t>cattle</a:t>
            </a:r>
            <a:r>
              <a:rPr lang="it-IT" sz="1600" dirty="0"/>
              <a:t> and </a:t>
            </a:r>
            <a:r>
              <a:rPr lang="it-IT" sz="1600" dirty="0" err="1"/>
              <a:t>European</a:t>
            </a:r>
            <a:r>
              <a:rPr lang="it-IT" sz="1600" dirty="0"/>
              <a:t> </a:t>
            </a:r>
            <a:r>
              <a:rPr lang="it-IT" sz="1600" dirty="0" err="1"/>
              <a:t>hedgehogs</a:t>
            </a:r>
            <a:r>
              <a:rPr lang="it-IT" sz="1600" dirty="0"/>
              <a:t> (</a:t>
            </a:r>
            <a:r>
              <a:rPr lang="it-IT" sz="1600" i="1" dirty="0" err="1"/>
              <a:t>Erinaceus</a:t>
            </a:r>
            <a:r>
              <a:rPr lang="it-IT" sz="1600" i="1" dirty="0"/>
              <a:t> </a:t>
            </a:r>
            <a:r>
              <a:rPr lang="it-IT" sz="1600" i="1" dirty="0" err="1"/>
              <a:t>europaeus</a:t>
            </a:r>
            <a:r>
              <a:rPr lang="it-IT" sz="1600" dirty="0"/>
              <a:t>), </a:t>
            </a:r>
            <a:r>
              <a:rPr lang="it-IT" sz="1600" dirty="0" err="1"/>
              <a:t>but</a:t>
            </a:r>
            <a:r>
              <a:rPr lang="it-IT" sz="1600" dirty="0"/>
              <a:t> </a:t>
            </a:r>
            <a:r>
              <a:rPr lang="it-IT" sz="1600" dirty="0" err="1"/>
              <a:t>there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no </a:t>
            </a:r>
            <a:r>
              <a:rPr lang="it-IT" sz="1600" dirty="0" err="1"/>
              <a:t>evidence</a:t>
            </a:r>
            <a:r>
              <a:rPr lang="it-IT" sz="1600" dirty="0"/>
              <a:t> </a:t>
            </a:r>
            <a:r>
              <a:rPr lang="it-IT" sz="1600" dirty="0" err="1"/>
              <a:t>that</a:t>
            </a:r>
            <a:r>
              <a:rPr lang="it-IT" sz="1600" dirty="0"/>
              <a:t> </a:t>
            </a:r>
            <a:r>
              <a:rPr lang="it-IT" sz="1600" dirty="0" err="1"/>
              <a:t>this</a:t>
            </a:r>
            <a:r>
              <a:rPr lang="it-IT" sz="1600" dirty="0"/>
              <a:t> </a:t>
            </a:r>
            <a:r>
              <a:rPr lang="it-IT" sz="1600" dirty="0" err="1"/>
              <a:t>species</a:t>
            </a:r>
            <a:r>
              <a:rPr lang="it-IT" sz="1600" dirty="0"/>
              <a:t> </a:t>
            </a:r>
            <a:r>
              <a:rPr lang="it-IT" sz="1600" dirty="0" err="1"/>
              <a:t>has</a:t>
            </a:r>
            <a:r>
              <a:rPr lang="it-IT" sz="1600" dirty="0"/>
              <a:t> </a:t>
            </a:r>
            <a:r>
              <a:rPr lang="it-IT" sz="1600" dirty="0" err="1"/>
              <a:t>helped</a:t>
            </a:r>
            <a:r>
              <a:rPr lang="it-IT" sz="1600" dirty="0"/>
              <a:t> to propagate </a:t>
            </a:r>
            <a:r>
              <a:rPr lang="it-IT" sz="1600" b="1" dirty="0"/>
              <a:t>FMDV</a:t>
            </a:r>
            <a:r>
              <a:rPr lang="it-IT" sz="1600" dirty="0"/>
              <a:t> in the last 50 </a:t>
            </a:r>
            <a:r>
              <a:rPr lang="it-IT" sz="1600" dirty="0" err="1"/>
              <a:t>years</a:t>
            </a:r>
            <a:endParaRPr lang="it-IT" sz="1600" dirty="0"/>
          </a:p>
        </p:txBody>
      </p:sp>
      <p:pic>
        <p:nvPicPr>
          <p:cNvPr id="11" name="Segnaposto immagine 10" descr="Elephas_maximus_(Bandipur)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2" name="Segnaposto immagine 11" descr="imgres.jpg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3" r="11373"/>
          <a:stretch>
            <a:fillRect/>
          </a:stretch>
        </p:blipFill>
        <p:spPr/>
      </p:pic>
      <p:pic>
        <p:nvPicPr>
          <p:cNvPr id="13" name="Segnaposto immagine 12" descr="imgres.jpg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7" r="22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062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it-IT" sz="4800" dirty="0"/>
              <a:t>FOOT &amp; MOUTH DISEASE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04800" y="2784474"/>
            <a:ext cx="4203192" cy="3616325"/>
          </a:xfrm>
        </p:spPr>
        <p:txBody>
          <a:bodyPr>
            <a:normAutofit/>
          </a:bodyPr>
          <a:lstStyle/>
          <a:p>
            <a:pPr algn="just"/>
            <a:r>
              <a:rPr lang="it-IT" b="1" dirty="0"/>
              <a:t>FMDV</a:t>
            </a:r>
            <a:r>
              <a:rPr lang="it-IT" dirty="0"/>
              <a:t> can be </a:t>
            </a:r>
            <a:r>
              <a:rPr lang="it-IT" dirty="0" err="1"/>
              <a:t>found</a:t>
            </a:r>
            <a:r>
              <a:rPr lang="it-IT" dirty="0"/>
              <a:t> in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secretions</a:t>
            </a:r>
            <a:r>
              <a:rPr lang="it-IT" dirty="0"/>
              <a:t> and </a:t>
            </a:r>
            <a:r>
              <a:rPr lang="it-IT" dirty="0" err="1"/>
              <a:t>excretions</a:t>
            </a:r>
            <a:r>
              <a:rPr lang="it-IT" dirty="0"/>
              <a:t> from </a:t>
            </a:r>
            <a:r>
              <a:rPr lang="it-IT" dirty="0" err="1"/>
              <a:t>acutely</a:t>
            </a:r>
            <a:r>
              <a:rPr lang="it-IT" dirty="0"/>
              <a:t> </a:t>
            </a:r>
            <a:r>
              <a:rPr lang="it-IT" dirty="0" err="1"/>
              <a:t>infected</a:t>
            </a:r>
            <a:r>
              <a:rPr lang="it-IT" dirty="0"/>
              <a:t> </a:t>
            </a:r>
            <a:r>
              <a:rPr lang="it-IT" dirty="0" err="1"/>
              <a:t>animals</a:t>
            </a:r>
            <a:r>
              <a:rPr lang="it-IT" dirty="0"/>
              <a:t>, </a:t>
            </a:r>
            <a:r>
              <a:rPr lang="it-IT" dirty="0" err="1"/>
              <a:t>including</a:t>
            </a:r>
            <a:r>
              <a:rPr lang="it-IT" dirty="0"/>
              <a:t> </a:t>
            </a:r>
            <a:r>
              <a:rPr lang="it-IT" dirty="0" err="1"/>
              <a:t>expired</a:t>
            </a:r>
            <a:r>
              <a:rPr lang="it-IT" dirty="0"/>
              <a:t> air, saliva, </a:t>
            </a:r>
            <a:r>
              <a:rPr lang="it-IT" dirty="0" err="1"/>
              <a:t>milk</a:t>
            </a:r>
            <a:r>
              <a:rPr lang="it-IT" dirty="0"/>
              <a:t>, urine, </a:t>
            </a:r>
            <a:r>
              <a:rPr lang="it-IT" dirty="0" err="1"/>
              <a:t>feces</a:t>
            </a:r>
            <a:r>
              <a:rPr lang="it-IT" dirty="0"/>
              <a:t> and </a:t>
            </a:r>
            <a:r>
              <a:rPr lang="it-IT" dirty="0" err="1"/>
              <a:t>semen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in the </a:t>
            </a:r>
            <a:r>
              <a:rPr lang="it-IT" dirty="0" err="1"/>
              <a:t>fluid</a:t>
            </a:r>
            <a:r>
              <a:rPr lang="it-IT" dirty="0"/>
              <a:t> from FMD-</a:t>
            </a:r>
            <a:r>
              <a:rPr lang="it-IT" dirty="0" err="1"/>
              <a:t>associated</a:t>
            </a:r>
            <a:r>
              <a:rPr lang="it-IT" dirty="0"/>
              <a:t> </a:t>
            </a:r>
            <a:r>
              <a:rPr lang="it-IT" dirty="0" err="1"/>
              <a:t>vesicles</a:t>
            </a:r>
            <a:r>
              <a:rPr lang="it-IT" dirty="0"/>
              <a:t>, and in </a:t>
            </a:r>
            <a:r>
              <a:rPr lang="it-IT" dirty="0" err="1"/>
              <a:t>amniotic</a:t>
            </a:r>
            <a:r>
              <a:rPr lang="it-IT" dirty="0"/>
              <a:t> </a:t>
            </a:r>
            <a:r>
              <a:rPr lang="it-IT" dirty="0" err="1"/>
              <a:t>fluid</a:t>
            </a:r>
            <a:r>
              <a:rPr lang="it-IT" dirty="0"/>
              <a:t> and </a:t>
            </a:r>
            <a:r>
              <a:rPr lang="it-IT" dirty="0" err="1"/>
              <a:t>aborted</a:t>
            </a:r>
            <a:r>
              <a:rPr lang="it-IT" dirty="0"/>
              <a:t> </a:t>
            </a:r>
            <a:r>
              <a:rPr lang="it-IT" dirty="0" err="1"/>
              <a:t>fetuses</a:t>
            </a:r>
            <a:r>
              <a:rPr lang="it-IT" dirty="0"/>
              <a:t> in </a:t>
            </a:r>
            <a:r>
              <a:rPr lang="it-IT" dirty="0" err="1"/>
              <a:t>sheep</a:t>
            </a:r>
            <a:r>
              <a:rPr lang="it-IT" dirty="0"/>
              <a:t>. The </a:t>
            </a:r>
            <a:r>
              <a:rPr lang="it-IT" dirty="0" err="1"/>
              <a:t>amount</a:t>
            </a:r>
            <a:r>
              <a:rPr lang="it-IT" dirty="0"/>
              <a:t> of virus </a:t>
            </a:r>
            <a:r>
              <a:rPr lang="it-IT" dirty="0" err="1"/>
              <a:t>shed</a:t>
            </a:r>
            <a:r>
              <a:rPr lang="it-IT" dirty="0"/>
              <a:t> by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route</a:t>
            </a:r>
            <a:r>
              <a:rPr lang="it-IT" dirty="0"/>
              <a:t> can be </a:t>
            </a:r>
            <a:r>
              <a:rPr lang="it-IT" dirty="0" err="1"/>
              <a:t>influenced</a:t>
            </a:r>
            <a:r>
              <a:rPr lang="it-IT" dirty="0"/>
              <a:t> by the </a:t>
            </a:r>
            <a:r>
              <a:rPr lang="it-IT" dirty="0" err="1"/>
              <a:t>host</a:t>
            </a:r>
            <a:r>
              <a:rPr lang="it-IT" dirty="0"/>
              <a:t> </a:t>
            </a:r>
            <a:r>
              <a:rPr lang="it-IT" dirty="0" err="1"/>
              <a:t>species</a:t>
            </a:r>
            <a:r>
              <a:rPr lang="it-IT" dirty="0"/>
              <a:t> and </a:t>
            </a:r>
            <a:r>
              <a:rPr lang="it-IT" dirty="0" err="1"/>
              <a:t>viral</a:t>
            </a:r>
            <a:r>
              <a:rPr lang="it-IT" dirty="0"/>
              <a:t> </a:t>
            </a:r>
            <a:r>
              <a:rPr lang="it-IT" dirty="0" err="1" smtClean="0"/>
              <a:t>strain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800600" y="2784474"/>
            <a:ext cx="3886199" cy="3502025"/>
          </a:xfrm>
        </p:spPr>
        <p:txBody>
          <a:bodyPr>
            <a:normAutofit/>
          </a:bodyPr>
          <a:lstStyle/>
          <a:p>
            <a:pPr algn="just"/>
            <a:r>
              <a:rPr lang="it-IT" dirty="0"/>
              <a:t>The virus can </a:t>
            </a:r>
            <a:r>
              <a:rPr lang="it-IT" dirty="0" err="1"/>
              <a:t>enter</a:t>
            </a:r>
            <a:r>
              <a:rPr lang="it-IT" dirty="0"/>
              <a:t> the body by </a:t>
            </a:r>
            <a:r>
              <a:rPr lang="it-IT" dirty="0" err="1"/>
              <a:t>inhalation</a:t>
            </a:r>
            <a:r>
              <a:rPr lang="it-IT" dirty="0"/>
              <a:t>, </a:t>
            </a:r>
            <a:r>
              <a:rPr lang="it-IT" dirty="0" err="1"/>
              <a:t>ingestion</a:t>
            </a:r>
            <a:r>
              <a:rPr lang="it-IT" dirty="0"/>
              <a:t> or </a:t>
            </a:r>
            <a:r>
              <a:rPr lang="it-IT" dirty="0" err="1"/>
              <a:t>through</a:t>
            </a:r>
            <a:r>
              <a:rPr lang="it-IT" dirty="0"/>
              <a:t> </a:t>
            </a:r>
            <a:r>
              <a:rPr lang="it-IT" dirty="0" err="1"/>
              <a:t>skin</a:t>
            </a:r>
            <a:r>
              <a:rPr lang="it-IT" dirty="0"/>
              <a:t> </a:t>
            </a:r>
            <a:r>
              <a:rPr lang="it-IT" dirty="0" err="1"/>
              <a:t>abrasions</a:t>
            </a:r>
            <a:r>
              <a:rPr lang="it-IT" dirty="0"/>
              <a:t> and </a:t>
            </a:r>
            <a:r>
              <a:rPr lang="it-IT" dirty="0" err="1"/>
              <a:t>mucous</a:t>
            </a:r>
            <a:r>
              <a:rPr lang="it-IT" dirty="0"/>
              <a:t> </a:t>
            </a:r>
            <a:r>
              <a:rPr lang="it-IT" dirty="0" err="1"/>
              <a:t>membranes</a:t>
            </a:r>
            <a:r>
              <a:rPr lang="it-IT" dirty="0"/>
              <a:t>. </a:t>
            </a:r>
            <a:r>
              <a:rPr lang="it-IT" dirty="0" err="1"/>
              <a:t>Susceptibility</a:t>
            </a:r>
            <a:r>
              <a:rPr lang="it-IT" dirty="0"/>
              <a:t> to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route</a:t>
            </a:r>
            <a:r>
              <a:rPr lang="it-IT" dirty="0"/>
              <a:t> of entry can </a:t>
            </a:r>
            <a:r>
              <a:rPr lang="it-IT" dirty="0" err="1"/>
              <a:t>differ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species</a:t>
            </a:r>
            <a:r>
              <a:rPr lang="it-IT" dirty="0"/>
              <a:t>. </a:t>
            </a:r>
            <a:r>
              <a:rPr lang="it-IT" dirty="0" err="1"/>
              <a:t>Cattle</a:t>
            </a:r>
            <a:r>
              <a:rPr lang="it-IT" dirty="0"/>
              <a:t> are </a:t>
            </a:r>
            <a:r>
              <a:rPr lang="it-IT" dirty="0" err="1"/>
              <a:t>particularly</a:t>
            </a:r>
            <a:r>
              <a:rPr lang="it-IT" dirty="0"/>
              <a:t> </a:t>
            </a:r>
            <a:r>
              <a:rPr lang="it-IT" dirty="0" err="1"/>
              <a:t>susceptible</a:t>
            </a:r>
            <a:r>
              <a:rPr lang="it-IT" dirty="0"/>
              <a:t> to </a:t>
            </a:r>
            <a:r>
              <a:rPr lang="it-IT" dirty="0" err="1"/>
              <a:t>aerosolized</a:t>
            </a:r>
            <a:r>
              <a:rPr lang="it-IT" dirty="0"/>
              <a:t> virus, </a:t>
            </a:r>
            <a:r>
              <a:rPr lang="it-IT" dirty="0" err="1"/>
              <a:t>while</a:t>
            </a:r>
            <a:r>
              <a:rPr lang="it-IT" dirty="0"/>
              <a:t> </a:t>
            </a:r>
            <a:r>
              <a:rPr lang="it-IT" dirty="0" err="1"/>
              <a:t>pigs</a:t>
            </a:r>
            <a:r>
              <a:rPr lang="it-IT" dirty="0"/>
              <a:t> </a:t>
            </a:r>
            <a:r>
              <a:rPr lang="it-IT" dirty="0" err="1"/>
              <a:t>require</a:t>
            </a:r>
            <a:r>
              <a:rPr lang="it-IT" dirty="0"/>
              <a:t> </a:t>
            </a:r>
            <a:r>
              <a:rPr lang="it-IT" dirty="0" err="1"/>
              <a:t>much</a:t>
            </a:r>
            <a:r>
              <a:rPr lang="it-IT" dirty="0"/>
              <a:t>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doses</a:t>
            </a:r>
            <a:r>
              <a:rPr lang="it-IT" dirty="0"/>
              <a:t> to be </a:t>
            </a:r>
            <a:r>
              <a:rPr lang="it-IT" dirty="0" err="1"/>
              <a:t>infected</a:t>
            </a:r>
            <a:r>
              <a:rPr lang="it-IT" dirty="0"/>
              <a:t> by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route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5243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nesis">
  <a:themeElements>
    <a:clrScheme name="Infusione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Genesi.thmx</Template>
  <TotalTime>1224</TotalTime>
  <Words>3951</Words>
  <Application>Microsoft Office PowerPoint</Application>
  <PresentationFormat>Pokaz na ekranie (4:3)</PresentationFormat>
  <Paragraphs>189</Paragraphs>
  <Slides>77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77</vt:i4>
      </vt:variant>
    </vt:vector>
  </HeadingPairs>
  <TitlesOfParts>
    <vt:vector size="78" baseType="lpstr">
      <vt:lpstr>Genesis</vt:lpstr>
      <vt:lpstr>FOOT &amp; MOUTH DISEASE</vt:lpstr>
      <vt:lpstr>WHAT IS IT?</vt:lpstr>
      <vt:lpstr>FOOT &amp; MOUTH DISEASE</vt:lpstr>
      <vt:lpstr>FOOT &amp; MOUTH DISEASE</vt:lpstr>
      <vt:lpstr>FOOT &amp; MOUTH DISEASE</vt:lpstr>
      <vt:lpstr>WHY IS FMD SO IMPORTANT?</vt:lpstr>
      <vt:lpstr>AND IS JUST LIVESTOCK IN DANGER?</vt:lpstr>
      <vt:lpstr>AND IS JUST LIVESTOCK IN DANGER?</vt:lpstr>
      <vt:lpstr>FOOT &amp; MOUTH DISEASE</vt:lpstr>
      <vt:lpstr>FOOT &amp; MOUTH DISEASE</vt:lpstr>
      <vt:lpstr>AND WHAT ABOUT THE RISK FOR PEOPLE?</vt:lpstr>
      <vt:lpstr>HOW DOES FMD WORKS? THE PATHOGENESIS</vt:lpstr>
      <vt:lpstr>PATHOGENESIS</vt:lpstr>
      <vt:lpstr>FOOT &amp; MOUTH DISEASE</vt:lpstr>
      <vt:lpstr>FOOT &amp; MOUTH DISEASE</vt:lpstr>
      <vt:lpstr>CLINICAL FINDINGS</vt:lpstr>
      <vt:lpstr>FOOT &amp; MOUTH DISEASE</vt:lpstr>
      <vt:lpstr>FOOT &amp; MOUTH DISEASE</vt:lpstr>
      <vt:lpstr>CATTLE</vt:lpstr>
      <vt:lpstr>CATTLE</vt:lpstr>
      <vt:lpstr>FOOT &amp; MOUTH DISEASE</vt:lpstr>
      <vt:lpstr>FOOT &amp; MOUTH DISEASE</vt:lpstr>
      <vt:lpstr>FOOT &amp; MOUTH DISEASE</vt:lpstr>
      <vt:lpstr>FOOT &amp; MOUTH DISEASE</vt:lpstr>
      <vt:lpstr>FOOT &amp; MOUTH DISEASE</vt:lpstr>
      <vt:lpstr>FOOT &amp; MOUTH DISEASE</vt:lpstr>
      <vt:lpstr>FOOT &amp; MOUTH DISEASE</vt:lpstr>
      <vt:lpstr>FOOT &amp; MOUTH DISEASE</vt:lpstr>
      <vt:lpstr>FOOT &amp; MOUTH DISEASE</vt:lpstr>
      <vt:lpstr>FOOT &amp; MOUTH DISEASE</vt:lpstr>
      <vt:lpstr>FOOT &amp; MOUTH DISEASE</vt:lpstr>
      <vt:lpstr>FOOT &amp; MOUTH DISEASE</vt:lpstr>
      <vt:lpstr>FOOT &amp; MOUTH DISEASE</vt:lpstr>
      <vt:lpstr>FOOT &amp; MOUTH DISEASE</vt:lpstr>
      <vt:lpstr>FOOT &amp; MOUTH DISEASE</vt:lpstr>
      <vt:lpstr>WATER BUFFALO</vt:lpstr>
      <vt:lpstr>PIGS</vt:lpstr>
      <vt:lpstr>FOOT &amp; MOUTH DISEASE</vt:lpstr>
      <vt:lpstr>FOOT &amp; MOUTH DISEASE</vt:lpstr>
      <vt:lpstr>FOOT &amp; MOUTH DISEASE</vt:lpstr>
      <vt:lpstr>FOOT &amp; MOUTH DISEASE</vt:lpstr>
      <vt:lpstr>FOOT &amp; MOUTH DISEASE</vt:lpstr>
      <vt:lpstr>FOOT &amp; MOUTH DISEASE</vt:lpstr>
      <vt:lpstr>FOOT &amp; MOUTH DISEASE</vt:lpstr>
      <vt:lpstr>FOOT &amp; MOUTH DISEASE</vt:lpstr>
      <vt:lpstr>FOOT &amp; MOUTH DISEASE</vt:lpstr>
      <vt:lpstr>FOOT &amp; MOUTH DISEASE</vt:lpstr>
      <vt:lpstr>FOOT &amp; MOUTH DISEASE</vt:lpstr>
      <vt:lpstr>SHEEP</vt:lpstr>
      <vt:lpstr>FOOT &amp; MOUTH DISEASE</vt:lpstr>
      <vt:lpstr>FOOT &amp; MOUTH DISEASE</vt:lpstr>
      <vt:lpstr>FOOT &amp; MOUTH DISEASE</vt:lpstr>
      <vt:lpstr>FOOT &amp; MOUTH DISEASE</vt:lpstr>
      <vt:lpstr>FOOT &amp; MOUTH DISEASE</vt:lpstr>
      <vt:lpstr>FOOT &amp; MOUTH DISEASE</vt:lpstr>
      <vt:lpstr>FOOT &amp; MOUTH DISEASE</vt:lpstr>
      <vt:lpstr>FOOT &amp; MOUTH DISEASE</vt:lpstr>
      <vt:lpstr>FOOT &amp; MOUTH DISEASE</vt:lpstr>
      <vt:lpstr>FOOT &amp; MOUTH DISEASE</vt:lpstr>
      <vt:lpstr>POST MORTEM LESIONS</vt:lpstr>
      <vt:lpstr>FOOT &amp; MOUTH DISEASE</vt:lpstr>
      <vt:lpstr>FOOT &amp; MOUTH DISEASE</vt:lpstr>
      <vt:lpstr>FOOT &amp; MOUTH DISEASE</vt:lpstr>
      <vt:lpstr>FOOT &amp; MOUTH DISEASE</vt:lpstr>
      <vt:lpstr>FOOT &amp; MOUTH DISEASE</vt:lpstr>
      <vt:lpstr>FOOT &amp; MOUTH DISEASE</vt:lpstr>
      <vt:lpstr>DIAGNOSIS</vt:lpstr>
      <vt:lpstr>FOOT &amp; MOUTH DISEASE</vt:lpstr>
      <vt:lpstr>FOOT &amp; MOUTH DISEASE</vt:lpstr>
      <vt:lpstr>FOOT &amp; MOUTH DISEASE</vt:lpstr>
      <vt:lpstr>TREATMENT &amp; PREVENTION</vt:lpstr>
      <vt:lpstr>FOOT &amp; MOUTH DISEASE</vt:lpstr>
      <vt:lpstr>FOOT &amp; MOUTH DISEASE</vt:lpstr>
      <vt:lpstr>FOOT &amp; MOUTH DISEASE</vt:lpstr>
      <vt:lpstr>CONCLUSIONS</vt:lpstr>
      <vt:lpstr>FOOT &amp; MOUTH DISEASE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Alessia Fragomeno</dc:creator>
  <cp:lastModifiedBy>DIG-13</cp:lastModifiedBy>
  <cp:revision>72</cp:revision>
  <dcterms:created xsi:type="dcterms:W3CDTF">2016-05-27T16:34:32Z</dcterms:created>
  <dcterms:modified xsi:type="dcterms:W3CDTF">2021-05-17T09:24:16Z</dcterms:modified>
</cp:coreProperties>
</file>