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sldIdLst>
    <p:sldId id="282" r:id="rId2"/>
    <p:sldId id="256" r:id="rId3"/>
    <p:sldId id="266" r:id="rId4"/>
    <p:sldId id="257" r:id="rId5"/>
    <p:sldId id="258" r:id="rId6"/>
    <p:sldId id="259" r:id="rId7"/>
    <p:sldId id="260" r:id="rId8"/>
    <p:sldId id="261" r:id="rId9"/>
    <p:sldId id="262" r:id="rId10"/>
    <p:sldId id="267" r:id="rId11"/>
    <p:sldId id="263" r:id="rId12"/>
    <p:sldId id="268" r:id="rId13"/>
    <p:sldId id="264" r:id="rId14"/>
    <p:sldId id="278" r:id="rId15"/>
    <p:sldId id="265" r:id="rId16"/>
    <p:sldId id="283" r:id="rId17"/>
    <p:sldId id="286" r:id="rId18"/>
    <p:sldId id="284" r:id="rId19"/>
    <p:sldId id="275" r:id="rId20"/>
    <p:sldId id="269" r:id="rId21"/>
    <p:sldId id="270" r:id="rId22"/>
    <p:sldId id="271" r:id="rId23"/>
    <p:sldId id="272" r:id="rId24"/>
    <p:sldId id="277" r:id="rId25"/>
    <p:sldId id="273" r:id="rId26"/>
    <p:sldId id="279" r:id="rId27"/>
    <p:sldId id="280" r:id="rId2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6E570C2F-5BD6-4D12-8028-CFA0305C7A55}" type="datetimeFigureOut">
              <a:rPr lang="it-IT" smtClean="0"/>
              <a:pPr/>
              <a:t>17/05/2021</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DF87BD7E-01AD-4C7E-9FDC-53E2C89AAA59}" type="slidenum">
              <a:rPr lang="it-IT" smtClean="0"/>
              <a:pPr/>
              <a:t>‹#›</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6E570C2F-5BD6-4D12-8028-CFA0305C7A55}" type="datetimeFigureOut">
              <a:rPr lang="it-IT" smtClean="0"/>
              <a:pPr/>
              <a:t>17/05/2021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F87BD7E-01AD-4C7E-9FDC-53E2C89AAA59}"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6E570C2F-5BD6-4D12-8028-CFA0305C7A55}" type="datetimeFigureOut">
              <a:rPr lang="it-IT" smtClean="0"/>
              <a:pPr/>
              <a:t>17/05/2021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F87BD7E-01AD-4C7E-9FDC-53E2C89AAA59}"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fld id="{6E570C2F-5BD6-4D12-8028-CFA0305C7A55}" type="datetimeFigureOut">
              <a:rPr lang="it-IT" smtClean="0"/>
              <a:pPr/>
              <a:t>17/05/2021</a:t>
            </a:fld>
            <a:endParaRPr lang="it-IT"/>
          </a:p>
        </p:txBody>
      </p:sp>
      <p:sp>
        <p:nvSpPr>
          <p:cNvPr id="9" name="Segnaposto numero diapositiva 8"/>
          <p:cNvSpPr>
            <a:spLocks noGrp="1"/>
          </p:cNvSpPr>
          <p:nvPr>
            <p:ph type="sldNum" sz="quarter" idx="15"/>
          </p:nvPr>
        </p:nvSpPr>
        <p:spPr/>
        <p:txBody>
          <a:bodyPr rtlCol="0"/>
          <a:lstStyle/>
          <a:p>
            <a:fld id="{DF87BD7E-01AD-4C7E-9FDC-53E2C89AAA59}" type="slidenum">
              <a:rPr lang="it-IT" smtClean="0"/>
              <a:pPr/>
              <a:t>‹#›</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6E570C2F-5BD6-4D12-8028-CFA0305C7A55}" type="datetimeFigureOut">
              <a:rPr lang="it-IT" smtClean="0"/>
              <a:pPr/>
              <a:t>17/05/2021</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DF87BD7E-01AD-4C7E-9FDC-53E2C89AAA59}" type="slidenum">
              <a:rPr lang="it-IT" smtClean="0"/>
              <a:pPr/>
              <a:t>‹#›</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6E570C2F-5BD6-4D12-8028-CFA0305C7A55}" type="datetimeFigureOut">
              <a:rPr lang="it-IT" smtClean="0"/>
              <a:pPr/>
              <a:t>17/05/2021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F87BD7E-01AD-4C7E-9FDC-53E2C89AAA59}" type="slidenum">
              <a:rPr lang="it-IT" smtClean="0"/>
              <a:pPr/>
              <a:t>‹#›</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6E570C2F-5BD6-4D12-8028-CFA0305C7A55}" type="datetimeFigureOut">
              <a:rPr lang="it-IT" smtClean="0"/>
              <a:pPr/>
              <a:t>17/05/2021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F87BD7E-01AD-4C7E-9FDC-53E2C89AAA59}" type="slidenum">
              <a:rPr lang="it-IT" smtClean="0"/>
              <a:pPr/>
              <a:t>‹#›</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fld id="{6E570C2F-5BD6-4D12-8028-CFA0305C7A55}" type="datetimeFigureOut">
              <a:rPr lang="it-IT" smtClean="0"/>
              <a:pPr/>
              <a:t>17/05/2021</a:t>
            </a:fld>
            <a:endParaRPr lang="it-IT"/>
          </a:p>
        </p:txBody>
      </p:sp>
      <p:sp>
        <p:nvSpPr>
          <p:cNvPr id="7" name="Segnaposto numero diapositiva 6"/>
          <p:cNvSpPr>
            <a:spLocks noGrp="1"/>
          </p:cNvSpPr>
          <p:nvPr>
            <p:ph type="sldNum" sz="quarter" idx="11"/>
          </p:nvPr>
        </p:nvSpPr>
        <p:spPr/>
        <p:txBody>
          <a:bodyPr rtlCol="0"/>
          <a:lstStyle/>
          <a:p>
            <a:fld id="{DF87BD7E-01AD-4C7E-9FDC-53E2C89AAA59}" type="slidenum">
              <a:rPr lang="it-IT" smtClean="0"/>
              <a:pPr/>
              <a:t>‹#›</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E570C2F-5BD6-4D12-8028-CFA0305C7A55}" type="datetimeFigureOut">
              <a:rPr lang="it-IT" smtClean="0"/>
              <a:pPr/>
              <a:t>17/05/2021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F87BD7E-01AD-4C7E-9FDC-53E2C89AAA59}"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fld id="{6E570C2F-5BD6-4D12-8028-CFA0305C7A55}" type="datetimeFigureOut">
              <a:rPr lang="it-IT" smtClean="0"/>
              <a:pPr/>
              <a:t>17/05/2021</a:t>
            </a:fld>
            <a:endParaRPr lang="it-IT"/>
          </a:p>
        </p:txBody>
      </p:sp>
      <p:sp>
        <p:nvSpPr>
          <p:cNvPr id="22" name="Segnaposto numero diapositiva 21"/>
          <p:cNvSpPr>
            <a:spLocks noGrp="1"/>
          </p:cNvSpPr>
          <p:nvPr>
            <p:ph type="sldNum" sz="quarter" idx="15"/>
          </p:nvPr>
        </p:nvSpPr>
        <p:spPr/>
        <p:txBody>
          <a:bodyPr rtlCol="0"/>
          <a:lstStyle/>
          <a:p>
            <a:fld id="{DF87BD7E-01AD-4C7E-9FDC-53E2C89AAA59}" type="slidenum">
              <a:rPr lang="it-IT" smtClean="0"/>
              <a:pPr/>
              <a:t>‹#›</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6E570C2F-5BD6-4D12-8028-CFA0305C7A55}" type="datetimeFigureOut">
              <a:rPr lang="it-IT" smtClean="0"/>
              <a:pPr/>
              <a:t>17/05/2021</a:t>
            </a:fld>
            <a:endParaRPr lang="it-IT"/>
          </a:p>
        </p:txBody>
      </p:sp>
      <p:sp>
        <p:nvSpPr>
          <p:cNvPr id="18" name="Segnaposto numero diapositiva 17"/>
          <p:cNvSpPr>
            <a:spLocks noGrp="1"/>
          </p:cNvSpPr>
          <p:nvPr>
            <p:ph type="sldNum" sz="quarter" idx="11"/>
          </p:nvPr>
        </p:nvSpPr>
        <p:spPr/>
        <p:txBody>
          <a:bodyPr rtlCol="0"/>
          <a:lstStyle/>
          <a:p>
            <a:fld id="{DF87BD7E-01AD-4C7E-9FDC-53E2C89AAA59}" type="slidenum">
              <a:rPr lang="it-IT" smtClean="0"/>
              <a:pPr/>
              <a:t>‹#›</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E570C2F-5BD6-4D12-8028-CFA0305C7A55}" type="datetimeFigureOut">
              <a:rPr lang="it-IT" smtClean="0"/>
              <a:pPr/>
              <a:t>17/05/2021</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F87BD7E-01AD-4C7E-9FDC-53E2C89AAA59}"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pl/url?sa=t&amp;rct=j&amp;q=&amp;esrc=s&amp;source=web&amp;cd=1&amp;cad=rja&amp;uact=8&amp;sqi=2&amp;ved=0ahUKEwjP-43uqpLNAhUnP5oKHb4AAY8QFgghMAA&amp;url=http://www.thecattlesite.com/diseaseinfo/174/&amp;usg=AFQjCNGh7vdVrmVvXn8ofdFg7nPLDyuP4g&amp;sig2=owb5Rr2K4RgbkfS5eCRCrg&amp;bvm=bv.123664746,d.bGs"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195736" y="980728"/>
            <a:ext cx="6172200" cy="1894362"/>
          </a:xfrm>
        </p:spPr>
        <p:txBody>
          <a:bodyPr>
            <a:normAutofit/>
          </a:bodyPr>
          <a:lstStyle/>
          <a:p>
            <a:pPr algn="ctr"/>
            <a:r>
              <a:rPr lang="it-IT" b="0" u="sng" dirty="0" smtClean="0">
                <a:solidFill>
                  <a:schemeClr val="bg2">
                    <a:lumMod val="75000"/>
                  </a:schemeClr>
                </a:solidFill>
                <a:hlinkClick r:id="rId2"/>
              </a:rPr>
              <a:t> </a:t>
            </a:r>
            <a:r>
              <a:rPr lang="it-IT" b="0" dirty="0" smtClean="0">
                <a:solidFill>
                  <a:schemeClr val="bg2">
                    <a:lumMod val="75000"/>
                  </a:schemeClr>
                </a:solidFill>
              </a:rPr>
              <a:t/>
            </a:r>
            <a:br>
              <a:rPr lang="it-IT" b="0" dirty="0" smtClean="0">
                <a:solidFill>
                  <a:schemeClr val="bg2">
                    <a:lumMod val="75000"/>
                  </a:schemeClr>
                </a:solidFill>
              </a:rPr>
            </a:br>
            <a:r>
              <a:rPr lang="it-IT" sz="4000" dirty="0" smtClean="0">
                <a:solidFill>
                  <a:schemeClr val="bg2">
                    <a:lumMod val="75000"/>
                  </a:schemeClr>
                </a:solidFill>
              </a:rPr>
              <a:t>INFECTIOUS BOVINE RHINOTRACHEITIS</a:t>
            </a:r>
            <a:endParaRPr lang="it-IT" sz="4000" dirty="0">
              <a:solidFill>
                <a:schemeClr val="bg2">
                  <a:lumMod val="75000"/>
                </a:schemeClr>
              </a:solidFill>
            </a:endParaRPr>
          </a:p>
        </p:txBody>
      </p:sp>
      <p:sp>
        <p:nvSpPr>
          <p:cNvPr id="3" name="Sottotitolo 2"/>
          <p:cNvSpPr>
            <a:spLocks noGrp="1"/>
          </p:cNvSpPr>
          <p:nvPr>
            <p:ph type="subTitle" idx="1"/>
          </p:nvPr>
        </p:nvSpPr>
        <p:spPr>
          <a:xfrm>
            <a:off x="2339752" y="3501008"/>
            <a:ext cx="6172200" cy="1371600"/>
          </a:xfrm>
        </p:spPr>
        <p:txBody>
          <a:bodyPr>
            <a:normAutofit/>
          </a:bodyPr>
          <a:lstStyle/>
          <a:p>
            <a:endParaRPr lang="it-IT" dirty="0" smtClean="0"/>
          </a:p>
          <a:p>
            <a:endParaRPr lang="it-IT" dirty="0" smtClean="0"/>
          </a:p>
          <a:p>
            <a:endParaRPr lang="it-IT" sz="2400" dirty="0" smtClean="0"/>
          </a:p>
          <a:p>
            <a:endParaRPr lang="it-IT" sz="2400" dirty="0"/>
          </a:p>
        </p:txBody>
      </p:sp>
      <p:pic>
        <p:nvPicPr>
          <p:cNvPr id="1026" name="Picture 2" descr="Risultati immagini per erasmus +"/>
          <p:cNvPicPr>
            <a:picLocks noChangeAspect="1" noChangeArrowheads="1"/>
          </p:cNvPicPr>
          <p:nvPr/>
        </p:nvPicPr>
        <p:blipFill>
          <a:blip r:embed="rId3" cstate="print"/>
          <a:srcRect/>
          <a:stretch>
            <a:fillRect/>
          </a:stretch>
        </p:blipFill>
        <p:spPr bwMode="auto">
          <a:xfrm>
            <a:off x="1979712" y="5589240"/>
            <a:ext cx="2880321" cy="998985"/>
          </a:xfrm>
          <a:prstGeom prst="rect">
            <a:avLst/>
          </a:prstGeom>
          <a:noFill/>
        </p:spPr>
      </p:pic>
      <p:sp>
        <p:nvSpPr>
          <p:cNvPr id="1028" name="AutoShape 4" descr="Risultati immagini per uni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0" name="AutoShape 6" descr="Risultati immagini per uni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4" name="AutoShape 10" descr="Risultati immagini per uni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40" name="Picture 16" descr="http://www.uwm.edu.pl/antywirus/images/zdjecie1.jpg"/>
          <p:cNvPicPr>
            <a:picLocks noChangeAspect="1" noChangeArrowheads="1"/>
          </p:cNvPicPr>
          <p:nvPr/>
        </p:nvPicPr>
        <p:blipFill>
          <a:blip r:embed="rId4" cstate="print"/>
          <a:srcRect/>
          <a:stretch>
            <a:fillRect/>
          </a:stretch>
        </p:blipFill>
        <p:spPr bwMode="auto">
          <a:xfrm>
            <a:off x="4572000" y="4581128"/>
            <a:ext cx="1571625" cy="161925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836712"/>
            <a:ext cx="7920880" cy="5016758"/>
          </a:xfrm>
          <a:prstGeom prst="rect">
            <a:avLst/>
          </a:prstGeom>
          <a:noFill/>
        </p:spPr>
        <p:txBody>
          <a:bodyPr wrap="square" rtlCol="0">
            <a:spAutoFit/>
          </a:bodyPr>
          <a:lstStyle/>
          <a:p>
            <a:r>
              <a:rPr lang="it-IT" sz="2000" dirty="0" err="1" smtClean="0">
                <a:solidFill>
                  <a:schemeClr val="accent1">
                    <a:lumMod val="75000"/>
                  </a:schemeClr>
                </a:solidFill>
                <a:latin typeface="Arial Narrow" pitchFamily="34" charset="0"/>
              </a:rPr>
              <a:t>Respiratory</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symptoms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were</a:t>
            </a:r>
            <a:r>
              <a:rPr lang="it-IT" sz="2000" dirty="0" smtClean="0">
                <a:solidFill>
                  <a:schemeClr val="accent1">
                    <a:lumMod val="75000"/>
                  </a:schemeClr>
                </a:solidFill>
                <a:latin typeface="Arial Narrow" pitchFamily="34" charset="0"/>
              </a:rPr>
              <a:t> the first </a:t>
            </a:r>
            <a:r>
              <a:rPr lang="it-IT" sz="2000" dirty="0" err="1" smtClean="0">
                <a:solidFill>
                  <a:schemeClr val="accent1">
                    <a:lumMod val="75000"/>
                  </a:schemeClr>
                </a:solidFill>
                <a:latin typeface="Arial Narrow" pitchFamily="34" charset="0"/>
              </a:rPr>
              <a:t>signs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reported</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for</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this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disease</a:t>
            </a:r>
            <a:r>
              <a:rPr lang="it-IT" sz="2000" dirty="0" smtClean="0">
                <a:solidFill>
                  <a:schemeClr val="accent1">
                    <a:lumMod val="75000"/>
                  </a:schemeClr>
                </a:solidFill>
                <a:latin typeface="Arial Narrow" pitchFamily="34" charset="0"/>
              </a:rPr>
              <a:t>. The </a:t>
            </a:r>
            <a:r>
              <a:rPr lang="it-IT" sz="2000" dirty="0" err="1" smtClean="0">
                <a:solidFill>
                  <a:schemeClr val="accent1">
                    <a:lumMod val="75000"/>
                  </a:schemeClr>
                </a:solidFill>
                <a:latin typeface="Arial Narrow" pitchFamily="34" charset="0"/>
              </a:rPr>
              <a:t>animal</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has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difficulty</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inhaling</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breathes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rapidly</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has</a:t>
            </a:r>
            <a:r>
              <a:rPr lang="it-IT" sz="2000" dirty="0" smtClean="0">
                <a:solidFill>
                  <a:schemeClr val="accent1">
                    <a:lumMod val="75000"/>
                  </a:schemeClr>
                </a:solidFill>
                <a:latin typeface="Arial Narrow" pitchFamily="34" charset="0"/>
              </a:rPr>
              <a:t> a profuse </a:t>
            </a:r>
            <a:r>
              <a:rPr lang="it-IT" sz="2000" dirty="0" err="1" smtClean="0">
                <a:solidFill>
                  <a:schemeClr val="accent1">
                    <a:lumMod val="75000"/>
                  </a:schemeClr>
                </a:solidFill>
                <a:latin typeface="Arial Narrow" pitchFamily="34" charset="0"/>
              </a:rPr>
              <a:t>watery</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nasal</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discharge</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becoming</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thicker</a:t>
            </a:r>
            <a:r>
              <a:rPr lang="it-IT" sz="2000" dirty="0" smtClean="0">
                <a:solidFill>
                  <a:schemeClr val="accent1">
                    <a:lumMod val="75000"/>
                  </a:schemeClr>
                </a:solidFill>
                <a:latin typeface="Arial Narrow" pitchFamily="34" charset="0"/>
              </a:rPr>
              <a:t> and </a:t>
            </a:r>
            <a:r>
              <a:rPr lang="it-IT" sz="2000" dirty="0" err="1" smtClean="0">
                <a:solidFill>
                  <a:schemeClr val="accent1">
                    <a:lumMod val="75000"/>
                  </a:schemeClr>
                </a:solidFill>
                <a:latin typeface="Arial Narrow" pitchFamily="34" charset="0"/>
              </a:rPr>
              <a:t>darker</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as</a:t>
            </a:r>
            <a:r>
              <a:rPr lang="it-IT" sz="2000" dirty="0" smtClean="0">
                <a:solidFill>
                  <a:schemeClr val="accent1">
                    <a:lumMod val="75000"/>
                  </a:schemeClr>
                </a:solidFill>
                <a:latin typeface="Arial Narrow" pitchFamily="34" charset="0"/>
              </a:rPr>
              <a:t> the </a:t>
            </a:r>
            <a:r>
              <a:rPr lang="it-IT" sz="2000" dirty="0" err="1" smtClean="0">
                <a:solidFill>
                  <a:schemeClr val="accent1">
                    <a:lumMod val="75000"/>
                  </a:schemeClr>
                </a:solidFill>
                <a:latin typeface="Arial Narrow" pitchFamily="34" charset="0"/>
              </a:rPr>
              <a:t>infection</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progresses</a:t>
            </a:r>
            <a:r>
              <a:rPr lang="it-IT" sz="2000" dirty="0" smtClean="0">
                <a:solidFill>
                  <a:schemeClr val="accent1">
                    <a:lumMod val="75000"/>
                  </a:schemeClr>
                </a:solidFill>
                <a:latin typeface="Arial Narrow" pitchFamily="34" charset="0"/>
              </a:rPr>
              <a:t>, and </a:t>
            </a:r>
            <a:r>
              <a:rPr lang="it-IT" sz="2000" dirty="0" err="1" smtClean="0">
                <a:solidFill>
                  <a:schemeClr val="accent1">
                    <a:lumMod val="75000"/>
                  </a:schemeClr>
                </a:solidFill>
                <a:latin typeface="Arial Narrow" pitchFamily="34" charset="0"/>
              </a:rPr>
              <a:t>stands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with</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its</a:t>
            </a:r>
            <a:r>
              <a:rPr lang="it-IT" sz="2000" dirty="0" smtClean="0">
                <a:solidFill>
                  <a:schemeClr val="accent1">
                    <a:lumMod val="75000"/>
                  </a:schemeClr>
                </a:solidFill>
                <a:latin typeface="Arial Narrow" pitchFamily="34" charset="0"/>
              </a:rPr>
              <a:t> head and </a:t>
            </a:r>
            <a:r>
              <a:rPr lang="it-IT" sz="2000" dirty="0" err="1" smtClean="0">
                <a:solidFill>
                  <a:schemeClr val="accent1">
                    <a:lumMod val="75000"/>
                  </a:schemeClr>
                </a:solidFill>
                <a:latin typeface="Arial Narrow" pitchFamily="34" charset="0"/>
              </a:rPr>
              <a:t>neck</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extended</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Depression</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higher</a:t>
            </a:r>
            <a:r>
              <a:rPr lang="it-IT" sz="2000" dirty="0" smtClean="0">
                <a:solidFill>
                  <a:schemeClr val="accent1">
                    <a:lumMod val="75000"/>
                  </a:schemeClr>
                </a:solidFill>
                <a:latin typeface="Arial Narrow" pitchFamily="34" charset="0"/>
              </a:rPr>
              <a:t> body temperature and </a:t>
            </a:r>
            <a:r>
              <a:rPr lang="it-IT" sz="2000" dirty="0" err="1" smtClean="0">
                <a:solidFill>
                  <a:schemeClr val="accent1">
                    <a:lumMod val="75000"/>
                  </a:schemeClr>
                </a:solidFill>
                <a:latin typeface="Arial Narrow" pitchFamily="34" charset="0"/>
              </a:rPr>
              <a:t>decreased</a:t>
            </a:r>
            <a:r>
              <a:rPr lang="it-IT" sz="2000" dirty="0" smtClean="0">
                <a:solidFill>
                  <a:schemeClr val="accent1">
                    <a:lumMod val="75000"/>
                  </a:schemeClr>
                </a:solidFill>
                <a:latin typeface="Arial Narrow" pitchFamily="34" charset="0"/>
              </a:rPr>
              <a:t> appetite </a:t>
            </a:r>
            <a:r>
              <a:rPr lang="it-IT" sz="2000" dirty="0" err="1" smtClean="0">
                <a:solidFill>
                  <a:schemeClr val="accent1">
                    <a:lumMod val="75000"/>
                  </a:schemeClr>
                </a:solidFill>
                <a:latin typeface="Arial Narrow" pitchFamily="34" charset="0"/>
              </a:rPr>
              <a:t>accompany</a:t>
            </a:r>
            <a:r>
              <a:rPr lang="it-IT" sz="2000" dirty="0" smtClean="0">
                <a:solidFill>
                  <a:schemeClr val="accent1">
                    <a:lumMod val="75000"/>
                  </a:schemeClr>
                </a:solidFill>
                <a:latin typeface="Arial Narrow" pitchFamily="34" charset="0"/>
              </a:rPr>
              <a:t> the </a:t>
            </a:r>
            <a:r>
              <a:rPr lang="it-IT" sz="2000" dirty="0" err="1" smtClean="0">
                <a:solidFill>
                  <a:schemeClr val="accent1">
                    <a:lumMod val="75000"/>
                  </a:schemeClr>
                </a:solidFill>
                <a:latin typeface="Arial Narrow" pitchFamily="34" charset="0"/>
              </a:rPr>
              <a:t>respiratory</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signs</a:t>
            </a:r>
            <a:r>
              <a:rPr lang="it-IT" sz="2000" dirty="0" smtClean="0">
                <a:solidFill>
                  <a:schemeClr val="accent1">
                    <a:lumMod val="75000"/>
                  </a:schemeClr>
                </a:solidFill>
                <a:latin typeface="Arial Narrow" pitchFamily="34" charset="0"/>
              </a:rPr>
              <a:t>. As the </a:t>
            </a:r>
            <a:r>
              <a:rPr lang="it-IT" sz="2000" dirty="0" err="1" smtClean="0">
                <a:solidFill>
                  <a:schemeClr val="accent1">
                    <a:lumMod val="75000"/>
                  </a:schemeClr>
                </a:solidFill>
                <a:latin typeface="Arial Narrow" pitchFamily="34" charset="0"/>
              </a:rPr>
              <a:t>infection</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progresses</a:t>
            </a:r>
            <a:r>
              <a:rPr lang="it-IT" sz="2000" dirty="0" smtClean="0">
                <a:solidFill>
                  <a:schemeClr val="accent1">
                    <a:lumMod val="75000"/>
                  </a:schemeClr>
                </a:solidFill>
                <a:latin typeface="Arial Narrow" pitchFamily="34" charset="0"/>
              </a:rPr>
              <a:t>, the </a:t>
            </a:r>
            <a:r>
              <a:rPr lang="it-IT" sz="2000" dirty="0" err="1" smtClean="0">
                <a:solidFill>
                  <a:schemeClr val="accent1">
                    <a:lumMod val="75000"/>
                  </a:schemeClr>
                </a:solidFill>
                <a:latin typeface="Arial Narrow" pitchFamily="34" charset="0"/>
              </a:rPr>
              <a:t>animal</a:t>
            </a:r>
            <a:r>
              <a:rPr lang="it-IT" sz="2000" dirty="0" smtClean="0">
                <a:solidFill>
                  <a:schemeClr val="accent1">
                    <a:lumMod val="75000"/>
                  </a:schemeClr>
                </a:solidFill>
                <a:latin typeface="Arial Narrow" pitchFamily="34" charset="0"/>
              </a:rPr>
              <a:t>’s </a:t>
            </a:r>
            <a:r>
              <a:rPr lang="it-IT" sz="2000" dirty="0" err="1" smtClean="0">
                <a:solidFill>
                  <a:schemeClr val="accent1">
                    <a:lumMod val="75000"/>
                  </a:schemeClr>
                </a:solidFill>
                <a:latin typeface="Arial Narrow" pitchFamily="34" charset="0"/>
              </a:rPr>
              <a:t>nostrils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become</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encrusted</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it</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loses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weight</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rapidly</a:t>
            </a:r>
            <a:r>
              <a:rPr lang="it-IT" sz="2000" dirty="0" smtClean="0">
                <a:solidFill>
                  <a:schemeClr val="accent1">
                    <a:lumMod val="75000"/>
                  </a:schemeClr>
                </a:solidFill>
                <a:latin typeface="Arial Narrow" pitchFamily="34" charset="0"/>
              </a:rPr>
              <a:t> and </a:t>
            </a:r>
            <a:r>
              <a:rPr lang="it-IT" sz="2000" dirty="0" err="1" smtClean="0">
                <a:solidFill>
                  <a:schemeClr val="accent1">
                    <a:lumMod val="75000"/>
                  </a:schemeClr>
                </a:solidFill>
                <a:latin typeface="Arial Narrow" pitchFamily="34" charset="0"/>
              </a:rPr>
              <a:t>may</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have</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diarrhea</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If</a:t>
            </a:r>
            <a:r>
              <a:rPr lang="it-IT" sz="2000" dirty="0" smtClean="0">
                <a:solidFill>
                  <a:schemeClr val="accent1">
                    <a:lumMod val="75000"/>
                  </a:schemeClr>
                </a:solidFill>
                <a:latin typeface="Arial Narrow" pitchFamily="34" charset="0"/>
              </a:rPr>
              <a:t> the </a:t>
            </a:r>
            <a:r>
              <a:rPr lang="it-IT" sz="2000" dirty="0" err="1" smtClean="0">
                <a:solidFill>
                  <a:schemeClr val="accent1">
                    <a:lumMod val="75000"/>
                  </a:schemeClr>
                </a:solidFill>
                <a:latin typeface="Arial Narrow" pitchFamily="34" charset="0"/>
              </a:rPr>
              <a:t>crusts</a:t>
            </a:r>
            <a:r>
              <a:rPr lang="it-IT" sz="2000" dirty="0" smtClean="0">
                <a:solidFill>
                  <a:schemeClr val="accent1">
                    <a:lumMod val="75000"/>
                  </a:schemeClr>
                </a:solidFill>
                <a:latin typeface="Arial Narrow" pitchFamily="34" charset="0"/>
              </a:rPr>
              <a:t> on the </a:t>
            </a:r>
            <a:r>
              <a:rPr lang="it-IT" sz="2000" dirty="0" err="1" smtClean="0">
                <a:solidFill>
                  <a:schemeClr val="accent1">
                    <a:lumMod val="75000"/>
                  </a:schemeClr>
                </a:solidFill>
                <a:latin typeface="Arial Narrow" pitchFamily="34" charset="0"/>
              </a:rPr>
              <a:t>nostrils</a:t>
            </a:r>
            <a:r>
              <a:rPr lang="it-IT" sz="2000" dirty="0" smtClean="0">
                <a:solidFill>
                  <a:schemeClr val="accent1">
                    <a:lumMod val="75000"/>
                  </a:schemeClr>
                </a:solidFill>
                <a:latin typeface="Arial Narrow" pitchFamily="34" charset="0"/>
              </a:rPr>
              <a:t> are </a:t>
            </a:r>
            <a:r>
              <a:rPr lang="it-IT" sz="2000" dirty="0" err="1" smtClean="0">
                <a:solidFill>
                  <a:schemeClr val="accent1">
                    <a:lumMod val="75000"/>
                  </a:schemeClr>
                </a:solidFill>
                <a:latin typeface="Arial Narrow" pitchFamily="34" charset="0"/>
              </a:rPr>
              <a:t>rubbed</a:t>
            </a:r>
            <a:r>
              <a:rPr lang="it-IT" sz="2000" dirty="0" smtClean="0">
                <a:solidFill>
                  <a:schemeClr val="accent1">
                    <a:lumMod val="75000"/>
                  </a:schemeClr>
                </a:solidFill>
                <a:latin typeface="Arial Narrow" pitchFamily="34" charset="0"/>
              </a:rPr>
              <a:t> off, the </a:t>
            </a:r>
            <a:r>
              <a:rPr lang="it-IT" sz="2000" dirty="0" err="1" smtClean="0">
                <a:solidFill>
                  <a:schemeClr val="accent1">
                    <a:lumMod val="75000"/>
                  </a:schemeClr>
                </a:solidFill>
                <a:latin typeface="Arial Narrow" pitchFamily="34" charset="0"/>
              </a:rPr>
              <a:t>underlying</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tissue</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appears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very</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red</a:t>
            </a:r>
            <a:r>
              <a:rPr lang="it-IT" sz="2000" dirty="0" smtClean="0">
                <a:solidFill>
                  <a:schemeClr val="accent1">
                    <a:lumMod val="75000"/>
                  </a:schemeClr>
                </a:solidFill>
                <a:latin typeface="Arial Narrow" pitchFamily="34" charset="0"/>
              </a:rPr>
              <a:t> and </a:t>
            </a:r>
            <a:r>
              <a:rPr lang="it-IT" sz="2000" dirty="0" err="1" smtClean="0">
                <a:solidFill>
                  <a:schemeClr val="accent1">
                    <a:lumMod val="75000"/>
                  </a:schemeClr>
                </a:solidFill>
                <a:latin typeface="Arial Narrow" pitchFamily="34" charset="0"/>
              </a:rPr>
              <a:t>inflamed</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hence</a:t>
            </a:r>
            <a:r>
              <a:rPr lang="it-IT" sz="2000" dirty="0" smtClean="0">
                <a:solidFill>
                  <a:schemeClr val="accent1">
                    <a:lumMod val="75000"/>
                  </a:schemeClr>
                </a:solidFill>
                <a:latin typeface="Arial Narrow" pitchFamily="34" charset="0"/>
              </a:rPr>
              <a:t> the </a:t>
            </a:r>
            <a:r>
              <a:rPr lang="it-IT" sz="2000" dirty="0" err="1" smtClean="0">
                <a:solidFill>
                  <a:schemeClr val="accent1">
                    <a:lumMod val="75000"/>
                  </a:schemeClr>
                </a:solidFill>
                <a:latin typeface="Arial Narrow" pitchFamily="34" charset="0"/>
              </a:rPr>
              <a:t>term</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red</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nose</a:t>
            </a:r>
            <a:r>
              <a:rPr lang="it-IT" sz="2000" dirty="0" smtClean="0">
                <a:solidFill>
                  <a:schemeClr val="accent1">
                    <a:lumMod val="75000"/>
                  </a:schemeClr>
                </a:solidFill>
                <a:latin typeface="Arial Narrow" pitchFamily="34" charset="0"/>
              </a:rPr>
              <a:t>”. The </a:t>
            </a:r>
            <a:r>
              <a:rPr lang="it-IT" sz="2000" dirty="0" err="1" smtClean="0">
                <a:solidFill>
                  <a:schemeClr val="accent1">
                    <a:lumMod val="75000"/>
                  </a:schemeClr>
                </a:solidFill>
                <a:latin typeface="Arial Narrow" pitchFamily="34" charset="0"/>
              </a:rPr>
              <a:t>respiratory</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form</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of</a:t>
            </a:r>
            <a:r>
              <a:rPr lang="it-IT" sz="2000" dirty="0" smtClean="0">
                <a:solidFill>
                  <a:schemeClr val="accent1">
                    <a:lumMod val="75000"/>
                  </a:schemeClr>
                </a:solidFill>
                <a:latin typeface="Arial Narrow" pitchFamily="34" charset="0"/>
              </a:rPr>
              <a:t> the </a:t>
            </a:r>
            <a:r>
              <a:rPr lang="it-IT" sz="2000" dirty="0" err="1" smtClean="0">
                <a:solidFill>
                  <a:schemeClr val="accent1">
                    <a:lumMod val="75000"/>
                  </a:schemeClr>
                </a:solidFill>
                <a:latin typeface="Arial Narrow" pitchFamily="34" charset="0"/>
              </a:rPr>
              <a:t>disease</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usually</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affects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concentrated</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groups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of</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cattle</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such</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as</a:t>
            </a:r>
            <a:r>
              <a:rPr lang="it-IT" sz="2000" dirty="0" smtClean="0">
                <a:solidFill>
                  <a:schemeClr val="accent1">
                    <a:lumMod val="75000"/>
                  </a:schemeClr>
                </a:solidFill>
                <a:latin typeface="Arial Narrow" pitchFamily="34" charset="0"/>
              </a:rPr>
              <a:t> in </a:t>
            </a:r>
            <a:r>
              <a:rPr lang="it-IT" sz="2000" dirty="0" err="1" smtClean="0">
                <a:solidFill>
                  <a:schemeClr val="accent1">
                    <a:lumMod val="75000"/>
                  </a:schemeClr>
                </a:solidFill>
                <a:latin typeface="Arial Narrow" pitchFamily="34" charset="0"/>
              </a:rPr>
              <a:t>feedlot</a:t>
            </a:r>
            <a:r>
              <a:rPr lang="it-IT" sz="2000" dirty="0" smtClean="0">
                <a:solidFill>
                  <a:schemeClr val="accent1">
                    <a:lumMod val="75000"/>
                  </a:schemeClr>
                </a:solidFill>
                <a:latin typeface="Arial Narrow" pitchFamily="34" charset="0"/>
              </a:rPr>
              <a:t>. The IBR virus </a:t>
            </a:r>
            <a:r>
              <a:rPr lang="it-IT" sz="2000" dirty="0" err="1" smtClean="0">
                <a:solidFill>
                  <a:schemeClr val="accent1">
                    <a:lumMod val="75000"/>
                  </a:schemeClr>
                </a:solidFill>
                <a:latin typeface="Arial Narrow" pitchFamily="34" charset="0"/>
              </a:rPr>
              <a:t>is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one</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of</a:t>
            </a:r>
            <a:r>
              <a:rPr lang="it-IT" sz="2000" dirty="0" smtClean="0">
                <a:solidFill>
                  <a:schemeClr val="accent1">
                    <a:lumMod val="75000"/>
                  </a:schemeClr>
                </a:solidFill>
                <a:latin typeface="Arial Narrow" pitchFamily="34" charset="0"/>
              </a:rPr>
              <a:t> the </a:t>
            </a:r>
            <a:r>
              <a:rPr lang="it-IT" sz="2000" dirty="0" err="1" smtClean="0">
                <a:solidFill>
                  <a:schemeClr val="accent1">
                    <a:lumMod val="75000"/>
                  </a:schemeClr>
                </a:solidFill>
                <a:latin typeface="Arial Narrow" pitchFamily="34" charset="0"/>
              </a:rPr>
              <a:t>most</a:t>
            </a:r>
            <a:r>
              <a:rPr lang="it-IT" sz="2000" dirty="0" smtClean="0">
                <a:solidFill>
                  <a:schemeClr val="accent1">
                    <a:lumMod val="75000"/>
                  </a:schemeClr>
                </a:solidFill>
                <a:latin typeface="Arial Narrow" pitchFamily="34" charset="0"/>
              </a:rPr>
              <a:t> common </a:t>
            </a:r>
            <a:r>
              <a:rPr lang="it-IT" sz="2000" dirty="0" err="1" smtClean="0">
                <a:solidFill>
                  <a:schemeClr val="accent1">
                    <a:lumMod val="75000"/>
                  </a:schemeClr>
                </a:solidFill>
                <a:latin typeface="Arial Narrow" pitchFamily="34" charset="0"/>
              </a:rPr>
              <a:t>agents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involved</a:t>
            </a:r>
            <a:r>
              <a:rPr lang="it-IT" sz="2000" dirty="0" smtClean="0">
                <a:solidFill>
                  <a:schemeClr val="accent1">
                    <a:lumMod val="75000"/>
                  </a:schemeClr>
                </a:solidFill>
                <a:latin typeface="Arial Narrow" pitchFamily="34" charset="0"/>
              </a:rPr>
              <a:t>  in </a:t>
            </a:r>
            <a:r>
              <a:rPr lang="it-IT" sz="2000" dirty="0" err="1" smtClean="0">
                <a:solidFill>
                  <a:schemeClr val="accent1">
                    <a:lumMod val="75000"/>
                  </a:schemeClr>
                </a:solidFill>
                <a:latin typeface="Arial Narrow" pitchFamily="34" charset="0"/>
              </a:rPr>
              <a:t>shipping</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fever</a:t>
            </a:r>
            <a:r>
              <a:rPr lang="it-IT" sz="2000" dirty="0" smtClean="0">
                <a:solidFill>
                  <a:schemeClr val="accent1">
                    <a:lumMod val="75000"/>
                  </a:schemeClr>
                </a:solidFill>
                <a:latin typeface="Arial Narrow" pitchFamily="34" charset="0"/>
              </a:rPr>
              <a:t> pneumonia </a:t>
            </a:r>
            <a:r>
              <a:rPr lang="it-IT" sz="2000" dirty="0" err="1" smtClean="0">
                <a:solidFill>
                  <a:schemeClr val="accent1">
                    <a:lumMod val="75000"/>
                  </a:schemeClr>
                </a:solidFill>
                <a:latin typeface="Arial Narrow" pitchFamily="34" charset="0"/>
              </a:rPr>
              <a:t>of</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feedlot</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calves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Keeping</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many</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cattle</a:t>
            </a:r>
            <a:r>
              <a:rPr lang="it-IT" sz="2000" dirty="0" smtClean="0">
                <a:solidFill>
                  <a:schemeClr val="accent1">
                    <a:lumMod val="75000"/>
                  </a:schemeClr>
                </a:solidFill>
                <a:latin typeface="Arial Narrow" pitchFamily="34" charset="0"/>
              </a:rPr>
              <a:t> in </a:t>
            </a:r>
            <a:r>
              <a:rPr lang="it-IT" sz="2000" dirty="0" err="1" smtClean="0">
                <a:solidFill>
                  <a:schemeClr val="accent1">
                    <a:lumMod val="75000"/>
                  </a:schemeClr>
                </a:solidFill>
                <a:latin typeface="Arial Narrow" pitchFamily="34" charset="0"/>
              </a:rPr>
              <a:t>close</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contact</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provides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an</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ideal</a:t>
            </a:r>
            <a:r>
              <a:rPr lang="it-IT" sz="2000" dirty="0" smtClean="0">
                <a:solidFill>
                  <a:schemeClr val="accent1">
                    <a:lumMod val="75000"/>
                  </a:schemeClr>
                </a:solidFill>
                <a:latin typeface="Arial Narrow" pitchFamily="34" charset="0"/>
              </a:rPr>
              <a:t> situation </a:t>
            </a:r>
            <a:r>
              <a:rPr lang="it-IT" sz="2000" dirty="0" err="1" smtClean="0">
                <a:solidFill>
                  <a:schemeClr val="accent1">
                    <a:lumMod val="75000"/>
                  </a:schemeClr>
                </a:solidFill>
                <a:latin typeface="Arial Narrow" pitchFamily="34" charset="0"/>
              </a:rPr>
              <a:t>for</a:t>
            </a:r>
            <a:r>
              <a:rPr lang="it-IT" sz="2000" dirty="0" smtClean="0">
                <a:solidFill>
                  <a:schemeClr val="accent1">
                    <a:lumMod val="75000"/>
                  </a:schemeClr>
                </a:solidFill>
                <a:latin typeface="Arial Narrow" pitchFamily="34" charset="0"/>
              </a:rPr>
              <a:t> the virus </a:t>
            </a:r>
            <a:r>
              <a:rPr lang="it-IT" sz="2000" dirty="0" err="1" smtClean="0">
                <a:solidFill>
                  <a:schemeClr val="accent1">
                    <a:lumMod val="75000"/>
                  </a:schemeClr>
                </a:solidFill>
                <a:latin typeface="Arial Narrow" pitchFamily="34" charset="0"/>
              </a:rPr>
              <a:t>to</a:t>
            </a:r>
            <a:r>
              <a:rPr lang="it-IT" sz="2000" dirty="0" smtClean="0">
                <a:solidFill>
                  <a:schemeClr val="accent1">
                    <a:lumMod val="75000"/>
                  </a:schemeClr>
                </a:solidFill>
                <a:latin typeface="Arial Narrow" pitchFamily="34" charset="0"/>
              </a:rPr>
              <a:t> spread  </a:t>
            </a:r>
            <a:r>
              <a:rPr lang="it-IT" sz="2000" dirty="0" err="1" smtClean="0">
                <a:solidFill>
                  <a:schemeClr val="accent1">
                    <a:lumMod val="75000"/>
                  </a:schemeClr>
                </a:solidFill>
                <a:latin typeface="Arial Narrow" pitchFamily="34" charset="0"/>
              </a:rPr>
              <a:t>rapidly</a:t>
            </a:r>
            <a:r>
              <a:rPr lang="it-IT" sz="2000" dirty="0" smtClean="0">
                <a:solidFill>
                  <a:schemeClr val="accent1">
                    <a:lumMod val="75000"/>
                  </a:schemeClr>
                </a:solidFill>
                <a:latin typeface="Arial Narrow" pitchFamily="34" charset="0"/>
              </a:rPr>
              <a:t>. The first </a:t>
            </a:r>
            <a:r>
              <a:rPr lang="it-IT" sz="2000" dirty="0" err="1" smtClean="0">
                <a:solidFill>
                  <a:schemeClr val="accent1">
                    <a:lumMod val="75000"/>
                  </a:schemeClr>
                </a:solidFill>
                <a:latin typeface="Arial Narrow" pitchFamily="34" charset="0"/>
              </a:rPr>
              <a:t>signs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of</a:t>
            </a:r>
            <a:r>
              <a:rPr lang="it-IT" sz="2000" dirty="0" smtClean="0">
                <a:solidFill>
                  <a:schemeClr val="accent1">
                    <a:lumMod val="75000"/>
                  </a:schemeClr>
                </a:solidFill>
                <a:latin typeface="Arial Narrow" pitchFamily="34" charset="0"/>
              </a:rPr>
              <a:t> the </a:t>
            </a:r>
            <a:r>
              <a:rPr lang="it-IT" sz="2000" dirty="0" err="1" smtClean="0">
                <a:solidFill>
                  <a:schemeClr val="accent1">
                    <a:lumMod val="75000"/>
                  </a:schemeClr>
                </a:solidFill>
                <a:latin typeface="Arial Narrow" pitchFamily="34" charset="0"/>
              </a:rPr>
              <a:t>disease</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appear</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about</a:t>
            </a:r>
            <a:r>
              <a:rPr lang="it-IT" sz="2000" dirty="0" smtClean="0">
                <a:solidFill>
                  <a:schemeClr val="accent1">
                    <a:lumMod val="75000"/>
                  </a:schemeClr>
                </a:solidFill>
                <a:latin typeface="Arial Narrow" pitchFamily="34" charset="0"/>
              </a:rPr>
              <a:t> a week </a:t>
            </a:r>
            <a:r>
              <a:rPr lang="it-IT" sz="2000" dirty="0" err="1" smtClean="0">
                <a:solidFill>
                  <a:schemeClr val="accent1">
                    <a:lumMod val="75000"/>
                  </a:schemeClr>
                </a:solidFill>
                <a:latin typeface="Arial Narrow" pitchFamily="34" charset="0"/>
              </a:rPr>
              <a:t>after</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infection</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Usually</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several</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animals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become</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sick</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about</a:t>
            </a:r>
            <a:r>
              <a:rPr lang="it-IT" sz="2000" dirty="0" smtClean="0">
                <a:solidFill>
                  <a:schemeClr val="accent1">
                    <a:lumMod val="75000"/>
                  </a:schemeClr>
                </a:solidFill>
                <a:latin typeface="Arial Narrow" pitchFamily="34" charset="0"/>
              </a:rPr>
              <a:t> a week </a:t>
            </a:r>
            <a:r>
              <a:rPr lang="it-IT" sz="2000" dirty="0" err="1" smtClean="0">
                <a:solidFill>
                  <a:schemeClr val="accent1">
                    <a:lumMod val="75000"/>
                  </a:schemeClr>
                </a:solidFill>
                <a:latin typeface="Arial Narrow" pitchFamily="34" charset="0"/>
              </a:rPr>
              <a:t>before</a:t>
            </a:r>
            <a:r>
              <a:rPr lang="it-IT" sz="2000" dirty="0" smtClean="0">
                <a:solidFill>
                  <a:schemeClr val="accent1">
                    <a:lumMod val="75000"/>
                  </a:schemeClr>
                </a:solidFill>
                <a:latin typeface="Arial Narrow" pitchFamily="34" charset="0"/>
              </a:rPr>
              <a:t> a </a:t>
            </a:r>
            <a:r>
              <a:rPr lang="it-IT" sz="2000" dirty="0" err="1" smtClean="0">
                <a:solidFill>
                  <a:schemeClr val="accent1">
                    <a:lumMod val="75000"/>
                  </a:schemeClr>
                </a:solidFill>
                <a:latin typeface="Arial Narrow" pitchFamily="34" charset="0"/>
              </a:rPr>
              <a:t>large</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number</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of</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animals</a:t>
            </a:r>
            <a:r>
              <a:rPr lang="it-IT" sz="2000" dirty="0" smtClean="0">
                <a:solidFill>
                  <a:schemeClr val="accent1">
                    <a:lumMod val="75000"/>
                  </a:schemeClr>
                </a:solidFill>
                <a:latin typeface="Arial Narrow" pitchFamily="34" charset="0"/>
              </a:rPr>
              <a:t> show </a:t>
            </a:r>
            <a:r>
              <a:rPr lang="it-IT" sz="2000" dirty="0" err="1" smtClean="0">
                <a:solidFill>
                  <a:schemeClr val="accent1">
                    <a:lumMod val="75000"/>
                  </a:schemeClr>
                </a:solidFill>
                <a:latin typeface="Arial Narrow" pitchFamily="34" charset="0"/>
              </a:rPr>
              <a:t>signs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of</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illness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Fifteen</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to</a:t>
            </a:r>
            <a:r>
              <a:rPr lang="it-IT" sz="2000" dirty="0" smtClean="0">
                <a:solidFill>
                  <a:schemeClr val="accent1">
                    <a:lumMod val="75000"/>
                  </a:schemeClr>
                </a:solidFill>
                <a:latin typeface="Arial Narrow" pitchFamily="34" charset="0"/>
              </a:rPr>
              <a:t> 100 </a:t>
            </a:r>
            <a:r>
              <a:rPr lang="it-IT" sz="2000" dirty="0" err="1" smtClean="0">
                <a:solidFill>
                  <a:schemeClr val="accent1">
                    <a:lumMod val="75000"/>
                  </a:schemeClr>
                </a:solidFill>
                <a:latin typeface="Arial Narrow" pitchFamily="34" charset="0"/>
              </a:rPr>
              <a:t>percent</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of</a:t>
            </a:r>
            <a:r>
              <a:rPr lang="it-IT" sz="2000" dirty="0" smtClean="0">
                <a:solidFill>
                  <a:schemeClr val="accent1">
                    <a:lumMod val="75000"/>
                  </a:schemeClr>
                </a:solidFill>
                <a:latin typeface="Arial Narrow" pitchFamily="34" charset="0"/>
              </a:rPr>
              <a:t> the </a:t>
            </a:r>
            <a:r>
              <a:rPr lang="it-IT" sz="2000" dirty="0" err="1" smtClean="0">
                <a:solidFill>
                  <a:schemeClr val="accent1">
                    <a:lumMod val="75000"/>
                  </a:schemeClr>
                </a:solidFill>
                <a:latin typeface="Arial Narrow" pitchFamily="34" charset="0"/>
              </a:rPr>
              <a:t>herd</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may</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become</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ill</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with</a:t>
            </a:r>
            <a:r>
              <a:rPr lang="it-IT" sz="2000" dirty="0" smtClean="0">
                <a:solidFill>
                  <a:schemeClr val="accent1">
                    <a:lumMod val="75000"/>
                  </a:schemeClr>
                </a:solidFill>
                <a:latin typeface="Arial Narrow" pitchFamily="34" charset="0"/>
              </a:rPr>
              <a:t> a </a:t>
            </a:r>
            <a:r>
              <a:rPr lang="it-IT" sz="2000" dirty="0" err="1" smtClean="0">
                <a:solidFill>
                  <a:schemeClr val="accent1">
                    <a:lumMod val="75000"/>
                  </a:schemeClr>
                </a:solidFill>
                <a:latin typeface="Arial Narrow" pitchFamily="34" charset="0"/>
              </a:rPr>
              <a:t>death</a:t>
            </a:r>
            <a:r>
              <a:rPr lang="it-IT" sz="2000" dirty="0" smtClean="0">
                <a:solidFill>
                  <a:schemeClr val="accent1">
                    <a:lumMod val="75000"/>
                  </a:schemeClr>
                </a:solidFill>
                <a:latin typeface="Arial Narrow" pitchFamily="34" charset="0"/>
              </a:rPr>
              <a:t> rate </a:t>
            </a:r>
            <a:r>
              <a:rPr lang="it-IT" sz="2000" dirty="0" err="1" smtClean="0">
                <a:solidFill>
                  <a:schemeClr val="accent1">
                    <a:lumMod val="75000"/>
                  </a:schemeClr>
                </a:solidFill>
                <a:latin typeface="Arial Narrow" pitchFamily="34" charset="0"/>
              </a:rPr>
              <a:t>of</a:t>
            </a:r>
            <a:r>
              <a:rPr lang="it-IT" sz="2000" dirty="0" smtClean="0">
                <a:solidFill>
                  <a:schemeClr val="accent1">
                    <a:lumMod val="75000"/>
                  </a:schemeClr>
                </a:solidFill>
                <a:latin typeface="Arial Narrow" pitchFamily="34" charset="0"/>
              </a:rPr>
              <a:t> 0 </a:t>
            </a:r>
            <a:r>
              <a:rPr lang="it-IT" sz="2000" dirty="0" err="1" smtClean="0">
                <a:solidFill>
                  <a:schemeClr val="accent1">
                    <a:lumMod val="75000"/>
                  </a:schemeClr>
                </a:solidFill>
                <a:latin typeface="Arial Narrow" pitchFamily="34" charset="0"/>
              </a:rPr>
              <a:t>to</a:t>
            </a:r>
            <a:r>
              <a:rPr lang="it-IT" sz="2000" dirty="0" smtClean="0">
                <a:solidFill>
                  <a:schemeClr val="accent1">
                    <a:lumMod val="75000"/>
                  </a:schemeClr>
                </a:solidFill>
                <a:latin typeface="Arial Narrow" pitchFamily="34" charset="0"/>
              </a:rPr>
              <a:t> 5 </a:t>
            </a:r>
            <a:r>
              <a:rPr lang="it-IT" sz="2000" dirty="0" err="1" smtClean="0">
                <a:solidFill>
                  <a:schemeClr val="accent1">
                    <a:lumMod val="75000"/>
                  </a:schemeClr>
                </a:solidFill>
                <a:latin typeface="Arial Narrow" pitchFamily="34" charset="0"/>
              </a:rPr>
              <a:t>percent</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of</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those</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affected</a:t>
            </a:r>
            <a:r>
              <a:rPr lang="it-IT" sz="2000" dirty="0" smtClean="0">
                <a:solidFill>
                  <a:schemeClr val="accent1">
                    <a:lumMod val="75000"/>
                  </a:schemeClr>
                </a:solidFill>
                <a:latin typeface="Arial Narrow" pitchFamily="34" charset="0"/>
              </a:rPr>
              <a:t>. The </a:t>
            </a:r>
            <a:r>
              <a:rPr lang="it-IT" sz="2000" dirty="0" err="1" smtClean="0">
                <a:solidFill>
                  <a:schemeClr val="accent1">
                    <a:lumMod val="75000"/>
                  </a:schemeClr>
                </a:solidFill>
                <a:latin typeface="Arial Narrow" pitchFamily="34" charset="0"/>
              </a:rPr>
              <a:t>respiratory</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form</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of</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this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disease</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is</a:t>
            </a:r>
            <a:r>
              <a:rPr lang="it-IT" sz="2000" dirty="0" smtClean="0">
                <a:solidFill>
                  <a:schemeClr val="accent1">
                    <a:lumMod val="75000"/>
                  </a:schemeClr>
                </a:solidFill>
                <a:latin typeface="Arial Narrow" pitchFamily="34" charset="0"/>
              </a:rPr>
              <a:t> the </a:t>
            </a:r>
            <a:r>
              <a:rPr lang="it-IT" sz="2000" dirty="0" err="1" smtClean="0">
                <a:solidFill>
                  <a:schemeClr val="accent1">
                    <a:lumMod val="75000"/>
                  </a:schemeClr>
                </a:solidFill>
                <a:latin typeface="Arial Narrow" pitchFamily="34" charset="0"/>
              </a:rPr>
              <a:t>most</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frequently</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observed</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form</a:t>
            </a:r>
            <a:r>
              <a:rPr lang="it-IT" sz="2000" dirty="0" smtClean="0">
                <a:solidFill>
                  <a:schemeClr val="accent1">
                    <a:lumMod val="75000"/>
                  </a:schemeClr>
                </a:solidFill>
                <a:latin typeface="Arial Narrow" pitchFamily="34" charset="0"/>
              </a:rPr>
              <a:t> under </a:t>
            </a:r>
            <a:r>
              <a:rPr lang="it-IT" sz="2000" dirty="0" err="1" smtClean="0">
                <a:solidFill>
                  <a:schemeClr val="accent1">
                    <a:lumMod val="75000"/>
                  </a:schemeClr>
                </a:solidFill>
                <a:latin typeface="Arial Narrow" pitchFamily="34" charset="0"/>
              </a:rPr>
              <a:t>feedlot</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conditions</a:t>
            </a:r>
            <a:r>
              <a:rPr lang="it-IT" sz="2000" dirty="0" smtClean="0">
                <a:solidFill>
                  <a:schemeClr val="accent1">
                    <a:lumMod val="75000"/>
                  </a:schemeClr>
                </a:solidFill>
                <a:latin typeface="Arial Narrow" pitchFamily="34" charset="0"/>
              </a:rPr>
              <a:t>.</a:t>
            </a:r>
            <a:endParaRPr lang="it-IT" sz="2000" dirty="0">
              <a:solidFill>
                <a:schemeClr val="accent1">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692696"/>
            <a:ext cx="7992888" cy="3785652"/>
          </a:xfrm>
          <a:prstGeom prst="rect">
            <a:avLst/>
          </a:prstGeom>
          <a:noFill/>
        </p:spPr>
        <p:txBody>
          <a:bodyPr wrap="square" rtlCol="0">
            <a:spAutoFit/>
          </a:bodyPr>
          <a:lstStyle/>
          <a:p>
            <a:pPr algn="ctr"/>
            <a:r>
              <a:rPr lang="en-US" sz="2000" b="1" i="1" dirty="0">
                <a:solidFill>
                  <a:schemeClr val="accent1">
                    <a:lumMod val="75000"/>
                  </a:schemeClr>
                </a:solidFill>
                <a:latin typeface="Arial Narrow" pitchFamily="34" charset="0"/>
              </a:rPr>
              <a:t>Reproductive tract</a:t>
            </a:r>
          </a:p>
          <a:p>
            <a:endParaRPr lang="en-US" sz="2000" b="1" dirty="0" smtClean="0">
              <a:solidFill>
                <a:schemeClr val="accent1">
                  <a:lumMod val="75000"/>
                </a:schemeClr>
              </a:solidFill>
              <a:latin typeface="Arial Narrow" pitchFamily="34" charset="0"/>
            </a:endParaRPr>
          </a:p>
          <a:p>
            <a:pPr>
              <a:buFont typeface="Wingdings" pitchFamily="2" charset="2"/>
              <a:buChar char="Ø"/>
            </a:pPr>
            <a:endParaRPr lang="en-US" sz="2000" b="1" dirty="0" smtClean="0">
              <a:solidFill>
                <a:schemeClr val="accent1">
                  <a:lumMod val="75000"/>
                </a:schemeClr>
              </a:solidFill>
              <a:latin typeface="Arial Narrow" pitchFamily="34" charset="0"/>
            </a:endParaRPr>
          </a:p>
          <a:p>
            <a:pPr>
              <a:buFont typeface="Wingdings" pitchFamily="2" charset="2"/>
              <a:buChar char="Ø"/>
            </a:pPr>
            <a:r>
              <a:rPr lang="en-US" sz="2000" b="1" dirty="0" smtClean="0">
                <a:solidFill>
                  <a:schemeClr val="accent1">
                    <a:lumMod val="75000"/>
                  </a:schemeClr>
                </a:solidFill>
                <a:latin typeface="Arial Narrow" pitchFamily="34" charset="0"/>
              </a:rPr>
              <a:t> Infectious </a:t>
            </a:r>
            <a:r>
              <a:rPr lang="en-US" sz="2000" b="1" dirty="0" err="1">
                <a:solidFill>
                  <a:schemeClr val="accent1">
                    <a:lumMod val="75000"/>
                  </a:schemeClr>
                </a:solidFill>
                <a:latin typeface="Arial Narrow" pitchFamily="34" charset="0"/>
              </a:rPr>
              <a:t>pustular</a:t>
            </a:r>
            <a:r>
              <a:rPr lang="en-US" sz="2000" b="1" dirty="0">
                <a:solidFill>
                  <a:schemeClr val="accent1">
                    <a:lumMod val="75000"/>
                  </a:schemeClr>
                </a:solidFill>
                <a:latin typeface="Arial Narrow" pitchFamily="34" charset="0"/>
              </a:rPr>
              <a:t> </a:t>
            </a:r>
            <a:r>
              <a:rPr lang="en-US" sz="2000" b="1" dirty="0" err="1">
                <a:solidFill>
                  <a:schemeClr val="accent1">
                    <a:lumMod val="75000"/>
                  </a:schemeClr>
                </a:solidFill>
                <a:latin typeface="Arial Narrow" pitchFamily="34" charset="0"/>
              </a:rPr>
              <a:t>vulvovaginitis</a:t>
            </a:r>
            <a:r>
              <a:rPr lang="en-US" sz="2000" b="1" dirty="0">
                <a:solidFill>
                  <a:schemeClr val="accent1">
                    <a:lumMod val="75000"/>
                  </a:schemeClr>
                </a:solidFill>
                <a:latin typeface="Arial Narrow" pitchFamily="34" charset="0"/>
              </a:rPr>
              <a:t> (IPV</a:t>
            </a:r>
            <a:r>
              <a:rPr lang="en-US" sz="2000" b="1" dirty="0" smtClean="0">
                <a:solidFill>
                  <a:schemeClr val="accent1">
                    <a:lumMod val="75000"/>
                  </a:schemeClr>
                </a:solidFill>
                <a:latin typeface="Arial Narrow" pitchFamily="34" charset="0"/>
              </a:rPr>
              <a:t>):</a:t>
            </a:r>
            <a:endParaRPr lang="en-US" sz="2000" b="1" dirty="0">
              <a:solidFill>
                <a:schemeClr val="accent1">
                  <a:lumMod val="75000"/>
                </a:schemeClr>
              </a:solidFill>
              <a:latin typeface="Arial Narrow" pitchFamily="34" charset="0"/>
            </a:endParaRPr>
          </a:p>
          <a:p>
            <a:r>
              <a:rPr lang="en-US" sz="2000" dirty="0">
                <a:solidFill>
                  <a:schemeClr val="accent1">
                    <a:lumMod val="75000"/>
                  </a:schemeClr>
                </a:solidFill>
                <a:latin typeface="Arial Narrow" pitchFamily="34" charset="0"/>
              </a:rPr>
              <a:t>Initially </a:t>
            </a:r>
            <a:r>
              <a:rPr lang="en-US" sz="2000" dirty="0" err="1">
                <a:solidFill>
                  <a:schemeClr val="accent1">
                    <a:lumMod val="75000"/>
                  </a:schemeClr>
                </a:solidFill>
                <a:latin typeface="Arial Narrow" pitchFamily="34" charset="0"/>
              </a:rPr>
              <a:t>oedema</a:t>
            </a:r>
            <a:r>
              <a:rPr lang="en-US" sz="2000" dirty="0">
                <a:solidFill>
                  <a:schemeClr val="accent1">
                    <a:lumMod val="75000"/>
                  </a:schemeClr>
                </a:solidFill>
                <a:latin typeface="Arial Narrow" pitchFamily="34" charset="0"/>
              </a:rPr>
              <a:t> of the </a:t>
            </a:r>
            <a:r>
              <a:rPr lang="en-US" sz="2000" dirty="0" err="1">
                <a:solidFill>
                  <a:schemeClr val="accent1">
                    <a:lumMod val="75000"/>
                  </a:schemeClr>
                </a:solidFill>
                <a:latin typeface="Arial Narrow" pitchFamily="34" charset="0"/>
              </a:rPr>
              <a:t>mucosae</a:t>
            </a:r>
            <a:r>
              <a:rPr lang="en-US" sz="2000" dirty="0">
                <a:solidFill>
                  <a:schemeClr val="accent1">
                    <a:lumMod val="75000"/>
                  </a:schemeClr>
                </a:solidFill>
                <a:latin typeface="Arial Narrow" pitchFamily="34" charset="0"/>
              </a:rPr>
              <a:t> of the vulva and vagina is seen. Pustules then form which often coalesce, giving rise to a yellowish-white membrane. Lesions usually heal within 10-14 days, in some animals a purulent discharge may persist.</a:t>
            </a:r>
          </a:p>
          <a:p>
            <a:endParaRPr lang="en-US" sz="2000" b="1" dirty="0" smtClean="0">
              <a:solidFill>
                <a:schemeClr val="accent1">
                  <a:lumMod val="75000"/>
                </a:schemeClr>
              </a:solidFill>
              <a:latin typeface="Arial Narrow" pitchFamily="34" charset="0"/>
            </a:endParaRPr>
          </a:p>
          <a:p>
            <a:pPr>
              <a:buFont typeface="Wingdings" pitchFamily="2" charset="2"/>
              <a:buChar char="Ø"/>
            </a:pPr>
            <a:r>
              <a:rPr lang="en-US" sz="2000" b="1" dirty="0" smtClean="0">
                <a:solidFill>
                  <a:schemeClr val="accent1">
                    <a:lumMod val="75000"/>
                  </a:schemeClr>
                </a:solidFill>
                <a:latin typeface="Arial Narrow" pitchFamily="34" charset="0"/>
              </a:rPr>
              <a:t> Infectious </a:t>
            </a:r>
            <a:r>
              <a:rPr lang="en-US" sz="2000" b="1" dirty="0" err="1">
                <a:solidFill>
                  <a:schemeClr val="accent1">
                    <a:lumMod val="75000"/>
                  </a:schemeClr>
                </a:solidFill>
                <a:latin typeface="Arial Narrow" pitchFamily="34" charset="0"/>
              </a:rPr>
              <a:t>pustular</a:t>
            </a:r>
            <a:r>
              <a:rPr lang="en-US" sz="2000" b="1" dirty="0">
                <a:solidFill>
                  <a:schemeClr val="accent1">
                    <a:lumMod val="75000"/>
                  </a:schemeClr>
                </a:solidFill>
                <a:latin typeface="Arial Narrow" pitchFamily="34" charset="0"/>
              </a:rPr>
              <a:t> </a:t>
            </a:r>
            <a:r>
              <a:rPr lang="en-US" sz="2000" b="1" dirty="0" err="1">
                <a:solidFill>
                  <a:schemeClr val="accent1">
                    <a:lumMod val="75000"/>
                  </a:schemeClr>
                </a:solidFill>
                <a:latin typeface="Arial Narrow" pitchFamily="34" charset="0"/>
              </a:rPr>
              <a:t>balanoposthitis</a:t>
            </a:r>
            <a:r>
              <a:rPr lang="en-US" sz="2000" b="1" dirty="0">
                <a:solidFill>
                  <a:schemeClr val="accent1">
                    <a:lumMod val="75000"/>
                  </a:schemeClr>
                </a:solidFill>
                <a:latin typeface="Arial Narrow" pitchFamily="34" charset="0"/>
              </a:rPr>
              <a:t> (IPB</a:t>
            </a:r>
            <a:r>
              <a:rPr lang="en-US" sz="2000" b="1" dirty="0" smtClean="0">
                <a:solidFill>
                  <a:schemeClr val="accent1">
                    <a:lumMod val="75000"/>
                  </a:schemeClr>
                </a:solidFill>
                <a:latin typeface="Arial Narrow" pitchFamily="34" charset="0"/>
              </a:rPr>
              <a:t>):</a:t>
            </a:r>
            <a:endParaRPr lang="en-US" sz="2000" b="1" dirty="0">
              <a:solidFill>
                <a:schemeClr val="accent1">
                  <a:lumMod val="75000"/>
                </a:schemeClr>
              </a:solidFill>
              <a:latin typeface="Arial Narrow" pitchFamily="34" charset="0"/>
            </a:endParaRPr>
          </a:p>
          <a:p>
            <a:r>
              <a:rPr lang="en-US" sz="2000" dirty="0">
                <a:solidFill>
                  <a:schemeClr val="accent1">
                    <a:lumMod val="75000"/>
                  </a:schemeClr>
                </a:solidFill>
                <a:latin typeface="Arial Narrow" pitchFamily="34" charset="0"/>
              </a:rPr>
              <a:t>The prepuce may be swollen and a </a:t>
            </a:r>
            <a:r>
              <a:rPr lang="en-US" sz="2000" dirty="0" err="1">
                <a:solidFill>
                  <a:schemeClr val="accent1">
                    <a:lumMod val="75000"/>
                  </a:schemeClr>
                </a:solidFill>
                <a:latin typeface="Arial Narrow" pitchFamily="34" charset="0"/>
              </a:rPr>
              <a:t>mucopurulent</a:t>
            </a:r>
            <a:r>
              <a:rPr lang="en-US" sz="2000" dirty="0">
                <a:solidFill>
                  <a:schemeClr val="accent1">
                    <a:lumMod val="75000"/>
                  </a:schemeClr>
                </a:solidFill>
                <a:latin typeface="Arial Narrow" pitchFamily="34" charset="0"/>
              </a:rPr>
              <a:t> discharge may be seen. Often lesions are only obvious on extrusion of the penis. Some bulls lose their libido and find erection and ejaculation painful.</a:t>
            </a:r>
          </a:p>
        </p:txBody>
      </p:sp>
      <p:pic>
        <p:nvPicPr>
          <p:cNvPr id="3" name="Immagine 2" descr="bull1432.ipv.jpg"/>
          <p:cNvPicPr>
            <a:picLocks noChangeAspect="1"/>
          </p:cNvPicPr>
          <p:nvPr/>
        </p:nvPicPr>
        <p:blipFill>
          <a:blip r:embed="rId2" cstate="print"/>
          <a:stretch>
            <a:fillRect/>
          </a:stretch>
        </p:blipFill>
        <p:spPr>
          <a:xfrm>
            <a:off x="539552" y="4509120"/>
            <a:ext cx="3456384" cy="2204864"/>
          </a:xfrm>
          <a:prstGeom prst="rect">
            <a:avLst/>
          </a:prstGeom>
        </p:spPr>
      </p:pic>
      <p:pic>
        <p:nvPicPr>
          <p:cNvPr id="17410" name="Picture 2" descr="http://i806.photobucket.com/albums/yy343/praythe/School/bovine%20herpes.jpg"/>
          <p:cNvPicPr>
            <a:picLocks noChangeAspect="1" noChangeArrowheads="1"/>
          </p:cNvPicPr>
          <p:nvPr/>
        </p:nvPicPr>
        <p:blipFill>
          <a:blip r:embed="rId3" cstate="print"/>
          <a:srcRect/>
          <a:stretch>
            <a:fillRect/>
          </a:stretch>
        </p:blipFill>
        <p:spPr bwMode="auto">
          <a:xfrm>
            <a:off x="4355976" y="4509120"/>
            <a:ext cx="3456384" cy="213362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404664"/>
            <a:ext cx="7704856" cy="3477875"/>
          </a:xfrm>
          <a:prstGeom prst="rect">
            <a:avLst/>
          </a:prstGeom>
          <a:noFill/>
        </p:spPr>
        <p:txBody>
          <a:bodyPr wrap="square" rtlCol="0">
            <a:spAutoFit/>
          </a:bodyPr>
          <a:lstStyle/>
          <a:p>
            <a:r>
              <a:rPr lang="it-IT" sz="2000" dirty="0" err="1" smtClean="0">
                <a:solidFill>
                  <a:schemeClr val="accent1">
                    <a:lumMod val="75000"/>
                  </a:schemeClr>
                </a:solidFill>
                <a:latin typeface="Arial Narrow" pitchFamily="34" charset="0"/>
              </a:rPr>
              <a:t>Cattle</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exhibiting</a:t>
            </a:r>
            <a:r>
              <a:rPr lang="it-IT" sz="2000" dirty="0" smtClean="0">
                <a:solidFill>
                  <a:schemeClr val="accent1">
                    <a:lumMod val="75000"/>
                  </a:schemeClr>
                </a:solidFill>
                <a:latin typeface="Arial Narrow" pitchFamily="34" charset="0"/>
              </a:rPr>
              <a:t> the </a:t>
            </a:r>
            <a:r>
              <a:rPr lang="it-IT" sz="2000" dirty="0" err="1" smtClean="0">
                <a:solidFill>
                  <a:schemeClr val="accent1">
                    <a:lumMod val="75000"/>
                  </a:schemeClr>
                </a:solidFill>
                <a:latin typeface="Arial Narrow" pitchFamily="34" charset="0"/>
              </a:rPr>
              <a:t>vulvovaginitis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form</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of</a:t>
            </a:r>
            <a:r>
              <a:rPr lang="it-IT" sz="2000" dirty="0" smtClean="0">
                <a:solidFill>
                  <a:schemeClr val="accent1">
                    <a:lumMod val="75000"/>
                  </a:schemeClr>
                </a:solidFill>
                <a:latin typeface="Arial Narrow" pitchFamily="34" charset="0"/>
              </a:rPr>
              <a:t> the IBR </a:t>
            </a:r>
            <a:r>
              <a:rPr lang="it-IT" sz="2000" dirty="0" err="1" smtClean="0">
                <a:solidFill>
                  <a:schemeClr val="accent1">
                    <a:lumMod val="75000"/>
                  </a:schemeClr>
                </a:solidFill>
                <a:latin typeface="Arial Narrow" pitchFamily="34" charset="0"/>
              </a:rPr>
              <a:t>complex</a:t>
            </a:r>
            <a:r>
              <a:rPr lang="it-IT" sz="2000" dirty="0" smtClean="0">
                <a:solidFill>
                  <a:schemeClr val="accent1">
                    <a:lumMod val="75000"/>
                  </a:schemeClr>
                </a:solidFill>
                <a:latin typeface="Arial Narrow" pitchFamily="34" charset="0"/>
              </a:rPr>
              <a:t> are </a:t>
            </a:r>
            <a:r>
              <a:rPr lang="it-IT" sz="2000" dirty="0" err="1" smtClean="0">
                <a:solidFill>
                  <a:schemeClr val="accent1">
                    <a:lumMod val="75000"/>
                  </a:schemeClr>
                </a:solidFill>
                <a:latin typeface="Arial Narrow" pitchFamily="34" charset="0"/>
              </a:rPr>
              <a:t>sexually</a:t>
            </a:r>
            <a:r>
              <a:rPr lang="it-IT" sz="2000" dirty="0" smtClean="0">
                <a:solidFill>
                  <a:schemeClr val="accent1">
                    <a:lumMod val="75000"/>
                  </a:schemeClr>
                </a:solidFill>
                <a:latin typeface="Arial Narrow" pitchFamily="34" charset="0"/>
              </a:rPr>
              <a:t> mature </a:t>
            </a:r>
            <a:r>
              <a:rPr lang="it-IT" sz="2000" dirty="0" err="1" smtClean="0">
                <a:solidFill>
                  <a:schemeClr val="accent1">
                    <a:lumMod val="75000"/>
                  </a:schemeClr>
                </a:solidFill>
                <a:latin typeface="Arial Narrow" pitchFamily="34" charset="0"/>
              </a:rPr>
              <a:t>females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that</a:t>
            </a:r>
            <a:r>
              <a:rPr lang="it-IT" sz="2000" dirty="0" smtClean="0">
                <a:solidFill>
                  <a:schemeClr val="accent1">
                    <a:lumMod val="75000"/>
                  </a:schemeClr>
                </a:solidFill>
                <a:latin typeface="Arial Narrow" pitchFamily="34" charset="0"/>
              </a:rPr>
              <a:t> do </a:t>
            </a:r>
            <a:r>
              <a:rPr lang="it-IT" sz="2000" dirty="0" err="1" smtClean="0">
                <a:solidFill>
                  <a:schemeClr val="accent1">
                    <a:lumMod val="75000"/>
                  </a:schemeClr>
                </a:solidFill>
                <a:latin typeface="Arial Narrow" pitchFamily="34" charset="0"/>
              </a:rPr>
              <a:t>not</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appear</a:t>
            </a:r>
            <a:r>
              <a:rPr lang="it-IT" sz="2000" dirty="0" smtClean="0">
                <a:solidFill>
                  <a:schemeClr val="accent1">
                    <a:lumMod val="75000"/>
                  </a:schemeClr>
                </a:solidFill>
                <a:latin typeface="Arial Narrow" pitchFamily="34" charset="0"/>
              </a:rPr>
              <a:t> ill. </a:t>
            </a:r>
            <a:r>
              <a:rPr lang="it-IT" sz="2000" dirty="0" err="1" smtClean="0">
                <a:solidFill>
                  <a:schemeClr val="accent1">
                    <a:lumMod val="75000"/>
                  </a:schemeClr>
                </a:solidFill>
                <a:latin typeface="Arial Narrow" pitchFamily="34" charset="0"/>
              </a:rPr>
              <a:t>Signs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of</a:t>
            </a:r>
            <a:r>
              <a:rPr lang="it-IT" sz="2000" dirty="0" smtClean="0">
                <a:solidFill>
                  <a:schemeClr val="accent1">
                    <a:lumMod val="75000"/>
                  </a:schemeClr>
                </a:solidFill>
                <a:latin typeface="Arial Narrow" pitchFamily="34" charset="0"/>
              </a:rPr>
              <a:t> IPV include a </a:t>
            </a:r>
            <a:r>
              <a:rPr lang="it-IT" sz="2000" dirty="0" err="1" smtClean="0">
                <a:solidFill>
                  <a:schemeClr val="accent1">
                    <a:lumMod val="75000"/>
                  </a:schemeClr>
                </a:solidFill>
                <a:latin typeface="Arial Narrow" pitchFamily="34" charset="0"/>
              </a:rPr>
              <a:t>thick</a:t>
            </a:r>
            <a:r>
              <a:rPr lang="it-IT" sz="2000" dirty="0" smtClean="0">
                <a:solidFill>
                  <a:schemeClr val="accent1">
                    <a:lumMod val="75000"/>
                  </a:schemeClr>
                </a:solidFill>
                <a:latin typeface="Arial Narrow" pitchFamily="34" charset="0"/>
              </a:rPr>
              <a:t> yellow </a:t>
            </a:r>
            <a:r>
              <a:rPr lang="it-IT" sz="2000" dirty="0" err="1" smtClean="0">
                <a:solidFill>
                  <a:schemeClr val="accent1">
                    <a:lumMod val="75000"/>
                  </a:schemeClr>
                </a:solidFill>
                <a:latin typeface="Arial Narrow" pitchFamily="34" charset="0"/>
              </a:rPr>
              <a:t>to</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brown</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vulvar</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discharge</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that</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attaches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to</a:t>
            </a:r>
            <a:r>
              <a:rPr lang="it-IT" sz="2000" dirty="0" smtClean="0">
                <a:solidFill>
                  <a:schemeClr val="accent1">
                    <a:lumMod val="75000"/>
                  </a:schemeClr>
                </a:solidFill>
                <a:latin typeface="Arial Narrow" pitchFamily="34" charset="0"/>
              </a:rPr>
              <a:t> the </a:t>
            </a:r>
            <a:r>
              <a:rPr lang="it-IT" sz="2000" dirty="0" err="1" smtClean="0">
                <a:solidFill>
                  <a:schemeClr val="accent1">
                    <a:lumMod val="75000"/>
                  </a:schemeClr>
                </a:solidFill>
                <a:latin typeface="Arial Narrow" pitchFamily="34" charset="0"/>
              </a:rPr>
              <a:t>vulvar</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tuft</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of</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hair</a:t>
            </a:r>
            <a:r>
              <a:rPr lang="it-IT" sz="2000" dirty="0" smtClean="0">
                <a:solidFill>
                  <a:schemeClr val="accent1">
                    <a:lumMod val="75000"/>
                  </a:schemeClr>
                </a:solidFill>
                <a:latin typeface="Arial Narrow" pitchFamily="34" charset="0"/>
              </a:rPr>
              <a:t>. The vulva </a:t>
            </a:r>
            <a:r>
              <a:rPr lang="it-IT" sz="2000" dirty="0" err="1" smtClean="0">
                <a:solidFill>
                  <a:schemeClr val="accent1">
                    <a:lumMod val="75000"/>
                  </a:schemeClr>
                </a:solidFill>
                <a:latin typeface="Arial Narrow" pitchFamily="34" charset="0"/>
              </a:rPr>
              <a:t>is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swollen</a:t>
            </a:r>
            <a:r>
              <a:rPr lang="it-IT" sz="2000" dirty="0" smtClean="0">
                <a:solidFill>
                  <a:schemeClr val="accent1">
                    <a:lumMod val="75000"/>
                  </a:schemeClr>
                </a:solidFill>
                <a:latin typeface="Arial Narrow" pitchFamily="34" charset="0"/>
              </a:rPr>
              <a:t> and the </a:t>
            </a:r>
            <a:r>
              <a:rPr lang="it-IT" sz="2000" dirty="0" err="1" smtClean="0">
                <a:solidFill>
                  <a:schemeClr val="accent1">
                    <a:lumMod val="75000"/>
                  </a:schemeClr>
                </a:solidFill>
                <a:latin typeface="Arial Narrow" pitchFamily="34" charset="0"/>
              </a:rPr>
              <a:t>vulvar</a:t>
            </a:r>
            <a:r>
              <a:rPr lang="it-IT" sz="2000" dirty="0" smtClean="0">
                <a:solidFill>
                  <a:schemeClr val="accent1">
                    <a:lumMod val="75000"/>
                  </a:schemeClr>
                </a:solidFill>
                <a:latin typeface="Arial Narrow" pitchFamily="34" charset="0"/>
              </a:rPr>
              <a:t> and </a:t>
            </a:r>
            <a:r>
              <a:rPr lang="it-IT" sz="2000" dirty="0" err="1" smtClean="0">
                <a:solidFill>
                  <a:schemeClr val="accent1">
                    <a:lumMod val="75000"/>
                  </a:schemeClr>
                </a:solidFill>
                <a:latin typeface="Arial Narrow" pitchFamily="34" charset="0"/>
              </a:rPr>
              <a:t>vaginal</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lining</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is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reddened</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dying</a:t>
            </a:r>
            <a:r>
              <a:rPr lang="it-IT" sz="2000" dirty="0" smtClean="0">
                <a:solidFill>
                  <a:schemeClr val="accent1">
                    <a:lumMod val="75000"/>
                  </a:schemeClr>
                </a:solidFill>
                <a:latin typeface="Arial Narrow" pitchFamily="34" charset="0"/>
              </a:rPr>
              <a:t>  and/ or </a:t>
            </a:r>
            <a:r>
              <a:rPr lang="it-IT" sz="2000" dirty="0" err="1" smtClean="0">
                <a:solidFill>
                  <a:schemeClr val="accent1">
                    <a:lumMod val="75000"/>
                  </a:schemeClr>
                </a:solidFill>
                <a:latin typeface="Arial Narrow" pitchFamily="34" charset="0"/>
              </a:rPr>
              <a:t>contains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small</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whitish-</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colored</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pustules</a:t>
            </a:r>
            <a:r>
              <a:rPr lang="it-IT" sz="2000" dirty="0" smtClean="0">
                <a:solidFill>
                  <a:schemeClr val="accent1">
                    <a:lumMod val="75000"/>
                  </a:schemeClr>
                </a:solidFill>
                <a:latin typeface="Arial Narrow" pitchFamily="34" charset="0"/>
              </a:rPr>
              <a:t>. The </a:t>
            </a:r>
            <a:r>
              <a:rPr lang="it-IT" sz="2000" dirty="0" err="1" smtClean="0">
                <a:solidFill>
                  <a:schemeClr val="accent1">
                    <a:lumMod val="75000"/>
                  </a:schemeClr>
                </a:solidFill>
                <a:latin typeface="Arial Narrow" pitchFamily="34" charset="0"/>
              </a:rPr>
              <a:t>vaginal-</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vulvar</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infection</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causes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irritation</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exhibited</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by</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frequent</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tail-</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switching</a:t>
            </a:r>
            <a:r>
              <a:rPr lang="it-IT" sz="2000" dirty="0" smtClean="0">
                <a:solidFill>
                  <a:schemeClr val="accent1">
                    <a:lumMod val="75000"/>
                  </a:schemeClr>
                </a:solidFill>
                <a:latin typeface="Arial Narrow" pitchFamily="34" charset="0"/>
              </a:rPr>
              <a:t> and </a:t>
            </a:r>
            <a:r>
              <a:rPr lang="it-IT" sz="2000" dirty="0" err="1" smtClean="0">
                <a:solidFill>
                  <a:schemeClr val="accent1">
                    <a:lumMod val="75000"/>
                  </a:schemeClr>
                </a:solidFill>
                <a:latin typeface="Arial Narrow" pitchFamily="34" charset="0"/>
              </a:rPr>
              <a:t>urination</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Temporary</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infertility</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accompanies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this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infection</a:t>
            </a:r>
            <a:r>
              <a:rPr lang="it-IT" sz="2000" dirty="0" smtClean="0">
                <a:solidFill>
                  <a:schemeClr val="accent1">
                    <a:lumMod val="75000"/>
                  </a:schemeClr>
                </a:solidFill>
                <a:latin typeface="Arial Narrow" pitchFamily="34" charset="0"/>
              </a:rPr>
              <a:t>.</a:t>
            </a:r>
          </a:p>
          <a:p>
            <a:r>
              <a:rPr lang="it-IT" sz="2000" dirty="0" err="1" smtClean="0">
                <a:solidFill>
                  <a:schemeClr val="accent1">
                    <a:lumMod val="75000"/>
                  </a:schemeClr>
                </a:solidFill>
                <a:latin typeface="Arial Narrow" pitchFamily="34" charset="0"/>
              </a:rPr>
              <a:t>Lesions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similar</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to</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those</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from</a:t>
            </a:r>
            <a:r>
              <a:rPr lang="it-IT" sz="2000" dirty="0" smtClean="0">
                <a:solidFill>
                  <a:schemeClr val="accent1">
                    <a:lumMod val="75000"/>
                  </a:schemeClr>
                </a:solidFill>
                <a:latin typeface="Arial Narrow" pitchFamily="34" charset="0"/>
              </a:rPr>
              <a:t> IPV </a:t>
            </a:r>
            <a:r>
              <a:rPr lang="it-IT" sz="2000" dirty="0" err="1" smtClean="0">
                <a:solidFill>
                  <a:schemeClr val="accent1">
                    <a:lumMod val="75000"/>
                  </a:schemeClr>
                </a:solidFill>
                <a:latin typeface="Arial Narrow" pitchFamily="34" charset="0"/>
              </a:rPr>
              <a:t>may</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appear</a:t>
            </a:r>
            <a:r>
              <a:rPr lang="it-IT" sz="2000" dirty="0" smtClean="0">
                <a:solidFill>
                  <a:schemeClr val="accent1">
                    <a:lumMod val="75000"/>
                  </a:schemeClr>
                </a:solidFill>
                <a:latin typeface="Arial Narrow" pitchFamily="34" charset="0"/>
              </a:rPr>
              <a:t> on the </a:t>
            </a:r>
            <a:r>
              <a:rPr lang="it-IT" sz="2000" dirty="0" err="1" smtClean="0">
                <a:solidFill>
                  <a:schemeClr val="accent1">
                    <a:lumMod val="75000"/>
                  </a:schemeClr>
                </a:solidFill>
                <a:latin typeface="Arial Narrow" pitchFamily="34" charset="0"/>
              </a:rPr>
              <a:t>bull</a:t>
            </a:r>
            <a:r>
              <a:rPr lang="it-IT" sz="2000" dirty="0" smtClean="0">
                <a:solidFill>
                  <a:schemeClr val="accent1">
                    <a:lumMod val="75000"/>
                  </a:schemeClr>
                </a:solidFill>
                <a:latin typeface="Arial Narrow" pitchFamily="34" charset="0"/>
              </a:rPr>
              <a:t>’s </a:t>
            </a:r>
            <a:r>
              <a:rPr lang="it-IT" sz="2000" dirty="0" err="1" smtClean="0">
                <a:solidFill>
                  <a:schemeClr val="accent1">
                    <a:lumMod val="75000"/>
                  </a:schemeClr>
                </a:solidFill>
                <a:latin typeface="Arial Narrow" pitchFamily="34" charset="0"/>
              </a:rPr>
              <a:t>penis</a:t>
            </a:r>
            <a:r>
              <a:rPr lang="it-IT" sz="2000" dirty="0" smtClean="0">
                <a:solidFill>
                  <a:schemeClr val="accent1">
                    <a:lumMod val="75000"/>
                  </a:schemeClr>
                </a:solidFill>
                <a:latin typeface="Arial Narrow" pitchFamily="34" charset="0"/>
              </a:rPr>
              <a:t> and </a:t>
            </a:r>
            <a:r>
              <a:rPr lang="it-IT" sz="2000" dirty="0" err="1" smtClean="0">
                <a:solidFill>
                  <a:schemeClr val="accent1">
                    <a:lumMod val="75000"/>
                  </a:schemeClr>
                </a:solidFill>
                <a:latin typeface="Arial Narrow" pitchFamily="34" charset="0"/>
              </a:rPr>
              <a:t>prepuce</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This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infection</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is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believed</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to</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result</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from</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coitus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with</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an</a:t>
            </a:r>
            <a:r>
              <a:rPr lang="it-IT" sz="2000" dirty="0" smtClean="0">
                <a:solidFill>
                  <a:schemeClr val="accent1">
                    <a:lumMod val="75000"/>
                  </a:schemeClr>
                </a:solidFill>
                <a:latin typeface="Arial Narrow" pitchFamily="34" charset="0"/>
              </a:rPr>
              <a:t> IPV- </a:t>
            </a:r>
            <a:r>
              <a:rPr lang="it-IT" sz="2000" dirty="0" err="1" smtClean="0">
                <a:solidFill>
                  <a:schemeClr val="accent1">
                    <a:lumMod val="75000"/>
                  </a:schemeClr>
                </a:solidFill>
                <a:latin typeface="Arial Narrow" pitchFamily="34" charset="0"/>
              </a:rPr>
              <a:t>infected</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female</a:t>
            </a:r>
            <a:r>
              <a:rPr lang="it-IT" sz="2000" dirty="0" smtClean="0">
                <a:solidFill>
                  <a:schemeClr val="accent1">
                    <a:lumMod val="75000"/>
                  </a:schemeClr>
                </a:solidFill>
                <a:latin typeface="Arial Narrow" pitchFamily="34" charset="0"/>
              </a:rPr>
              <a:t>. The libido </a:t>
            </a:r>
            <a:r>
              <a:rPr lang="it-IT" sz="2000" dirty="0" err="1" smtClean="0">
                <a:solidFill>
                  <a:schemeClr val="accent1">
                    <a:lumMod val="75000"/>
                  </a:schemeClr>
                </a:solidFill>
                <a:latin typeface="Arial Narrow" pitchFamily="34" charset="0"/>
              </a:rPr>
              <a:t>of</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infected</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males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is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usually</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decreased</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temporarily</a:t>
            </a:r>
            <a:r>
              <a:rPr lang="it-IT" sz="2000" dirty="0" smtClean="0">
                <a:solidFill>
                  <a:schemeClr val="accent1">
                    <a:lumMod val="75000"/>
                  </a:schemeClr>
                </a:solidFill>
                <a:latin typeface="Arial Narrow" pitchFamily="34" charset="0"/>
              </a:rPr>
              <a:t> and the </a:t>
            </a:r>
            <a:r>
              <a:rPr lang="it-IT" sz="2000" dirty="0" err="1" smtClean="0">
                <a:solidFill>
                  <a:schemeClr val="accent1">
                    <a:lumMod val="75000"/>
                  </a:schemeClr>
                </a:solidFill>
                <a:latin typeface="Arial Narrow" pitchFamily="34" charset="0"/>
              </a:rPr>
              <a:t>condition</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is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known</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as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balanoposthitis</a:t>
            </a:r>
            <a:r>
              <a:rPr lang="it-IT" dirty="0" smtClean="0"/>
              <a:t>.</a:t>
            </a:r>
            <a:endParaRPr lang="it-IT" dirty="0"/>
          </a:p>
        </p:txBody>
      </p:sp>
      <p:pic>
        <p:nvPicPr>
          <p:cNvPr id="3" name="Immagine 2" descr="Infectious-pustular-vulvovaginitis.jpg"/>
          <p:cNvPicPr>
            <a:picLocks noChangeAspect="1"/>
          </p:cNvPicPr>
          <p:nvPr/>
        </p:nvPicPr>
        <p:blipFill>
          <a:blip r:embed="rId2" cstate="print"/>
          <a:stretch>
            <a:fillRect/>
          </a:stretch>
        </p:blipFill>
        <p:spPr>
          <a:xfrm>
            <a:off x="2843808" y="3933056"/>
            <a:ext cx="3744416" cy="270892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88640"/>
            <a:ext cx="8676456" cy="369332"/>
          </a:xfrm>
          <a:prstGeom prst="rect">
            <a:avLst/>
          </a:prstGeom>
          <a:noFill/>
        </p:spPr>
        <p:txBody>
          <a:bodyPr wrap="square" rtlCol="0">
            <a:spAutoFit/>
          </a:bodyPr>
          <a:lstStyle/>
          <a:p>
            <a:pPr algn="ctr"/>
            <a:r>
              <a:rPr lang="it-IT" b="1" i="1" dirty="0" smtClean="0">
                <a:solidFill>
                  <a:schemeClr val="accent1">
                    <a:lumMod val="75000"/>
                  </a:schemeClr>
                </a:solidFill>
                <a:latin typeface="Arial Narrow" pitchFamily="34" charset="0"/>
              </a:rPr>
              <a:t>DIAGNOSIS</a:t>
            </a:r>
            <a:endParaRPr lang="it-IT" b="1" i="1" dirty="0">
              <a:solidFill>
                <a:schemeClr val="accent1">
                  <a:lumMod val="75000"/>
                </a:schemeClr>
              </a:solidFill>
              <a:latin typeface="Arial Narrow" pitchFamily="34" charset="0"/>
            </a:endParaRPr>
          </a:p>
        </p:txBody>
      </p:sp>
      <p:sp>
        <p:nvSpPr>
          <p:cNvPr id="3" name="CasellaDiTesto 2"/>
          <p:cNvSpPr txBox="1"/>
          <p:nvPr/>
        </p:nvSpPr>
        <p:spPr>
          <a:xfrm>
            <a:off x="179512" y="764704"/>
            <a:ext cx="8748464" cy="2677656"/>
          </a:xfrm>
          <a:prstGeom prst="rect">
            <a:avLst/>
          </a:prstGeom>
          <a:noFill/>
        </p:spPr>
        <p:txBody>
          <a:bodyPr wrap="square" rtlCol="0">
            <a:spAutoFit/>
          </a:bodyPr>
          <a:lstStyle/>
          <a:p>
            <a:r>
              <a:rPr lang="en-US" sz="2400" dirty="0">
                <a:solidFill>
                  <a:schemeClr val="accent1">
                    <a:lumMod val="75000"/>
                  </a:schemeClr>
                </a:solidFill>
                <a:latin typeface="Arial Narrow" pitchFamily="34" charset="0"/>
              </a:rPr>
              <a:t>Clinical signs of IBR are indicative of BoHV-1 infection but laboratory tests are required for a definitive diagnosis</a:t>
            </a:r>
            <a:r>
              <a:rPr lang="en-US" sz="2400" dirty="0" smtClean="0">
                <a:solidFill>
                  <a:schemeClr val="accent1">
                    <a:lumMod val="75000"/>
                  </a:schemeClr>
                </a:solidFill>
                <a:latin typeface="Arial Narrow" pitchFamily="34" charset="0"/>
              </a:rPr>
              <a:t>.</a:t>
            </a:r>
            <a:endParaRPr lang="en-US" sz="2400" dirty="0">
              <a:solidFill>
                <a:schemeClr val="accent1">
                  <a:lumMod val="75000"/>
                </a:schemeClr>
              </a:solidFill>
              <a:latin typeface="Arial Narrow" pitchFamily="34" charset="0"/>
            </a:endParaRPr>
          </a:p>
          <a:p>
            <a:r>
              <a:rPr lang="en-US" sz="2400" dirty="0">
                <a:solidFill>
                  <a:schemeClr val="accent1">
                    <a:lumMod val="75000"/>
                  </a:schemeClr>
                </a:solidFill>
                <a:latin typeface="Arial Narrow" pitchFamily="34" charset="0"/>
              </a:rPr>
              <a:t>Clinical signs and </a:t>
            </a:r>
            <a:r>
              <a:rPr lang="en-US" sz="2400" dirty="0" err="1">
                <a:solidFill>
                  <a:schemeClr val="accent1">
                    <a:lumMod val="75000"/>
                  </a:schemeClr>
                </a:solidFill>
                <a:latin typeface="Arial Narrow" pitchFamily="34" charset="0"/>
              </a:rPr>
              <a:t>signalment</a:t>
            </a:r>
            <a:r>
              <a:rPr lang="en-US" sz="2400" dirty="0">
                <a:solidFill>
                  <a:schemeClr val="accent1">
                    <a:lumMod val="75000"/>
                  </a:schemeClr>
                </a:solidFill>
                <a:latin typeface="Arial Narrow" pitchFamily="34" charset="0"/>
              </a:rPr>
              <a:t> (young cattle in a feedlot) are indicative of BoHV-1 infection. However many other respiratory diseases may cause the same or similar signs. Often respiratory disease in cattle is caused by multiple concurrent viral and bacterial infections (</a:t>
            </a:r>
            <a:r>
              <a:rPr lang="en-US" sz="2400" dirty="0" err="1">
                <a:solidFill>
                  <a:schemeClr val="accent1">
                    <a:lumMod val="75000"/>
                  </a:schemeClr>
                </a:solidFill>
                <a:latin typeface="Arial Narrow" pitchFamily="34" charset="0"/>
              </a:rPr>
              <a:t>e.g.</a:t>
            </a:r>
            <a:r>
              <a:rPr lang="en-US" sz="2400" i="1" dirty="0" err="1">
                <a:solidFill>
                  <a:schemeClr val="accent1">
                    <a:lumMod val="75000"/>
                  </a:schemeClr>
                </a:solidFill>
                <a:latin typeface="Arial Narrow" pitchFamily="34" charset="0"/>
              </a:rPr>
              <a:t>Pasteurella</a:t>
            </a:r>
            <a:r>
              <a:rPr lang="en-US" sz="2400" i="1" dirty="0">
                <a:solidFill>
                  <a:schemeClr val="accent1">
                    <a:lumMod val="75000"/>
                  </a:schemeClr>
                </a:solidFill>
                <a:latin typeface="Arial Narrow" pitchFamily="34" charset="0"/>
              </a:rPr>
              <a:t> </a:t>
            </a:r>
            <a:r>
              <a:rPr lang="en-US" sz="2400" i="1" dirty="0" err="1">
                <a:solidFill>
                  <a:schemeClr val="accent1">
                    <a:lumMod val="75000"/>
                  </a:schemeClr>
                </a:solidFill>
                <a:latin typeface="Arial Narrow" pitchFamily="34" charset="0"/>
              </a:rPr>
              <a:t>multocida</a:t>
            </a:r>
            <a:r>
              <a:rPr lang="en-US" sz="2400" dirty="0">
                <a:solidFill>
                  <a:schemeClr val="accent1">
                    <a:lumMod val="75000"/>
                  </a:schemeClr>
                </a:solidFill>
                <a:latin typeface="Arial Narrow" pitchFamily="34" charset="0"/>
              </a:rPr>
              <a:t>, </a:t>
            </a:r>
            <a:r>
              <a:rPr lang="en-US" sz="2400" i="1" dirty="0" err="1">
                <a:solidFill>
                  <a:schemeClr val="accent1">
                    <a:lumMod val="75000"/>
                  </a:schemeClr>
                </a:solidFill>
                <a:latin typeface="Arial Narrow" pitchFamily="34" charset="0"/>
              </a:rPr>
              <a:t>Mannheimia</a:t>
            </a:r>
            <a:r>
              <a:rPr lang="en-US" sz="2400" i="1" dirty="0">
                <a:solidFill>
                  <a:schemeClr val="accent1">
                    <a:lumMod val="75000"/>
                  </a:schemeClr>
                </a:solidFill>
                <a:latin typeface="Arial Narrow" pitchFamily="34" charset="0"/>
              </a:rPr>
              <a:t> </a:t>
            </a:r>
            <a:r>
              <a:rPr lang="en-US" sz="2400" i="1" dirty="0" err="1">
                <a:solidFill>
                  <a:schemeClr val="accent1">
                    <a:lumMod val="75000"/>
                  </a:schemeClr>
                </a:solidFill>
                <a:latin typeface="Arial Narrow" pitchFamily="34" charset="0"/>
              </a:rPr>
              <a:t>haemolytica</a:t>
            </a:r>
            <a:r>
              <a:rPr lang="en-US" sz="2400" dirty="0">
                <a:solidFill>
                  <a:schemeClr val="accent1">
                    <a:lumMod val="75000"/>
                  </a:schemeClr>
                </a:solidFill>
                <a:latin typeface="Arial Narrow" pitchFamily="34" charset="0"/>
              </a:rPr>
              <a:t> etc). </a:t>
            </a:r>
            <a:endParaRPr lang="en-US" sz="2400" dirty="0" smtClean="0">
              <a:solidFill>
                <a:schemeClr val="accent1">
                  <a:lumMod val="75000"/>
                </a:schemeClr>
              </a:solidFill>
              <a:latin typeface="Arial Narrow" pitchFamily="34" charset="0"/>
            </a:endParaRPr>
          </a:p>
        </p:txBody>
      </p:sp>
      <p:pic>
        <p:nvPicPr>
          <p:cNvPr id="4" name="Immagine 3" descr="al0913_vacunasIBRsignosclinicos.jpg"/>
          <p:cNvPicPr>
            <a:picLocks noChangeAspect="1"/>
          </p:cNvPicPr>
          <p:nvPr/>
        </p:nvPicPr>
        <p:blipFill>
          <a:blip r:embed="rId2" cstate="print"/>
          <a:stretch>
            <a:fillRect/>
          </a:stretch>
        </p:blipFill>
        <p:spPr>
          <a:xfrm>
            <a:off x="323528" y="3717032"/>
            <a:ext cx="7776864" cy="28067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4" y="620688"/>
            <a:ext cx="8064896" cy="5601533"/>
          </a:xfrm>
          <a:prstGeom prst="rect">
            <a:avLst/>
          </a:prstGeom>
          <a:noFill/>
        </p:spPr>
        <p:txBody>
          <a:bodyPr wrap="square" rtlCol="0">
            <a:spAutoFit/>
          </a:bodyPr>
          <a:lstStyle/>
          <a:p>
            <a:endParaRPr lang="en-US" dirty="0" smtClean="0"/>
          </a:p>
          <a:p>
            <a:r>
              <a:rPr lang="en-US" sz="2000" dirty="0" smtClean="0">
                <a:solidFill>
                  <a:schemeClr val="accent1">
                    <a:lumMod val="75000"/>
                  </a:schemeClr>
                </a:solidFill>
                <a:latin typeface="Arial Narrow" pitchFamily="34" charset="0"/>
              </a:rPr>
              <a:t>Laboratory tests are required for a specific viral diagnosis.</a:t>
            </a:r>
          </a:p>
          <a:p>
            <a:endParaRPr lang="en-US" sz="2000" dirty="0" smtClean="0">
              <a:solidFill>
                <a:schemeClr val="accent1">
                  <a:lumMod val="75000"/>
                </a:schemeClr>
              </a:solidFill>
              <a:latin typeface="Arial Narrow" pitchFamily="34" charset="0"/>
            </a:endParaRPr>
          </a:p>
          <a:p>
            <a:endParaRPr lang="en-US" sz="2000" b="1" dirty="0" smtClean="0">
              <a:solidFill>
                <a:schemeClr val="accent1">
                  <a:lumMod val="75000"/>
                </a:schemeClr>
              </a:solidFill>
              <a:latin typeface="Arial Narrow" pitchFamily="34" charset="0"/>
            </a:endParaRPr>
          </a:p>
          <a:p>
            <a:pPr>
              <a:buFont typeface="Wingdings" pitchFamily="2" charset="2"/>
              <a:buChar char="§"/>
            </a:pPr>
            <a:r>
              <a:rPr lang="en-US" sz="2000" b="1" dirty="0" smtClean="0">
                <a:solidFill>
                  <a:schemeClr val="accent1">
                    <a:lumMod val="75000"/>
                  </a:schemeClr>
                </a:solidFill>
                <a:latin typeface="Arial Narrow" pitchFamily="34" charset="0"/>
              </a:rPr>
              <a:t> Virus neutralization</a:t>
            </a:r>
          </a:p>
          <a:p>
            <a:r>
              <a:rPr lang="en-US" sz="2000" dirty="0" smtClean="0">
                <a:solidFill>
                  <a:schemeClr val="accent1">
                    <a:lumMod val="75000"/>
                  </a:schemeClr>
                </a:solidFill>
                <a:latin typeface="Arial Narrow" pitchFamily="34" charset="0"/>
              </a:rPr>
              <a:t>Retrospective diagnosis of BoHV-1 infection can be made by measuring antibody </a:t>
            </a:r>
            <a:r>
              <a:rPr lang="en-US" sz="2000" dirty="0" err="1" smtClean="0">
                <a:solidFill>
                  <a:schemeClr val="accent1">
                    <a:lumMod val="75000"/>
                  </a:schemeClr>
                </a:solidFill>
                <a:latin typeface="Arial Narrow" pitchFamily="34" charset="0"/>
              </a:rPr>
              <a:t>titres</a:t>
            </a:r>
            <a:r>
              <a:rPr lang="en-US" sz="2000" dirty="0" smtClean="0">
                <a:solidFill>
                  <a:schemeClr val="accent1">
                    <a:lumMod val="75000"/>
                  </a:schemeClr>
                </a:solidFill>
                <a:latin typeface="Arial Narrow" pitchFamily="34" charset="0"/>
              </a:rPr>
              <a:t> in paired sera samples. First sample is collected during the clinical phase and a second sample is collected 4 weeks later.</a:t>
            </a:r>
          </a:p>
          <a:p>
            <a:endParaRPr lang="en-US" sz="2000" dirty="0" smtClean="0">
              <a:solidFill>
                <a:schemeClr val="accent1">
                  <a:lumMod val="75000"/>
                </a:schemeClr>
              </a:solidFill>
              <a:latin typeface="Arial Narrow" pitchFamily="34" charset="0"/>
            </a:endParaRPr>
          </a:p>
          <a:p>
            <a:pPr>
              <a:buFont typeface="Wingdings" pitchFamily="2" charset="2"/>
              <a:buChar char="§"/>
            </a:pPr>
            <a:r>
              <a:rPr lang="en-US" sz="2000" b="1" dirty="0" smtClean="0">
                <a:solidFill>
                  <a:schemeClr val="accent1">
                    <a:lumMod val="75000"/>
                  </a:schemeClr>
                </a:solidFill>
                <a:latin typeface="Arial Narrow" pitchFamily="34" charset="0"/>
              </a:rPr>
              <a:t> ELISA</a:t>
            </a:r>
          </a:p>
          <a:p>
            <a:r>
              <a:rPr lang="en-US" sz="2000" dirty="0" smtClean="0">
                <a:solidFill>
                  <a:schemeClr val="accent1">
                    <a:lumMod val="75000"/>
                  </a:schemeClr>
                </a:solidFill>
                <a:latin typeface="Arial Narrow" pitchFamily="34" charset="0"/>
              </a:rPr>
              <a:t>There are two types of BoHV-1 ELISA tests currently available. The use of marker</a:t>
            </a:r>
            <a:r>
              <a:rPr lang="en-US" sz="2000" b="1" u="sng" dirty="0" smtClean="0">
                <a:solidFill>
                  <a:schemeClr val="accent1">
                    <a:lumMod val="75000"/>
                  </a:schemeClr>
                </a:solidFill>
                <a:latin typeface="Arial Narrow" pitchFamily="34" charset="0"/>
              </a:rPr>
              <a:t> </a:t>
            </a:r>
            <a:r>
              <a:rPr lang="en-US" sz="2000" dirty="0" smtClean="0">
                <a:solidFill>
                  <a:schemeClr val="accent1">
                    <a:lumMod val="75000"/>
                  </a:schemeClr>
                </a:solidFill>
                <a:latin typeface="Arial Narrow" pitchFamily="34" charset="0"/>
              </a:rPr>
              <a:t>vaccines is important in the differentiation of infected and vaccinated animals.</a:t>
            </a:r>
          </a:p>
          <a:p>
            <a:endParaRPr lang="en-US" sz="2000" dirty="0" smtClean="0">
              <a:solidFill>
                <a:schemeClr val="accent1">
                  <a:lumMod val="75000"/>
                </a:schemeClr>
              </a:solidFill>
              <a:latin typeface="Arial Narrow" pitchFamily="34" charset="0"/>
            </a:endParaRPr>
          </a:p>
          <a:p>
            <a:pPr>
              <a:buFont typeface="Wingdings" pitchFamily="2" charset="2"/>
              <a:buChar char="§"/>
            </a:pPr>
            <a:r>
              <a:rPr lang="en-US" sz="2000" b="1" dirty="0" smtClean="0">
                <a:solidFill>
                  <a:schemeClr val="accent1">
                    <a:lumMod val="75000"/>
                  </a:schemeClr>
                </a:solidFill>
                <a:latin typeface="Arial Narrow" pitchFamily="34" charset="0"/>
              </a:rPr>
              <a:t> Post-mortem Examination</a:t>
            </a:r>
          </a:p>
          <a:p>
            <a:pPr>
              <a:buFont typeface="Wingdings" pitchFamily="2" charset="2"/>
              <a:buChar char="Ø"/>
            </a:pPr>
            <a:r>
              <a:rPr lang="en-US" sz="2000" dirty="0" smtClean="0">
                <a:solidFill>
                  <a:schemeClr val="accent1">
                    <a:lumMod val="75000"/>
                  </a:schemeClr>
                </a:solidFill>
                <a:latin typeface="Arial Narrow" pitchFamily="34" charset="0"/>
              </a:rPr>
              <a:t> IBR infection is rarely fatal unless complicated by secondary bacterial infection;</a:t>
            </a:r>
          </a:p>
          <a:p>
            <a:pPr>
              <a:buFont typeface="Wingdings" pitchFamily="2" charset="2"/>
              <a:buChar char="Ø"/>
            </a:pPr>
            <a:r>
              <a:rPr lang="en-US" sz="2000" dirty="0" smtClean="0">
                <a:solidFill>
                  <a:schemeClr val="accent1">
                    <a:lumMod val="75000"/>
                  </a:schemeClr>
                </a:solidFill>
                <a:latin typeface="Arial Narrow" pitchFamily="34" charset="0"/>
              </a:rPr>
              <a:t> Congestion of the tracheal mucosa with </a:t>
            </a:r>
            <a:r>
              <a:rPr lang="en-US" sz="2000" dirty="0" err="1" smtClean="0">
                <a:solidFill>
                  <a:schemeClr val="accent1">
                    <a:lumMod val="75000"/>
                  </a:schemeClr>
                </a:solidFill>
                <a:latin typeface="Arial Narrow" pitchFamily="34" charset="0"/>
              </a:rPr>
              <a:t>petechial</a:t>
            </a:r>
            <a:r>
              <a:rPr lang="en-US" sz="2000" dirty="0" smtClean="0">
                <a:solidFill>
                  <a:schemeClr val="accent1">
                    <a:lumMod val="75000"/>
                  </a:schemeClr>
                </a:solidFill>
                <a:latin typeface="Arial Narrow" pitchFamily="34" charset="0"/>
              </a:rPr>
              <a:t> </a:t>
            </a:r>
            <a:r>
              <a:rPr lang="en-US" sz="2000" dirty="0" err="1" smtClean="0">
                <a:solidFill>
                  <a:schemeClr val="accent1">
                    <a:lumMod val="75000"/>
                  </a:schemeClr>
                </a:solidFill>
                <a:latin typeface="Arial Narrow" pitchFamily="34" charset="0"/>
              </a:rPr>
              <a:t>haemorrhages</a:t>
            </a:r>
            <a:r>
              <a:rPr lang="en-US" sz="2000" dirty="0" smtClean="0">
                <a:solidFill>
                  <a:schemeClr val="accent1">
                    <a:lumMod val="75000"/>
                  </a:schemeClr>
                </a:solidFill>
                <a:latin typeface="Arial Narrow" pitchFamily="34" charset="0"/>
              </a:rPr>
              <a:t>;</a:t>
            </a:r>
          </a:p>
          <a:p>
            <a:pPr>
              <a:buFont typeface="Wingdings" pitchFamily="2" charset="2"/>
              <a:buChar char="Ø"/>
            </a:pPr>
            <a:r>
              <a:rPr lang="en-US" sz="2000" dirty="0" smtClean="0">
                <a:solidFill>
                  <a:schemeClr val="accent1">
                    <a:lumMod val="75000"/>
                  </a:schemeClr>
                </a:solidFill>
                <a:latin typeface="Arial Narrow" pitchFamily="34" charset="0"/>
              </a:rPr>
              <a:t> Inflammatory lesions do not usually extend into airways contained within the lung;</a:t>
            </a:r>
          </a:p>
          <a:p>
            <a:pPr>
              <a:buFont typeface="Wingdings" pitchFamily="2" charset="2"/>
              <a:buChar char="Ø"/>
            </a:pPr>
            <a:r>
              <a:rPr lang="en-US" sz="2000" dirty="0" smtClean="0">
                <a:solidFill>
                  <a:schemeClr val="accent1">
                    <a:lumMod val="75000"/>
                  </a:schemeClr>
                </a:solidFill>
                <a:latin typeface="Arial Narrow" pitchFamily="34" charset="0"/>
              </a:rPr>
              <a:t> </a:t>
            </a:r>
            <a:r>
              <a:rPr lang="en-US" sz="2000" dirty="0" err="1" smtClean="0">
                <a:solidFill>
                  <a:schemeClr val="accent1">
                    <a:lumMod val="75000"/>
                  </a:schemeClr>
                </a:solidFill>
                <a:latin typeface="Arial Narrow" pitchFamily="34" charset="0"/>
              </a:rPr>
              <a:t>Pustular</a:t>
            </a:r>
            <a:r>
              <a:rPr lang="en-US" sz="2000" dirty="0" smtClean="0">
                <a:solidFill>
                  <a:schemeClr val="accent1">
                    <a:lumMod val="75000"/>
                  </a:schemeClr>
                </a:solidFill>
                <a:latin typeface="Arial Narrow" pitchFamily="34" charset="0"/>
              </a:rPr>
              <a:t> lesions.</a:t>
            </a:r>
            <a:endParaRPr lang="en-US" sz="2000" dirty="0">
              <a:solidFill>
                <a:schemeClr val="accent1">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59632" y="332656"/>
            <a:ext cx="5904656" cy="369332"/>
          </a:xfrm>
          <a:prstGeom prst="rect">
            <a:avLst/>
          </a:prstGeom>
          <a:noFill/>
        </p:spPr>
        <p:txBody>
          <a:bodyPr wrap="square" rtlCol="0">
            <a:spAutoFit/>
          </a:bodyPr>
          <a:lstStyle/>
          <a:p>
            <a:pPr algn="ctr"/>
            <a:r>
              <a:rPr lang="it-IT" b="1" i="1" dirty="0" smtClean="0">
                <a:solidFill>
                  <a:schemeClr val="accent1">
                    <a:lumMod val="75000"/>
                  </a:schemeClr>
                </a:solidFill>
                <a:latin typeface="Arial Narrow" pitchFamily="34" charset="0"/>
              </a:rPr>
              <a:t>ANATOMOPATHOLOGY.</a:t>
            </a:r>
            <a:endParaRPr lang="it-IT" b="1" i="1" dirty="0">
              <a:solidFill>
                <a:schemeClr val="accent1">
                  <a:lumMod val="75000"/>
                </a:schemeClr>
              </a:solidFill>
              <a:latin typeface="Arial Narrow" pitchFamily="34" charset="0"/>
            </a:endParaRPr>
          </a:p>
        </p:txBody>
      </p:sp>
      <p:sp>
        <p:nvSpPr>
          <p:cNvPr id="3" name="CasellaDiTesto 2"/>
          <p:cNvSpPr txBox="1"/>
          <p:nvPr/>
        </p:nvSpPr>
        <p:spPr>
          <a:xfrm>
            <a:off x="899592" y="1124744"/>
            <a:ext cx="7488832" cy="4401205"/>
          </a:xfrm>
          <a:prstGeom prst="rect">
            <a:avLst/>
          </a:prstGeom>
          <a:noFill/>
        </p:spPr>
        <p:txBody>
          <a:bodyPr wrap="square" rtlCol="0">
            <a:spAutoFit/>
          </a:bodyPr>
          <a:lstStyle/>
          <a:p>
            <a:r>
              <a:rPr lang="en-US" sz="2000" dirty="0" smtClean="0">
                <a:solidFill>
                  <a:schemeClr val="accent1">
                    <a:lumMod val="75000"/>
                  </a:schemeClr>
                </a:solidFill>
                <a:latin typeface="Arial Narrow" pitchFamily="34" charset="0"/>
              </a:rPr>
              <a:t>The gross changes associated with an uncomplicated BHV-1 infection usually consist of </a:t>
            </a:r>
            <a:r>
              <a:rPr lang="en-US" sz="2000" dirty="0" err="1" smtClean="0">
                <a:solidFill>
                  <a:schemeClr val="accent1">
                    <a:lumMod val="75000"/>
                  </a:schemeClr>
                </a:solidFill>
                <a:latin typeface="Arial Narrow" pitchFamily="34" charset="0"/>
              </a:rPr>
              <a:t>pustular</a:t>
            </a:r>
            <a:r>
              <a:rPr lang="en-US" sz="2000" dirty="0" smtClean="0">
                <a:solidFill>
                  <a:schemeClr val="accent1">
                    <a:lumMod val="75000"/>
                  </a:schemeClr>
                </a:solidFill>
                <a:latin typeface="Arial Narrow" pitchFamily="34" charset="0"/>
              </a:rPr>
              <a:t> formation and shallow ulceration of the epithelium of the upper respiratory tract (including larynx and trachea) and the genitalia. There can be severe necrotic ulceration of the epithelium of the larynx and trachea in some cases. When pneumonia occurs, the changes are not </a:t>
            </a:r>
            <a:r>
              <a:rPr lang="en-US" sz="2000" dirty="0" err="1" smtClean="0">
                <a:solidFill>
                  <a:schemeClr val="accent1">
                    <a:lumMod val="75000"/>
                  </a:schemeClr>
                </a:solidFill>
                <a:latin typeface="Arial Narrow" pitchFamily="34" charset="0"/>
              </a:rPr>
              <a:t>pathognomic</a:t>
            </a:r>
            <a:r>
              <a:rPr lang="en-US" sz="2000" dirty="0" smtClean="0">
                <a:solidFill>
                  <a:schemeClr val="accent1">
                    <a:lumMod val="75000"/>
                  </a:schemeClr>
                </a:solidFill>
                <a:latin typeface="Arial Narrow" pitchFamily="34" charset="0"/>
              </a:rPr>
              <a:t> and are due to a combination of the effects of the virus and secondary bacterial infections. Histological changes that occur in uncomplicated respiratory cases are those of acute catarrhal inflammation </a:t>
            </a:r>
            <a:r>
              <a:rPr lang="it-IT" sz="2000" dirty="0" err="1" smtClean="0">
                <a:solidFill>
                  <a:schemeClr val="accent1">
                    <a:lumMod val="75000"/>
                  </a:schemeClr>
                </a:solidFill>
                <a:latin typeface="Arial Narrow" pitchFamily="34" charset="0"/>
              </a:rPr>
              <a:t>with</a:t>
            </a:r>
            <a:r>
              <a:rPr lang="it-IT" sz="2000" dirty="0" smtClean="0">
                <a:solidFill>
                  <a:schemeClr val="accent1">
                    <a:lumMod val="75000"/>
                  </a:schemeClr>
                </a:solidFill>
                <a:latin typeface="Arial Narrow" pitchFamily="34" charset="0"/>
              </a:rPr>
              <a:t> rare </a:t>
            </a:r>
            <a:r>
              <a:rPr lang="it-IT" sz="2000" dirty="0" err="1" smtClean="0">
                <a:solidFill>
                  <a:schemeClr val="accent1">
                    <a:lumMod val="75000"/>
                  </a:schemeClr>
                </a:solidFill>
                <a:latin typeface="Arial Narrow" pitchFamily="34" charset="0"/>
              </a:rPr>
              <a:t>inclusion</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bodies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as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well</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as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lymphocytic</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infiltration</a:t>
            </a:r>
            <a:r>
              <a:rPr lang="it-IT" sz="2000" dirty="0" smtClean="0">
                <a:solidFill>
                  <a:schemeClr val="accent1">
                    <a:lumMod val="75000"/>
                  </a:schemeClr>
                </a:solidFill>
                <a:latin typeface="Arial Narrow" pitchFamily="34" charset="0"/>
              </a:rPr>
              <a:t> in the mucosa, edema in the lamina propria, and </a:t>
            </a:r>
            <a:r>
              <a:rPr lang="it-IT" sz="2000" dirty="0" err="1" smtClean="0">
                <a:solidFill>
                  <a:schemeClr val="accent1">
                    <a:lumMod val="75000"/>
                  </a:schemeClr>
                </a:solidFill>
                <a:latin typeface="Arial Narrow" pitchFamily="34" charset="0"/>
              </a:rPr>
              <a:t>type</a:t>
            </a:r>
            <a:r>
              <a:rPr lang="it-IT" sz="2000" dirty="0" smtClean="0">
                <a:solidFill>
                  <a:schemeClr val="accent1">
                    <a:lumMod val="75000"/>
                  </a:schemeClr>
                </a:solidFill>
                <a:latin typeface="Arial Narrow" pitchFamily="34" charset="0"/>
              </a:rPr>
              <a:t> A </a:t>
            </a:r>
            <a:r>
              <a:rPr lang="it-IT" sz="2000" dirty="0" err="1" smtClean="0">
                <a:solidFill>
                  <a:schemeClr val="accent1">
                    <a:lumMod val="75000"/>
                  </a:schemeClr>
                </a:solidFill>
                <a:latin typeface="Arial Narrow" pitchFamily="34" charset="0"/>
              </a:rPr>
              <a:t>eosinophilic</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inclusion</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bodies</a:t>
            </a:r>
            <a:r>
              <a:rPr lang="it-IT" sz="2000" dirty="0" smtClean="0">
                <a:solidFill>
                  <a:schemeClr val="accent1">
                    <a:lumMod val="75000"/>
                  </a:schemeClr>
                </a:solidFill>
                <a:latin typeface="Arial Narrow" pitchFamily="34" charset="0"/>
              </a:rPr>
              <a:t> can </a:t>
            </a:r>
            <a:r>
              <a:rPr lang="it-IT" sz="2000" dirty="0" err="1" smtClean="0">
                <a:solidFill>
                  <a:schemeClr val="accent1">
                    <a:lumMod val="75000"/>
                  </a:schemeClr>
                </a:solidFill>
                <a:latin typeface="Arial Narrow" pitchFamily="34" charset="0"/>
              </a:rPr>
              <a:t>be</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seen</a:t>
            </a:r>
            <a:r>
              <a:rPr lang="en-US" sz="2000" dirty="0" smtClean="0">
                <a:solidFill>
                  <a:schemeClr val="accent1">
                    <a:lumMod val="75000"/>
                  </a:schemeClr>
                </a:solidFill>
                <a:latin typeface="Arial Narrow" pitchFamily="34" charset="0"/>
              </a:rPr>
              <a:t>. There is destruction of the epithelium with necrotic foci in the laryngeal and epiglottal mucosa. </a:t>
            </a:r>
            <a:r>
              <a:rPr lang="en-US" sz="2000" dirty="0" err="1" smtClean="0">
                <a:solidFill>
                  <a:schemeClr val="accent1">
                    <a:lumMod val="75000"/>
                  </a:schemeClr>
                </a:solidFill>
                <a:latin typeface="Arial Narrow" pitchFamily="34" charset="0"/>
              </a:rPr>
              <a:t>Broncho</a:t>
            </a:r>
            <a:r>
              <a:rPr lang="en-US" sz="2000" dirty="0" smtClean="0">
                <a:solidFill>
                  <a:schemeClr val="accent1">
                    <a:lumMod val="75000"/>
                  </a:schemeClr>
                </a:solidFill>
                <a:latin typeface="Arial Narrow" pitchFamily="34" charset="0"/>
              </a:rPr>
              <a:t>-pneumonic lesions can result from bacterial complication. </a:t>
            </a:r>
            <a:r>
              <a:rPr lang="en-US" sz="2000" dirty="0" err="1" smtClean="0">
                <a:solidFill>
                  <a:schemeClr val="accent1">
                    <a:lumMod val="75000"/>
                  </a:schemeClr>
                </a:solidFill>
                <a:latin typeface="Arial Narrow" pitchFamily="34" charset="0"/>
              </a:rPr>
              <a:t>Intranuclear</a:t>
            </a:r>
            <a:r>
              <a:rPr lang="en-US" sz="2000" dirty="0" smtClean="0">
                <a:solidFill>
                  <a:schemeClr val="accent1">
                    <a:lumMod val="75000"/>
                  </a:schemeClr>
                </a:solidFill>
                <a:latin typeface="Arial Narrow" pitchFamily="34" charset="0"/>
              </a:rPr>
              <a:t> inclusions may be found in epithelial cells of the respiratory tract during the early stages of infection.</a:t>
            </a:r>
            <a:endParaRPr lang="it-IT" sz="2000" dirty="0">
              <a:solidFill>
                <a:schemeClr val="accent1">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descr="1373401_xlarge.jpg"/>
          <p:cNvPicPr>
            <a:picLocks noGrp="1" noChangeAspect="1"/>
          </p:cNvPicPr>
          <p:nvPr>
            <p:ph type="pic" idx="1"/>
          </p:nvPr>
        </p:nvPicPr>
        <p:blipFill>
          <a:blip r:embed="rId2" cstate="print"/>
          <a:srcRect l="21457" r="21457"/>
          <a:stretch>
            <a:fillRect/>
          </a:stretch>
        </p:blipFill>
        <p:spPr>
          <a:xfrm>
            <a:off x="395536" y="260648"/>
            <a:ext cx="5544616" cy="63367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Segnaposto testo 3"/>
          <p:cNvSpPr>
            <a:spLocks noGrp="1"/>
          </p:cNvSpPr>
          <p:nvPr>
            <p:ph type="body" sz="half" idx="2"/>
          </p:nvPr>
        </p:nvSpPr>
        <p:spPr/>
        <p:txBody>
          <a:bodyPr/>
          <a:lstStyle/>
          <a:p>
            <a:r>
              <a:rPr lang="it-IT" b="1" dirty="0" smtClean="0"/>
              <a:t> </a:t>
            </a:r>
            <a:r>
              <a:rPr lang="it-IT" sz="3200" b="1" dirty="0" smtClean="0">
                <a:solidFill>
                  <a:schemeClr val="accent1">
                    <a:lumMod val="75000"/>
                  </a:schemeClr>
                </a:solidFill>
                <a:latin typeface="Arial Narrow" pitchFamily="34" charset="0"/>
              </a:rPr>
              <a:t>Bovine trachea </a:t>
            </a:r>
            <a:r>
              <a:rPr lang="it-IT" sz="3200" b="1" dirty="0" err="1" smtClean="0">
                <a:solidFill>
                  <a:schemeClr val="accent1">
                    <a:lumMod val="75000"/>
                  </a:schemeClr>
                </a:solidFill>
                <a:latin typeface="Arial Narrow" pitchFamily="34" charset="0"/>
              </a:rPr>
              <a:t>necrotic</a:t>
            </a:r>
            <a:r>
              <a:rPr lang="it-IT" sz="3200" b="1" dirty="0" smtClean="0">
                <a:solidFill>
                  <a:schemeClr val="accent1">
                    <a:lumMod val="75000"/>
                  </a:schemeClr>
                </a:solidFill>
                <a:latin typeface="Arial Narrow" pitchFamily="34" charset="0"/>
              </a:rPr>
              <a:t> </a:t>
            </a:r>
            <a:r>
              <a:rPr lang="it-IT" sz="3200" b="1" dirty="0" err="1" smtClean="0">
                <a:solidFill>
                  <a:schemeClr val="accent1">
                    <a:lumMod val="75000"/>
                  </a:schemeClr>
                </a:solidFill>
                <a:latin typeface="Arial Narrow" pitchFamily="34" charset="0"/>
              </a:rPr>
              <a:t>plaques</a:t>
            </a:r>
            <a:endParaRPr lang="it-IT" sz="3200" b="1" dirty="0">
              <a:solidFill>
                <a:schemeClr val="accent1">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ys_path_resp_aps1_3.jpg"/>
          <p:cNvPicPr>
            <a:picLocks noChangeAspect="1"/>
          </p:cNvPicPr>
          <p:nvPr/>
        </p:nvPicPr>
        <p:blipFill>
          <a:blip r:embed="rId2" cstate="print"/>
          <a:stretch>
            <a:fillRect/>
          </a:stretch>
        </p:blipFill>
        <p:spPr>
          <a:xfrm>
            <a:off x="611560" y="476672"/>
            <a:ext cx="5040560" cy="2736304"/>
          </a:xfrm>
          <a:prstGeom prst="rect">
            <a:avLst/>
          </a:prstGeom>
        </p:spPr>
      </p:pic>
      <p:pic>
        <p:nvPicPr>
          <p:cNvPr id="3" name="Immagine 2" descr="1373403_xlarge.jpg"/>
          <p:cNvPicPr>
            <a:picLocks noChangeAspect="1"/>
          </p:cNvPicPr>
          <p:nvPr/>
        </p:nvPicPr>
        <p:blipFill>
          <a:blip r:embed="rId3" cstate="print"/>
          <a:stretch>
            <a:fillRect/>
          </a:stretch>
        </p:blipFill>
        <p:spPr>
          <a:xfrm>
            <a:off x="755576" y="3429000"/>
            <a:ext cx="5040560" cy="278092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descr="1373399_xlarge.jpg"/>
          <p:cNvPicPr>
            <a:picLocks noGrp="1" noChangeAspect="1"/>
          </p:cNvPicPr>
          <p:nvPr>
            <p:ph type="pic" idx="1"/>
          </p:nvPr>
        </p:nvPicPr>
        <p:blipFill>
          <a:blip r:embed="rId2" cstate="print"/>
          <a:srcRect l="20236" r="20236"/>
          <a:stretch>
            <a:fillRect/>
          </a:stretch>
        </p:blipFill>
        <p:spPr>
          <a:xfrm>
            <a:off x="179512" y="188640"/>
            <a:ext cx="5796136" cy="6669360"/>
          </a:xfrm>
        </p:spPr>
      </p:pic>
      <p:sp>
        <p:nvSpPr>
          <p:cNvPr id="6" name="Titolo 1"/>
          <p:cNvSpPr>
            <a:spLocks noGrp="1"/>
          </p:cNvSpPr>
          <p:nvPr>
            <p:ph type="body" sz="half" idx="2"/>
          </p:nvPr>
        </p:nvSpPr>
        <p:spPr>
          <a:xfrm>
            <a:off x="6516216" y="264795"/>
            <a:ext cx="1773582" cy="4956048"/>
          </a:xfrm>
        </p:spPr>
        <p:txBody>
          <a:bodyPr>
            <a:normAutofit/>
          </a:bodyPr>
          <a:lstStyle/>
          <a:p>
            <a:r>
              <a:rPr lang="it-IT" sz="2000" dirty="0" smtClean="0">
                <a:solidFill>
                  <a:schemeClr val="accent1">
                    <a:lumMod val="75000"/>
                  </a:schemeClr>
                </a:solidFill>
                <a:latin typeface="Arial Narrow" pitchFamily="34" charset="0"/>
              </a:rPr>
              <a:t>Bovine </a:t>
            </a:r>
            <a:r>
              <a:rPr lang="it-IT" sz="2000" dirty="0" err="1" smtClean="0">
                <a:solidFill>
                  <a:schemeClr val="accent1">
                    <a:lumMod val="75000"/>
                  </a:schemeClr>
                </a:solidFill>
                <a:latin typeface="Arial Narrow" pitchFamily="34" charset="0"/>
              </a:rPr>
              <a:t>nasal</a:t>
            </a:r>
            <a:r>
              <a:rPr lang="it-IT" sz="2000" dirty="0" smtClean="0">
                <a:solidFill>
                  <a:schemeClr val="accent1">
                    <a:lumMod val="75000"/>
                  </a:schemeClr>
                </a:solidFill>
                <a:latin typeface="Arial Narrow" pitchFamily="34" charset="0"/>
              </a:rPr>
              <a:t> turbinate </a:t>
            </a:r>
            <a:r>
              <a:rPr lang="it-IT" sz="2000" dirty="0" err="1" smtClean="0">
                <a:solidFill>
                  <a:schemeClr val="accent1">
                    <a:lumMod val="75000"/>
                  </a:schemeClr>
                </a:solidFill>
                <a:latin typeface="Arial Narrow" pitchFamily="34" charset="0"/>
              </a:rPr>
              <a:t>fibrinouos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rhinitis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Malignant</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Catarrhal</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fever</a:t>
            </a:r>
            <a:r>
              <a:rPr lang="it-IT" sz="2000" dirty="0" smtClean="0">
                <a:solidFill>
                  <a:schemeClr val="accent1">
                    <a:lumMod val="75000"/>
                  </a:schemeClr>
                </a:solidFill>
                <a:latin typeface="Arial Narrow" pitchFamily="34" charset="0"/>
              </a:rPr>
              <a:t>).</a:t>
            </a:r>
            <a:endParaRPr lang="it-IT" sz="2000" dirty="0">
              <a:solidFill>
                <a:schemeClr val="accent1">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76672"/>
            <a:ext cx="7560840" cy="4031873"/>
          </a:xfrm>
          <a:prstGeom prst="rect">
            <a:avLst/>
          </a:prstGeom>
          <a:noFill/>
        </p:spPr>
        <p:txBody>
          <a:bodyPr wrap="square" rtlCol="0">
            <a:spAutoFit/>
          </a:bodyPr>
          <a:lstStyle/>
          <a:p>
            <a:r>
              <a:rPr lang="en-US" sz="2000" b="1" dirty="0" smtClean="0">
                <a:solidFill>
                  <a:schemeClr val="accent1">
                    <a:lumMod val="75000"/>
                  </a:schemeClr>
                </a:solidFill>
                <a:latin typeface="Arial Narrow" pitchFamily="34" charset="0"/>
              </a:rPr>
              <a:t>Aborted fetuses</a:t>
            </a:r>
          </a:p>
          <a:p>
            <a:r>
              <a:rPr lang="en-US" sz="2000" i="1" dirty="0" smtClean="0">
                <a:solidFill>
                  <a:schemeClr val="accent1">
                    <a:lumMod val="75000"/>
                  </a:schemeClr>
                </a:solidFill>
                <a:latin typeface="Arial Narrow" pitchFamily="34" charset="0"/>
              </a:rPr>
              <a:t>Necropsy findings</a:t>
            </a:r>
          </a:p>
          <a:p>
            <a:r>
              <a:rPr lang="en-US" sz="2000" dirty="0" smtClean="0">
                <a:solidFill>
                  <a:schemeClr val="accent1">
                    <a:lumMod val="75000"/>
                  </a:schemeClr>
                </a:solidFill>
                <a:latin typeface="Arial Narrow" pitchFamily="34" charset="0"/>
              </a:rPr>
              <a:t>Over half of the aborted fetuses had no visible lesions on gross postmortem examination and, excluding autolysis and scavenged, the most common gross pathologic diagnoses reported by veterinarians were developmental anomalies.</a:t>
            </a:r>
            <a:r>
              <a:rPr lang="en-US" sz="2000" i="1" dirty="0" smtClean="0">
                <a:solidFill>
                  <a:schemeClr val="accent1">
                    <a:lumMod val="75000"/>
                  </a:schemeClr>
                </a:solidFill>
                <a:latin typeface="Arial Narrow" pitchFamily="34" charset="0"/>
              </a:rPr>
              <a:t> </a:t>
            </a:r>
          </a:p>
          <a:p>
            <a:endParaRPr lang="en-US" sz="2000" i="1" dirty="0" smtClean="0">
              <a:solidFill>
                <a:schemeClr val="accent1">
                  <a:lumMod val="75000"/>
                </a:schemeClr>
              </a:solidFill>
              <a:latin typeface="Arial Narrow" pitchFamily="34" charset="0"/>
            </a:endParaRPr>
          </a:p>
          <a:p>
            <a:r>
              <a:rPr lang="en-US" sz="2000" i="1" dirty="0" err="1" smtClean="0">
                <a:solidFill>
                  <a:schemeClr val="accent1">
                    <a:lumMod val="75000"/>
                  </a:schemeClr>
                </a:solidFill>
                <a:latin typeface="Arial Narrow" pitchFamily="34" charset="0"/>
              </a:rPr>
              <a:t>Histologic</a:t>
            </a:r>
            <a:r>
              <a:rPr lang="en-US" sz="2000" i="1" dirty="0" smtClean="0">
                <a:solidFill>
                  <a:schemeClr val="accent1">
                    <a:lumMod val="75000"/>
                  </a:schemeClr>
                </a:solidFill>
                <a:latin typeface="Arial Narrow" pitchFamily="34" charset="0"/>
              </a:rPr>
              <a:t> examination findings</a:t>
            </a:r>
          </a:p>
          <a:p>
            <a:r>
              <a:rPr lang="en-US" sz="2000" dirty="0" smtClean="0">
                <a:solidFill>
                  <a:schemeClr val="accent1">
                    <a:lumMod val="75000"/>
                  </a:schemeClr>
                </a:solidFill>
                <a:latin typeface="Arial Narrow" pitchFamily="34" charset="0"/>
              </a:rPr>
              <a:t>The most commonly reported </a:t>
            </a:r>
            <a:r>
              <a:rPr lang="en-US" sz="2000" dirty="0" err="1" smtClean="0">
                <a:solidFill>
                  <a:schemeClr val="accent1">
                    <a:lumMod val="75000"/>
                  </a:schemeClr>
                </a:solidFill>
                <a:latin typeface="Arial Narrow" pitchFamily="34" charset="0"/>
              </a:rPr>
              <a:t>histologic</a:t>
            </a:r>
            <a:r>
              <a:rPr lang="en-US" sz="2000" dirty="0" smtClean="0">
                <a:solidFill>
                  <a:schemeClr val="accent1">
                    <a:lumMod val="75000"/>
                  </a:schemeClr>
                </a:solidFill>
                <a:latin typeface="Arial Narrow" pitchFamily="34" charset="0"/>
              </a:rPr>
              <a:t> lesions involved the thyroid gland. The next most common lesions involved inflammatory processes, namely </a:t>
            </a:r>
            <a:r>
              <a:rPr lang="en-US" sz="2000" dirty="0" err="1" smtClean="0">
                <a:solidFill>
                  <a:schemeClr val="accent1">
                    <a:lumMod val="75000"/>
                  </a:schemeClr>
                </a:solidFill>
                <a:latin typeface="Arial Narrow" pitchFamily="34" charset="0"/>
              </a:rPr>
              <a:t>placentitis</a:t>
            </a:r>
            <a:r>
              <a:rPr lang="en-US" sz="2000" dirty="0" smtClean="0">
                <a:solidFill>
                  <a:schemeClr val="accent1">
                    <a:lumMod val="75000"/>
                  </a:schemeClr>
                </a:solidFill>
                <a:latin typeface="Arial Narrow" pitchFamily="34" charset="0"/>
              </a:rPr>
              <a:t> and subsequent lung changes induced by inhalation of bacteria and other debris associated with </a:t>
            </a:r>
            <a:r>
              <a:rPr lang="en-US" sz="2000" dirty="0" err="1" smtClean="0">
                <a:solidFill>
                  <a:schemeClr val="accent1">
                    <a:lumMod val="75000"/>
                  </a:schemeClr>
                </a:solidFill>
                <a:latin typeface="Arial Narrow" pitchFamily="34" charset="0"/>
              </a:rPr>
              <a:t>placentitis</a:t>
            </a:r>
            <a:r>
              <a:rPr lang="en-US" sz="2000" dirty="0" smtClean="0">
                <a:solidFill>
                  <a:schemeClr val="accent1">
                    <a:lumMod val="75000"/>
                  </a:schemeClr>
                </a:solidFill>
                <a:latin typeface="Arial Narrow" pitchFamily="34" charset="0"/>
              </a:rPr>
              <a:t>. </a:t>
            </a:r>
          </a:p>
          <a:p>
            <a:r>
              <a:rPr lang="en-US" dirty="0" smtClean="0"/>
              <a:t/>
            </a:r>
            <a:br>
              <a:rPr lang="en-US" dirty="0" smtClean="0"/>
            </a:br>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39552" y="764704"/>
            <a:ext cx="5256584" cy="5016758"/>
          </a:xfrm>
          <a:prstGeom prst="rect">
            <a:avLst/>
          </a:prstGeom>
          <a:noFill/>
        </p:spPr>
        <p:txBody>
          <a:bodyPr wrap="square" rtlCol="0">
            <a:spAutoFit/>
          </a:bodyPr>
          <a:lstStyle/>
          <a:p>
            <a:r>
              <a:rPr lang="en-US" sz="2000" dirty="0" smtClean="0">
                <a:solidFill>
                  <a:schemeClr val="accent1">
                    <a:lumMod val="75000"/>
                  </a:schemeClr>
                </a:solidFill>
                <a:latin typeface="Arial Narrow" pitchFamily="34" charset="0"/>
              </a:rPr>
              <a:t>Infectious Bovine </a:t>
            </a:r>
            <a:r>
              <a:rPr lang="en-US" sz="2000" dirty="0" err="1" smtClean="0">
                <a:solidFill>
                  <a:schemeClr val="accent1">
                    <a:lumMod val="75000"/>
                  </a:schemeClr>
                </a:solidFill>
                <a:latin typeface="Arial Narrow" pitchFamily="34" charset="0"/>
              </a:rPr>
              <a:t>Rhinotracheitis</a:t>
            </a:r>
            <a:r>
              <a:rPr lang="en-US" sz="2000" dirty="0" smtClean="0">
                <a:solidFill>
                  <a:schemeClr val="accent1">
                    <a:lumMod val="75000"/>
                  </a:schemeClr>
                </a:solidFill>
                <a:latin typeface="Arial Narrow" pitchFamily="34" charset="0"/>
              </a:rPr>
              <a:t> (IBR or Red-Nose) was first recognized as a specific disease syndrome in Colorado feedlot cattle in the early 1950’s, and the first clinical description of the disease was published in 1955. The virus was among the first to be definitely associated with bovine respiratory disease. The origin of IBR is not definitely known. An IBR virus was first described as the causative agent in a mild genital infection (vesicular </a:t>
            </a:r>
            <a:r>
              <a:rPr lang="en-US" sz="2000" dirty="0" err="1" smtClean="0">
                <a:solidFill>
                  <a:schemeClr val="accent1">
                    <a:lumMod val="75000"/>
                  </a:schemeClr>
                </a:solidFill>
                <a:latin typeface="Arial Narrow" pitchFamily="34" charset="0"/>
              </a:rPr>
              <a:t>vaginitis</a:t>
            </a:r>
            <a:r>
              <a:rPr lang="en-US" sz="2000" dirty="0" smtClean="0">
                <a:solidFill>
                  <a:schemeClr val="accent1">
                    <a:lumMod val="75000"/>
                  </a:schemeClr>
                </a:solidFill>
                <a:latin typeface="Arial Narrow" pitchFamily="34" charset="0"/>
              </a:rPr>
              <a:t>) observed in eastern dairy cattle in the late 1940’s. </a:t>
            </a:r>
            <a:r>
              <a:rPr lang="en-US" sz="2000" dirty="0">
                <a:solidFill>
                  <a:schemeClr val="accent1">
                    <a:lumMod val="75000"/>
                  </a:schemeClr>
                </a:solidFill>
                <a:latin typeface="Arial Narrow" pitchFamily="34" charset="0"/>
              </a:rPr>
              <a:t>Infectious Bovine </a:t>
            </a:r>
            <a:r>
              <a:rPr lang="en-US" sz="2000" dirty="0" err="1">
                <a:solidFill>
                  <a:schemeClr val="accent1">
                    <a:lumMod val="75000"/>
                  </a:schemeClr>
                </a:solidFill>
                <a:latin typeface="Arial Narrow" pitchFamily="34" charset="0"/>
              </a:rPr>
              <a:t>Rhinotracheitis</a:t>
            </a:r>
            <a:r>
              <a:rPr lang="en-US" sz="2000" dirty="0">
                <a:solidFill>
                  <a:schemeClr val="accent1">
                    <a:lumMod val="75000"/>
                  </a:schemeClr>
                </a:solidFill>
                <a:latin typeface="Arial Narrow" pitchFamily="34" charset="0"/>
              </a:rPr>
              <a:t> (IBR) is a highly contagious, infectious disease that is caused by Bovine Herpesvirus-1 (BHV-1</a:t>
            </a:r>
            <a:r>
              <a:rPr lang="en-US" sz="2000" dirty="0" smtClean="0">
                <a:solidFill>
                  <a:schemeClr val="accent1">
                    <a:lumMod val="75000"/>
                  </a:schemeClr>
                </a:solidFill>
                <a:latin typeface="Arial Narrow" pitchFamily="34" charset="0"/>
              </a:rPr>
              <a:t>) and it can </a:t>
            </a:r>
            <a:r>
              <a:rPr lang="en-US" sz="2000" dirty="0">
                <a:solidFill>
                  <a:schemeClr val="accent1">
                    <a:lumMod val="75000"/>
                  </a:schemeClr>
                </a:solidFill>
                <a:latin typeface="Arial Narrow" pitchFamily="34" charset="0"/>
              </a:rPr>
              <a:t>occur in cattle of any age, but it is most commonly seen between the ages of 6 and 18 </a:t>
            </a:r>
            <a:r>
              <a:rPr lang="en-US" sz="2000" dirty="0" smtClean="0">
                <a:solidFill>
                  <a:schemeClr val="accent1">
                    <a:lumMod val="75000"/>
                  </a:schemeClr>
                </a:solidFill>
                <a:latin typeface="Arial Narrow" pitchFamily="34" charset="0"/>
              </a:rPr>
              <a:t>months.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Cattle</a:t>
            </a:r>
            <a:r>
              <a:rPr lang="it-IT" sz="2000" dirty="0" smtClean="0">
                <a:solidFill>
                  <a:schemeClr val="accent1">
                    <a:lumMod val="75000"/>
                  </a:schemeClr>
                </a:solidFill>
                <a:latin typeface="Arial Narrow" pitchFamily="34" charset="0"/>
              </a:rPr>
              <a:t> and some wild </a:t>
            </a:r>
            <a:r>
              <a:rPr lang="it-IT" sz="2000" dirty="0" err="1" smtClean="0">
                <a:solidFill>
                  <a:schemeClr val="accent1">
                    <a:lumMod val="75000"/>
                  </a:schemeClr>
                </a:solidFill>
                <a:latin typeface="Arial Narrow" pitchFamily="34" charset="0"/>
              </a:rPr>
              <a:t>ruminants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cud-</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chewing</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animals</a:t>
            </a:r>
            <a:r>
              <a:rPr lang="it-IT" sz="2000" dirty="0" smtClean="0">
                <a:solidFill>
                  <a:schemeClr val="accent1">
                    <a:lumMod val="75000"/>
                  </a:schemeClr>
                </a:solidFill>
                <a:latin typeface="Arial Narrow" pitchFamily="34" charset="0"/>
              </a:rPr>
              <a:t>) are the </a:t>
            </a:r>
            <a:r>
              <a:rPr lang="it-IT" sz="2000" dirty="0" err="1" smtClean="0">
                <a:solidFill>
                  <a:schemeClr val="accent1">
                    <a:lumMod val="75000"/>
                  </a:schemeClr>
                </a:solidFill>
                <a:latin typeface="Arial Narrow" pitchFamily="34" charset="0"/>
              </a:rPr>
              <a:t>only</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known</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hosts</a:t>
            </a:r>
            <a:r>
              <a:rPr lang="it-IT" sz="2000" dirty="0" smtClean="0">
                <a:solidFill>
                  <a:schemeClr val="accent1">
                    <a:lumMod val="75000"/>
                  </a:schemeClr>
                </a:solidFill>
                <a:latin typeface="Arial Narrow" pitchFamily="34" charset="0"/>
              </a:rPr>
              <a:t>.</a:t>
            </a:r>
            <a:r>
              <a:rPr lang="en-US" sz="2000" dirty="0" smtClean="0">
                <a:solidFill>
                  <a:schemeClr val="accent1">
                    <a:lumMod val="75000"/>
                  </a:schemeClr>
                </a:solidFill>
                <a:latin typeface="Arial Narrow" pitchFamily="34" charset="0"/>
              </a:rPr>
              <a:t> </a:t>
            </a:r>
            <a:endParaRPr lang="it-IT" sz="2000" dirty="0">
              <a:solidFill>
                <a:schemeClr val="accent1">
                  <a:lumMod val="75000"/>
                </a:schemeClr>
              </a:solidFill>
              <a:latin typeface="Arial Narrow" pitchFamily="34" charset="0"/>
            </a:endParaRPr>
          </a:p>
        </p:txBody>
      </p:sp>
      <p:pic>
        <p:nvPicPr>
          <p:cNvPr id="3" name="Immagine 2" descr="4446dairy.jpg"/>
          <p:cNvPicPr>
            <a:picLocks noChangeAspect="1"/>
          </p:cNvPicPr>
          <p:nvPr/>
        </p:nvPicPr>
        <p:blipFill>
          <a:blip r:embed="rId2" cstate="print"/>
          <a:stretch>
            <a:fillRect/>
          </a:stretch>
        </p:blipFill>
        <p:spPr>
          <a:xfrm>
            <a:off x="5940152" y="1052736"/>
            <a:ext cx="2667000" cy="37719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332656"/>
            <a:ext cx="8136904" cy="369332"/>
          </a:xfrm>
          <a:prstGeom prst="rect">
            <a:avLst/>
          </a:prstGeom>
          <a:noFill/>
        </p:spPr>
        <p:txBody>
          <a:bodyPr wrap="square" rtlCol="0">
            <a:spAutoFit/>
          </a:bodyPr>
          <a:lstStyle/>
          <a:p>
            <a:pPr algn="ctr"/>
            <a:r>
              <a:rPr lang="it-IT" b="1" i="1" dirty="0" smtClean="0">
                <a:solidFill>
                  <a:schemeClr val="accent1">
                    <a:lumMod val="75000"/>
                  </a:schemeClr>
                </a:solidFill>
                <a:latin typeface="Arial Narrow" pitchFamily="34" charset="0"/>
              </a:rPr>
              <a:t>CONTROL</a:t>
            </a:r>
            <a:endParaRPr lang="it-IT" b="1" i="1" dirty="0">
              <a:solidFill>
                <a:schemeClr val="accent1">
                  <a:lumMod val="75000"/>
                </a:schemeClr>
              </a:solidFill>
              <a:latin typeface="Arial Narrow" pitchFamily="34" charset="0"/>
            </a:endParaRPr>
          </a:p>
        </p:txBody>
      </p:sp>
      <p:sp>
        <p:nvSpPr>
          <p:cNvPr id="3" name="CasellaDiTesto 2"/>
          <p:cNvSpPr txBox="1"/>
          <p:nvPr/>
        </p:nvSpPr>
        <p:spPr>
          <a:xfrm>
            <a:off x="395536" y="1052736"/>
            <a:ext cx="8208912" cy="2554545"/>
          </a:xfrm>
          <a:prstGeom prst="rect">
            <a:avLst/>
          </a:prstGeom>
          <a:noFill/>
        </p:spPr>
        <p:txBody>
          <a:bodyPr wrap="square" rtlCol="0">
            <a:spAutoFit/>
          </a:bodyPr>
          <a:lstStyle/>
          <a:p>
            <a:r>
              <a:rPr lang="en-US" sz="2000" dirty="0">
                <a:solidFill>
                  <a:schemeClr val="accent1">
                    <a:lumMod val="75000"/>
                  </a:schemeClr>
                </a:solidFill>
                <a:latin typeface="Arial Narrow" pitchFamily="34" charset="0"/>
              </a:rPr>
              <a:t>BoHV-1 negatively affects health and productivity of cattle (dairy and beef). It is thus necessary to establish a plan in order to not only control BoHV-1 but to eradicate it and then maintain the farm, region and/or country free of the disease and the virus.</a:t>
            </a:r>
          </a:p>
          <a:p>
            <a:endParaRPr lang="en-US" sz="2000" dirty="0" smtClean="0">
              <a:solidFill>
                <a:schemeClr val="accent1">
                  <a:lumMod val="75000"/>
                </a:schemeClr>
              </a:solidFill>
              <a:latin typeface="Arial Narrow" pitchFamily="34" charset="0"/>
            </a:endParaRPr>
          </a:p>
          <a:p>
            <a:r>
              <a:rPr lang="en-US" sz="2000" dirty="0" smtClean="0">
                <a:solidFill>
                  <a:schemeClr val="accent1">
                    <a:lumMod val="75000"/>
                  </a:schemeClr>
                </a:solidFill>
                <a:latin typeface="Arial Narrow" pitchFamily="34" charset="0"/>
              </a:rPr>
              <a:t>Control </a:t>
            </a:r>
            <a:r>
              <a:rPr lang="en-US" sz="2000" dirty="0">
                <a:solidFill>
                  <a:schemeClr val="accent1">
                    <a:lumMod val="75000"/>
                  </a:schemeClr>
                </a:solidFill>
                <a:latin typeface="Arial Narrow" pitchFamily="34" charset="0"/>
              </a:rPr>
              <a:t>measures should focus at the following levels:</a:t>
            </a:r>
          </a:p>
          <a:p>
            <a:pPr>
              <a:buFont typeface="Arial" pitchFamily="34" charset="0"/>
              <a:buChar char="•"/>
            </a:pPr>
            <a:r>
              <a:rPr lang="en-US" sz="2000" dirty="0" smtClean="0">
                <a:solidFill>
                  <a:schemeClr val="accent1">
                    <a:lumMod val="75000"/>
                  </a:schemeClr>
                </a:solidFill>
                <a:latin typeface="Arial Narrow" pitchFamily="34" charset="0"/>
              </a:rPr>
              <a:t> Commercial </a:t>
            </a:r>
            <a:r>
              <a:rPr lang="en-US" sz="2000" dirty="0">
                <a:solidFill>
                  <a:schemeClr val="accent1">
                    <a:lumMod val="75000"/>
                  </a:schemeClr>
                </a:solidFill>
                <a:latin typeface="Arial Narrow" pitchFamily="34" charset="0"/>
              </a:rPr>
              <a:t>farm</a:t>
            </a:r>
          </a:p>
          <a:p>
            <a:pPr>
              <a:buFont typeface="Arial" pitchFamily="34" charset="0"/>
              <a:buChar char="•"/>
            </a:pPr>
            <a:r>
              <a:rPr lang="en-US" sz="2000" dirty="0" smtClean="0">
                <a:solidFill>
                  <a:schemeClr val="accent1">
                    <a:lumMod val="75000"/>
                  </a:schemeClr>
                </a:solidFill>
                <a:latin typeface="Arial Narrow" pitchFamily="34" charset="0"/>
              </a:rPr>
              <a:t> Artificial </a:t>
            </a:r>
            <a:r>
              <a:rPr lang="en-US" sz="2000" dirty="0">
                <a:solidFill>
                  <a:schemeClr val="accent1">
                    <a:lumMod val="75000"/>
                  </a:schemeClr>
                </a:solidFill>
                <a:latin typeface="Arial Narrow" pitchFamily="34" charset="0"/>
              </a:rPr>
              <a:t>Insemination centre</a:t>
            </a:r>
          </a:p>
          <a:p>
            <a:pPr>
              <a:buFont typeface="Arial" pitchFamily="34" charset="0"/>
              <a:buChar char="•"/>
            </a:pPr>
            <a:r>
              <a:rPr lang="en-US" sz="2000" dirty="0" smtClean="0">
                <a:solidFill>
                  <a:schemeClr val="accent1">
                    <a:lumMod val="75000"/>
                  </a:schemeClr>
                </a:solidFill>
                <a:latin typeface="Arial Narrow" pitchFamily="34" charset="0"/>
              </a:rPr>
              <a:t> Embryo </a:t>
            </a:r>
            <a:r>
              <a:rPr lang="en-US" sz="2000" dirty="0">
                <a:solidFill>
                  <a:schemeClr val="accent1">
                    <a:lumMod val="75000"/>
                  </a:schemeClr>
                </a:solidFill>
                <a:latin typeface="Arial Narrow" pitchFamily="34" charset="0"/>
              </a:rPr>
              <a:t>transfer companies</a:t>
            </a:r>
          </a:p>
        </p:txBody>
      </p:sp>
      <p:pic>
        <p:nvPicPr>
          <p:cNvPr id="4" name="Immagine 3" descr="4444no.jpg"/>
          <p:cNvPicPr>
            <a:picLocks noChangeAspect="1"/>
          </p:cNvPicPr>
          <p:nvPr/>
        </p:nvPicPr>
        <p:blipFill>
          <a:blip r:embed="rId2" cstate="print"/>
          <a:stretch>
            <a:fillRect/>
          </a:stretch>
        </p:blipFill>
        <p:spPr>
          <a:xfrm>
            <a:off x="1979712" y="4005064"/>
            <a:ext cx="5040560" cy="208823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827584" y="476672"/>
            <a:ext cx="7200800" cy="400110"/>
          </a:xfrm>
          <a:prstGeom prst="rect">
            <a:avLst/>
          </a:prstGeom>
          <a:noFill/>
        </p:spPr>
        <p:txBody>
          <a:bodyPr wrap="square" rtlCol="0">
            <a:spAutoFit/>
          </a:bodyPr>
          <a:lstStyle/>
          <a:p>
            <a:pPr algn="ctr"/>
            <a:r>
              <a:rPr lang="it-IT" sz="2000" dirty="0" smtClean="0">
                <a:solidFill>
                  <a:schemeClr val="accent1">
                    <a:lumMod val="75000"/>
                  </a:schemeClr>
                </a:solidFill>
                <a:latin typeface="Arial Narrow" pitchFamily="34" charset="0"/>
              </a:rPr>
              <a:t>Commercial farm</a:t>
            </a:r>
            <a:endParaRPr lang="it-IT" sz="2000" dirty="0">
              <a:solidFill>
                <a:schemeClr val="accent1">
                  <a:lumMod val="75000"/>
                </a:schemeClr>
              </a:solidFill>
              <a:latin typeface="Arial Narrow" pitchFamily="34" charset="0"/>
            </a:endParaRPr>
          </a:p>
        </p:txBody>
      </p:sp>
      <p:sp>
        <p:nvSpPr>
          <p:cNvPr id="4" name="CasellaDiTesto 3"/>
          <p:cNvSpPr txBox="1"/>
          <p:nvPr/>
        </p:nvSpPr>
        <p:spPr>
          <a:xfrm>
            <a:off x="395536" y="1340768"/>
            <a:ext cx="8280920" cy="5847755"/>
          </a:xfrm>
          <a:prstGeom prst="rect">
            <a:avLst/>
          </a:prstGeom>
          <a:noFill/>
        </p:spPr>
        <p:txBody>
          <a:bodyPr wrap="square" rtlCol="0">
            <a:spAutoFit/>
          </a:bodyPr>
          <a:lstStyle/>
          <a:p>
            <a:r>
              <a:rPr lang="en-US" sz="2000" dirty="0" smtClean="0">
                <a:solidFill>
                  <a:schemeClr val="accent1">
                    <a:lumMod val="75000"/>
                  </a:schemeClr>
                </a:solidFill>
                <a:latin typeface="Arial Narrow" pitchFamily="34" charset="0"/>
              </a:rPr>
              <a:t>Reduce circulating virus in a herd.</a:t>
            </a:r>
          </a:p>
          <a:p>
            <a:r>
              <a:rPr lang="en-US" sz="2000" dirty="0" smtClean="0">
                <a:solidFill>
                  <a:schemeClr val="accent1">
                    <a:lumMod val="75000"/>
                  </a:schemeClr>
                </a:solidFill>
                <a:latin typeface="Arial Narrow" pitchFamily="34" charset="0"/>
              </a:rPr>
              <a:t>The aim of any control program for BoHV-1 should aim to reduce the circulating virus in </a:t>
            </a:r>
            <a:r>
              <a:rPr lang="en-US" sz="2000" dirty="0" err="1" smtClean="0">
                <a:solidFill>
                  <a:schemeClr val="accent1">
                    <a:lumMod val="75000"/>
                  </a:schemeClr>
                </a:solidFill>
                <a:latin typeface="Arial Narrow" pitchFamily="34" charset="0"/>
              </a:rPr>
              <a:t>sero</a:t>
            </a:r>
            <a:r>
              <a:rPr lang="en-US" sz="2000" dirty="0" smtClean="0">
                <a:solidFill>
                  <a:schemeClr val="accent1">
                    <a:lumMod val="75000"/>
                  </a:schemeClr>
                </a:solidFill>
                <a:latin typeface="Arial Narrow" pitchFamily="34" charset="0"/>
              </a:rPr>
              <a:t>-positive herds by vaccination and prevent the introduction of the virus onto the farm through strict </a:t>
            </a:r>
            <a:r>
              <a:rPr lang="en-US" sz="2000" dirty="0" err="1" smtClean="0">
                <a:solidFill>
                  <a:schemeClr val="accent1">
                    <a:lumMod val="75000"/>
                  </a:schemeClr>
                </a:solidFill>
                <a:latin typeface="Arial Narrow" pitchFamily="34" charset="0"/>
              </a:rPr>
              <a:t>biosecurity</a:t>
            </a:r>
            <a:r>
              <a:rPr lang="en-US" sz="2000" dirty="0" smtClean="0">
                <a:solidFill>
                  <a:schemeClr val="accent1">
                    <a:lumMod val="75000"/>
                  </a:schemeClr>
                </a:solidFill>
                <a:latin typeface="Arial Narrow" pitchFamily="34" charset="0"/>
              </a:rPr>
              <a:t>. Reduction of circulating virus can be achieved with the introduction of a vaccination program and progressive culling of those animals that are identified as a potential source of the virus. In farms with a very low </a:t>
            </a:r>
            <a:r>
              <a:rPr lang="en-US" sz="2000" dirty="0" err="1" smtClean="0">
                <a:solidFill>
                  <a:schemeClr val="accent1">
                    <a:lumMod val="75000"/>
                  </a:schemeClr>
                </a:solidFill>
                <a:latin typeface="Arial Narrow" pitchFamily="34" charset="0"/>
              </a:rPr>
              <a:t>sero</a:t>
            </a:r>
            <a:r>
              <a:rPr lang="en-US" sz="2000" dirty="0" smtClean="0">
                <a:solidFill>
                  <a:schemeClr val="accent1">
                    <a:lumMod val="75000"/>
                  </a:schemeClr>
                </a:solidFill>
                <a:latin typeface="Arial Narrow" pitchFamily="34" charset="0"/>
              </a:rPr>
              <a:t>-prevalence culling without vaccination can be an option however in most farms due to the high </a:t>
            </a:r>
            <a:r>
              <a:rPr lang="en-US" sz="2000" dirty="0" err="1" smtClean="0">
                <a:solidFill>
                  <a:schemeClr val="accent1">
                    <a:lumMod val="75000"/>
                  </a:schemeClr>
                </a:solidFill>
                <a:latin typeface="Arial Narrow" pitchFamily="34" charset="0"/>
              </a:rPr>
              <a:t>sero</a:t>
            </a:r>
            <a:r>
              <a:rPr lang="en-US" sz="2000" dirty="0" smtClean="0">
                <a:solidFill>
                  <a:schemeClr val="accent1">
                    <a:lumMod val="75000"/>
                  </a:schemeClr>
                </a:solidFill>
                <a:latin typeface="Arial Narrow" pitchFamily="34" charset="0"/>
              </a:rPr>
              <a:t>-prevalence it is not economically feasible to test and cull al the </a:t>
            </a:r>
            <a:r>
              <a:rPr lang="en-US" sz="2000" dirty="0" err="1" smtClean="0">
                <a:solidFill>
                  <a:schemeClr val="accent1">
                    <a:lumMod val="75000"/>
                  </a:schemeClr>
                </a:solidFill>
                <a:latin typeface="Arial Narrow" pitchFamily="34" charset="0"/>
              </a:rPr>
              <a:t>sero</a:t>
            </a:r>
            <a:r>
              <a:rPr lang="en-US" sz="2000" dirty="0" smtClean="0">
                <a:solidFill>
                  <a:schemeClr val="accent1">
                    <a:lumMod val="75000"/>
                  </a:schemeClr>
                </a:solidFill>
                <a:latin typeface="Arial Narrow" pitchFamily="34" charset="0"/>
              </a:rPr>
              <a:t>-positive animals. </a:t>
            </a:r>
          </a:p>
          <a:p>
            <a:r>
              <a:rPr lang="en-US" sz="2000" dirty="0" smtClean="0">
                <a:solidFill>
                  <a:schemeClr val="accent1">
                    <a:lumMod val="75000"/>
                  </a:schemeClr>
                </a:solidFill>
                <a:latin typeface="Arial Narrow" pitchFamily="34" charset="0"/>
              </a:rPr>
              <a:t>With the development of BoHV-1 marker vaccines, non-marker BHV-1 vaccines should not be used as it makes the process of control and eradication incompatible. Animals should be vaccinated twice a year. It is common practice to vaccinate at the beginning of autumn when housing of animals takes place and then at spring.</a:t>
            </a:r>
          </a:p>
          <a:p>
            <a:r>
              <a:rPr lang="en-US" sz="2000" dirty="0" smtClean="0">
                <a:solidFill>
                  <a:schemeClr val="accent1">
                    <a:lumMod val="75000"/>
                  </a:schemeClr>
                </a:solidFill>
                <a:latin typeface="Arial Narrow" pitchFamily="34" charset="0"/>
              </a:rPr>
              <a:t>The use of live vaccines is preferred above the inactivated ones because of the superior efficacy in clinical protection and more importantly in reduction of the virus circulation.</a:t>
            </a:r>
          </a:p>
          <a:p>
            <a:endParaRPr lang="en-US" dirty="0" smtClean="0"/>
          </a:p>
          <a:p>
            <a:endParaRPr lang="en-US" dirty="0" smtClean="0"/>
          </a:p>
          <a:p>
            <a:endParaRPr lang="it-I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260648"/>
            <a:ext cx="7704856" cy="400110"/>
          </a:xfrm>
          <a:prstGeom prst="rect">
            <a:avLst/>
          </a:prstGeom>
          <a:noFill/>
        </p:spPr>
        <p:txBody>
          <a:bodyPr wrap="square" rtlCol="0">
            <a:spAutoFit/>
          </a:bodyPr>
          <a:lstStyle/>
          <a:p>
            <a:pPr algn="ctr"/>
            <a:r>
              <a:rPr lang="en-US" sz="2000" dirty="0" smtClean="0">
                <a:solidFill>
                  <a:schemeClr val="accent1">
                    <a:lumMod val="75000"/>
                  </a:schemeClr>
                </a:solidFill>
                <a:latin typeface="Arial Narrow" pitchFamily="34" charset="0"/>
              </a:rPr>
              <a:t>Prevention the of introduction BoHV-1 onto a farm.</a:t>
            </a:r>
            <a:endParaRPr lang="en-US" sz="2000" dirty="0">
              <a:solidFill>
                <a:schemeClr val="accent1">
                  <a:lumMod val="75000"/>
                </a:schemeClr>
              </a:solidFill>
              <a:latin typeface="Arial Narrow" pitchFamily="34" charset="0"/>
            </a:endParaRPr>
          </a:p>
        </p:txBody>
      </p:sp>
      <p:sp>
        <p:nvSpPr>
          <p:cNvPr id="3" name="CasellaDiTesto 2"/>
          <p:cNvSpPr txBox="1"/>
          <p:nvPr/>
        </p:nvSpPr>
        <p:spPr>
          <a:xfrm>
            <a:off x="251520" y="671691"/>
            <a:ext cx="8712968" cy="5909310"/>
          </a:xfrm>
          <a:prstGeom prst="rect">
            <a:avLst/>
          </a:prstGeom>
          <a:noFill/>
        </p:spPr>
        <p:txBody>
          <a:bodyPr wrap="square" rtlCol="0">
            <a:spAutoFit/>
          </a:bodyPr>
          <a:lstStyle/>
          <a:p>
            <a:pPr>
              <a:buFont typeface="Wingdings" pitchFamily="2" charset="2"/>
              <a:buChar char="Ø"/>
            </a:pPr>
            <a:r>
              <a:rPr lang="en-US" b="1" dirty="0" smtClean="0"/>
              <a:t>  </a:t>
            </a:r>
            <a:r>
              <a:rPr lang="en-US" b="1" dirty="0" err="1" smtClean="0">
                <a:solidFill>
                  <a:schemeClr val="accent1">
                    <a:lumMod val="75000"/>
                  </a:schemeClr>
                </a:solidFill>
                <a:latin typeface="Arial Narrow" pitchFamily="34" charset="0"/>
              </a:rPr>
              <a:t>Biosecurity</a:t>
            </a:r>
            <a:endParaRPr lang="en-US" b="1" dirty="0">
              <a:solidFill>
                <a:schemeClr val="accent1">
                  <a:lumMod val="75000"/>
                </a:schemeClr>
              </a:solidFill>
              <a:latin typeface="Arial Narrow" pitchFamily="34" charset="0"/>
            </a:endParaRPr>
          </a:p>
          <a:p>
            <a:r>
              <a:rPr lang="en-US" dirty="0">
                <a:solidFill>
                  <a:schemeClr val="accent1">
                    <a:lumMod val="75000"/>
                  </a:schemeClr>
                </a:solidFill>
                <a:latin typeface="Arial Narrow" pitchFamily="34" charset="0"/>
              </a:rPr>
              <a:t>It is extremely important to establish efficient </a:t>
            </a:r>
            <a:r>
              <a:rPr lang="en-US" dirty="0" err="1">
                <a:solidFill>
                  <a:schemeClr val="accent1">
                    <a:lumMod val="75000"/>
                  </a:schemeClr>
                </a:solidFill>
                <a:latin typeface="Arial Narrow" pitchFamily="34" charset="0"/>
              </a:rPr>
              <a:t>biosecurity</a:t>
            </a:r>
            <a:r>
              <a:rPr lang="en-US" dirty="0">
                <a:solidFill>
                  <a:schemeClr val="accent1">
                    <a:lumMod val="75000"/>
                  </a:schemeClr>
                </a:solidFill>
                <a:latin typeface="Arial Narrow" pitchFamily="34" charset="0"/>
              </a:rPr>
              <a:t> measures in particular adequate quarantine periods.</a:t>
            </a:r>
          </a:p>
          <a:p>
            <a:pPr>
              <a:buFont typeface="Wingdings" pitchFamily="2" charset="2"/>
              <a:buChar char="Ø"/>
            </a:pPr>
            <a:r>
              <a:rPr lang="en-US" b="1" dirty="0" smtClean="0">
                <a:solidFill>
                  <a:schemeClr val="accent1">
                    <a:lumMod val="75000"/>
                  </a:schemeClr>
                </a:solidFill>
                <a:latin typeface="Arial Narrow" pitchFamily="34" charset="0"/>
              </a:rPr>
              <a:t>  Quarantine</a:t>
            </a:r>
            <a:endParaRPr lang="en-US" b="1" dirty="0">
              <a:solidFill>
                <a:schemeClr val="accent1">
                  <a:lumMod val="75000"/>
                </a:schemeClr>
              </a:solidFill>
              <a:latin typeface="Arial Narrow" pitchFamily="34" charset="0"/>
            </a:endParaRPr>
          </a:p>
          <a:p>
            <a:r>
              <a:rPr lang="en-US" dirty="0">
                <a:solidFill>
                  <a:schemeClr val="accent1">
                    <a:lumMod val="75000"/>
                  </a:schemeClr>
                </a:solidFill>
                <a:latin typeface="Arial Narrow" pitchFamily="34" charset="0"/>
              </a:rPr>
              <a:t>Effective quarantine prevents the introduction of animals that are infected with or incubating BoHV-1. Replacement animals for the farm should be sourced from herds that are free of the disease but nevertheless such animals should be submitted to a period of quarantine during which they should be tested for BoHV-1 and observed for the presence of any clinical signs. </a:t>
            </a:r>
            <a:r>
              <a:rPr lang="en-US" dirty="0" smtClean="0">
                <a:solidFill>
                  <a:schemeClr val="accent1">
                    <a:lumMod val="75000"/>
                  </a:schemeClr>
                </a:solidFill>
                <a:latin typeface="Arial Narrow" pitchFamily="34" charset="0"/>
              </a:rPr>
              <a:t>Animals </a:t>
            </a:r>
            <a:r>
              <a:rPr lang="en-US" dirty="0">
                <a:solidFill>
                  <a:schemeClr val="accent1">
                    <a:lumMod val="75000"/>
                  </a:schemeClr>
                </a:solidFill>
                <a:latin typeface="Arial Narrow" pitchFamily="34" charset="0"/>
              </a:rPr>
              <a:t>that are </a:t>
            </a:r>
            <a:r>
              <a:rPr lang="en-US" dirty="0" err="1">
                <a:solidFill>
                  <a:schemeClr val="accent1">
                    <a:lumMod val="75000"/>
                  </a:schemeClr>
                </a:solidFill>
                <a:latin typeface="Arial Narrow" pitchFamily="34" charset="0"/>
              </a:rPr>
              <a:t>sero</a:t>
            </a:r>
            <a:r>
              <a:rPr lang="en-US" dirty="0">
                <a:solidFill>
                  <a:schemeClr val="accent1">
                    <a:lumMod val="75000"/>
                  </a:schemeClr>
                </a:solidFill>
                <a:latin typeface="Arial Narrow" pitchFamily="34" charset="0"/>
              </a:rPr>
              <a:t>-positive for BoHV-1 should never been introduced onto the farm as they must be regarded as lifelong potential shedders of the virus.</a:t>
            </a:r>
          </a:p>
          <a:p>
            <a:pPr>
              <a:buFont typeface="Wingdings" pitchFamily="2" charset="2"/>
              <a:buChar char="Ø"/>
            </a:pPr>
            <a:r>
              <a:rPr lang="en-US" b="1" dirty="0" smtClean="0">
                <a:solidFill>
                  <a:schemeClr val="accent1">
                    <a:lumMod val="75000"/>
                  </a:schemeClr>
                </a:solidFill>
                <a:latin typeface="Arial Narrow" pitchFamily="34" charset="0"/>
              </a:rPr>
              <a:t>  Visitors</a:t>
            </a:r>
            <a:endParaRPr lang="en-US" b="1" dirty="0">
              <a:solidFill>
                <a:schemeClr val="accent1">
                  <a:lumMod val="75000"/>
                </a:schemeClr>
              </a:solidFill>
              <a:latin typeface="Arial Narrow" pitchFamily="34" charset="0"/>
            </a:endParaRPr>
          </a:p>
          <a:p>
            <a:pPr lvl="1">
              <a:buFont typeface="Wingdings" pitchFamily="2" charset="2"/>
              <a:buChar char="§"/>
            </a:pPr>
            <a:r>
              <a:rPr lang="en-US" dirty="0" smtClean="0">
                <a:solidFill>
                  <a:schemeClr val="accent1">
                    <a:lumMod val="75000"/>
                  </a:schemeClr>
                </a:solidFill>
                <a:latin typeface="Arial Narrow" pitchFamily="34" charset="0"/>
              </a:rPr>
              <a:t> Kept </a:t>
            </a:r>
            <a:r>
              <a:rPr lang="en-US" dirty="0">
                <a:solidFill>
                  <a:schemeClr val="accent1">
                    <a:lumMod val="75000"/>
                  </a:schemeClr>
                </a:solidFill>
                <a:latin typeface="Arial Narrow" pitchFamily="34" charset="0"/>
              </a:rPr>
              <a:t>to a minimum</a:t>
            </a:r>
          </a:p>
          <a:p>
            <a:pPr lvl="1">
              <a:buFont typeface="Wingdings" pitchFamily="2" charset="2"/>
              <a:buChar char="§"/>
            </a:pPr>
            <a:r>
              <a:rPr lang="en-US" dirty="0" smtClean="0">
                <a:solidFill>
                  <a:schemeClr val="accent1">
                    <a:lumMod val="75000"/>
                  </a:schemeClr>
                </a:solidFill>
                <a:latin typeface="Arial Narrow" pitchFamily="34" charset="0"/>
              </a:rPr>
              <a:t> Should </a:t>
            </a:r>
            <a:r>
              <a:rPr lang="en-US" dirty="0">
                <a:solidFill>
                  <a:schemeClr val="accent1">
                    <a:lumMod val="75000"/>
                  </a:schemeClr>
                </a:solidFill>
                <a:latin typeface="Arial Narrow" pitchFamily="34" charset="0"/>
              </a:rPr>
              <a:t>be provided with boots and overalls</a:t>
            </a:r>
          </a:p>
          <a:p>
            <a:pPr lvl="1">
              <a:buFont typeface="Wingdings" pitchFamily="2" charset="2"/>
              <a:buChar char="§"/>
            </a:pPr>
            <a:r>
              <a:rPr lang="en-US" dirty="0" smtClean="0">
                <a:solidFill>
                  <a:schemeClr val="accent1">
                    <a:lumMod val="75000"/>
                  </a:schemeClr>
                </a:solidFill>
                <a:latin typeface="Arial Narrow" pitchFamily="34" charset="0"/>
              </a:rPr>
              <a:t> Shower </a:t>
            </a:r>
            <a:r>
              <a:rPr lang="en-US" dirty="0">
                <a:solidFill>
                  <a:schemeClr val="accent1">
                    <a:lumMod val="75000"/>
                  </a:schemeClr>
                </a:solidFill>
                <a:latin typeface="Arial Narrow" pitchFamily="34" charset="0"/>
              </a:rPr>
              <a:t>facilities</a:t>
            </a:r>
          </a:p>
          <a:p>
            <a:pPr lvl="1">
              <a:buFont typeface="Wingdings" pitchFamily="2" charset="2"/>
              <a:buChar char="§"/>
            </a:pPr>
            <a:r>
              <a:rPr lang="en-US" dirty="0" smtClean="0">
                <a:solidFill>
                  <a:schemeClr val="accent1">
                    <a:lumMod val="75000"/>
                  </a:schemeClr>
                </a:solidFill>
                <a:latin typeface="Arial Narrow" pitchFamily="34" charset="0"/>
              </a:rPr>
              <a:t> Foot </a:t>
            </a:r>
            <a:r>
              <a:rPr lang="en-US" dirty="0">
                <a:solidFill>
                  <a:schemeClr val="accent1">
                    <a:lumMod val="75000"/>
                  </a:schemeClr>
                </a:solidFill>
                <a:latin typeface="Arial Narrow" pitchFamily="34" charset="0"/>
              </a:rPr>
              <a:t>baths</a:t>
            </a:r>
          </a:p>
          <a:p>
            <a:pPr>
              <a:buFont typeface="Wingdings" pitchFamily="2" charset="2"/>
              <a:buChar char="Ø"/>
            </a:pPr>
            <a:r>
              <a:rPr lang="en-US" b="1" dirty="0" smtClean="0">
                <a:solidFill>
                  <a:schemeClr val="accent1">
                    <a:lumMod val="75000"/>
                  </a:schemeClr>
                </a:solidFill>
                <a:latin typeface="Arial Narrow" pitchFamily="34" charset="0"/>
              </a:rPr>
              <a:t>  Cars/Feed </a:t>
            </a:r>
            <a:r>
              <a:rPr lang="en-US" b="1" dirty="0">
                <a:solidFill>
                  <a:schemeClr val="accent1">
                    <a:lumMod val="75000"/>
                  </a:schemeClr>
                </a:solidFill>
                <a:latin typeface="Arial Narrow" pitchFamily="34" charset="0"/>
              </a:rPr>
              <a:t>lorries</a:t>
            </a:r>
          </a:p>
          <a:p>
            <a:pPr lvl="1">
              <a:buFont typeface="Wingdings" pitchFamily="2" charset="2"/>
              <a:buChar char="§"/>
            </a:pPr>
            <a:r>
              <a:rPr lang="en-US" dirty="0" smtClean="0">
                <a:solidFill>
                  <a:schemeClr val="accent1">
                    <a:lumMod val="75000"/>
                  </a:schemeClr>
                </a:solidFill>
                <a:latin typeface="Arial Narrow" pitchFamily="34" charset="0"/>
              </a:rPr>
              <a:t> Parking </a:t>
            </a:r>
            <a:r>
              <a:rPr lang="en-US" dirty="0">
                <a:solidFill>
                  <a:schemeClr val="accent1">
                    <a:lumMod val="75000"/>
                  </a:schemeClr>
                </a:solidFill>
                <a:latin typeface="Arial Narrow" pitchFamily="34" charset="0"/>
              </a:rPr>
              <a:t>for vehicles outside the farm</a:t>
            </a:r>
          </a:p>
          <a:p>
            <a:pPr lvl="1">
              <a:buFont typeface="Wingdings" pitchFamily="2" charset="2"/>
              <a:buChar char="§"/>
            </a:pPr>
            <a:r>
              <a:rPr lang="en-US" dirty="0" smtClean="0">
                <a:solidFill>
                  <a:schemeClr val="accent1">
                    <a:lumMod val="75000"/>
                  </a:schemeClr>
                </a:solidFill>
                <a:latin typeface="Arial Narrow" pitchFamily="34" charset="0"/>
              </a:rPr>
              <a:t> Wheel-baths</a:t>
            </a:r>
            <a:endParaRPr lang="en-US" dirty="0">
              <a:solidFill>
                <a:schemeClr val="accent1">
                  <a:lumMod val="75000"/>
                </a:schemeClr>
              </a:solidFill>
              <a:latin typeface="Arial Narrow" pitchFamily="34" charset="0"/>
            </a:endParaRPr>
          </a:p>
          <a:p>
            <a:pPr>
              <a:buFont typeface="Wingdings" pitchFamily="2" charset="2"/>
              <a:buChar char="Ø"/>
            </a:pPr>
            <a:r>
              <a:rPr lang="en-US" b="1" dirty="0" smtClean="0">
                <a:solidFill>
                  <a:schemeClr val="accent1">
                    <a:lumMod val="75000"/>
                  </a:schemeClr>
                </a:solidFill>
                <a:latin typeface="Arial Narrow" pitchFamily="34" charset="0"/>
              </a:rPr>
              <a:t>  Dead </a:t>
            </a:r>
            <a:r>
              <a:rPr lang="en-US" b="1" dirty="0">
                <a:solidFill>
                  <a:schemeClr val="accent1">
                    <a:lumMod val="75000"/>
                  </a:schemeClr>
                </a:solidFill>
                <a:latin typeface="Arial Narrow" pitchFamily="34" charset="0"/>
              </a:rPr>
              <a:t>animals</a:t>
            </a:r>
          </a:p>
          <a:p>
            <a:pPr lvl="1">
              <a:buFont typeface="Wingdings" pitchFamily="2" charset="2"/>
              <a:buChar char="§"/>
            </a:pPr>
            <a:r>
              <a:rPr lang="en-US" dirty="0" smtClean="0">
                <a:solidFill>
                  <a:schemeClr val="accent1">
                    <a:lumMod val="75000"/>
                  </a:schemeClr>
                </a:solidFill>
                <a:latin typeface="Arial Narrow" pitchFamily="34" charset="0"/>
              </a:rPr>
              <a:t> Dead </a:t>
            </a:r>
            <a:r>
              <a:rPr lang="en-US" dirty="0">
                <a:solidFill>
                  <a:schemeClr val="accent1">
                    <a:lumMod val="75000"/>
                  </a:schemeClr>
                </a:solidFill>
                <a:latin typeface="Arial Narrow" pitchFamily="34" charset="0"/>
              </a:rPr>
              <a:t>animals should be placed outside the farm if they are going to be collected </a:t>
            </a:r>
            <a:r>
              <a:rPr lang="en-US" dirty="0" smtClean="0">
                <a:solidFill>
                  <a:schemeClr val="accent1">
                    <a:lumMod val="75000"/>
                  </a:schemeClr>
                </a:solidFill>
                <a:latin typeface="Arial Narrow" pitchFamily="34" charset="0"/>
              </a:rPr>
              <a:t>by</a:t>
            </a:r>
          </a:p>
          <a:p>
            <a:pPr lvl="1"/>
            <a:r>
              <a:rPr lang="en-US" dirty="0" smtClean="0">
                <a:solidFill>
                  <a:schemeClr val="accent1">
                    <a:lumMod val="75000"/>
                  </a:schemeClr>
                </a:solidFill>
                <a:latin typeface="Arial Narrow" pitchFamily="34" charset="0"/>
              </a:rPr>
              <a:t> </a:t>
            </a:r>
            <a:r>
              <a:rPr lang="en-US" dirty="0">
                <a:solidFill>
                  <a:schemeClr val="accent1">
                    <a:lumMod val="75000"/>
                  </a:schemeClr>
                </a:solidFill>
                <a:latin typeface="Arial Narrow" pitchFamily="34" charset="0"/>
              </a:rPr>
              <a:t>a disposal service.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548680"/>
            <a:ext cx="8280920" cy="400110"/>
          </a:xfrm>
          <a:prstGeom prst="rect">
            <a:avLst/>
          </a:prstGeom>
          <a:noFill/>
        </p:spPr>
        <p:txBody>
          <a:bodyPr wrap="square" rtlCol="0">
            <a:spAutoFit/>
          </a:bodyPr>
          <a:lstStyle/>
          <a:p>
            <a:pPr algn="r"/>
            <a:r>
              <a:rPr lang="it-IT" sz="2000" dirty="0" err="1" smtClean="0">
                <a:solidFill>
                  <a:schemeClr val="accent1">
                    <a:lumMod val="75000"/>
                  </a:schemeClr>
                </a:solidFill>
                <a:latin typeface="Arial Narrow" pitchFamily="34" charset="0"/>
              </a:rPr>
              <a:t>Control</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measures</a:t>
            </a:r>
            <a:r>
              <a:rPr lang="it-IT" sz="2000" dirty="0" smtClean="0">
                <a:solidFill>
                  <a:schemeClr val="accent1">
                    <a:lumMod val="75000"/>
                  </a:schemeClr>
                </a:solidFill>
                <a:latin typeface="Arial Narrow" pitchFamily="34" charset="0"/>
              </a:rPr>
              <a:t> at the </a:t>
            </a:r>
            <a:r>
              <a:rPr lang="it-IT" sz="2000" dirty="0" err="1" smtClean="0">
                <a:solidFill>
                  <a:schemeClr val="accent1">
                    <a:lumMod val="75000"/>
                  </a:schemeClr>
                </a:solidFill>
                <a:latin typeface="Arial Narrow" pitchFamily="34" charset="0"/>
              </a:rPr>
              <a:t>Artificial</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Insemination</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Centre</a:t>
            </a:r>
            <a:r>
              <a:rPr lang="it-IT" sz="2000" dirty="0" smtClean="0">
                <a:solidFill>
                  <a:schemeClr val="accent1">
                    <a:lumMod val="75000"/>
                  </a:schemeClr>
                </a:solidFill>
                <a:latin typeface="Arial Narrow" pitchFamily="34" charset="0"/>
              </a:rPr>
              <a:t>.</a:t>
            </a:r>
            <a:endParaRPr lang="it-IT" sz="2000" dirty="0">
              <a:solidFill>
                <a:schemeClr val="accent1">
                  <a:lumMod val="75000"/>
                </a:schemeClr>
              </a:solidFill>
              <a:latin typeface="Arial Narrow" pitchFamily="34" charset="0"/>
            </a:endParaRPr>
          </a:p>
        </p:txBody>
      </p:sp>
      <p:sp>
        <p:nvSpPr>
          <p:cNvPr id="3" name="CasellaDiTesto 2"/>
          <p:cNvSpPr txBox="1"/>
          <p:nvPr/>
        </p:nvSpPr>
        <p:spPr>
          <a:xfrm>
            <a:off x="179512" y="2564904"/>
            <a:ext cx="8676456" cy="4093428"/>
          </a:xfrm>
          <a:prstGeom prst="rect">
            <a:avLst/>
          </a:prstGeom>
          <a:noFill/>
        </p:spPr>
        <p:txBody>
          <a:bodyPr wrap="square" rtlCol="0">
            <a:spAutoFit/>
          </a:bodyPr>
          <a:lstStyle/>
          <a:p>
            <a:r>
              <a:rPr lang="en-US" sz="2000" dirty="0">
                <a:solidFill>
                  <a:schemeClr val="accent1">
                    <a:lumMod val="75000"/>
                  </a:schemeClr>
                </a:solidFill>
                <a:latin typeface="Arial Narrow" pitchFamily="34" charset="0"/>
              </a:rPr>
              <a:t>Management of an artificial insemination centre should be directed towards ensuring that only healthy animals that do not shed or cannot potentially shed BoHV-1 are selected and introduced in the centre, and only BoHV-1 free semen is sold to the customers.</a:t>
            </a:r>
          </a:p>
          <a:p>
            <a:r>
              <a:rPr lang="en-US" sz="2000" dirty="0">
                <a:solidFill>
                  <a:schemeClr val="accent1">
                    <a:lumMod val="75000"/>
                  </a:schemeClr>
                </a:solidFill>
                <a:latin typeface="Arial Narrow" pitchFamily="34" charset="0"/>
              </a:rPr>
              <a:t>Approval for EU system</a:t>
            </a:r>
          </a:p>
          <a:p>
            <a:r>
              <a:rPr lang="en-US" sz="2000" dirty="0">
                <a:solidFill>
                  <a:schemeClr val="accent1">
                    <a:lumMod val="75000"/>
                  </a:schemeClr>
                </a:solidFill>
                <a:latin typeface="Arial Narrow" pitchFamily="34" charset="0"/>
              </a:rPr>
              <a:t>The Directive (EU Directive 88/407/EEG) indicates that all animals to be introduced into approved EU facilities must be negative to several diseases at an age of over 6 months before the acceptance. However, as only calves selected from farms officially negative to several diseases comprised in the OIE list A and B are introduced into the system at a very young age and venereal infections are highly unlikely, and they were individually proven negative to BoHV-1, BVD and </a:t>
            </a:r>
            <a:r>
              <a:rPr lang="en-US" sz="2000" dirty="0" err="1">
                <a:solidFill>
                  <a:schemeClr val="accent1">
                    <a:lumMod val="75000"/>
                  </a:schemeClr>
                </a:solidFill>
                <a:latin typeface="Arial Narrow" pitchFamily="34" charset="0"/>
              </a:rPr>
              <a:t>leptospirosis</a:t>
            </a:r>
            <a:r>
              <a:rPr lang="en-US" sz="2000" dirty="0">
                <a:solidFill>
                  <a:schemeClr val="accent1">
                    <a:lumMod val="75000"/>
                  </a:schemeClr>
                </a:solidFill>
                <a:latin typeface="Arial Narrow" pitchFamily="34" charset="0"/>
              </a:rPr>
              <a:t>, this action is meant to fulfill the EU legislation.</a:t>
            </a:r>
          </a:p>
          <a:p>
            <a:r>
              <a:rPr lang="en-US" sz="2000" dirty="0">
                <a:solidFill>
                  <a:schemeClr val="accent1">
                    <a:lumMod val="75000"/>
                  </a:schemeClr>
                </a:solidFill>
                <a:latin typeface="Arial Narrow" pitchFamily="34" charset="0"/>
              </a:rPr>
              <a:t>Therefore all calves are submitted to the prescribed tests at the age of 10 months before and subsequently during the so called EU quarantine. After proven </a:t>
            </a:r>
            <a:r>
              <a:rPr lang="en-US" sz="2000">
                <a:solidFill>
                  <a:schemeClr val="accent1">
                    <a:lumMod val="75000"/>
                  </a:schemeClr>
                </a:solidFill>
                <a:latin typeface="Arial Narrow" pitchFamily="34" charset="0"/>
              </a:rPr>
              <a:t>negativity </a:t>
            </a:r>
            <a:r>
              <a:rPr lang="en-US" sz="2000" smtClean="0">
                <a:solidFill>
                  <a:schemeClr val="accent1">
                    <a:lumMod val="75000"/>
                  </a:schemeClr>
                </a:solidFill>
                <a:latin typeface="Arial Narrow" pitchFamily="34" charset="0"/>
              </a:rPr>
              <a:t>the</a:t>
            </a:r>
          </a:p>
          <a:p>
            <a:r>
              <a:rPr lang="en-US" sz="2000" smtClean="0">
                <a:solidFill>
                  <a:schemeClr val="accent1">
                    <a:lumMod val="75000"/>
                  </a:schemeClr>
                </a:solidFill>
                <a:latin typeface="Arial Narrow" pitchFamily="34" charset="0"/>
              </a:rPr>
              <a:t> </a:t>
            </a:r>
            <a:r>
              <a:rPr lang="en-US" sz="2000" dirty="0">
                <a:solidFill>
                  <a:schemeClr val="accent1">
                    <a:lumMod val="75000"/>
                  </a:schemeClr>
                </a:solidFill>
                <a:latin typeface="Arial Narrow" pitchFamily="34" charset="0"/>
              </a:rPr>
              <a:t>calves are accepted in the EU approved facilities.</a:t>
            </a:r>
          </a:p>
        </p:txBody>
      </p:sp>
      <p:pic>
        <p:nvPicPr>
          <p:cNvPr id="4" name="Immagine 3" descr="arrtificial-insemination.jpg"/>
          <p:cNvPicPr>
            <a:picLocks noChangeAspect="1"/>
          </p:cNvPicPr>
          <p:nvPr/>
        </p:nvPicPr>
        <p:blipFill>
          <a:blip r:embed="rId2" cstate="print"/>
          <a:stretch>
            <a:fillRect/>
          </a:stretch>
        </p:blipFill>
        <p:spPr>
          <a:xfrm>
            <a:off x="467544" y="188640"/>
            <a:ext cx="2123728" cy="237626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260648"/>
            <a:ext cx="7200800" cy="369332"/>
          </a:xfrm>
          <a:prstGeom prst="rect">
            <a:avLst/>
          </a:prstGeom>
          <a:noFill/>
        </p:spPr>
        <p:txBody>
          <a:bodyPr wrap="square" rtlCol="0">
            <a:spAutoFit/>
          </a:bodyPr>
          <a:lstStyle/>
          <a:p>
            <a:pPr algn="ctr"/>
            <a:r>
              <a:rPr lang="it-IT" b="1" i="1" dirty="0" smtClean="0">
                <a:solidFill>
                  <a:schemeClr val="accent1">
                    <a:lumMod val="75000"/>
                  </a:schemeClr>
                </a:solidFill>
                <a:latin typeface="Arial Narrow" pitchFamily="34" charset="0"/>
              </a:rPr>
              <a:t>IMMUNITY AND VACCINATION.</a:t>
            </a:r>
            <a:endParaRPr lang="it-IT" b="1" i="1" dirty="0">
              <a:solidFill>
                <a:schemeClr val="accent1">
                  <a:lumMod val="75000"/>
                </a:schemeClr>
              </a:solidFill>
              <a:latin typeface="Arial Narrow" pitchFamily="34" charset="0"/>
            </a:endParaRPr>
          </a:p>
        </p:txBody>
      </p:sp>
      <p:sp>
        <p:nvSpPr>
          <p:cNvPr id="3" name="CasellaDiTesto 2"/>
          <p:cNvSpPr txBox="1"/>
          <p:nvPr/>
        </p:nvSpPr>
        <p:spPr>
          <a:xfrm>
            <a:off x="251520" y="2276872"/>
            <a:ext cx="8208912" cy="3477875"/>
          </a:xfrm>
          <a:prstGeom prst="rect">
            <a:avLst/>
          </a:prstGeom>
          <a:noFill/>
        </p:spPr>
        <p:txBody>
          <a:bodyPr wrap="square" rtlCol="0">
            <a:spAutoFit/>
          </a:bodyPr>
          <a:lstStyle/>
          <a:p>
            <a:pPr algn="just"/>
            <a:r>
              <a:rPr lang="it-IT" sz="2000" dirty="0" err="1" smtClean="0">
                <a:solidFill>
                  <a:schemeClr val="accent1">
                    <a:lumMod val="75000"/>
                  </a:schemeClr>
                </a:solidFill>
                <a:latin typeface="Arial Narrow" pitchFamily="34" charset="0"/>
              </a:rPr>
              <a:t>Infection</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leads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to</a:t>
            </a:r>
            <a:r>
              <a:rPr lang="it-IT" sz="2000" dirty="0" smtClean="0">
                <a:solidFill>
                  <a:schemeClr val="accent1">
                    <a:lumMod val="75000"/>
                  </a:schemeClr>
                </a:solidFill>
                <a:latin typeface="Arial Narrow" pitchFamily="34" charset="0"/>
              </a:rPr>
              <a:t> the </a:t>
            </a:r>
            <a:r>
              <a:rPr lang="it-IT" sz="2000" dirty="0" err="1" smtClean="0">
                <a:solidFill>
                  <a:schemeClr val="accent1">
                    <a:lumMod val="75000"/>
                  </a:schemeClr>
                </a:solidFill>
                <a:latin typeface="Arial Narrow" pitchFamily="34" charset="0"/>
              </a:rPr>
              <a:t>development</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of</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humoral</a:t>
            </a:r>
            <a:r>
              <a:rPr lang="it-IT" sz="2000" dirty="0" smtClean="0">
                <a:solidFill>
                  <a:schemeClr val="accent1">
                    <a:lumMod val="75000"/>
                  </a:schemeClr>
                </a:solidFill>
                <a:latin typeface="Arial Narrow" pitchFamily="34" charset="0"/>
              </a:rPr>
              <a:t> and </a:t>
            </a:r>
            <a:r>
              <a:rPr lang="it-IT" sz="2000" dirty="0" err="1" smtClean="0">
                <a:solidFill>
                  <a:schemeClr val="accent1">
                    <a:lumMod val="75000"/>
                  </a:schemeClr>
                </a:solidFill>
                <a:latin typeface="Arial Narrow" pitchFamily="34" charset="0"/>
              </a:rPr>
              <a:t>cell-</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mediated</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immunity</a:t>
            </a:r>
            <a:r>
              <a:rPr lang="it-IT" sz="2000" dirty="0" smtClean="0">
                <a:solidFill>
                  <a:schemeClr val="accent1">
                    <a:lumMod val="75000"/>
                  </a:schemeClr>
                </a:solidFill>
                <a:latin typeface="Arial Narrow" pitchFamily="34" charset="0"/>
              </a:rPr>
              <a:t>. The </a:t>
            </a:r>
            <a:r>
              <a:rPr lang="it-IT" sz="2000" dirty="0" err="1" smtClean="0">
                <a:solidFill>
                  <a:schemeClr val="accent1">
                    <a:lumMod val="75000"/>
                  </a:schemeClr>
                </a:solidFill>
                <a:latin typeface="Arial Narrow" pitchFamily="34" charset="0"/>
              </a:rPr>
              <a:t>humoral</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immunity</a:t>
            </a:r>
            <a:r>
              <a:rPr lang="it-IT" sz="2000" dirty="0" smtClean="0">
                <a:solidFill>
                  <a:schemeClr val="accent1">
                    <a:lumMod val="75000"/>
                  </a:schemeClr>
                </a:solidFill>
                <a:latin typeface="Arial Narrow" pitchFamily="34" charset="0"/>
              </a:rPr>
              <a:t> and </a:t>
            </a:r>
            <a:r>
              <a:rPr lang="it-IT" sz="2000" dirty="0" err="1" smtClean="0">
                <a:solidFill>
                  <a:schemeClr val="accent1">
                    <a:lumMod val="75000"/>
                  </a:schemeClr>
                </a:solidFill>
                <a:latin typeface="Arial Narrow" pitchFamily="34" charset="0"/>
              </a:rPr>
              <a:t>not</a:t>
            </a:r>
            <a:r>
              <a:rPr lang="it-IT" sz="2000" dirty="0" smtClean="0">
                <a:solidFill>
                  <a:schemeClr val="accent1">
                    <a:lumMod val="75000"/>
                  </a:schemeClr>
                </a:solidFill>
                <a:latin typeface="Arial Narrow" pitchFamily="34" charset="0"/>
              </a:rPr>
              <a:t> the </a:t>
            </a:r>
            <a:r>
              <a:rPr lang="it-IT" sz="2000" dirty="0" err="1" smtClean="0">
                <a:solidFill>
                  <a:schemeClr val="accent1">
                    <a:lumMod val="75000"/>
                  </a:schemeClr>
                </a:solidFill>
                <a:latin typeface="Arial Narrow" pitchFamily="34" charset="0"/>
              </a:rPr>
              <a:t>cellular</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immunity</a:t>
            </a:r>
            <a:r>
              <a:rPr lang="it-IT" sz="2000" dirty="0" smtClean="0">
                <a:solidFill>
                  <a:schemeClr val="accent1">
                    <a:lumMod val="75000"/>
                  </a:schemeClr>
                </a:solidFill>
                <a:latin typeface="Arial Narrow" pitchFamily="34" charset="0"/>
              </a:rPr>
              <a:t> can </a:t>
            </a:r>
            <a:r>
              <a:rPr lang="it-IT" sz="2000" dirty="0" err="1" smtClean="0">
                <a:solidFill>
                  <a:schemeClr val="accent1">
                    <a:lumMod val="75000"/>
                  </a:schemeClr>
                </a:solidFill>
                <a:latin typeface="Arial Narrow" pitchFamily="34" charset="0"/>
              </a:rPr>
              <a:t>be</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transmitted</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to</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neonates</a:t>
            </a:r>
            <a:r>
              <a:rPr lang="it-IT" sz="2000" dirty="0" smtClean="0">
                <a:solidFill>
                  <a:schemeClr val="accent1">
                    <a:lumMod val="75000"/>
                  </a:schemeClr>
                </a:solidFill>
                <a:latin typeface="Arial Narrow" pitchFamily="34" charset="0"/>
              </a:rPr>
              <a:t> via </a:t>
            </a:r>
            <a:r>
              <a:rPr lang="it-IT" sz="2000" dirty="0" err="1" smtClean="0">
                <a:solidFill>
                  <a:schemeClr val="accent1">
                    <a:lumMod val="75000"/>
                  </a:schemeClr>
                </a:solidFill>
                <a:latin typeface="Arial Narrow" pitchFamily="34" charset="0"/>
              </a:rPr>
              <a:t>colostrum</a:t>
            </a:r>
            <a:r>
              <a:rPr lang="it-IT" sz="2000" dirty="0" smtClean="0">
                <a:solidFill>
                  <a:schemeClr val="accent1">
                    <a:lumMod val="75000"/>
                  </a:schemeClr>
                </a:solidFill>
                <a:latin typeface="Arial Narrow" pitchFamily="34" charset="0"/>
              </a:rPr>
              <a:t>.</a:t>
            </a:r>
          </a:p>
          <a:p>
            <a:pPr algn="just"/>
            <a:r>
              <a:rPr lang="it-IT" sz="2000" dirty="0" err="1" smtClean="0">
                <a:solidFill>
                  <a:schemeClr val="accent1">
                    <a:lumMod val="75000"/>
                  </a:schemeClr>
                </a:solidFill>
                <a:latin typeface="Arial Narrow" pitchFamily="34" charset="0"/>
              </a:rPr>
              <a:t>Both</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modified-</a:t>
            </a:r>
            <a:r>
              <a:rPr lang="it-IT" sz="2000" dirty="0" smtClean="0">
                <a:solidFill>
                  <a:schemeClr val="accent1">
                    <a:lumMod val="75000"/>
                  </a:schemeClr>
                </a:solidFill>
                <a:latin typeface="Arial Narrow" pitchFamily="34" charset="0"/>
              </a:rPr>
              <a:t> live virus (</a:t>
            </a:r>
            <a:r>
              <a:rPr lang="it-IT" sz="2000" dirty="0" err="1" smtClean="0">
                <a:solidFill>
                  <a:schemeClr val="accent1">
                    <a:lumMod val="75000"/>
                  </a:schemeClr>
                </a:solidFill>
                <a:latin typeface="Arial Narrow" pitchFamily="34" charset="0"/>
              </a:rPr>
              <a:t>MLV</a:t>
            </a:r>
            <a:r>
              <a:rPr lang="it-IT" sz="2000" dirty="0" smtClean="0">
                <a:solidFill>
                  <a:schemeClr val="accent1">
                    <a:lumMod val="75000"/>
                  </a:schemeClr>
                </a:solidFill>
                <a:latin typeface="Arial Narrow" pitchFamily="34" charset="0"/>
              </a:rPr>
              <a:t>) and </a:t>
            </a:r>
            <a:r>
              <a:rPr lang="it-IT" sz="2000" dirty="0" err="1" smtClean="0">
                <a:solidFill>
                  <a:schemeClr val="accent1">
                    <a:lumMod val="75000"/>
                  </a:schemeClr>
                </a:solidFill>
                <a:latin typeface="Arial Narrow" pitchFamily="34" charset="0"/>
              </a:rPr>
              <a:t>inactivated</a:t>
            </a:r>
            <a:r>
              <a:rPr lang="it-IT" sz="2000" dirty="0" smtClean="0">
                <a:solidFill>
                  <a:schemeClr val="accent1">
                    <a:lumMod val="75000"/>
                  </a:schemeClr>
                </a:solidFill>
                <a:latin typeface="Arial Narrow" pitchFamily="34" charset="0"/>
              </a:rPr>
              <a:t> virus BHV-1 </a:t>
            </a:r>
            <a:r>
              <a:rPr lang="it-IT" sz="2000" dirty="0" err="1" smtClean="0">
                <a:solidFill>
                  <a:schemeClr val="accent1">
                    <a:lumMod val="75000"/>
                  </a:schemeClr>
                </a:solidFill>
                <a:latin typeface="Arial Narrow" pitchFamily="34" charset="0"/>
              </a:rPr>
              <a:t>vaccines</a:t>
            </a:r>
            <a:r>
              <a:rPr lang="it-IT" sz="2000" dirty="0" smtClean="0">
                <a:solidFill>
                  <a:schemeClr val="accent1">
                    <a:lumMod val="75000"/>
                  </a:schemeClr>
                </a:solidFill>
                <a:latin typeface="Arial Narrow" pitchFamily="34" charset="0"/>
              </a:rPr>
              <a:t> are on the market. The MLV </a:t>
            </a:r>
            <a:r>
              <a:rPr lang="it-IT" sz="2000" dirty="0" err="1" smtClean="0">
                <a:solidFill>
                  <a:schemeClr val="accent1">
                    <a:lumMod val="75000"/>
                  </a:schemeClr>
                </a:solidFill>
                <a:latin typeface="Arial Narrow" pitchFamily="34" charset="0"/>
              </a:rPr>
              <a:t>vaccines</a:t>
            </a:r>
            <a:r>
              <a:rPr lang="it-IT" sz="2000" dirty="0" smtClean="0">
                <a:solidFill>
                  <a:schemeClr val="accent1">
                    <a:lumMod val="75000"/>
                  </a:schemeClr>
                </a:solidFill>
                <a:latin typeface="Arial Narrow" pitchFamily="34" charset="0"/>
              </a:rPr>
              <a:t> are </a:t>
            </a:r>
            <a:r>
              <a:rPr lang="it-IT" sz="2000" dirty="0" err="1" smtClean="0">
                <a:solidFill>
                  <a:schemeClr val="accent1">
                    <a:lumMod val="75000"/>
                  </a:schemeClr>
                </a:solidFill>
                <a:latin typeface="Arial Narrow" pitchFamily="34" charset="0"/>
              </a:rPr>
              <a:t>available</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as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either</a:t>
            </a:r>
            <a:r>
              <a:rPr lang="it-IT" sz="2000" dirty="0" smtClean="0">
                <a:solidFill>
                  <a:schemeClr val="accent1">
                    <a:lumMod val="75000"/>
                  </a:schemeClr>
                </a:solidFill>
                <a:latin typeface="Arial Narrow" pitchFamily="34" charset="0"/>
              </a:rPr>
              <a:t> a </a:t>
            </a:r>
            <a:r>
              <a:rPr lang="it-IT" sz="2000" dirty="0" err="1" smtClean="0">
                <a:solidFill>
                  <a:schemeClr val="accent1">
                    <a:lumMod val="75000"/>
                  </a:schemeClr>
                </a:solidFill>
                <a:latin typeface="Arial Narrow" pitchFamily="34" charset="0"/>
              </a:rPr>
              <a:t>parenteral</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intramuscular</a:t>
            </a:r>
            <a:r>
              <a:rPr lang="it-IT" sz="2000" dirty="0" smtClean="0">
                <a:solidFill>
                  <a:schemeClr val="accent1">
                    <a:lumMod val="75000"/>
                  </a:schemeClr>
                </a:solidFill>
                <a:latin typeface="Arial Narrow" pitchFamily="34" charset="0"/>
              </a:rPr>
              <a:t>, IM or </a:t>
            </a:r>
            <a:r>
              <a:rPr lang="it-IT" sz="2000" dirty="0" err="1" smtClean="0">
                <a:solidFill>
                  <a:schemeClr val="accent1">
                    <a:lumMod val="75000"/>
                  </a:schemeClr>
                </a:solidFill>
                <a:latin typeface="Arial Narrow" pitchFamily="34" charset="0"/>
              </a:rPr>
              <a:t>subcutaneous</a:t>
            </a:r>
            <a:r>
              <a:rPr lang="it-IT" sz="2000" dirty="0" smtClean="0">
                <a:solidFill>
                  <a:schemeClr val="accent1">
                    <a:lumMod val="75000"/>
                  </a:schemeClr>
                </a:solidFill>
                <a:latin typeface="Arial Narrow" pitchFamily="34" charset="0"/>
              </a:rPr>
              <a:t>, SC) or </a:t>
            </a:r>
            <a:r>
              <a:rPr lang="it-IT" sz="2000" dirty="0" err="1" smtClean="0">
                <a:solidFill>
                  <a:schemeClr val="accent1">
                    <a:lumMod val="75000"/>
                  </a:schemeClr>
                </a:solidFill>
                <a:latin typeface="Arial Narrow" pitchFamily="34" charset="0"/>
              </a:rPr>
              <a:t>intranasal</a:t>
            </a:r>
            <a:r>
              <a:rPr lang="it-IT" sz="2000" dirty="0" smtClean="0">
                <a:solidFill>
                  <a:schemeClr val="accent1">
                    <a:lumMod val="75000"/>
                  </a:schemeClr>
                </a:solidFill>
                <a:latin typeface="Arial Narrow" pitchFamily="34" charset="0"/>
              </a:rPr>
              <a:t> (IN) vaccine. </a:t>
            </a:r>
            <a:r>
              <a:rPr lang="it-IT" sz="2000" dirty="0" err="1" smtClean="0">
                <a:solidFill>
                  <a:schemeClr val="accent1">
                    <a:lumMod val="75000"/>
                  </a:schemeClr>
                </a:solidFill>
                <a:latin typeface="Arial Narrow" pitchFamily="34" charset="0"/>
              </a:rPr>
              <a:t>Use</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of</a:t>
            </a:r>
            <a:r>
              <a:rPr lang="it-IT" sz="2000" dirty="0" smtClean="0">
                <a:solidFill>
                  <a:schemeClr val="accent1">
                    <a:lumMod val="75000"/>
                  </a:schemeClr>
                </a:solidFill>
                <a:latin typeface="Arial Narrow" pitchFamily="34" charset="0"/>
              </a:rPr>
              <a:t> MLV </a:t>
            </a:r>
            <a:r>
              <a:rPr lang="it-IT" sz="2000" dirty="0" err="1" smtClean="0">
                <a:solidFill>
                  <a:schemeClr val="accent1">
                    <a:lumMod val="75000"/>
                  </a:schemeClr>
                </a:solidFill>
                <a:latin typeface="Arial Narrow" pitchFamily="34" charset="0"/>
              </a:rPr>
              <a:t>vaccines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is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not</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without</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risk</a:t>
            </a:r>
            <a:r>
              <a:rPr lang="it-IT" sz="2000" dirty="0" smtClean="0">
                <a:solidFill>
                  <a:schemeClr val="accent1">
                    <a:lumMod val="75000"/>
                  </a:schemeClr>
                </a:solidFill>
                <a:latin typeface="Arial Narrow" pitchFamily="34" charset="0"/>
              </a:rPr>
              <a:t> due </a:t>
            </a:r>
            <a:r>
              <a:rPr lang="it-IT" sz="2000" dirty="0" err="1" smtClean="0">
                <a:solidFill>
                  <a:schemeClr val="accent1">
                    <a:lumMod val="75000"/>
                  </a:schemeClr>
                </a:solidFill>
                <a:latin typeface="Arial Narrow" pitchFamily="34" charset="0"/>
              </a:rPr>
              <a:t>to</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persistence</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of</a:t>
            </a:r>
            <a:r>
              <a:rPr lang="it-IT" sz="2000" dirty="0" smtClean="0">
                <a:solidFill>
                  <a:schemeClr val="accent1">
                    <a:lumMod val="75000"/>
                  </a:schemeClr>
                </a:solidFill>
                <a:latin typeface="Arial Narrow" pitchFamily="34" charset="0"/>
              </a:rPr>
              <a:t> the virus and </a:t>
            </a:r>
            <a:r>
              <a:rPr lang="it-IT" sz="2000" dirty="0" err="1" smtClean="0">
                <a:solidFill>
                  <a:schemeClr val="accent1">
                    <a:lumMod val="75000"/>
                  </a:schemeClr>
                </a:solidFill>
                <a:latin typeface="Arial Narrow" pitchFamily="34" charset="0"/>
              </a:rPr>
              <a:t>its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potential</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for</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reactivation</a:t>
            </a:r>
            <a:r>
              <a:rPr lang="it-IT" sz="2000" dirty="0" smtClean="0">
                <a:solidFill>
                  <a:schemeClr val="accent1">
                    <a:lumMod val="75000"/>
                  </a:schemeClr>
                </a:solidFill>
                <a:latin typeface="Arial Narrow" pitchFamily="34" charset="0"/>
              </a:rPr>
              <a:t>.</a:t>
            </a:r>
          </a:p>
          <a:p>
            <a:pPr algn="just"/>
            <a:r>
              <a:rPr lang="it-IT" sz="2000" dirty="0" err="1" smtClean="0">
                <a:solidFill>
                  <a:schemeClr val="accent1">
                    <a:lumMod val="75000"/>
                  </a:schemeClr>
                </a:solidFill>
                <a:latin typeface="Arial Narrow" pitchFamily="34" charset="0"/>
              </a:rPr>
              <a:t>Although</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conventional</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vaccines</a:t>
            </a:r>
            <a:r>
              <a:rPr lang="it-IT" sz="2000" dirty="0" smtClean="0">
                <a:solidFill>
                  <a:schemeClr val="accent1">
                    <a:lumMod val="75000"/>
                  </a:schemeClr>
                </a:solidFill>
                <a:latin typeface="Arial Narrow" pitchFamily="34" charset="0"/>
              </a:rPr>
              <a:t> can </a:t>
            </a:r>
            <a:r>
              <a:rPr lang="it-IT" sz="2000" dirty="0" err="1" smtClean="0">
                <a:solidFill>
                  <a:schemeClr val="accent1">
                    <a:lumMod val="75000"/>
                  </a:schemeClr>
                </a:solidFill>
                <a:latin typeface="Arial Narrow" pitchFamily="34" charset="0"/>
              </a:rPr>
              <a:t>prevent</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clinical</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signs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of</a:t>
            </a:r>
            <a:r>
              <a:rPr lang="it-IT" sz="2000" dirty="0" smtClean="0">
                <a:solidFill>
                  <a:schemeClr val="accent1">
                    <a:lumMod val="75000"/>
                  </a:schemeClr>
                </a:solidFill>
                <a:latin typeface="Arial Narrow" pitchFamily="34" charset="0"/>
              </a:rPr>
              <a:t> IBR, </a:t>
            </a:r>
            <a:r>
              <a:rPr lang="it-IT" sz="2000" dirty="0" err="1" smtClean="0">
                <a:solidFill>
                  <a:schemeClr val="accent1">
                    <a:lumMod val="75000"/>
                  </a:schemeClr>
                </a:solidFill>
                <a:latin typeface="Arial Narrow" pitchFamily="34" charset="0"/>
              </a:rPr>
              <a:t>their</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use</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has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not</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resulted</a:t>
            </a:r>
            <a:r>
              <a:rPr lang="it-IT" sz="2000" dirty="0" smtClean="0">
                <a:solidFill>
                  <a:schemeClr val="accent1">
                    <a:lumMod val="75000"/>
                  </a:schemeClr>
                </a:solidFill>
                <a:latin typeface="Arial Narrow" pitchFamily="34" charset="0"/>
              </a:rPr>
              <a:t> in </a:t>
            </a:r>
            <a:r>
              <a:rPr lang="it-IT" sz="2000" dirty="0" err="1" smtClean="0">
                <a:solidFill>
                  <a:schemeClr val="accent1">
                    <a:lumMod val="75000"/>
                  </a:schemeClr>
                </a:solidFill>
                <a:latin typeface="Arial Narrow" pitchFamily="34" charset="0"/>
              </a:rPr>
              <a:t>reduction</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of</a:t>
            </a:r>
            <a:r>
              <a:rPr lang="it-IT" sz="2000" dirty="0" smtClean="0">
                <a:solidFill>
                  <a:schemeClr val="accent1">
                    <a:lumMod val="75000"/>
                  </a:schemeClr>
                </a:solidFill>
                <a:latin typeface="Arial Narrow" pitchFamily="34" charset="0"/>
              </a:rPr>
              <a:t> the </a:t>
            </a:r>
            <a:r>
              <a:rPr lang="it-IT" sz="2000" dirty="0" err="1" smtClean="0">
                <a:solidFill>
                  <a:schemeClr val="accent1">
                    <a:lumMod val="75000"/>
                  </a:schemeClr>
                </a:solidFill>
                <a:latin typeface="Arial Narrow" pitchFamily="34" charset="0"/>
              </a:rPr>
              <a:t>prevalence</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of</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infection</a:t>
            </a:r>
            <a:r>
              <a:rPr lang="it-IT" sz="2000" dirty="0" smtClean="0">
                <a:solidFill>
                  <a:schemeClr val="accent1">
                    <a:lumMod val="75000"/>
                  </a:schemeClr>
                </a:solidFill>
                <a:latin typeface="Arial Narrow" pitchFamily="34" charset="0"/>
              </a:rPr>
              <a:t>. The </a:t>
            </a:r>
            <a:r>
              <a:rPr lang="it-IT" sz="2000" dirty="0" err="1" smtClean="0">
                <a:solidFill>
                  <a:schemeClr val="accent1">
                    <a:lumMod val="75000"/>
                  </a:schemeClr>
                </a:solidFill>
                <a:latin typeface="Arial Narrow" pitchFamily="34" charset="0"/>
              </a:rPr>
              <a:t>continued</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excretion</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of</a:t>
            </a:r>
            <a:r>
              <a:rPr lang="it-IT" sz="2000" dirty="0" smtClean="0">
                <a:solidFill>
                  <a:schemeClr val="accent1">
                    <a:lumMod val="75000"/>
                  </a:schemeClr>
                </a:solidFill>
                <a:latin typeface="Arial Narrow" pitchFamily="34" charset="0"/>
              </a:rPr>
              <a:t> virus </a:t>
            </a:r>
            <a:r>
              <a:rPr lang="it-IT" sz="2000" dirty="0" err="1" smtClean="0">
                <a:solidFill>
                  <a:schemeClr val="accent1">
                    <a:lumMod val="75000"/>
                  </a:schemeClr>
                </a:solidFill>
                <a:latin typeface="Arial Narrow" pitchFamily="34" charset="0"/>
              </a:rPr>
              <a:t>from</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vaccinated</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animals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results</a:t>
            </a:r>
            <a:r>
              <a:rPr lang="it-IT" sz="2000" dirty="0" smtClean="0">
                <a:solidFill>
                  <a:schemeClr val="accent1">
                    <a:lumMod val="75000"/>
                  </a:schemeClr>
                </a:solidFill>
                <a:latin typeface="Arial Narrow" pitchFamily="34" charset="0"/>
              </a:rPr>
              <a:t> in </a:t>
            </a:r>
            <a:r>
              <a:rPr lang="it-IT" sz="2000" dirty="0" err="1" smtClean="0">
                <a:solidFill>
                  <a:schemeClr val="accent1">
                    <a:lumMod val="75000"/>
                  </a:schemeClr>
                </a:solidFill>
                <a:latin typeface="Arial Narrow" pitchFamily="34" charset="0"/>
              </a:rPr>
              <a:t>environmental</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contamination</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making</a:t>
            </a:r>
            <a:r>
              <a:rPr lang="it-IT" sz="2000" dirty="0" smtClean="0">
                <a:solidFill>
                  <a:schemeClr val="accent1">
                    <a:lumMod val="75000"/>
                  </a:schemeClr>
                </a:solidFill>
                <a:latin typeface="Arial Narrow" pitchFamily="34" charset="0"/>
              </a:rPr>
              <a:t> the </a:t>
            </a:r>
            <a:r>
              <a:rPr lang="it-IT" sz="2000" dirty="0" err="1" smtClean="0">
                <a:solidFill>
                  <a:schemeClr val="accent1">
                    <a:lumMod val="75000"/>
                  </a:schemeClr>
                </a:solidFill>
                <a:latin typeface="Arial Narrow" pitchFamily="34" charset="0"/>
              </a:rPr>
              <a:t>control</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of</a:t>
            </a:r>
            <a:r>
              <a:rPr lang="it-IT" sz="2000" dirty="0" smtClean="0">
                <a:solidFill>
                  <a:schemeClr val="accent1">
                    <a:lumMod val="75000"/>
                  </a:schemeClr>
                </a:solidFill>
                <a:latin typeface="Arial Narrow" pitchFamily="34" charset="0"/>
              </a:rPr>
              <a:t> the </a:t>
            </a:r>
            <a:r>
              <a:rPr lang="it-IT" sz="2000" dirty="0" err="1" smtClean="0">
                <a:solidFill>
                  <a:schemeClr val="accent1">
                    <a:lumMod val="75000"/>
                  </a:schemeClr>
                </a:solidFill>
                <a:latin typeface="Arial Narrow" pitchFamily="34" charset="0"/>
              </a:rPr>
              <a:t>disease</a:t>
            </a:r>
            <a:r>
              <a:rPr lang="it-IT" sz="2000" dirty="0" smtClean="0">
                <a:solidFill>
                  <a:schemeClr val="accent1">
                    <a:lumMod val="75000"/>
                  </a:schemeClr>
                </a:solidFill>
                <a:latin typeface="Arial Narrow" pitchFamily="34" charset="0"/>
              </a:rPr>
              <a:t> more </a:t>
            </a:r>
            <a:r>
              <a:rPr lang="it-IT" sz="2000" dirty="0" err="1" smtClean="0">
                <a:solidFill>
                  <a:schemeClr val="accent1">
                    <a:lumMod val="75000"/>
                  </a:schemeClr>
                </a:solidFill>
                <a:latin typeface="Arial Narrow" pitchFamily="34" charset="0"/>
              </a:rPr>
              <a:t>difficult</a:t>
            </a:r>
            <a:r>
              <a:rPr lang="it-IT" sz="2000" dirty="0" smtClean="0">
                <a:solidFill>
                  <a:schemeClr val="accent1">
                    <a:lumMod val="75000"/>
                  </a:schemeClr>
                </a:solidFill>
                <a:latin typeface="Arial Narrow" pitchFamily="34" charset="0"/>
              </a:rPr>
              <a:t>. No vaccine </a:t>
            </a:r>
            <a:r>
              <a:rPr lang="it-IT" sz="2000" dirty="0" err="1" smtClean="0">
                <a:solidFill>
                  <a:schemeClr val="accent1">
                    <a:lumMod val="75000"/>
                  </a:schemeClr>
                </a:solidFill>
                <a:latin typeface="Arial Narrow" pitchFamily="34" charset="0"/>
              </a:rPr>
              <a:t>has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been</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shown</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to</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overcome</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viral</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latency</a:t>
            </a:r>
            <a:r>
              <a:rPr lang="it-IT" sz="2000" dirty="0" smtClean="0">
                <a:solidFill>
                  <a:schemeClr val="accent1">
                    <a:lumMod val="75000"/>
                  </a:schemeClr>
                </a:solidFill>
                <a:latin typeface="Arial Narrow" pitchFamily="34" charset="0"/>
              </a:rPr>
              <a:t>.</a:t>
            </a:r>
            <a:endParaRPr lang="it-IT" sz="2000" dirty="0">
              <a:solidFill>
                <a:schemeClr val="accent1">
                  <a:lumMod val="75000"/>
                </a:schemeClr>
              </a:solidFill>
              <a:latin typeface="Arial Narrow" pitchFamily="34" charset="0"/>
            </a:endParaRPr>
          </a:p>
        </p:txBody>
      </p:sp>
      <p:pic>
        <p:nvPicPr>
          <p:cNvPr id="4" name="Immagine 3" descr="4446dairy.jpg"/>
          <p:cNvPicPr>
            <a:picLocks noChangeAspect="1"/>
          </p:cNvPicPr>
          <p:nvPr/>
        </p:nvPicPr>
        <p:blipFill>
          <a:blip r:embed="rId2" cstate="print"/>
          <a:stretch>
            <a:fillRect/>
          </a:stretch>
        </p:blipFill>
        <p:spPr>
          <a:xfrm>
            <a:off x="6156176" y="260648"/>
            <a:ext cx="2306960" cy="204370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907704" y="260648"/>
            <a:ext cx="4968552" cy="369332"/>
          </a:xfrm>
          <a:prstGeom prst="rect">
            <a:avLst/>
          </a:prstGeom>
          <a:noFill/>
        </p:spPr>
        <p:txBody>
          <a:bodyPr wrap="square" rtlCol="0">
            <a:spAutoFit/>
          </a:bodyPr>
          <a:lstStyle/>
          <a:p>
            <a:pPr algn="ctr"/>
            <a:r>
              <a:rPr lang="it-IT" b="1" i="1" dirty="0" smtClean="0">
                <a:solidFill>
                  <a:schemeClr val="accent1">
                    <a:lumMod val="75000"/>
                  </a:schemeClr>
                </a:solidFill>
                <a:latin typeface="Arial Narrow" pitchFamily="34" charset="0"/>
              </a:rPr>
              <a:t>TREATMENT</a:t>
            </a:r>
            <a:endParaRPr lang="it-IT" b="1" i="1" dirty="0">
              <a:solidFill>
                <a:schemeClr val="accent1">
                  <a:lumMod val="75000"/>
                </a:schemeClr>
              </a:solidFill>
              <a:latin typeface="Arial Narrow" pitchFamily="34" charset="0"/>
            </a:endParaRPr>
          </a:p>
        </p:txBody>
      </p:sp>
      <p:sp>
        <p:nvSpPr>
          <p:cNvPr id="4" name="CasellaDiTesto 3"/>
          <p:cNvSpPr txBox="1"/>
          <p:nvPr/>
        </p:nvSpPr>
        <p:spPr>
          <a:xfrm>
            <a:off x="323528" y="836712"/>
            <a:ext cx="8352928" cy="3046988"/>
          </a:xfrm>
          <a:prstGeom prst="rect">
            <a:avLst/>
          </a:prstGeom>
          <a:noFill/>
        </p:spPr>
        <p:txBody>
          <a:bodyPr wrap="square" rtlCol="0">
            <a:spAutoFit/>
          </a:bodyPr>
          <a:lstStyle/>
          <a:p>
            <a:r>
              <a:rPr lang="en-US" sz="2400" dirty="0">
                <a:solidFill>
                  <a:schemeClr val="accent1">
                    <a:lumMod val="75000"/>
                  </a:schemeClr>
                </a:solidFill>
                <a:latin typeface="Arial Narrow" pitchFamily="34" charset="0"/>
              </a:rPr>
              <a:t>There is no specific anti-BHV-1 therapy. The most appropriate treatment is antibiotic therapy designed to control secondary bacterial infection. Management practices designed to reduce stress, isolate infected animals, and provide adequate food and water will limit disease transmission and severity</a:t>
            </a:r>
            <a:r>
              <a:rPr lang="en-US" sz="2400" dirty="0" smtClean="0">
                <a:solidFill>
                  <a:schemeClr val="accent1">
                    <a:lumMod val="75000"/>
                  </a:schemeClr>
                </a:solidFill>
                <a:latin typeface="Arial Narrow" pitchFamily="34" charset="0"/>
              </a:rPr>
              <a:t>.</a:t>
            </a:r>
          </a:p>
          <a:p>
            <a:r>
              <a:rPr lang="en-US" sz="2400" dirty="0" err="1" smtClean="0">
                <a:solidFill>
                  <a:schemeClr val="accent1">
                    <a:lumMod val="75000"/>
                  </a:schemeClr>
                </a:solidFill>
                <a:latin typeface="Arial Narrow" pitchFamily="34" charset="0"/>
              </a:rPr>
              <a:t>Nonsteroidal</a:t>
            </a:r>
            <a:r>
              <a:rPr lang="en-US" sz="2400" dirty="0" smtClean="0">
                <a:solidFill>
                  <a:schemeClr val="accent1">
                    <a:lumMod val="75000"/>
                  </a:schemeClr>
                </a:solidFill>
                <a:latin typeface="Arial Narrow" pitchFamily="34" charset="0"/>
              </a:rPr>
              <a:t> anti- inflammatory drugs may have some benefit to lessen the severity of BHV-1 disease and antimicrobial treatment is used to reduce secondary bacterial infections.</a:t>
            </a:r>
            <a:endParaRPr lang="it-IT" sz="2400" dirty="0">
              <a:solidFill>
                <a:schemeClr val="accent1">
                  <a:lumMod val="75000"/>
                </a:schemeClr>
              </a:solidFill>
              <a:latin typeface="Arial Narrow" pitchFamily="34" charset="0"/>
            </a:endParaRPr>
          </a:p>
        </p:txBody>
      </p:sp>
      <p:pic>
        <p:nvPicPr>
          <p:cNvPr id="6" name="Immagine 5" descr="ibr_2.jpg"/>
          <p:cNvPicPr>
            <a:picLocks noChangeAspect="1"/>
          </p:cNvPicPr>
          <p:nvPr/>
        </p:nvPicPr>
        <p:blipFill>
          <a:blip r:embed="rId2" cstate="print"/>
          <a:stretch>
            <a:fillRect/>
          </a:stretch>
        </p:blipFill>
        <p:spPr>
          <a:xfrm>
            <a:off x="1763688" y="4005064"/>
            <a:ext cx="5688632" cy="2668141"/>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99592" y="1556792"/>
            <a:ext cx="7344816" cy="2492990"/>
          </a:xfrm>
          <a:prstGeom prst="rect">
            <a:avLst/>
          </a:prstGeom>
          <a:noFill/>
        </p:spPr>
        <p:txBody>
          <a:bodyPr wrap="square" rtlCol="0">
            <a:spAutoFit/>
          </a:bodyPr>
          <a:lstStyle/>
          <a:p>
            <a:endParaRPr lang="en-US" b="1" dirty="0" smtClean="0">
              <a:solidFill>
                <a:schemeClr val="accent1">
                  <a:lumMod val="75000"/>
                </a:schemeClr>
              </a:solidFill>
              <a:latin typeface="Arial Narrow" pitchFamily="34" charset="0"/>
            </a:endParaRPr>
          </a:p>
          <a:p>
            <a:pPr>
              <a:buFont typeface="Wingdings" pitchFamily="2" charset="2"/>
              <a:buChar char="§"/>
            </a:pPr>
            <a:r>
              <a:rPr lang="en-US" b="1" dirty="0" smtClean="0">
                <a:solidFill>
                  <a:schemeClr val="accent1">
                    <a:lumMod val="75000"/>
                  </a:schemeClr>
                </a:solidFill>
                <a:latin typeface="Arial Narrow" pitchFamily="34" charset="0"/>
              </a:rPr>
              <a:t> </a:t>
            </a:r>
            <a:r>
              <a:rPr lang="en-US" sz="2400" b="1" dirty="0" smtClean="0">
                <a:solidFill>
                  <a:schemeClr val="accent1">
                    <a:lumMod val="75000"/>
                  </a:schemeClr>
                </a:solidFill>
                <a:latin typeface="Arial Narrow" pitchFamily="34" charset="0"/>
              </a:rPr>
              <a:t>Blackwell's Five-Minute Veterinary Consult: Ruminant</a:t>
            </a:r>
          </a:p>
          <a:p>
            <a:pPr>
              <a:buFont typeface="Wingdings" pitchFamily="2" charset="2"/>
              <a:buChar char="§"/>
            </a:pPr>
            <a:r>
              <a:rPr lang="en-US" sz="2400" b="1" dirty="0" smtClean="0">
                <a:solidFill>
                  <a:schemeClr val="accent1">
                    <a:lumMod val="75000"/>
                  </a:schemeClr>
                </a:solidFill>
                <a:latin typeface="Arial Narrow" pitchFamily="34" charset="0"/>
              </a:rPr>
              <a:t> www.bovilis.com</a:t>
            </a:r>
          </a:p>
          <a:p>
            <a:pPr>
              <a:buFont typeface="Wingdings" pitchFamily="2" charset="2"/>
              <a:buChar char="§"/>
            </a:pPr>
            <a:r>
              <a:rPr lang="en-US" sz="2400" b="1" dirty="0" smtClean="0">
                <a:solidFill>
                  <a:schemeClr val="accent1">
                    <a:lumMod val="75000"/>
                  </a:schemeClr>
                </a:solidFill>
                <a:latin typeface="Arial Narrow" pitchFamily="34" charset="0"/>
              </a:rPr>
              <a:t> www.ibr-marker.com</a:t>
            </a:r>
          </a:p>
          <a:p>
            <a:pPr>
              <a:buFont typeface="Wingdings" pitchFamily="2" charset="2"/>
              <a:buChar char="§"/>
            </a:pPr>
            <a:r>
              <a:rPr lang="en-US" sz="2400" b="1" dirty="0" smtClean="0">
                <a:solidFill>
                  <a:schemeClr val="accent1">
                    <a:lumMod val="75000"/>
                  </a:schemeClr>
                </a:solidFill>
                <a:latin typeface="Arial Narrow" pitchFamily="34" charset="0"/>
              </a:rPr>
              <a:t> www.moredun.org.uk</a:t>
            </a:r>
          </a:p>
          <a:p>
            <a:endParaRPr lang="en-US" sz="2400" b="1" dirty="0" smtClean="0">
              <a:solidFill>
                <a:schemeClr val="accent1">
                  <a:lumMod val="75000"/>
                </a:schemeClr>
              </a:solidFill>
              <a:latin typeface="Arial Narrow" pitchFamily="34" charset="0"/>
            </a:endParaRPr>
          </a:p>
          <a:p>
            <a:endParaRPr lang="en-US" b="1" dirty="0"/>
          </a:p>
        </p:txBody>
      </p:sp>
      <p:sp>
        <p:nvSpPr>
          <p:cNvPr id="3" name="CasellaDiTesto 2"/>
          <p:cNvSpPr txBox="1"/>
          <p:nvPr/>
        </p:nvSpPr>
        <p:spPr>
          <a:xfrm>
            <a:off x="1259632" y="620688"/>
            <a:ext cx="6408712" cy="400110"/>
          </a:xfrm>
          <a:prstGeom prst="rect">
            <a:avLst/>
          </a:prstGeom>
          <a:noFill/>
        </p:spPr>
        <p:txBody>
          <a:bodyPr wrap="square" rtlCol="0">
            <a:spAutoFit/>
          </a:bodyPr>
          <a:lstStyle/>
          <a:p>
            <a:pPr algn="ctr"/>
            <a:r>
              <a:rPr lang="it-IT" sz="2000" b="1" i="1" dirty="0" smtClean="0">
                <a:solidFill>
                  <a:schemeClr val="accent1">
                    <a:lumMod val="75000"/>
                  </a:schemeClr>
                </a:solidFill>
                <a:latin typeface="Arial Narrow" pitchFamily="34" charset="0"/>
              </a:rPr>
              <a:t>REFERENCES</a:t>
            </a:r>
            <a:endParaRPr lang="it-IT" sz="2000" b="1" i="1" dirty="0">
              <a:solidFill>
                <a:schemeClr val="accent1">
                  <a:lumMod val="75000"/>
                </a:schemeClr>
              </a:solidFill>
              <a:latin typeface="Arial Narrow"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476672"/>
            <a:ext cx="7776864" cy="461665"/>
          </a:xfrm>
          <a:prstGeom prst="rect">
            <a:avLst/>
          </a:prstGeom>
          <a:noFill/>
        </p:spPr>
        <p:txBody>
          <a:bodyPr wrap="square" rtlCol="0">
            <a:spAutoFit/>
          </a:bodyPr>
          <a:lstStyle/>
          <a:p>
            <a:pPr algn="ctr"/>
            <a:r>
              <a:rPr lang="it-IT" sz="2400" b="1" dirty="0" smtClean="0">
                <a:solidFill>
                  <a:schemeClr val="accent1">
                    <a:lumMod val="75000"/>
                  </a:schemeClr>
                </a:solidFill>
              </a:rPr>
              <a:t>THANK YOU FOR THE ATTENTION!</a:t>
            </a:r>
            <a:endParaRPr lang="it-IT" sz="2400" b="1" dirty="0">
              <a:solidFill>
                <a:schemeClr val="accent1">
                  <a:lumMod val="75000"/>
                </a:schemeClr>
              </a:solidFill>
            </a:endParaRPr>
          </a:p>
        </p:txBody>
      </p:sp>
      <p:pic>
        <p:nvPicPr>
          <p:cNvPr id="3" name="Immagine 2" descr="Bovino2-400x360.jpg"/>
          <p:cNvPicPr>
            <a:picLocks noChangeAspect="1"/>
          </p:cNvPicPr>
          <p:nvPr/>
        </p:nvPicPr>
        <p:blipFill>
          <a:blip r:embed="rId2" cstate="print"/>
          <a:stretch>
            <a:fillRect/>
          </a:stretch>
        </p:blipFill>
        <p:spPr>
          <a:xfrm>
            <a:off x="2051720" y="1783080"/>
            <a:ext cx="5184576" cy="39501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4" y="548680"/>
            <a:ext cx="7776864" cy="2246769"/>
          </a:xfrm>
          <a:prstGeom prst="rect">
            <a:avLst/>
          </a:prstGeom>
          <a:noFill/>
        </p:spPr>
        <p:txBody>
          <a:bodyPr wrap="square" rtlCol="0">
            <a:spAutoFit/>
          </a:bodyPr>
          <a:lstStyle/>
          <a:p>
            <a:r>
              <a:rPr lang="en-US" sz="2000" dirty="0" smtClean="0">
                <a:solidFill>
                  <a:schemeClr val="accent1">
                    <a:lumMod val="75000"/>
                  </a:schemeClr>
                </a:solidFill>
                <a:latin typeface="Arial Narrow" pitchFamily="34" charset="0"/>
              </a:rPr>
              <a:t>The clinical diseases caused by the virus can be grouped into: </a:t>
            </a:r>
          </a:p>
          <a:p>
            <a:pPr marL="342900" indent="-342900">
              <a:buAutoNum type="arabicParenR"/>
            </a:pPr>
            <a:r>
              <a:rPr lang="en-US" sz="2000" dirty="0" smtClean="0">
                <a:solidFill>
                  <a:schemeClr val="accent1">
                    <a:lumMod val="75000"/>
                  </a:schemeClr>
                </a:solidFill>
                <a:latin typeface="Arial Narrow" pitchFamily="34" charset="0"/>
              </a:rPr>
              <a:t>Respiratory tract infections;	</a:t>
            </a:r>
          </a:p>
          <a:p>
            <a:pPr marL="342900" indent="-342900">
              <a:buAutoNum type="arabicParenR"/>
            </a:pPr>
            <a:r>
              <a:rPr lang="en-US" sz="2000" dirty="0" smtClean="0">
                <a:solidFill>
                  <a:schemeClr val="accent1">
                    <a:lumMod val="75000"/>
                  </a:schemeClr>
                </a:solidFill>
                <a:latin typeface="Arial Narrow" pitchFamily="34" charset="0"/>
              </a:rPr>
              <a:t>Eye infections;</a:t>
            </a:r>
          </a:p>
          <a:p>
            <a:pPr marL="342900" indent="-342900">
              <a:buAutoNum type="arabicParenR"/>
            </a:pPr>
            <a:r>
              <a:rPr lang="en-US" sz="2000" dirty="0" smtClean="0">
                <a:solidFill>
                  <a:schemeClr val="accent1">
                    <a:lumMod val="75000"/>
                  </a:schemeClr>
                </a:solidFill>
                <a:latin typeface="Arial Narrow" pitchFamily="34" charset="0"/>
              </a:rPr>
              <a:t>Abortions;</a:t>
            </a:r>
          </a:p>
          <a:p>
            <a:pPr marL="342900" indent="-342900">
              <a:buAutoNum type="arabicParenR"/>
            </a:pPr>
            <a:r>
              <a:rPr lang="en-US" sz="2000" dirty="0" smtClean="0">
                <a:solidFill>
                  <a:schemeClr val="accent1">
                    <a:lumMod val="75000"/>
                  </a:schemeClr>
                </a:solidFill>
                <a:latin typeface="Arial Narrow" pitchFamily="34" charset="0"/>
              </a:rPr>
              <a:t> Genital infections;</a:t>
            </a:r>
          </a:p>
          <a:p>
            <a:pPr marL="342900" indent="-342900">
              <a:buAutoNum type="arabicParenR"/>
            </a:pPr>
            <a:r>
              <a:rPr lang="en-US" sz="2000" dirty="0" smtClean="0">
                <a:solidFill>
                  <a:schemeClr val="accent1">
                    <a:lumMod val="75000"/>
                  </a:schemeClr>
                </a:solidFill>
                <a:latin typeface="Arial Narrow" pitchFamily="34" charset="0"/>
              </a:rPr>
              <a:t> Brain infections;</a:t>
            </a:r>
          </a:p>
          <a:p>
            <a:pPr marL="342900" indent="-342900">
              <a:buAutoNum type="arabicParenR"/>
            </a:pPr>
            <a:r>
              <a:rPr lang="en-US" sz="2000" dirty="0" smtClean="0">
                <a:solidFill>
                  <a:schemeClr val="accent1">
                    <a:lumMod val="75000"/>
                  </a:schemeClr>
                </a:solidFill>
                <a:latin typeface="Arial Narrow" pitchFamily="34" charset="0"/>
              </a:rPr>
              <a:t> Generalized infections of newborn calves.</a:t>
            </a:r>
            <a:endParaRPr lang="it-IT" sz="2000" dirty="0">
              <a:solidFill>
                <a:schemeClr val="accent1">
                  <a:lumMod val="75000"/>
                </a:schemeClr>
              </a:solidFill>
              <a:latin typeface="Arial Narrow" pitchFamily="34" charset="0"/>
            </a:endParaRPr>
          </a:p>
        </p:txBody>
      </p:sp>
      <p:pic>
        <p:nvPicPr>
          <p:cNvPr id="3" name="Immagine 2" descr="1a446f449.jpg"/>
          <p:cNvPicPr>
            <a:picLocks noChangeAspect="1"/>
          </p:cNvPicPr>
          <p:nvPr/>
        </p:nvPicPr>
        <p:blipFill>
          <a:blip r:embed="rId2" cstate="print"/>
          <a:stretch>
            <a:fillRect/>
          </a:stretch>
        </p:blipFill>
        <p:spPr>
          <a:xfrm>
            <a:off x="1835696" y="2852936"/>
            <a:ext cx="5544616" cy="374441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71600" y="476672"/>
            <a:ext cx="6912768" cy="369332"/>
          </a:xfrm>
          <a:prstGeom prst="rect">
            <a:avLst/>
          </a:prstGeom>
          <a:noFill/>
        </p:spPr>
        <p:txBody>
          <a:bodyPr wrap="square" rtlCol="0">
            <a:spAutoFit/>
          </a:bodyPr>
          <a:lstStyle/>
          <a:p>
            <a:pPr algn="ctr"/>
            <a:r>
              <a:rPr lang="it-IT" b="1" i="1" dirty="0" smtClean="0">
                <a:solidFill>
                  <a:schemeClr val="accent1">
                    <a:lumMod val="75000"/>
                  </a:schemeClr>
                </a:solidFill>
                <a:latin typeface="Arial Narrow" pitchFamily="34" charset="0"/>
              </a:rPr>
              <a:t>ETIOLOGY</a:t>
            </a:r>
            <a:endParaRPr lang="it-IT" b="1" i="1" dirty="0">
              <a:solidFill>
                <a:schemeClr val="accent1">
                  <a:lumMod val="75000"/>
                </a:schemeClr>
              </a:solidFill>
              <a:latin typeface="Arial Narrow" pitchFamily="34" charset="0"/>
            </a:endParaRPr>
          </a:p>
        </p:txBody>
      </p:sp>
      <p:sp>
        <p:nvSpPr>
          <p:cNvPr id="3" name="CasellaDiTesto 2"/>
          <p:cNvSpPr txBox="1"/>
          <p:nvPr/>
        </p:nvSpPr>
        <p:spPr>
          <a:xfrm>
            <a:off x="539552" y="1484784"/>
            <a:ext cx="7848872" cy="4062651"/>
          </a:xfrm>
          <a:prstGeom prst="rect">
            <a:avLst/>
          </a:prstGeom>
          <a:noFill/>
        </p:spPr>
        <p:txBody>
          <a:bodyPr wrap="square" rtlCol="0">
            <a:spAutoFit/>
          </a:bodyPr>
          <a:lstStyle/>
          <a:p>
            <a:r>
              <a:rPr lang="en-US" sz="2000" dirty="0" smtClean="0">
                <a:solidFill>
                  <a:schemeClr val="accent1">
                    <a:lumMod val="75000"/>
                  </a:schemeClr>
                </a:solidFill>
                <a:latin typeface="Arial Narrow" pitchFamily="34" charset="0"/>
              </a:rPr>
              <a:t>IBR is caused by Bovine </a:t>
            </a:r>
            <a:r>
              <a:rPr lang="en-US" sz="2000" dirty="0" err="1" smtClean="0">
                <a:solidFill>
                  <a:schemeClr val="accent1">
                    <a:lumMod val="75000"/>
                  </a:schemeClr>
                </a:solidFill>
                <a:latin typeface="Arial Narrow" pitchFamily="34" charset="0"/>
              </a:rPr>
              <a:t>Herpesvirus</a:t>
            </a:r>
            <a:r>
              <a:rPr lang="en-US" sz="2000" dirty="0" smtClean="0">
                <a:solidFill>
                  <a:schemeClr val="accent1">
                    <a:lumMod val="75000"/>
                  </a:schemeClr>
                </a:solidFill>
                <a:latin typeface="Arial Narrow" pitchFamily="34" charset="0"/>
              </a:rPr>
              <a:t> 1 (BoHV-1) that is a virus of the family </a:t>
            </a:r>
            <a:r>
              <a:rPr lang="en-US" sz="2000" dirty="0" err="1" smtClean="0">
                <a:solidFill>
                  <a:schemeClr val="accent1">
                    <a:lumMod val="75000"/>
                  </a:schemeClr>
                </a:solidFill>
                <a:latin typeface="Arial Narrow" pitchFamily="34" charset="0"/>
              </a:rPr>
              <a:t>Herpesviridae</a:t>
            </a:r>
            <a:r>
              <a:rPr lang="en-US" sz="2000" dirty="0" smtClean="0">
                <a:solidFill>
                  <a:schemeClr val="accent1">
                    <a:lumMod val="75000"/>
                  </a:schemeClr>
                </a:solidFill>
                <a:latin typeface="Arial Narrow" pitchFamily="34" charset="0"/>
              </a:rPr>
              <a:t> and the subfamily </a:t>
            </a:r>
            <a:r>
              <a:rPr lang="en-US" sz="2000" dirty="0" err="1" smtClean="0">
                <a:solidFill>
                  <a:schemeClr val="accent1">
                    <a:lumMod val="75000"/>
                  </a:schemeClr>
                </a:solidFill>
                <a:latin typeface="Arial Narrow" pitchFamily="34" charset="0"/>
              </a:rPr>
              <a:t>Alphaherpesvirinae</a:t>
            </a:r>
            <a:r>
              <a:rPr lang="en-US" sz="2000" dirty="0" smtClean="0">
                <a:solidFill>
                  <a:schemeClr val="accent1">
                    <a:lumMod val="75000"/>
                  </a:schemeClr>
                </a:solidFill>
                <a:latin typeface="Arial Narrow" pitchFamily="34" charset="0"/>
              </a:rPr>
              <a:t>, known to cause several diseases worldwide in cattle.</a:t>
            </a:r>
            <a:r>
              <a:rPr lang="en-US" sz="2000" dirty="0">
                <a:solidFill>
                  <a:schemeClr val="accent1">
                    <a:lumMod val="75000"/>
                  </a:schemeClr>
                </a:solidFill>
                <a:latin typeface="Arial Narrow" pitchFamily="34" charset="0"/>
              </a:rPr>
              <a:t> </a:t>
            </a:r>
            <a:endParaRPr lang="en-US" sz="2000" dirty="0" smtClean="0">
              <a:solidFill>
                <a:schemeClr val="accent1">
                  <a:lumMod val="75000"/>
                </a:schemeClr>
              </a:solidFill>
              <a:latin typeface="Arial Narrow" pitchFamily="34" charset="0"/>
            </a:endParaRPr>
          </a:p>
          <a:p>
            <a:r>
              <a:rPr lang="en-US" sz="2000" dirty="0" smtClean="0">
                <a:solidFill>
                  <a:schemeClr val="accent1">
                    <a:lumMod val="75000"/>
                  </a:schemeClr>
                </a:solidFill>
                <a:latin typeface="Arial Narrow" pitchFamily="34" charset="0"/>
              </a:rPr>
              <a:t>This virus can </a:t>
            </a:r>
            <a:r>
              <a:rPr lang="en-US" sz="2000" dirty="0">
                <a:solidFill>
                  <a:schemeClr val="accent1">
                    <a:lumMod val="75000"/>
                  </a:schemeClr>
                </a:solidFill>
                <a:latin typeface="Arial Narrow" pitchFamily="34" charset="0"/>
              </a:rPr>
              <a:t>quickly spread through a group of </a:t>
            </a:r>
            <a:r>
              <a:rPr lang="en-US" sz="2000" dirty="0" smtClean="0">
                <a:solidFill>
                  <a:schemeClr val="accent1">
                    <a:lumMod val="75000"/>
                  </a:schemeClr>
                </a:solidFill>
                <a:latin typeface="Arial Narrow" pitchFamily="34" charset="0"/>
              </a:rPr>
              <a:t>calves and the </a:t>
            </a:r>
            <a:r>
              <a:rPr lang="en-US" sz="2000" dirty="0">
                <a:solidFill>
                  <a:schemeClr val="accent1">
                    <a:lumMod val="75000"/>
                  </a:schemeClr>
                </a:solidFill>
                <a:latin typeface="Arial Narrow" pitchFamily="34" charset="0"/>
              </a:rPr>
              <a:t>secretions of affected calves are extremely infectious and appear to be highly attractive to other </a:t>
            </a:r>
            <a:r>
              <a:rPr lang="en-US" sz="2000" dirty="0" smtClean="0">
                <a:solidFill>
                  <a:schemeClr val="accent1">
                    <a:lumMod val="75000"/>
                  </a:schemeClr>
                </a:solidFill>
                <a:latin typeface="Arial Narrow" pitchFamily="34" charset="0"/>
              </a:rPr>
              <a:t>animals. </a:t>
            </a:r>
            <a:r>
              <a:rPr lang="en-US" sz="2000" dirty="0">
                <a:solidFill>
                  <a:schemeClr val="accent1">
                    <a:lumMod val="75000"/>
                  </a:schemeClr>
                </a:solidFill>
                <a:latin typeface="Arial Narrow" pitchFamily="34" charset="0"/>
              </a:rPr>
              <a:t>With regard to pneumonia, two other viruses are commonly involved: bovine respiratory </a:t>
            </a:r>
            <a:r>
              <a:rPr lang="en-US" sz="2000" dirty="0" err="1">
                <a:solidFill>
                  <a:schemeClr val="accent1">
                    <a:lumMod val="75000"/>
                  </a:schemeClr>
                </a:solidFill>
                <a:latin typeface="Arial Narrow" pitchFamily="34" charset="0"/>
              </a:rPr>
              <a:t>syncytial</a:t>
            </a:r>
            <a:r>
              <a:rPr lang="en-US" sz="2000" dirty="0">
                <a:solidFill>
                  <a:schemeClr val="accent1">
                    <a:lumMod val="75000"/>
                  </a:schemeClr>
                </a:solidFill>
                <a:latin typeface="Arial Narrow" pitchFamily="34" charset="0"/>
              </a:rPr>
              <a:t> virus and </a:t>
            </a:r>
            <a:r>
              <a:rPr lang="en-US" sz="2000" dirty="0" err="1">
                <a:solidFill>
                  <a:schemeClr val="accent1">
                    <a:lumMod val="75000"/>
                  </a:schemeClr>
                </a:solidFill>
                <a:latin typeface="Arial Narrow" pitchFamily="34" charset="0"/>
              </a:rPr>
              <a:t>parainfluenza</a:t>
            </a:r>
            <a:r>
              <a:rPr lang="en-US" sz="2000" dirty="0">
                <a:solidFill>
                  <a:schemeClr val="accent1">
                    <a:lumMod val="75000"/>
                  </a:schemeClr>
                </a:solidFill>
                <a:latin typeface="Arial Narrow" pitchFamily="34" charset="0"/>
              </a:rPr>
              <a:t> 3 virus</a:t>
            </a:r>
            <a:r>
              <a:rPr lang="en-US" sz="2000" dirty="0" smtClean="0">
                <a:solidFill>
                  <a:schemeClr val="accent1">
                    <a:lumMod val="75000"/>
                  </a:schemeClr>
                </a:solidFill>
                <a:latin typeface="Arial Narrow" pitchFamily="34" charset="0"/>
              </a:rPr>
              <a:t>.</a:t>
            </a:r>
            <a:r>
              <a:rPr lang="it-IT" sz="2000" dirty="0">
                <a:solidFill>
                  <a:schemeClr val="accent1">
                    <a:lumMod val="75000"/>
                  </a:schemeClr>
                </a:solidFill>
                <a:latin typeface="Arial Narrow" pitchFamily="34" charset="0"/>
              </a:rPr>
              <a:t> </a:t>
            </a:r>
            <a:endParaRPr lang="it-IT" sz="2000" dirty="0" smtClean="0">
              <a:solidFill>
                <a:schemeClr val="accent1">
                  <a:lumMod val="75000"/>
                </a:schemeClr>
              </a:solidFill>
              <a:latin typeface="Arial Narrow" pitchFamily="34" charset="0"/>
            </a:endParaRPr>
          </a:p>
          <a:p>
            <a:r>
              <a:rPr lang="it-IT" sz="2000" dirty="0" smtClean="0">
                <a:solidFill>
                  <a:schemeClr val="accent1">
                    <a:lumMod val="75000"/>
                  </a:schemeClr>
                </a:solidFill>
                <a:latin typeface="Arial Narrow" pitchFamily="34" charset="0"/>
              </a:rPr>
              <a:t>BoHV-1 </a:t>
            </a:r>
            <a:r>
              <a:rPr lang="it-IT" sz="2000" dirty="0" err="1">
                <a:solidFill>
                  <a:schemeClr val="accent1">
                    <a:lumMod val="75000"/>
                  </a:schemeClr>
                </a:solidFill>
                <a:latin typeface="Arial Narrow" pitchFamily="34" charset="0"/>
              </a:rPr>
              <a:t>is</a:t>
            </a:r>
            <a:r>
              <a:rPr lang="it-IT" sz="2000" dirty="0">
                <a:solidFill>
                  <a:schemeClr val="accent1">
                    <a:lumMod val="75000"/>
                  </a:schemeClr>
                </a:solidFill>
                <a:latin typeface="Arial Narrow" pitchFamily="34" charset="0"/>
              </a:rPr>
              <a:t> a DNA virus </a:t>
            </a:r>
            <a:r>
              <a:rPr lang="it-IT" sz="2000" dirty="0" err="1">
                <a:solidFill>
                  <a:schemeClr val="accent1">
                    <a:lumMod val="75000"/>
                  </a:schemeClr>
                </a:solidFill>
                <a:latin typeface="Arial Narrow" pitchFamily="34" charset="0"/>
              </a:rPr>
              <a:t>with</a:t>
            </a:r>
            <a:r>
              <a:rPr lang="it-IT" sz="2000" dirty="0">
                <a:solidFill>
                  <a:schemeClr val="accent1">
                    <a:lumMod val="75000"/>
                  </a:schemeClr>
                </a:solidFill>
                <a:latin typeface="Arial Narrow" pitchFamily="34" charset="0"/>
              </a:rPr>
              <a:t> </a:t>
            </a:r>
            <a:r>
              <a:rPr lang="it-IT" sz="2000" dirty="0" err="1">
                <a:solidFill>
                  <a:schemeClr val="accent1">
                    <a:lumMod val="75000"/>
                  </a:schemeClr>
                </a:solidFill>
                <a:latin typeface="Arial Narrow" pitchFamily="34" charset="0"/>
              </a:rPr>
              <a:t>several</a:t>
            </a:r>
            <a:r>
              <a:rPr lang="it-IT" sz="2000" dirty="0">
                <a:solidFill>
                  <a:schemeClr val="accent1">
                    <a:lumMod val="75000"/>
                  </a:schemeClr>
                </a:solidFill>
                <a:latin typeface="Arial Narrow" pitchFamily="34" charset="0"/>
              </a:rPr>
              <a:t> </a:t>
            </a:r>
            <a:r>
              <a:rPr lang="it-IT" sz="2000" dirty="0" err="1">
                <a:solidFill>
                  <a:schemeClr val="accent1">
                    <a:lumMod val="75000"/>
                  </a:schemeClr>
                </a:solidFill>
                <a:latin typeface="Arial Narrow" pitchFamily="34" charset="0"/>
              </a:rPr>
              <a:t>structural</a:t>
            </a:r>
            <a:r>
              <a:rPr lang="it-IT" sz="2000" dirty="0">
                <a:solidFill>
                  <a:schemeClr val="accent1">
                    <a:lumMod val="75000"/>
                  </a:schemeClr>
                </a:solidFill>
                <a:latin typeface="Arial Narrow" pitchFamily="34" charset="0"/>
              </a:rPr>
              <a:t> </a:t>
            </a:r>
            <a:r>
              <a:rPr lang="it-IT" sz="2000" dirty="0" err="1">
                <a:solidFill>
                  <a:schemeClr val="accent1">
                    <a:lumMod val="75000"/>
                  </a:schemeClr>
                </a:solidFill>
                <a:latin typeface="Arial Narrow" pitchFamily="34" charset="0"/>
              </a:rPr>
              <a:t>proteins</a:t>
            </a:r>
            <a:r>
              <a:rPr lang="it-IT" sz="2000" dirty="0">
                <a:solidFill>
                  <a:schemeClr val="accent1">
                    <a:lumMod val="75000"/>
                  </a:schemeClr>
                </a:solidFill>
                <a:latin typeface="Arial Narrow" pitchFamily="34" charset="0"/>
              </a:rPr>
              <a:t> </a:t>
            </a:r>
            <a:r>
              <a:rPr lang="it-IT" sz="2000" dirty="0" err="1">
                <a:solidFill>
                  <a:schemeClr val="accent1">
                    <a:lumMod val="75000"/>
                  </a:schemeClr>
                </a:solidFill>
                <a:latin typeface="Arial Narrow" pitchFamily="34" charset="0"/>
              </a:rPr>
              <a:t>among</a:t>
            </a:r>
            <a:r>
              <a:rPr lang="it-IT" sz="2000" dirty="0">
                <a:solidFill>
                  <a:schemeClr val="accent1">
                    <a:lumMod val="75000"/>
                  </a:schemeClr>
                </a:solidFill>
                <a:latin typeface="Arial Narrow" pitchFamily="34" charset="0"/>
              </a:rPr>
              <a:t> </a:t>
            </a:r>
            <a:r>
              <a:rPr lang="it-IT" sz="2000" dirty="0" err="1">
                <a:solidFill>
                  <a:schemeClr val="accent1">
                    <a:lumMod val="75000"/>
                  </a:schemeClr>
                </a:solidFill>
                <a:latin typeface="Arial Narrow" pitchFamily="34" charset="0"/>
              </a:rPr>
              <a:t>which</a:t>
            </a:r>
            <a:r>
              <a:rPr lang="it-IT" sz="2000" dirty="0">
                <a:solidFill>
                  <a:schemeClr val="accent1">
                    <a:lumMod val="75000"/>
                  </a:schemeClr>
                </a:solidFill>
                <a:latin typeface="Arial Narrow" pitchFamily="34" charset="0"/>
              </a:rPr>
              <a:t> at </a:t>
            </a:r>
            <a:r>
              <a:rPr lang="it-IT" sz="2000" dirty="0" err="1">
                <a:solidFill>
                  <a:schemeClr val="accent1">
                    <a:lumMod val="75000"/>
                  </a:schemeClr>
                </a:solidFill>
                <a:latin typeface="Arial Narrow" pitchFamily="34" charset="0"/>
              </a:rPr>
              <a:t>least</a:t>
            </a:r>
            <a:r>
              <a:rPr lang="it-IT" sz="2000" dirty="0">
                <a:solidFill>
                  <a:schemeClr val="accent1">
                    <a:lumMod val="75000"/>
                  </a:schemeClr>
                </a:solidFill>
                <a:latin typeface="Arial Narrow" pitchFamily="34" charset="0"/>
              </a:rPr>
              <a:t> 11 </a:t>
            </a:r>
            <a:r>
              <a:rPr lang="it-IT" sz="2000" dirty="0" err="1">
                <a:solidFill>
                  <a:schemeClr val="accent1">
                    <a:lumMod val="75000"/>
                  </a:schemeClr>
                </a:solidFill>
                <a:latin typeface="Arial Narrow" pitchFamily="34" charset="0"/>
              </a:rPr>
              <a:t>transmembrane</a:t>
            </a:r>
            <a:r>
              <a:rPr lang="it-IT" sz="2000" dirty="0">
                <a:solidFill>
                  <a:schemeClr val="accent1">
                    <a:lumMod val="75000"/>
                  </a:schemeClr>
                </a:solidFill>
                <a:latin typeface="Arial Narrow" pitchFamily="34" charset="0"/>
              </a:rPr>
              <a:t> </a:t>
            </a:r>
            <a:r>
              <a:rPr lang="it-IT" sz="2000" dirty="0" err="1">
                <a:solidFill>
                  <a:schemeClr val="accent1">
                    <a:lumMod val="75000"/>
                  </a:schemeClr>
                </a:solidFill>
                <a:latin typeface="Arial Narrow" pitchFamily="34" charset="0"/>
              </a:rPr>
              <a:t>glycoproteins</a:t>
            </a:r>
            <a:r>
              <a:rPr lang="it-IT" sz="2000" dirty="0">
                <a:solidFill>
                  <a:schemeClr val="accent1">
                    <a:lumMod val="75000"/>
                  </a:schemeClr>
                </a:solidFill>
                <a:latin typeface="Arial Narrow" pitchFamily="34" charset="0"/>
              </a:rPr>
              <a:t>. </a:t>
            </a:r>
            <a:r>
              <a:rPr lang="it-IT" sz="2000" dirty="0" err="1">
                <a:solidFill>
                  <a:schemeClr val="accent1">
                    <a:lumMod val="75000"/>
                  </a:schemeClr>
                </a:solidFill>
                <a:latin typeface="Arial Narrow" pitchFamily="34" charset="0"/>
              </a:rPr>
              <a:t>Glycoproteins</a:t>
            </a:r>
            <a:r>
              <a:rPr lang="it-IT" sz="2000" dirty="0">
                <a:solidFill>
                  <a:schemeClr val="accent1">
                    <a:lumMod val="75000"/>
                  </a:schemeClr>
                </a:solidFill>
                <a:latin typeface="Arial Narrow" pitchFamily="34" charset="0"/>
              </a:rPr>
              <a:t> play </a:t>
            </a:r>
            <a:r>
              <a:rPr lang="it-IT" sz="2000" dirty="0" err="1">
                <a:solidFill>
                  <a:schemeClr val="accent1">
                    <a:lumMod val="75000"/>
                  </a:schemeClr>
                </a:solidFill>
                <a:latin typeface="Arial Narrow" pitchFamily="34" charset="0"/>
              </a:rPr>
              <a:t>important</a:t>
            </a:r>
            <a:r>
              <a:rPr lang="it-IT" sz="2000" dirty="0">
                <a:solidFill>
                  <a:schemeClr val="accent1">
                    <a:lumMod val="75000"/>
                  </a:schemeClr>
                </a:solidFill>
                <a:latin typeface="Arial Narrow" pitchFamily="34" charset="0"/>
              </a:rPr>
              <a:t> </a:t>
            </a:r>
            <a:r>
              <a:rPr lang="it-IT" sz="2000" dirty="0" err="1">
                <a:solidFill>
                  <a:schemeClr val="accent1">
                    <a:lumMod val="75000"/>
                  </a:schemeClr>
                </a:solidFill>
                <a:latin typeface="Arial Narrow" pitchFamily="34" charset="0"/>
              </a:rPr>
              <a:t>roles</a:t>
            </a:r>
            <a:r>
              <a:rPr lang="it-IT" sz="2000" dirty="0">
                <a:solidFill>
                  <a:schemeClr val="accent1">
                    <a:lumMod val="75000"/>
                  </a:schemeClr>
                </a:solidFill>
                <a:latin typeface="Arial Narrow" pitchFamily="34" charset="0"/>
              </a:rPr>
              <a:t> </a:t>
            </a:r>
            <a:r>
              <a:rPr lang="it-IT" sz="2000" dirty="0" err="1">
                <a:solidFill>
                  <a:schemeClr val="accent1">
                    <a:lumMod val="75000"/>
                  </a:schemeClr>
                </a:solidFill>
                <a:latin typeface="Arial Narrow" pitchFamily="34" charset="0"/>
              </a:rPr>
              <a:t>such</a:t>
            </a:r>
            <a:r>
              <a:rPr lang="it-IT" sz="2000" dirty="0">
                <a:solidFill>
                  <a:schemeClr val="accent1">
                    <a:lumMod val="75000"/>
                  </a:schemeClr>
                </a:solidFill>
                <a:latin typeface="Arial Narrow" pitchFamily="34" charset="0"/>
              </a:rPr>
              <a:t> </a:t>
            </a:r>
            <a:r>
              <a:rPr lang="it-IT" sz="2000" dirty="0" err="1">
                <a:solidFill>
                  <a:schemeClr val="accent1">
                    <a:lumMod val="75000"/>
                  </a:schemeClr>
                </a:solidFill>
                <a:latin typeface="Arial Narrow" pitchFamily="34" charset="0"/>
              </a:rPr>
              <a:t>as</a:t>
            </a:r>
            <a:r>
              <a:rPr lang="it-IT" sz="2000" dirty="0">
                <a:solidFill>
                  <a:schemeClr val="accent1">
                    <a:lumMod val="75000"/>
                  </a:schemeClr>
                </a:solidFill>
                <a:latin typeface="Arial Narrow" pitchFamily="34" charset="0"/>
              </a:rPr>
              <a:t> </a:t>
            </a:r>
            <a:r>
              <a:rPr lang="it-IT" sz="2000" dirty="0" err="1">
                <a:solidFill>
                  <a:schemeClr val="accent1">
                    <a:lumMod val="75000"/>
                  </a:schemeClr>
                </a:solidFill>
                <a:latin typeface="Arial Narrow" pitchFamily="34" charset="0"/>
              </a:rPr>
              <a:t>virus-cell</a:t>
            </a:r>
            <a:r>
              <a:rPr lang="it-IT" sz="2000" dirty="0">
                <a:solidFill>
                  <a:schemeClr val="accent1">
                    <a:lumMod val="75000"/>
                  </a:schemeClr>
                </a:solidFill>
                <a:latin typeface="Arial Narrow" pitchFamily="34" charset="0"/>
              </a:rPr>
              <a:t> </a:t>
            </a:r>
            <a:r>
              <a:rPr lang="it-IT" sz="2000" dirty="0" err="1">
                <a:solidFill>
                  <a:schemeClr val="accent1">
                    <a:lumMod val="75000"/>
                  </a:schemeClr>
                </a:solidFill>
                <a:latin typeface="Arial Narrow" pitchFamily="34" charset="0"/>
              </a:rPr>
              <a:t>interactions</a:t>
            </a:r>
            <a:r>
              <a:rPr lang="it-IT" sz="2000" dirty="0">
                <a:solidFill>
                  <a:schemeClr val="accent1">
                    <a:lumMod val="75000"/>
                  </a:schemeClr>
                </a:solidFill>
                <a:latin typeface="Arial Narrow" pitchFamily="34" charset="0"/>
              </a:rPr>
              <a:t> and </a:t>
            </a:r>
            <a:r>
              <a:rPr lang="it-IT" sz="2000" dirty="0" err="1">
                <a:solidFill>
                  <a:schemeClr val="accent1">
                    <a:lumMod val="75000"/>
                  </a:schemeClr>
                </a:solidFill>
                <a:latin typeface="Arial Narrow" pitchFamily="34" charset="0"/>
              </a:rPr>
              <a:t>interactions</a:t>
            </a:r>
            <a:r>
              <a:rPr lang="it-IT" sz="2000" dirty="0">
                <a:solidFill>
                  <a:schemeClr val="accent1">
                    <a:lumMod val="75000"/>
                  </a:schemeClr>
                </a:solidFill>
                <a:latin typeface="Arial Narrow" pitchFamily="34" charset="0"/>
              </a:rPr>
              <a:t> </a:t>
            </a:r>
            <a:r>
              <a:rPr lang="it-IT" sz="2000" dirty="0" err="1">
                <a:solidFill>
                  <a:schemeClr val="accent1">
                    <a:lumMod val="75000"/>
                  </a:schemeClr>
                </a:solidFill>
                <a:latin typeface="Arial Narrow" pitchFamily="34" charset="0"/>
              </a:rPr>
              <a:t>with</a:t>
            </a:r>
            <a:r>
              <a:rPr lang="it-IT" sz="2000" dirty="0">
                <a:solidFill>
                  <a:schemeClr val="accent1">
                    <a:lumMod val="75000"/>
                  </a:schemeClr>
                </a:solidFill>
                <a:latin typeface="Arial Narrow" pitchFamily="34" charset="0"/>
              </a:rPr>
              <a:t> the immune system. </a:t>
            </a:r>
            <a:r>
              <a:rPr lang="it-IT" sz="2000" dirty="0" err="1">
                <a:solidFill>
                  <a:schemeClr val="accent1">
                    <a:lumMod val="75000"/>
                  </a:schemeClr>
                </a:solidFill>
                <a:latin typeface="Arial Narrow" pitchFamily="34" charset="0"/>
              </a:rPr>
              <a:t>Glycoproteins</a:t>
            </a:r>
            <a:r>
              <a:rPr lang="it-IT" sz="2000" dirty="0">
                <a:solidFill>
                  <a:schemeClr val="accent1">
                    <a:lumMod val="75000"/>
                  </a:schemeClr>
                </a:solidFill>
                <a:latin typeface="Arial Narrow" pitchFamily="34" charset="0"/>
              </a:rPr>
              <a:t> </a:t>
            </a:r>
            <a:r>
              <a:rPr lang="it-IT" sz="2000" dirty="0" err="1">
                <a:solidFill>
                  <a:schemeClr val="accent1">
                    <a:lumMod val="75000"/>
                  </a:schemeClr>
                </a:solidFill>
                <a:latin typeface="Arial Narrow" pitchFamily="34" charset="0"/>
              </a:rPr>
              <a:t>gB</a:t>
            </a:r>
            <a:r>
              <a:rPr lang="it-IT" sz="2000" dirty="0">
                <a:solidFill>
                  <a:schemeClr val="accent1">
                    <a:lumMod val="75000"/>
                  </a:schemeClr>
                </a:solidFill>
                <a:latin typeface="Arial Narrow" pitchFamily="34" charset="0"/>
              </a:rPr>
              <a:t>, </a:t>
            </a:r>
            <a:r>
              <a:rPr lang="it-IT" sz="2000" dirty="0" err="1">
                <a:solidFill>
                  <a:schemeClr val="accent1">
                    <a:lumMod val="75000"/>
                  </a:schemeClr>
                </a:solidFill>
                <a:latin typeface="Arial Narrow" pitchFamily="34" charset="0"/>
              </a:rPr>
              <a:t>gD</a:t>
            </a:r>
            <a:r>
              <a:rPr lang="it-IT" sz="2000" dirty="0">
                <a:solidFill>
                  <a:schemeClr val="accent1">
                    <a:lumMod val="75000"/>
                  </a:schemeClr>
                </a:solidFill>
                <a:latin typeface="Arial Narrow" pitchFamily="34" charset="0"/>
              </a:rPr>
              <a:t>, </a:t>
            </a:r>
            <a:r>
              <a:rPr lang="it-IT" sz="2000" dirty="0" err="1">
                <a:solidFill>
                  <a:schemeClr val="accent1">
                    <a:lumMod val="75000"/>
                  </a:schemeClr>
                </a:solidFill>
                <a:latin typeface="Arial Narrow" pitchFamily="34" charset="0"/>
              </a:rPr>
              <a:t>gH</a:t>
            </a:r>
            <a:r>
              <a:rPr lang="it-IT" sz="2000" dirty="0">
                <a:solidFill>
                  <a:schemeClr val="accent1">
                    <a:lumMod val="75000"/>
                  </a:schemeClr>
                </a:solidFill>
                <a:latin typeface="Arial Narrow" pitchFamily="34" charset="0"/>
              </a:rPr>
              <a:t>, </a:t>
            </a:r>
            <a:r>
              <a:rPr lang="it-IT" sz="2000" dirty="0" err="1">
                <a:solidFill>
                  <a:schemeClr val="accent1">
                    <a:lumMod val="75000"/>
                  </a:schemeClr>
                </a:solidFill>
                <a:latin typeface="Arial Narrow" pitchFamily="34" charset="0"/>
              </a:rPr>
              <a:t>gK</a:t>
            </a:r>
            <a:r>
              <a:rPr lang="it-IT" sz="2000" dirty="0">
                <a:solidFill>
                  <a:schemeClr val="accent1">
                    <a:lumMod val="75000"/>
                  </a:schemeClr>
                </a:solidFill>
                <a:latin typeface="Arial Narrow" pitchFamily="34" charset="0"/>
              </a:rPr>
              <a:t>, </a:t>
            </a:r>
            <a:r>
              <a:rPr lang="it-IT" sz="2000" dirty="0" err="1">
                <a:solidFill>
                  <a:schemeClr val="accent1">
                    <a:lumMod val="75000"/>
                  </a:schemeClr>
                </a:solidFill>
                <a:latin typeface="Arial Narrow" pitchFamily="34" charset="0"/>
              </a:rPr>
              <a:t>gL</a:t>
            </a:r>
            <a:r>
              <a:rPr lang="it-IT" sz="2000" dirty="0">
                <a:solidFill>
                  <a:schemeClr val="accent1">
                    <a:lumMod val="75000"/>
                  </a:schemeClr>
                </a:solidFill>
                <a:latin typeface="Arial Narrow" pitchFamily="34" charset="0"/>
              </a:rPr>
              <a:t> are </a:t>
            </a:r>
            <a:r>
              <a:rPr lang="it-IT" sz="2000" dirty="0" err="1">
                <a:solidFill>
                  <a:schemeClr val="accent1">
                    <a:lumMod val="75000"/>
                  </a:schemeClr>
                </a:solidFill>
                <a:latin typeface="Arial Narrow" pitchFamily="34" charset="0"/>
              </a:rPr>
              <a:t>essential</a:t>
            </a:r>
            <a:r>
              <a:rPr lang="it-IT" sz="2000" dirty="0">
                <a:solidFill>
                  <a:schemeClr val="accent1">
                    <a:lumMod val="75000"/>
                  </a:schemeClr>
                </a:solidFill>
                <a:latin typeface="Arial Narrow" pitchFamily="34" charset="0"/>
              </a:rPr>
              <a:t> </a:t>
            </a:r>
            <a:r>
              <a:rPr lang="it-IT" sz="2000" dirty="0" err="1">
                <a:solidFill>
                  <a:schemeClr val="accent1">
                    <a:lumMod val="75000"/>
                  </a:schemeClr>
                </a:solidFill>
                <a:latin typeface="Arial Narrow" pitchFamily="34" charset="0"/>
              </a:rPr>
              <a:t>for</a:t>
            </a:r>
            <a:r>
              <a:rPr lang="it-IT" sz="2000" dirty="0">
                <a:solidFill>
                  <a:schemeClr val="accent1">
                    <a:lumMod val="75000"/>
                  </a:schemeClr>
                </a:solidFill>
                <a:latin typeface="Arial Narrow" pitchFamily="34" charset="0"/>
              </a:rPr>
              <a:t> virus </a:t>
            </a:r>
            <a:r>
              <a:rPr lang="it-IT" sz="2000" dirty="0" err="1">
                <a:solidFill>
                  <a:schemeClr val="accent1">
                    <a:lumMod val="75000"/>
                  </a:schemeClr>
                </a:solidFill>
                <a:latin typeface="Arial Narrow" pitchFamily="34" charset="0"/>
              </a:rPr>
              <a:t>replication</a:t>
            </a:r>
            <a:r>
              <a:rPr lang="it-IT" sz="2000" dirty="0">
                <a:solidFill>
                  <a:schemeClr val="accent1">
                    <a:lumMod val="75000"/>
                  </a:schemeClr>
                </a:solidFill>
                <a:latin typeface="Arial Narrow" pitchFamily="34" charset="0"/>
              </a:rPr>
              <a:t>, </a:t>
            </a:r>
            <a:r>
              <a:rPr lang="it-IT" sz="2000" dirty="0" err="1">
                <a:solidFill>
                  <a:schemeClr val="accent1">
                    <a:lumMod val="75000"/>
                  </a:schemeClr>
                </a:solidFill>
                <a:latin typeface="Arial Narrow" pitchFamily="34" charset="0"/>
              </a:rPr>
              <a:t>while</a:t>
            </a:r>
            <a:r>
              <a:rPr lang="it-IT" sz="2000" dirty="0">
                <a:solidFill>
                  <a:schemeClr val="accent1">
                    <a:lumMod val="75000"/>
                  </a:schemeClr>
                </a:solidFill>
                <a:latin typeface="Arial Narrow" pitchFamily="34" charset="0"/>
              </a:rPr>
              <a:t> </a:t>
            </a:r>
            <a:r>
              <a:rPr lang="it-IT" sz="2000" dirty="0" err="1">
                <a:solidFill>
                  <a:schemeClr val="accent1">
                    <a:lumMod val="75000"/>
                  </a:schemeClr>
                </a:solidFill>
                <a:latin typeface="Arial Narrow" pitchFamily="34" charset="0"/>
              </a:rPr>
              <a:t>gC</a:t>
            </a:r>
            <a:r>
              <a:rPr lang="it-IT" sz="2000" dirty="0">
                <a:solidFill>
                  <a:schemeClr val="accent1">
                    <a:lumMod val="75000"/>
                  </a:schemeClr>
                </a:solidFill>
                <a:latin typeface="Arial Narrow" pitchFamily="34" charset="0"/>
              </a:rPr>
              <a:t>, </a:t>
            </a:r>
            <a:r>
              <a:rPr lang="it-IT" sz="2000" dirty="0" err="1">
                <a:solidFill>
                  <a:schemeClr val="accent1">
                    <a:lumMod val="75000"/>
                  </a:schemeClr>
                </a:solidFill>
                <a:latin typeface="Arial Narrow" pitchFamily="34" charset="0"/>
              </a:rPr>
              <a:t>gG</a:t>
            </a:r>
            <a:r>
              <a:rPr lang="it-IT" sz="2000" dirty="0">
                <a:solidFill>
                  <a:schemeClr val="accent1">
                    <a:lumMod val="75000"/>
                  </a:schemeClr>
                </a:solidFill>
                <a:latin typeface="Arial Narrow" pitchFamily="34" charset="0"/>
              </a:rPr>
              <a:t>, </a:t>
            </a:r>
            <a:r>
              <a:rPr lang="it-IT" sz="2000" dirty="0" err="1">
                <a:solidFill>
                  <a:schemeClr val="accent1">
                    <a:lumMod val="75000"/>
                  </a:schemeClr>
                </a:solidFill>
                <a:latin typeface="Arial Narrow" pitchFamily="34" charset="0"/>
              </a:rPr>
              <a:t>gI</a:t>
            </a:r>
            <a:r>
              <a:rPr lang="it-IT" sz="2000" dirty="0">
                <a:solidFill>
                  <a:schemeClr val="accent1">
                    <a:lumMod val="75000"/>
                  </a:schemeClr>
                </a:solidFill>
                <a:latin typeface="Arial Narrow" pitchFamily="34" charset="0"/>
              </a:rPr>
              <a:t>, </a:t>
            </a:r>
            <a:r>
              <a:rPr lang="it-IT" sz="2000" dirty="0" err="1">
                <a:solidFill>
                  <a:schemeClr val="accent1">
                    <a:lumMod val="75000"/>
                  </a:schemeClr>
                </a:solidFill>
                <a:latin typeface="Arial Narrow" pitchFamily="34" charset="0"/>
              </a:rPr>
              <a:t>gE</a:t>
            </a:r>
            <a:r>
              <a:rPr lang="it-IT" sz="2000" dirty="0">
                <a:solidFill>
                  <a:schemeClr val="accent1">
                    <a:lumMod val="75000"/>
                  </a:schemeClr>
                </a:solidFill>
                <a:latin typeface="Arial Narrow" pitchFamily="34" charset="0"/>
              </a:rPr>
              <a:t>, </a:t>
            </a:r>
            <a:r>
              <a:rPr lang="it-IT" sz="2000" dirty="0" err="1">
                <a:solidFill>
                  <a:schemeClr val="accent1">
                    <a:lumMod val="75000"/>
                  </a:schemeClr>
                </a:solidFill>
                <a:latin typeface="Arial Narrow" pitchFamily="34" charset="0"/>
              </a:rPr>
              <a:t>gM</a:t>
            </a:r>
            <a:r>
              <a:rPr lang="it-IT" sz="2000" dirty="0">
                <a:solidFill>
                  <a:schemeClr val="accent1">
                    <a:lumMod val="75000"/>
                  </a:schemeClr>
                </a:solidFill>
                <a:latin typeface="Arial Narrow" pitchFamily="34" charset="0"/>
              </a:rPr>
              <a:t> and </a:t>
            </a:r>
            <a:r>
              <a:rPr lang="it-IT" sz="2000" dirty="0" err="1">
                <a:solidFill>
                  <a:schemeClr val="accent1">
                    <a:lumMod val="75000"/>
                  </a:schemeClr>
                </a:solidFill>
                <a:latin typeface="Arial Narrow" pitchFamily="34" charset="0"/>
              </a:rPr>
              <a:t>gN</a:t>
            </a:r>
            <a:r>
              <a:rPr lang="it-IT" sz="2000" dirty="0">
                <a:solidFill>
                  <a:schemeClr val="accent1">
                    <a:lumMod val="75000"/>
                  </a:schemeClr>
                </a:solidFill>
                <a:latin typeface="Arial Narrow" pitchFamily="34" charset="0"/>
              </a:rPr>
              <a:t> are </a:t>
            </a:r>
            <a:r>
              <a:rPr lang="it-IT" sz="2000" dirty="0" err="1">
                <a:solidFill>
                  <a:schemeClr val="accent1">
                    <a:lumMod val="75000"/>
                  </a:schemeClr>
                </a:solidFill>
                <a:latin typeface="Arial Narrow" pitchFamily="34" charset="0"/>
              </a:rPr>
              <a:t>not</a:t>
            </a:r>
            <a:r>
              <a:rPr lang="it-IT" sz="2000" dirty="0">
                <a:solidFill>
                  <a:schemeClr val="accent1">
                    <a:lumMod val="75000"/>
                  </a:schemeClr>
                </a:solidFill>
                <a:latin typeface="Arial Narrow" pitchFamily="34" charset="0"/>
              </a:rPr>
              <a:t> </a:t>
            </a:r>
            <a:r>
              <a:rPr lang="it-IT" sz="2000" dirty="0" err="1">
                <a:solidFill>
                  <a:schemeClr val="accent1">
                    <a:lumMod val="75000"/>
                  </a:schemeClr>
                </a:solidFill>
                <a:latin typeface="Arial Narrow" pitchFamily="34" charset="0"/>
              </a:rPr>
              <a:t>essential</a:t>
            </a:r>
            <a:r>
              <a:rPr lang="it-IT" sz="2000" dirty="0">
                <a:solidFill>
                  <a:schemeClr val="accent1">
                    <a:lumMod val="75000"/>
                  </a:schemeClr>
                </a:solidFill>
                <a:latin typeface="Arial Narrow" pitchFamily="34" charset="0"/>
              </a:rPr>
              <a:t>.</a:t>
            </a:r>
            <a:endParaRPr lang="en-US" sz="2000" dirty="0" smtClean="0">
              <a:solidFill>
                <a:schemeClr val="accent1">
                  <a:lumMod val="75000"/>
                </a:schemeClr>
              </a:solidFill>
              <a:latin typeface="Arial Narrow" pitchFamily="34" charset="0"/>
            </a:endParaRPr>
          </a:p>
          <a:p>
            <a:endParaRPr lang="it-IT" u="sng"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332656"/>
            <a:ext cx="8136904" cy="369332"/>
          </a:xfrm>
          <a:prstGeom prst="rect">
            <a:avLst/>
          </a:prstGeom>
          <a:noFill/>
        </p:spPr>
        <p:txBody>
          <a:bodyPr wrap="square" rtlCol="0">
            <a:spAutoFit/>
          </a:bodyPr>
          <a:lstStyle/>
          <a:p>
            <a:pPr algn="ctr"/>
            <a:r>
              <a:rPr lang="it-IT" b="1" i="1" dirty="0" smtClean="0">
                <a:solidFill>
                  <a:schemeClr val="accent1">
                    <a:lumMod val="75000"/>
                  </a:schemeClr>
                </a:solidFill>
                <a:latin typeface="Arial Narrow" pitchFamily="34" charset="0"/>
              </a:rPr>
              <a:t>TRANSMISSION</a:t>
            </a:r>
            <a:endParaRPr lang="it-IT" b="1" i="1" dirty="0">
              <a:solidFill>
                <a:schemeClr val="accent1">
                  <a:lumMod val="75000"/>
                </a:schemeClr>
              </a:solidFill>
              <a:latin typeface="Arial Narrow" pitchFamily="34" charset="0"/>
            </a:endParaRPr>
          </a:p>
        </p:txBody>
      </p:sp>
      <p:sp>
        <p:nvSpPr>
          <p:cNvPr id="3" name="CasellaDiTesto 2"/>
          <p:cNvSpPr txBox="1"/>
          <p:nvPr/>
        </p:nvSpPr>
        <p:spPr>
          <a:xfrm>
            <a:off x="251520" y="908720"/>
            <a:ext cx="8064896" cy="5632311"/>
          </a:xfrm>
          <a:prstGeom prst="rect">
            <a:avLst/>
          </a:prstGeom>
          <a:noFill/>
        </p:spPr>
        <p:txBody>
          <a:bodyPr wrap="square" rtlCol="0">
            <a:spAutoFit/>
          </a:bodyPr>
          <a:lstStyle/>
          <a:p>
            <a:r>
              <a:rPr lang="en-US" sz="2000" dirty="0">
                <a:solidFill>
                  <a:schemeClr val="accent1">
                    <a:lumMod val="75000"/>
                  </a:schemeClr>
                </a:solidFill>
                <a:latin typeface="Arial Narrow" pitchFamily="34" charset="0"/>
              </a:rPr>
              <a:t>BoHV-1 enters the animal through the mucous membrane in the respiratory tract or genital tracts. The main mode of disease transmission is direct nose-to-nose contact between an infected and a susceptible </a:t>
            </a:r>
            <a:r>
              <a:rPr lang="en-US" sz="2000" dirty="0" smtClean="0">
                <a:solidFill>
                  <a:schemeClr val="accent1">
                    <a:lumMod val="75000"/>
                  </a:schemeClr>
                </a:solidFill>
                <a:latin typeface="Arial Narrow" pitchFamily="34" charset="0"/>
              </a:rPr>
              <a:t>animal. This </a:t>
            </a:r>
            <a:r>
              <a:rPr lang="en-US" sz="2000" dirty="0">
                <a:solidFill>
                  <a:schemeClr val="accent1">
                    <a:lumMod val="75000"/>
                  </a:schemeClr>
                </a:solidFill>
                <a:latin typeface="Arial Narrow" pitchFamily="34" charset="0"/>
              </a:rPr>
              <a:t>is made possible because of the virus sloughing off into the mucus. Aerosols have to be exhaled, sneezed, or coughed from an infected animal during viral shedding in order for transmission to </a:t>
            </a:r>
            <a:r>
              <a:rPr lang="en-US" sz="2000" dirty="0" smtClean="0">
                <a:solidFill>
                  <a:schemeClr val="accent1">
                    <a:lumMod val="75000"/>
                  </a:schemeClr>
                </a:solidFill>
                <a:latin typeface="Arial Narrow" pitchFamily="34" charset="0"/>
              </a:rPr>
              <a:t>occur.</a:t>
            </a:r>
            <a:r>
              <a:rPr lang="en-US" sz="2000" baseline="30000" dirty="0">
                <a:solidFill>
                  <a:schemeClr val="accent1">
                    <a:lumMod val="75000"/>
                  </a:schemeClr>
                </a:solidFill>
                <a:latin typeface="Arial Narrow" pitchFamily="34" charset="0"/>
              </a:rPr>
              <a:t> </a:t>
            </a:r>
            <a:r>
              <a:rPr lang="en-US" sz="2000" dirty="0" smtClean="0">
                <a:solidFill>
                  <a:schemeClr val="accent1">
                    <a:lumMod val="75000"/>
                  </a:schemeClr>
                </a:solidFill>
                <a:latin typeface="Arial Narrow" pitchFamily="34" charset="0"/>
              </a:rPr>
              <a:t>Transmission </a:t>
            </a:r>
            <a:r>
              <a:rPr lang="en-US" sz="2000" dirty="0">
                <a:solidFill>
                  <a:schemeClr val="accent1">
                    <a:lumMod val="75000"/>
                  </a:schemeClr>
                </a:solidFill>
                <a:latin typeface="Arial Narrow" pitchFamily="34" charset="0"/>
              </a:rPr>
              <a:t>also originates from contaminated semen through use of live breeding or </a:t>
            </a:r>
            <a:r>
              <a:rPr lang="en-US" sz="2000" dirty="0" smtClean="0">
                <a:solidFill>
                  <a:schemeClr val="accent1">
                    <a:lumMod val="75000"/>
                  </a:schemeClr>
                </a:solidFill>
                <a:latin typeface="Arial Narrow" pitchFamily="34" charset="0"/>
              </a:rPr>
              <a:t>AI ; </a:t>
            </a:r>
            <a:r>
              <a:rPr lang="en-US" sz="2000" dirty="0">
                <a:solidFill>
                  <a:schemeClr val="accent1">
                    <a:lumMod val="75000"/>
                  </a:schemeClr>
                </a:solidFill>
                <a:latin typeface="Arial Narrow" pitchFamily="34" charset="0"/>
              </a:rPr>
              <a:t>bulls that have been affected genitally may shed the virus in their semen.</a:t>
            </a:r>
          </a:p>
          <a:p>
            <a:r>
              <a:rPr lang="en-US" sz="2000" dirty="0">
                <a:solidFill>
                  <a:schemeClr val="accent1">
                    <a:lumMod val="75000"/>
                  </a:schemeClr>
                </a:solidFill>
                <a:latin typeface="Arial Narrow" pitchFamily="34" charset="0"/>
              </a:rPr>
              <a:t>Once infected it is hard for the animal to get rid of BoHV-1 because it has many mechanisms to evade the hosts’ immune systems involved in both innate immunity </a:t>
            </a:r>
            <a:r>
              <a:rPr lang="en-US" sz="2000" dirty="0" smtClean="0">
                <a:solidFill>
                  <a:schemeClr val="accent1">
                    <a:lumMod val="75000"/>
                  </a:schemeClr>
                </a:solidFill>
                <a:latin typeface="Arial Narrow" pitchFamily="34" charset="0"/>
              </a:rPr>
              <a:t>and adaptive </a:t>
            </a:r>
            <a:r>
              <a:rPr lang="en-US" sz="2000" dirty="0">
                <a:solidFill>
                  <a:schemeClr val="accent1">
                    <a:lumMod val="75000"/>
                  </a:schemeClr>
                </a:solidFill>
                <a:latin typeface="Arial Narrow" pitchFamily="34" charset="0"/>
              </a:rPr>
              <a:t>immunity. The virus degrades interferon regulatory factor 3 (IRF3), effectively halting transcription of interferon type 1</a:t>
            </a:r>
            <a:r>
              <a:rPr lang="en-US" sz="2000" dirty="0" smtClean="0">
                <a:solidFill>
                  <a:schemeClr val="accent1">
                    <a:lumMod val="75000"/>
                  </a:schemeClr>
                </a:solidFill>
                <a:latin typeface="Arial Narrow" pitchFamily="34" charset="0"/>
              </a:rPr>
              <a:t>.</a:t>
            </a:r>
            <a:r>
              <a:rPr lang="en-US" sz="2000" dirty="0">
                <a:solidFill>
                  <a:schemeClr val="accent1">
                    <a:lumMod val="75000"/>
                  </a:schemeClr>
                </a:solidFill>
                <a:latin typeface="Arial Narrow" pitchFamily="34" charset="0"/>
              </a:rPr>
              <a:t> </a:t>
            </a:r>
            <a:r>
              <a:rPr lang="en-US" sz="2000" dirty="0" err="1">
                <a:solidFill>
                  <a:schemeClr val="accent1">
                    <a:lumMod val="75000"/>
                  </a:schemeClr>
                </a:solidFill>
                <a:latin typeface="Arial Narrow" pitchFamily="34" charset="0"/>
              </a:rPr>
              <a:t>Interferons</a:t>
            </a:r>
            <a:r>
              <a:rPr lang="en-US" sz="2000" dirty="0">
                <a:solidFill>
                  <a:schemeClr val="accent1">
                    <a:lumMod val="75000"/>
                  </a:schemeClr>
                </a:solidFill>
                <a:latin typeface="Arial Narrow" pitchFamily="34" charset="0"/>
              </a:rPr>
              <a:t> are a component of innate immunity involved in inhibiting viral replication in a host cell, as well as activating immune cells. BoHV-1 is also able to evade adaptive immune cells by </a:t>
            </a:r>
            <a:r>
              <a:rPr lang="en-US" sz="2000" dirty="0" smtClean="0">
                <a:solidFill>
                  <a:schemeClr val="accent1">
                    <a:lumMod val="75000"/>
                  </a:schemeClr>
                </a:solidFill>
                <a:latin typeface="Arial Narrow" pitchFamily="34" charset="0"/>
              </a:rPr>
              <a:t>inducing apoptosis</a:t>
            </a:r>
            <a:r>
              <a:rPr lang="en-US" sz="2000" dirty="0">
                <a:solidFill>
                  <a:schemeClr val="accent1">
                    <a:lumMod val="75000"/>
                  </a:schemeClr>
                </a:solidFill>
                <a:latin typeface="Arial Narrow" pitchFamily="34" charset="0"/>
              </a:rPr>
              <a:t> in CD4+ cells, which assist in activating T cells when antigens are </a:t>
            </a:r>
            <a:r>
              <a:rPr lang="en-US" sz="2000" dirty="0" smtClean="0">
                <a:solidFill>
                  <a:schemeClr val="accent1">
                    <a:lumMod val="75000"/>
                  </a:schemeClr>
                </a:solidFill>
                <a:latin typeface="Arial Narrow" pitchFamily="34" charset="0"/>
              </a:rPr>
              <a:t>present.</a:t>
            </a:r>
            <a:r>
              <a:rPr lang="en-US" sz="2000" baseline="30000" dirty="0">
                <a:solidFill>
                  <a:schemeClr val="accent1">
                    <a:lumMod val="75000"/>
                  </a:schemeClr>
                </a:solidFill>
                <a:latin typeface="Arial Narrow" pitchFamily="34" charset="0"/>
              </a:rPr>
              <a:t> </a:t>
            </a:r>
            <a:r>
              <a:rPr lang="en-US" sz="2000" dirty="0" smtClean="0">
                <a:solidFill>
                  <a:schemeClr val="accent1">
                    <a:lumMod val="75000"/>
                  </a:schemeClr>
                </a:solidFill>
                <a:latin typeface="Arial Narrow" pitchFamily="34" charset="0"/>
              </a:rPr>
              <a:t>This </a:t>
            </a:r>
            <a:r>
              <a:rPr lang="en-US" sz="2000" dirty="0">
                <a:solidFill>
                  <a:schemeClr val="accent1">
                    <a:lumMod val="75000"/>
                  </a:schemeClr>
                </a:solidFill>
                <a:latin typeface="Arial Narrow" pitchFamily="34" charset="0"/>
              </a:rPr>
              <a:t>down regulates the number of immune cells that recognize the virus, allowing the virus to evade detection and elimination. The virus has many other evasion strategies against the host’s immune system contributing to the virus being able to maintain lifelong infection in the animal</a:t>
            </a:r>
            <a:r>
              <a:rPr lang="en-US" sz="2000" dirty="0" smtClean="0">
                <a:solidFill>
                  <a:schemeClr val="accent1">
                    <a:lumMod val="75000"/>
                  </a:schemeClr>
                </a:solidFill>
                <a:latin typeface="Arial Narrow" pitchFamily="34" charset="0"/>
              </a:rPr>
              <a:t>.</a:t>
            </a:r>
            <a:endParaRPr lang="en-US" sz="2000" dirty="0">
              <a:solidFill>
                <a:schemeClr val="accent1">
                  <a:lumMod val="75000"/>
                </a:schemeClr>
              </a:solidFill>
              <a:latin typeface="Arial Narrow"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117693"/>
            <a:ext cx="5328592" cy="5632311"/>
          </a:xfrm>
          <a:prstGeom prst="rect">
            <a:avLst/>
          </a:prstGeom>
          <a:noFill/>
        </p:spPr>
        <p:txBody>
          <a:bodyPr wrap="square" rtlCol="0">
            <a:spAutoFit/>
          </a:bodyPr>
          <a:lstStyle/>
          <a:p>
            <a:r>
              <a:rPr lang="en-US" dirty="0" smtClean="0">
                <a:solidFill>
                  <a:schemeClr val="accent1">
                    <a:lumMod val="75000"/>
                  </a:schemeClr>
                </a:solidFill>
                <a:latin typeface="Arial Narrow" pitchFamily="34" charset="0"/>
              </a:rPr>
              <a:t>After primary infection of BoHV-1, the latent infection is quite often found in the trigeminal ganglion of the cow, although on occasion infection can enter the central nervous system. These latent infections can possibly reactivate, with or without clinical symptoms, under conditions of stress, corticosteroids or by experimental methods. Infected animals will be continuous shedders throughout their lifetime when the virus reactivates; therefore, successfully propagating the disease. The virus sheds in such high titers that it will spread rapidly throughout a herd. Even though cattle might not be showing clinical signs they can still spread the disease. Aside from cattle, studies experimentally infecting animals have shown that goats and buffalo can act as reservoirs for </a:t>
            </a:r>
          </a:p>
          <a:p>
            <a:r>
              <a:rPr lang="en-US" dirty="0" smtClean="0">
                <a:solidFill>
                  <a:schemeClr val="accent1">
                    <a:lumMod val="75000"/>
                  </a:schemeClr>
                </a:solidFill>
                <a:latin typeface="Arial Narrow" pitchFamily="34" charset="0"/>
              </a:rPr>
              <a:t>BoHV-1, as well as red deer, sheep, swine, and reindeer. Shedding begins from the nasal mucosa as soon as infection occurs, and the virus has replicated in the upper respiratory tract. During replication in the respiratory tract cells of the epithelial will undergo apoptosis. The necrosis in the epithelial will result in an entry site for secondary infections that may result in shipping fever.</a:t>
            </a:r>
            <a:endParaRPr lang="en-US" dirty="0">
              <a:solidFill>
                <a:schemeClr val="accent1">
                  <a:lumMod val="75000"/>
                </a:schemeClr>
              </a:solidFill>
              <a:latin typeface="Arial Narrow" pitchFamily="34" charset="0"/>
            </a:endParaRPr>
          </a:p>
        </p:txBody>
      </p:sp>
      <p:pic>
        <p:nvPicPr>
          <p:cNvPr id="3" name="Immagine 2" descr="Cattura.PNG"/>
          <p:cNvPicPr>
            <a:picLocks noChangeAspect="1"/>
          </p:cNvPicPr>
          <p:nvPr/>
        </p:nvPicPr>
        <p:blipFill>
          <a:blip r:embed="rId2" cstate="print"/>
          <a:stretch>
            <a:fillRect/>
          </a:stretch>
        </p:blipFill>
        <p:spPr>
          <a:xfrm>
            <a:off x="5868144" y="764704"/>
            <a:ext cx="2880320" cy="424847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548680"/>
            <a:ext cx="7416824" cy="5262979"/>
          </a:xfrm>
          <a:prstGeom prst="rect">
            <a:avLst/>
          </a:prstGeom>
          <a:noFill/>
        </p:spPr>
        <p:txBody>
          <a:bodyPr wrap="square" rtlCol="0">
            <a:spAutoFit/>
          </a:bodyPr>
          <a:lstStyle/>
          <a:p>
            <a:r>
              <a:rPr lang="en-US" sz="2400" b="1" u="sng" dirty="0">
                <a:solidFill>
                  <a:schemeClr val="accent1">
                    <a:lumMod val="75000"/>
                  </a:schemeClr>
                </a:solidFill>
                <a:latin typeface="Arial Narrow" pitchFamily="34" charset="0"/>
              </a:rPr>
              <a:t>Direct </a:t>
            </a:r>
            <a:r>
              <a:rPr lang="en-US" sz="2400" b="1" u="sng" dirty="0" smtClean="0">
                <a:solidFill>
                  <a:schemeClr val="accent1">
                    <a:lumMod val="75000"/>
                  </a:schemeClr>
                </a:solidFill>
                <a:latin typeface="Arial Narrow" pitchFamily="34" charset="0"/>
              </a:rPr>
              <a:t>transmission:</a:t>
            </a:r>
            <a:endParaRPr lang="en-US" sz="2400" b="1" u="sng" dirty="0">
              <a:solidFill>
                <a:schemeClr val="accent1">
                  <a:lumMod val="75000"/>
                </a:schemeClr>
              </a:solidFill>
              <a:latin typeface="Arial Narrow" pitchFamily="34" charset="0"/>
            </a:endParaRPr>
          </a:p>
          <a:p>
            <a:r>
              <a:rPr lang="en-US" sz="2400" dirty="0">
                <a:solidFill>
                  <a:schemeClr val="accent1">
                    <a:lumMod val="75000"/>
                  </a:schemeClr>
                </a:solidFill>
                <a:latin typeface="Arial Narrow" pitchFamily="34" charset="0"/>
              </a:rPr>
              <a:t>Contact </a:t>
            </a:r>
            <a:r>
              <a:rPr lang="en-US" sz="2400" dirty="0" smtClean="0">
                <a:solidFill>
                  <a:schemeClr val="accent1">
                    <a:lumMod val="75000"/>
                  </a:schemeClr>
                </a:solidFill>
                <a:latin typeface="Arial Narrow" pitchFamily="34" charset="0"/>
              </a:rPr>
              <a:t>with</a:t>
            </a:r>
          </a:p>
          <a:p>
            <a:endParaRPr lang="en-US" sz="2400" dirty="0">
              <a:solidFill>
                <a:schemeClr val="accent1">
                  <a:lumMod val="75000"/>
                </a:schemeClr>
              </a:solidFill>
              <a:latin typeface="Arial Narrow" pitchFamily="34" charset="0"/>
            </a:endParaRPr>
          </a:p>
          <a:p>
            <a:pPr>
              <a:buFont typeface="Arial" pitchFamily="34" charset="0"/>
              <a:buChar char="•"/>
            </a:pPr>
            <a:r>
              <a:rPr lang="en-US" sz="2400" dirty="0" smtClean="0">
                <a:solidFill>
                  <a:schemeClr val="accent1">
                    <a:lumMod val="75000"/>
                  </a:schemeClr>
                </a:solidFill>
                <a:latin typeface="Arial Narrow" pitchFamily="34" charset="0"/>
              </a:rPr>
              <a:t> Acutely </a:t>
            </a:r>
            <a:r>
              <a:rPr lang="en-US" sz="2400" dirty="0">
                <a:solidFill>
                  <a:schemeClr val="accent1">
                    <a:lumMod val="75000"/>
                  </a:schemeClr>
                </a:solidFill>
                <a:latin typeface="Arial Narrow" pitchFamily="34" charset="0"/>
              </a:rPr>
              <a:t>infected </a:t>
            </a:r>
            <a:r>
              <a:rPr lang="en-US" sz="2400" dirty="0" smtClean="0">
                <a:solidFill>
                  <a:schemeClr val="accent1">
                    <a:lumMod val="75000"/>
                  </a:schemeClr>
                </a:solidFill>
                <a:latin typeface="Arial Narrow" pitchFamily="34" charset="0"/>
              </a:rPr>
              <a:t>animals;</a:t>
            </a:r>
            <a:endParaRPr lang="en-US" sz="2400" dirty="0">
              <a:solidFill>
                <a:schemeClr val="accent1">
                  <a:lumMod val="75000"/>
                </a:schemeClr>
              </a:solidFill>
              <a:latin typeface="Arial Narrow" pitchFamily="34" charset="0"/>
            </a:endParaRPr>
          </a:p>
          <a:p>
            <a:pPr>
              <a:buFont typeface="Arial" pitchFamily="34" charset="0"/>
              <a:buChar char="•"/>
            </a:pPr>
            <a:r>
              <a:rPr lang="en-US" sz="2400" dirty="0" smtClean="0">
                <a:solidFill>
                  <a:schemeClr val="accent1">
                    <a:lumMod val="75000"/>
                  </a:schemeClr>
                </a:solidFill>
                <a:latin typeface="Arial Narrow" pitchFamily="34" charset="0"/>
              </a:rPr>
              <a:t> Latently </a:t>
            </a:r>
            <a:r>
              <a:rPr lang="en-US" sz="2400" dirty="0">
                <a:solidFill>
                  <a:schemeClr val="accent1">
                    <a:lumMod val="75000"/>
                  </a:schemeClr>
                </a:solidFill>
                <a:latin typeface="Arial Narrow" pitchFamily="34" charset="0"/>
              </a:rPr>
              <a:t>infected animals in which reactivation of the virus takes </a:t>
            </a:r>
            <a:r>
              <a:rPr lang="en-US" sz="2400" dirty="0" smtClean="0">
                <a:solidFill>
                  <a:schemeClr val="accent1">
                    <a:lumMod val="75000"/>
                  </a:schemeClr>
                </a:solidFill>
                <a:latin typeface="Arial Narrow" pitchFamily="34" charset="0"/>
              </a:rPr>
              <a:t>place.</a:t>
            </a:r>
            <a:endParaRPr lang="en-US" sz="2400" dirty="0">
              <a:solidFill>
                <a:schemeClr val="accent1">
                  <a:lumMod val="75000"/>
                </a:schemeClr>
              </a:solidFill>
              <a:latin typeface="Arial Narrow" pitchFamily="34" charset="0"/>
            </a:endParaRPr>
          </a:p>
          <a:p>
            <a:endParaRPr lang="en-US" sz="2400" b="1" dirty="0" smtClean="0">
              <a:solidFill>
                <a:schemeClr val="accent1">
                  <a:lumMod val="75000"/>
                </a:schemeClr>
              </a:solidFill>
              <a:latin typeface="Arial Narrow" pitchFamily="34" charset="0"/>
            </a:endParaRPr>
          </a:p>
          <a:p>
            <a:r>
              <a:rPr lang="en-US" sz="2400" b="1" u="sng" dirty="0" smtClean="0">
                <a:solidFill>
                  <a:schemeClr val="accent1">
                    <a:lumMod val="75000"/>
                  </a:schemeClr>
                </a:solidFill>
                <a:latin typeface="Arial Narrow" pitchFamily="34" charset="0"/>
              </a:rPr>
              <a:t>Indirect transmission:</a:t>
            </a:r>
            <a:endParaRPr lang="en-US" sz="2400" b="1" u="sng" dirty="0">
              <a:solidFill>
                <a:schemeClr val="accent1">
                  <a:lumMod val="75000"/>
                </a:schemeClr>
              </a:solidFill>
              <a:latin typeface="Arial Narrow" pitchFamily="34" charset="0"/>
            </a:endParaRPr>
          </a:p>
          <a:p>
            <a:endParaRPr lang="en-US" sz="2400" dirty="0" smtClean="0">
              <a:solidFill>
                <a:schemeClr val="accent1">
                  <a:lumMod val="75000"/>
                </a:schemeClr>
              </a:solidFill>
              <a:latin typeface="Arial Narrow" pitchFamily="34" charset="0"/>
            </a:endParaRPr>
          </a:p>
          <a:p>
            <a:pPr>
              <a:buFont typeface="Arial" pitchFamily="34" charset="0"/>
              <a:buChar char="•"/>
            </a:pPr>
            <a:r>
              <a:rPr lang="en-US" sz="2400" dirty="0" smtClean="0">
                <a:solidFill>
                  <a:schemeClr val="accent1">
                    <a:lumMod val="75000"/>
                  </a:schemeClr>
                </a:solidFill>
                <a:latin typeface="Arial Narrow" pitchFamily="34" charset="0"/>
              </a:rPr>
              <a:t> Contaminated semen;</a:t>
            </a:r>
            <a:endParaRPr lang="en-US" sz="2400" dirty="0">
              <a:solidFill>
                <a:schemeClr val="accent1">
                  <a:lumMod val="75000"/>
                </a:schemeClr>
              </a:solidFill>
              <a:latin typeface="Arial Narrow" pitchFamily="34" charset="0"/>
            </a:endParaRPr>
          </a:p>
          <a:p>
            <a:pPr>
              <a:buFont typeface="Arial" pitchFamily="34" charset="0"/>
              <a:buChar char="•"/>
            </a:pPr>
            <a:r>
              <a:rPr lang="en-US" sz="2400" dirty="0" smtClean="0">
                <a:solidFill>
                  <a:schemeClr val="accent1">
                    <a:lumMod val="75000"/>
                  </a:schemeClr>
                </a:solidFill>
                <a:latin typeface="Arial Narrow" pitchFamily="34" charset="0"/>
              </a:rPr>
              <a:t> Embryo transfer;</a:t>
            </a:r>
            <a:endParaRPr lang="en-US" sz="2400" dirty="0">
              <a:solidFill>
                <a:schemeClr val="accent1">
                  <a:lumMod val="75000"/>
                </a:schemeClr>
              </a:solidFill>
              <a:latin typeface="Arial Narrow" pitchFamily="34" charset="0"/>
            </a:endParaRPr>
          </a:p>
          <a:p>
            <a:pPr>
              <a:buFont typeface="Arial" pitchFamily="34" charset="0"/>
              <a:buChar char="•"/>
            </a:pPr>
            <a:r>
              <a:rPr lang="en-US" sz="2400" dirty="0" smtClean="0">
                <a:solidFill>
                  <a:schemeClr val="accent1">
                    <a:lumMod val="75000"/>
                  </a:schemeClr>
                </a:solidFill>
                <a:latin typeface="Arial Narrow" pitchFamily="34" charset="0"/>
              </a:rPr>
              <a:t> Humans;</a:t>
            </a:r>
            <a:endParaRPr lang="en-US" sz="2400" dirty="0">
              <a:solidFill>
                <a:schemeClr val="accent1">
                  <a:lumMod val="75000"/>
                </a:schemeClr>
              </a:solidFill>
              <a:latin typeface="Arial Narrow" pitchFamily="34" charset="0"/>
            </a:endParaRPr>
          </a:p>
          <a:p>
            <a:pPr>
              <a:buFont typeface="Arial" pitchFamily="34" charset="0"/>
              <a:buChar char="•"/>
            </a:pPr>
            <a:r>
              <a:rPr lang="en-US" sz="2400" dirty="0" smtClean="0">
                <a:solidFill>
                  <a:schemeClr val="accent1">
                    <a:lumMod val="75000"/>
                  </a:schemeClr>
                </a:solidFill>
                <a:latin typeface="Arial Narrow" pitchFamily="34" charset="0"/>
              </a:rPr>
              <a:t> Contaminated materials;</a:t>
            </a:r>
            <a:endParaRPr lang="en-US" sz="2400" dirty="0">
              <a:solidFill>
                <a:schemeClr val="accent1">
                  <a:lumMod val="75000"/>
                </a:schemeClr>
              </a:solidFill>
              <a:latin typeface="Arial Narrow" pitchFamily="34" charset="0"/>
            </a:endParaRPr>
          </a:p>
          <a:p>
            <a:pPr>
              <a:buFont typeface="Arial" pitchFamily="34" charset="0"/>
              <a:buChar char="•"/>
            </a:pPr>
            <a:r>
              <a:rPr lang="en-US" sz="2400" dirty="0" smtClean="0">
                <a:solidFill>
                  <a:schemeClr val="accent1">
                    <a:lumMod val="75000"/>
                  </a:schemeClr>
                </a:solidFill>
                <a:latin typeface="Arial Narrow" pitchFamily="34" charset="0"/>
              </a:rPr>
              <a:t> Airborne transmission.</a:t>
            </a:r>
            <a:endParaRPr lang="en-US" sz="2400" dirty="0">
              <a:solidFill>
                <a:schemeClr val="accent1">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548680"/>
            <a:ext cx="8676456" cy="2677656"/>
          </a:xfrm>
          <a:prstGeom prst="rect">
            <a:avLst/>
          </a:prstGeom>
          <a:noFill/>
        </p:spPr>
        <p:txBody>
          <a:bodyPr wrap="square" rtlCol="0">
            <a:spAutoFit/>
          </a:bodyPr>
          <a:lstStyle/>
          <a:p>
            <a:r>
              <a:rPr lang="en-US" sz="2400" dirty="0">
                <a:solidFill>
                  <a:schemeClr val="accent1">
                    <a:lumMod val="75000"/>
                  </a:schemeClr>
                </a:solidFill>
                <a:latin typeface="Arial Narrow" pitchFamily="34" charset="0"/>
              </a:rPr>
              <a:t>BoHV-1 infection in cattle is manifested as upper respiratory tract disease and disease of the reproductive </a:t>
            </a:r>
            <a:r>
              <a:rPr lang="en-US" sz="2400" dirty="0" smtClean="0">
                <a:solidFill>
                  <a:schemeClr val="accent1">
                    <a:lumMod val="75000"/>
                  </a:schemeClr>
                </a:solidFill>
                <a:latin typeface="Arial Narrow" pitchFamily="34" charset="0"/>
              </a:rPr>
              <a:t>tract. Clinical </a:t>
            </a:r>
            <a:r>
              <a:rPr lang="en-US" sz="2400" dirty="0">
                <a:solidFill>
                  <a:schemeClr val="accent1">
                    <a:lumMod val="75000"/>
                  </a:schemeClr>
                </a:solidFill>
                <a:latin typeface="Arial Narrow" pitchFamily="34" charset="0"/>
              </a:rPr>
              <a:t>signs are influenced by:</a:t>
            </a:r>
          </a:p>
          <a:p>
            <a:pPr>
              <a:buFont typeface="Arial" pitchFamily="34" charset="0"/>
              <a:buChar char="•"/>
            </a:pPr>
            <a:endParaRPr lang="en-US" sz="2400" dirty="0" smtClean="0">
              <a:solidFill>
                <a:schemeClr val="accent1">
                  <a:lumMod val="75000"/>
                </a:schemeClr>
              </a:solidFill>
              <a:latin typeface="Arial Narrow" pitchFamily="34" charset="0"/>
            </a:endParaRPr>
          </a:p>
          <a:p>
            <a:pPr>
              <a:buFont typeface="Arial" pitchFamily="34" charset="0"/>
              <a:buChar char="•"/>
            </a:pPr>
            <a:r>
              <a:rPr lang="en-US" sz="2400" dirty="0" smtClean="0">
                <a:solidFill>
                  <a:schemeClr val="accent1">
                    <a:lumMod val="75000"/>
                  </a:schemeClr>
                </a:solidFill>
                <a:latin typeface="Arial Narrow" pitchFamily="34" charset="0"/>
              </a:rPr>
              <a:t> age </a:t>
            </a:r>
            <a:r>
              <a:rPr lang="en-US" sz="2400" dirty="0">
                <a:solidFill>
                  <a:schemeClr val="accent1">
                    <a:lumMod val="75000"/>
                  </a:schemeClr>
                </a:solidFill>
                <a:latin typeface="Arial Narrow" pitchFamily="34" charset="0"/>
              </a:rPr>
              <a:t>of the </a:t>
            </a:r>
            <a:r>
              <a:rPr lang="en-US" sz="2400" dirty="0" smtClean="0">
                <a:solidFill>
                  <a:schemeClr val="accent1">
                    <a:lumMod val="75000"/>
                  </a:schemeClr>
                </a:solidFill>
                <a:latin typeface="Arial Narrow" pitchFamily="34" charset="0"/>
              </a:rPr>
              <a:t>animal;</a:t>
            </a:r>
            <a:endParaRPr lang="en-US" sz="2400" dirty="0">
              <a:solidFill>
                <a:schemeClr val="accent1">
                  <a:lumMod val="75000"/>
                </a:schemeClr>
              </a:solidFill>
              <a:latin typeface="Arial Narrow" pitchFamily="34" charset="0"/>
            </a:endParaRPr>
          </a:p>
          <a:p>
            <a:pPr>
              <a:buFont typeface="Arial" pitchFamily="34" charset="0"/>
              <a:buChar char="•"/>
            </a:pPr>
            <a:r>
              <a:rPr lang="en-US" sz="2400" dirty="0" smtClean="0">
                <a:solidFill>
                  <a:schemeClr val="accent1">
                    <a:lumMod val="75000"/>
                  </a:schemeClr>
                </a:solidFill>
                <a:latin typeface="Arial Narrow" pitchFamily="34" charset="0"/>
              </a:rPr>
              <a:t> dose </a:t>
            </a:r>
            <a:r>
              <a:rPr lang="en-US" sz="2400" dirty="0">
                <a:solidFill>
                  <a:schemeClr val="accent1">
                    <a:lumMod val="75000"/>
                  </a:schemeClr>
                </a:solidFill>
                <a:latin typeface="Arial Narrow" pitchFamily="34" charset="0"/>
              </a:rPr>
              <a:t>of </a:t>
            </a:r>
            <a:r>
              <a:rPr lang="en-US" sz="2400" dirty="0" smtClean="0">
                <a:solidFill>
                  <a:schemeClr val="accent1">
                    <a:lumMod val="75000"/>
                  </a:schemeClr>
                </a:solidFill>
                <a:latin typeface="Arial Narrow" pitchFamily="34" charset="0"/>
              </a:rPr>
              <a:t>virus;</a:t>
            </a:r>
            <a:endParaRPr lang="en-US" sz="2400" dirty="0">
              <a:solidFill>
                <a:schemeClr val="accent1">
                  <a:lumMod val="75000"/>
                </a:schemeClr>
              </a:solidFill>
              <a:latin typeface="Arial Narrow" pitchFamily="34" charset="0"/>
            </a:endParaRPr>
          </a:p>
          <a:p>
            <a:pPr>
              <a:buFont typeface="Arial" pitchFamily="34" charset="0"/>
              <a:buChar char="•"/>
            </a:pPr>
            <a:r>
              <a:rPr lang="en-US" sz="2400" dirty="0" smtClean="0">
                <a:solidFill>
                  <a:schemeClr val="accent1">
                    <a:lumMod val="75000"/>
                  </a:schemeClr>
                </a:solidFill>
                <a:latin typeface="Arial Narrow" pitchFamily="34" charset="0"/>
              </a:rPr>
              <a:t> route </a:t>
            </a:r>
            <a:r>
              <a:rPr lang="en-US" sz="2400" dirty="0">
                <a:solidFill>
                  <a:schemeClr val="accent1">
                    <a:lumMod val="75000"/>
                  </a:schemeClr>
                </a:solidFill>
                <a:latin typeface="Arial Narrow" pitchFamily="34" charset="0"/>
              </a:rPr>
              <a:t>of </a:t>
            </a:r>
            <a:r>
              <a:rPr lang="en-US" sz="2400" dirty="0" smtClean="0">
                <a:solidFill>
                  <a:schemeClr val="accent1">
                    <a:lumMod val="75000"/>
                  </a:schemeClr>
                </a:solidFill>
                <a:latin typeface="Arial Narrow" pitchFamily="34" charset="0"/>
              </a:rPr>
              <a:t>infection;</a:t>
            </a:r>
            <a:endParaRPr lang="en-US" sz="2400" dirty="0">
              <a:solidFill>
                <a:schemeClr val="accent1">
                  <a:lumMod val="75000"/>
                </a:schemeClr>
              </a:solidFill>
              <a:latin typeface="Arial Narrow" pitchFamily="34" charset="0"/>
            </a:endParaRPr>
          </a:p>
          <a:p>
            <a:pPr>
              <a:buFont typeface="Arial" pitchFamily="34" charset="0"/>
              <a:buChar char="•"/>
            </a:pPr>
            <a:r>
              <a:rPr lang="en-US" sz="2400" dirty="0" smtClean="0">
                <a:solidFill>
                  <a:schemeClr val="accent1">
                    <a:lumMod val="75000"/>
                  </a:schemeClr>
                </a:solidFill>
                <a:latin typeface="Arial Narrow" pitchFamily="34" charset="0"/>
              </a:rPr>
              <a:t> concurrent </a:t>
            </a:r>
            <a:r>
              <a:rPr lang="en-US" sz="2400" dirty="0">
                <a:solidFill>
                  <a:schemeClr val="accent1">
                    <a:lumMod val="75000"/>
                  </a:schemeClr>
                </a:solidFill>
                <a:latin typeface="Arial Narrow" pitchFamily="34" charset="0"/>
              </a:rPr>
              <a:t>infections with other </a:t>
            </a:r>
            <a:r>
              <a:rPr lang="en-US" sz="2400" dirty="0" smtClean="0">
                <a:solidFill>
                  <a:schemeClr val="accent1">
                    <a:lumMod val="75000"/>
                  </a:schemeClr>
                </a:solidFill>
                <a:latin typeface="Arial Narrow" pitchFamily="34" charset="0"/>
              </a:rPr>
              <a:t>pathogens.</a:t>
            </a:r>
            <a:endParaRPr lang="en-US" sz="2400" dirty="0">
              <a:solidFill>
                <a:schemeClr val="accent1">
                  <a:lumMod val="75000"/>
                </a:schemeClr>
              </a:solidFill>
              <a:latin typeface="Arial Narrow" pitchFamily="34" charset="0"/>
            </a:endParaRPr>
          </a:p>
        </p:txBody>
      </p:sp>
      <p:pic>
        <p:nvPicPr>
          <p:cNvPr id="3" name="Immagine 2" descr="limousine1.jpg"/>
          <p:cNvPicPr>
            <a:picLocks noChangeAspect="1"/>
          </p:cNvPicPr>
          <p:nvPr/>
        </p:nvPicPr>
        <p:blipFill>
          <a:blip r:embed="rId2" cstate="print"/>
          <a:stretch>
            <a:fillRect/>
          </a:stretch>
        </p:blipFill>
        <p:spPr>
          <a:xfrm>
            <a:off x="1714500" y="3140968"/>
            <a:ext cx="5161756" cy="352839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67544" y="188640"/>
            <a:ext cx="7992888" cy="4524315"/>
          </a:xfrm>
          <a:prstGeom prst="rect">
            <a:avLst/>
          </a:prstGeom>
        </p:spPr>
        <p:txBody>
          <a:bodyPr wrap="square">
            <a:spAutoFit/>
          </a:bodyPr>
          <a:lstStyle/>
          <a:p>
            <a:pPr algn="ctr"/>
            <a:r>
              <a:rPr lang="it-IT" sz="2400" b="1" i="1" dirty="0" err="1" smtClean="0">
                <a:solidFill>
                  <a:schemeClr val="accent1">
                    <a:lumMod val="75000"/>
                  </a:schemeClr>
                </a:solidFill>
                <a:latin typeface="Arial Narrow" pitchFamily="34" charset="0"/>
              </a:rPr>
              <a:t>Respiratory</a:t>
            </a:r>
            <a:r>
              <a:rPr lang="it-IT" sz="2400" b="1" i="1" dirty="0" smtClean="0">
                <a:solidFill>
                  <a:schemeClr val="accent1">
                    <a:lumMod val="75000"/>
                  </a:schemeClr>
                </a:solidFill>
                <a:latin typeface="Arial Narrow" pitchFamily="34" charset="0"/>
              </a:rPr>
              <a:t> </a:t>
            </a:r>
            <a:r>
              <a:rPr lang="it-IT" sz="2400" b="1" i="1" dirty="0" err="1" smtClean="0">
                <a:solidFill>
                  <a:schemeClr val="accent1">
                    <a:lumMod val="75000"/>
                  </a:schemeClr>
                </a:solidFill>
                <a:latin typeface="Arial Narrow" pitchFamily="34" charset="0"/>
              </a:rPr>
              <a:t>tract</a:t>
            </a:r>
            <a:endParaRPr lang="it-IT" sz="2400" b="1" i="1" dirty="0" smtClean="0">
              <a:solidFill>
                <a:schemeClr val="accent1">
                  <a:lumMod val="75000"/>
                </a:schemeClr>
              </a:solidFill>
              <a:latin typeface="Arial Narrow" pitchFamily="34" charset="0"/>
            </a:endParaRPr>
          </a:p>
          <a:p>
            <a:endParaRPr lang="it-IT" sz="2400" b="1" dirty="0" smtClean="0">
              <a:solidFill>
                <a:schemeClr val="accent1">
                  <a:lumMod val="75000"/>
                </a:schemeClr>
              </a:solidFill>
              <a:latin typeface="Arial Narrow" pitchFamily="34" charset="0"/>
            </a:endParaRPr>
          </a:p>
          <a:p>
            <a:r>
              <a:rPr lang="it-IT" sz="2000" b="1" dirty="0" err="1" smtClean="0">
                <a:solidFill>
                  <a:schemeClr val="accent1">
                    <a:lumMod val="75000"/>
                  </a:schemeClr>
                </a:solidFill>
                <a:latin typeface="Arial Narrow" pitchFamily="34" charset="0"/>
              </a:rPr>
              <a:t>Infectious</a:t>
            </a:r>
            <a:r>
              <a:rPr lang="it-IT" sz="2000" b="1" dirty="0" smtClean="0">
                <a:solidFill>
                  <a:schemeClr val="accent1">
                    <a:lumMod val="75000"/>
                  </a:schemeClr>
                </a:solidFill>
                <a:latin typeface="Arial Narrow" pitchFamily="34" charset="0"/>
              </a:rPr>
              <a:t> Bovine </a:t>
            </a:r>
            <a:r>
              <a:rPr lang="it-IT" sz="2000" b="1" dirty="0" err="1" smtClean="0">
                <a:solidFill>
                  <a:schemeClr val="accent1">
                    <a:lumMod val="75000"/>
                  </a:schemeClr>
                </a:solidFill>
                <a:latin typeface="Arial Narrow" pitchFamily="34" charset="0"/>
              </a:rPr>
              <a:t>Rhinotracheitis</a:t>
            </a:r>
            <a:r>
              <a:rPr lang="it-IT" sz="2000" b="1" dirty="0" smtClean="0">
                <a:solidFill>
                  <a:schemeClr val="accent1">
                    <a:lumMod val="75000"/>
                  </a:schemeClr>
                </a:solidFill>
                <a:latin typeface="Arial Narrow" pitchFamily="34" charset="0"/>
              </a:rPr>
              <a:t> (IBR)</a:t>
            </a:r>
          </a:p>
          <a:p>
            <a:endParaRPr lang="it-IT" sz="2000" b="1" dirty="0" smtClean="0">
              <a:solidFill>
                <a:schemeClr val="accent1">
                  <a:lumMod val="75000"/>
                </a:schemeClr>
              </a:solidFill>
              <a:latin typeface="Arial Narrow" pitchFamily="34" charset="0"/>
            </a:endParaRPr>
          </a:p>
          <a:p>
            <a:pPr>
              <a:buFont typeface="Wingdings" pitchFamily="2" charset="2"/>
              <a:buChar char="v"/>
            </a:pP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Fever</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as</a:t>
            </a:r>
            <a:r>
              <a:rPr lang="it-IT" sz="2000" dirty="0" smtClean="0">
                <a:solidFill>
                  <a:schemeClr val="accent1">
                    <a:lumMod val="75000"/>
                  </a:schemeClr>
                </a:solidFill>
                <a:latin typeface="Arial Narrow" pitchFamily="34" charset="0"/>
              </a:rPr>
              <a:t> high </a:t>
            </a:r>
            <a:r>
              <a:rPr lang="it-IT" sz="2000" dirty="0" err="1" smtClean="0">
                <a:solidFill>
                  <a:schemeClr val="accent1">
                    <a:lumMod val="75000"/>
                  </a:schemeClr>
                </a:solidFill>
                <a:latin typeface="Arial Narrow" pitchFamily="34" charset="0"/>
              </a:rPr>
              <a:t>as</a:t>
            </a:r>
            <a:r>
              <a:rPr lang="it-IT" sz="2000" dirty="0" smtClean="0">
                <a:solidFill>
                  <a:schemeClr val="accent1">
                    <a:lumMod val="75000"/>
                  </a:schemeClr>
                </a:solidFill>
                <a:latin typeface="Arial Narrow" pitchFamily="34" charset="0"/>
              </a:rPr>
              <a:t> 42°C)</a:t>
            </a:r>
          </a:p>
          <a:p>
            <a:pPr>
              <a:buFont typeface="Wingdings" pitchFamily="2" charset="2"/>
              <a:buChar char="v"/>
            </a:pP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Depression</a:t>
            </a:r>
            <a:endParaRPr lang="it-IT" sz="2000" dirty="0" smtClean="0">
              <a:solidFill>
                <a:schemeClr val="accent1">
                  <a:lumMod val="75000"/>
                </a:schemeClr>
              </a:solidFill>
              <a:latin typeface="Arial Narrow" pitchFamily="34" charset="0"/>
            </a:endParaRPr>
          </a:p>
          <a:p>
            <a:pPr>
              <a:buFont typeface="Wingdings" pitchFamily="2" charset="2"/>
              <a:buChar char="v"/>
            </a:pPr>
            <a:r>
              <a:rPr lang="it-IT" sz="2000" dirty="0" smtClean="0">
                <a:solidFill>
                  <a:schemeClr val="accent1">
                    <a:lumMod val="75000"/>
                  </a:schemeClr>
                </a:solidFill>
                <a:latin typeface="Arial Narrow" pitchFamily="34" charset="0"/>
              </a:rPr>
              <a:t> Loss </a:t>
            </a:r>
            <a:r>
              <a:rPr lang="it-IT" sz="2000" dirty="0" err="1" smtClean="0">
                <a:solidFill>
                  <a:schemeClr val="accent1">
                    <a:lumMod val="75000"/>
                  </a:schemeClr>
                </a:solidFill>
                <a:latin typeface="Arial Narrow" pitchFamily="34" charset="0"/>
              </a:rPr>
              <a:t>of</a:t>
            </a:r>
            <a:r>
              <a:rPr lang="it-IT" sz="2000" dirty="0" smtClean="0">
                <a:solidFill>
                  <a:schemeClr val="accent1">
                    <a:lumMod val="75000"/>
                  </a:schemeClr>
                </a:solidFill>
                <a:latin typeface="Arial Narrow" pitchFamily="34" charset="0"/>
              </a:rPr>
              <a:t> appetite</a:t>
            </a:r>
          </a:p>
          <a:p>
            <a:pPr>
              <a:buFont typeface="Wingdings" pitchFamily="2" charset="2"/>
              <a:buChar char="v"/>
            </a:pP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Hyperaemia</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of</a:t>
            </a:r>
            <a:r>
              <a:rPr lang="it-IT" sz="2000" dirty="0" smtClean="0">
                <a:solidFill>
                  <a:schemeClr val="accent1">
                    <a:lumMod val="75000"/>
                  </a:schemeClr>
                </a:solidFill>
                <a:latin typeface="Arial Narrow" pitchFamily="34" charset="0"/>
              </a:rPr>
              <a:t> the </a:t>
            </a:r>
            <a:r>
              <a:rPr lang="it-IT" sz="2000" dirty="0" err="1" smtClean="0">
                <a:solidFill>
                  <a:schemeClr val="accent1">
                    <a:lumMod val="75000"/>
                  </a:schemeClr>
                </a:solidFill>
                <a:latin typeface="Arial Narrow" pitchFamily="34" charset="0"/>
              </a:rPr>
              <a:t>mucosae</a:t>
            </a:r>
            <a:endParaRPr lang="it-IT" sz="2000" dirty="0" smtClean="0">
              <a:solidFill>
                <a:schemeClr val="accent1">
                  <a:lumMod val="75000"/>
                </a:schemeClr>
              </a:solidFill>
              <a:latin typeface="Arial Narrow" pitchFamily="34" charset="0"/>
            </a:endParaRPr>
          </a:p>
          <a:p>
            <a:pPr>
              <a:buFont typeface="Wingdings" pitchFamily="2" charset="2"/>
              <a:buChar char="v"/>
            </a:pP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Mucosal</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lesions</a:t>
            </a:r>
            <a:endParaRPr lang="it-IT" sz="2000" dirty="0" smtClean="0">
              <a:solidFill>
                <a:schemeClr val="accent1">
                  <a:lumMod val="75000"/>
                </a:schemeClr>
              </a:solidFill>
              <a:latin typeface="Arial Narrow" pitchFamily="34" charset="0"/>
            </a:endParaRPr>
          </a:p>
          <a:p>
            <a:pPr>
              <a:buFont typeface="Wingdings" pitchFamily="2" charset="2"/>
              <a:buChar char="v"/>
            </a:pP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Nasal</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discharge</a:t>
            </a:r>
            <a:r>
              <a:rPr lang="it-IT" sz="2000" dirty="0" smtClean="0">
                <a:solidFill>
                  <a:schemeClr val="accent1">
                    <a:lumMod val="75000"/>
                  </a:schemeClr>
                </a:solidFill>
                <a:latin typeface="Arial Narrow" pitchFamily="34" charset="0"/>
              </a:rPr>
              <a:t> - </a:t>
            </a:r>
            <a:r>
              <a:rPr lang="it-IT" sz="2000" dirty="0" err="1" smtClean="0">
                <a:solidFill>
                  <a:schemeClr val="accent1">
                    <a:lumMod val="75000"/>
                  </a:schemeClr>
                </a:solidFill>
                <a:latin typeface="Arial Narrow" pitchFamily="34" charset="0"/>
              </a:rPr>
              <a:t>Initially</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serous</a:t>
            </a:r>
            <a:r>
              <a:rPr lang="it-IT" sz="2000" dirty="0" smtClean="0">
                <a:solidFill>
                  <a:schemeClr val="accent1">
                    <a:lumMod val="75000"/>
                  </a:schemeClr>
                </a:solidFill>
                <a:latin typeface="Arial Narrow" pitchFamily="34" charset="0"/>
              </a:rPr>
              <a:t> and </a:t>
            </a:r>
            <a:r>
              <a:rPr lang="it-IT" sz="2000" dirty="0" err="1" smtClean="0">
                <a:solidFill>
                  <a:schemeClr val="accent1">
                    <a:lumMod val="75000"/>
                  </a:schemeClr>
                </a:solidFill>
                <a:latin typeface="Arial Narrow" pitchFamily="34" charset="0"/>
              </a:rPr>
              <a:t>later</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muco-serous</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to</a:t>
            </a: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muco-purulent</a:t>
            </a:r>
            <a:endParaRPr lang="it-IT" sz="2000" dirty="0" smtClean="0">
              <a:solidFill>
                <a:schemeClr val="accent1">
                  <a:lumMod val="75000"/>
                </a:schemeClr>
              </a:solidFill>
              <a:latin typeface="Arial Narrow" pitchFamily="34" charset="0"/>
            </a:endParaRPr>
          </a:p>
          <a:p>
            <a:pPr>
              <a:buFont typeface="Wingdings" pitchFamily="2" charset="2"/>
              <a:buChar char="v"/>
            </a:pP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Conjunctivitis</a:t>
            </a:r>
            <a:endParaRPr lang="it-IT" sz="2000" dirty="0" smtClean="0">
              <a:solidFill>
                <a:schemeClr val="accent1">
                  <a:lumMod val="75000"/>
                </a:schemeClr>
              </a:solidFill>
              <a:latin typeface="Arial Narrow" pitchFamily="34" charset="0"/>
            </a:endParaRPr>
          </a:p>
          <a:p>
            <a:pPr>
              <a:buFont typeface="Wingdings" pitchFamily="2" charset="2"/>
              <a:buChar char="v"/>
            </a:pP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Drop</a:t>
            </a:r>
            <a:r>
              <a:rPr lang="it-IT" sz="2000" dirty="0" smtClean="0">
                <a:solidFill>
                  <a:schemeClr val="accent1">
                    <a:lumMod val="75000"/>
                  </a:schemeClr>
                </a:solidFill>
                <a:latin typeface="Arial Narrow" pitchFamily="34" charset="0"/>
              </a:rPr>
              <a:t> in milk production</a:t>
            </a:r>
          </a:p>
          <a:p>
            <a:pPr>
              <a:buFont typeface="Wingdings" pitchFamily="2" charset="2"/>
              <a:buChar char="v"/>
            </a:pP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Infertility</a:t>
            </a:r>
            <a:endParaRPr lang="it-IT" sz="2000" dirty="0" smtClean="0">
              <a:solidFill>
                <a:schemeClr val="accent1">
                  <a:lumMod val="75000"/>
                </a:schemeClr>
              </a:solidFill>
              <a:latin typeface="Arial Narrow" pitchFamily="34" charset="0"/>
            </a:endParaRPr>
          </a:p>
          <a:p>
            <a:pPr>
              <a:buFont typeface="Wingdings" pitchFamily="2" charset="2"/>
              <a:buChar char="v"/>
            </a:pPr>
            <a:r>
              <a:rPr lang="it-IT" sz="2000" dirty="0" smtClean="0">
                <a:solidFill>
                  <a:schemeClr val="accent1">
                    <a:lumMod val="75000"/>
                  </a:schemeClr>
                </a:solidFill>
                <a:latin typeface="Arial Narrow" pitchFamily="34" charset="0"/>
              </a:rPr>
              <a:t> </a:t>
            </a:r>
            <a:r>
              <a:rPr lang="it-IT" sz="2000" dirty="0" err="1" smtClean="0">
                <a:solidFill>
                  <a:schemeClr val="accent1">
                    <a:lumMod val="75000"/>
                  </a:schemeClr>
                </a:solidFill>
                <a:latin typeface="Arial Narrow" pitchFamily="34" charset="0"/>
              </a:rPr>
              <a:t>Abortion</a:t>
            </a:r>
            <a:endParaRPr lang="it-IT" sz="2000" dirty="0">
              <a:solidFill>
                <a:schemeClr val="accent1">
                  <a:lumMod val="75000"/>
                </a:schemeClr>
              </a:solidFill>
              <a:latin typeface="Arial Narrow" pitchFamily="34" charset="0"/>
            </a:endParaRPr>
          </a:p>
        </p:txBody>
      </p:sp>
      <p:pic>
        <p:nvPicPr>
          <p:cNvPr id="4" name="Immagine 3" descr="1369958147.jpg"/>
          <p:cNvPicPr>
            <a:picLocks noChangeAspect="1"/>
          </p:cNvPicPr>
          <p:nvPr/>
        </p:nvPicPr>
        <p:blipFill>
          <a:blip r:embed="rId2" cstate="print"/>
          <a:stretch>
            <a:fillRect/>
          </a:stretch>
        </p:blipFill>
        <p:spPr>
          <a:xfrm>
            <a:off x="5292080" y="4653136"/>
            <a:ext cx="2664718" cy="2204864"/>
          </a:xfrm>
          <a:prstGeom prst="rect">
            <a:avLst/>
          </a:prstGeom>
        </p:spPr>
      </p:pic>
      <p:pic>
        <p:nvPicPr>
          <p:cNvPr id="5" name="Immagine 4" descr="bhvnose.jpg"/>
          <p:cNvPicPr>
            <a:picLocks noChangeAspect="1"/>
          </p:cNvPicPr>
          <p:nvPr/>
        </p:nvPicPr>
        <p:blipFill>
          <a:blip r:embed="rId3" cstate="print"/>
          <a:stretch>
            <a:fillRect/>
          </a:stretch>
        </p:blipFill>
        <p:spPr>
          <a:xfrm>
            <a:off x="2339752" y="4748304"/>
            <a:ext cx="2866435" cy="2109696"/>
          </a:xfrm>
          <a:prstGeom prst="rect">
            <a:avLst/>
          </a:prstGeom>
        </p:spPr>
      </p:pic>
      <p:pic>
        <p:nvPicPr>
          <p:cNvPr id="19458" name="Picture 2" descr="http://labcolon.no-ip.org/enfermedades/IBR2.jpg"/>
          <p:cNvPicPr>
            <a:picLocks noChangeAspect="1" noChangeArrowheads="1"/>
          </p:cNvPicPr>
          <p:nvPr/>
        </p:nvPicPr>
        <p:blipFill>
          <a:blip r:embed="rId4" cstate="print"/>
          <a:srcRect/>
          <a:stretch>
            <a:fillRect/>
          </a:stretch>
        </p:blipFill>
        <p:spPr bwMode="auto">
          <a:xfrm>
            <a:off x="251520" y="4797152"/>
            <a:ext cx="1907704" cy="206084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Mi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alassia">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5461</TotalTime>
  <Words>2051</Words>
  <Application>Microsoft Office PowerPoint</Application>
  <PresentationFormat>Pokaz na ekranie (4:3)</PresentationFormat>
  <Paragraphs>142</Paragraphs>
  <Slides>27</Slides>
  <Notes>0</Notes>
  <HiddenSlides>0</HiddenSlides>
  <MMClips>0</MMClips>
  <ScaleCrop>false</ScaleCrop>
  <HeadingPairs>
    <vt:vector size="4" baseType="variant">
      <vt:variant>
        <vt:lpstr>Motyw</vt:lpstr>
      </vt:variant>
      <vt:variant>
        <vt:i4>1</vt:i4>
      </vt:variant>
      <vt:variant>
        <vt:lpstr>Tytuły slajdów</vt:lpstr>
      </vt:variant>
      <vt:variant>
        <vt:i4>27</vt:i4>
      </vt:variant>
    </vt:vector>
  </HeadingPairs>
  <TitlesOfParts>
    <vt:vector size="28" baseType="lpstr">
      <vt:lpstr>Loggia</vt:lpstr>
      <vt:lpstr>  INFECTIOUS BOVINE RHINOTRACHEITIS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DIG-13</cp:lastModifiedBy>
  <cp:revision>21</cp:revision>
  <dcterms:created xsi:type="dcterms:W3CDTF">2016-05-11T18:17:12Z</dcterms:created>
  <dcterms:modified xsi:type="dcterms:W3CDTF">2021-05-17T09:21:54Z</dcterms:modified>
</cp:coreProperties>
</file>