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3"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387165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146611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269044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383338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104562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325988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273196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90409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257206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29542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52E00E-1E36-4DFD-A150-EDA2BB67FB97}" type="datetimeFigureOut">
              <a:rPr lang="es-ES" smtClean="0"/>
              <a:t>23/04/2021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BCDE93F-EF46-42DD-B1C2-66A4A528D533}" type="slidenum">
              <a:rPr lang="es-ES" smtClean="0"/>
              <a:t>‹#›</a:t>
            </a:fld>
            <a:endParaRPr lang="es-ES"/>
          </a:p>
        </p:txBody>
      </p:sp>
    </p:spTree>
    <p:extLst>
      <p:ext uri="{BB962C8B-B14F-4D97-AF65-F5344CB8AC3E}">
        <p14:creationId xmlns:p14="http://schemas.microsoft.com/office/powerpoint/2010/main" val="77312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2E00E-1E36-4DFD-A150-EDA2BB67FB97}" type="datetimeFigureOut">
              <a:rPr lang="es-ES" smtClean="0"/>
              <a:t>23/04/2021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DE93F-EF46-42DD-B1C2-66A4A528D533}" type="slidenum">
              <a:rPr lang="es-ES" smtClean="0"/>
              <a:t>‹#›</a:t>
            </a:fld>
            <a:endParaRPr lang="es-ES"/>
          </a:p>
        </p:txBody>
      </p:sp>
    </p:spTree>
    <p:extLst>
      <p:ext uri="{BB962C8B-B14F-4D97-AF65-F5344CB8AC3E}">
        <p14:creationId xmlns:p14="http://schemas.microsoft.com/office/powerpoint/2010/main" val="1462218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vma.org/public/PetCare/Pages/feline-panleukopenia.aspx"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sciencedirect.com/topics/neuroscience/feline-panleukopenia-virus" TargetMode="External"/><Relationship Id="rId5" Type="http://schemas.openxmlformats.org/officeDocument/2006/relationships/hyperlink" Target="http://www.abcdcatsvets.org/abcd-guidelines-on-feline-panleukopenia-2012-edition/" TargetMode="External"/><Relationship Id="rId4" Type="http://schemas.openxmlformats.org/officeDocument/2006/relationships/hyperlink" Target="https://www.sciencedirect.com/topics/veterinary-science-and-veterinary-medicine/feline-panleukopeni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513" cy="6858000"/>
          </a:xfrm>
          <a:prstGeom prst="rect">
            <a:avLst/>
          </a:prstGeom>
        </p:spPr>
      </p:pic>
      <p:sp>
        <p:nvSpPr>
          <p:cNvPr id="2" name="1 Título"/>
          <p:cNvSpPr>
            <a:spLocks noGrp="1"/>
          </p:cNvSpPr>
          <p:nvPr>
            <p:ph type="ctrTitle"/>
          </p:nvPr>
        </p:nvSpPr>
        <p:spPr>
          <a:xfrm>
            <a:off x="629548" y="1340768"/>
            <a:ext cx="7916416" cy="1728192"/>
          </a:xfrm>
        </p:spPr>
        <p:txBody>
          <a:bodyPr>
            <a:noAutofit/>
          </a:bodyPr>
          <a:lstStyle/>
          <a:p>
            <a:pPr algn="l"/>
            <a:r>
              <a:rPr lang="es-ES" sz="5800" b="1" dirty="0" smtClean="0">
                <a:latin typeface="David" panose="020E0502060401010101" pitchFamily="34" charset="-79"/>
                <a:cs typeface="David" panose="020E0502060401010101" pitchFamily="34" charset="-79"/>
              </a:rPr>
              <a:t>FELINE </a:t>
            </a:r>
            <a:br>
              <a:rPr lang="es-ES" sz="5800" b="1" dirty="0" smtClean="0">
                <a:latin typeface="David" panose="020E0502060401010101" pitchFamily="34" charset="-79"/>
                <a:cs typeface="David" panose="020E0502060401010101" pitchFamily="34" charset="-79"/>
              </a:rPr>
            </a:br>
            <a:r>
              <a:rPr lang="es-ES" sz="5800" b="1" dirty="0" smtClean="0">
                <a:latin typeface="David" panose="020E0502060401010101" pitchFamily="34" charset="-79"/>
                <a:cs typeface="David" panose="020E0502060401010101" pitchFamily="34" charset="-79"/>
              </a:rPr>
              <a:t>INFECTIOUS PANLEUKOPENIA </a:t>
            </a:r>
            <a:endParaRPr lang="es-ES" sz="5800" b="1" dirty="0">
              <a:latin typeface="David" panose="020E0502060401010101" pitchFamily="34" charset="-79"/>
              <a:cs typeface="David" panose="020E0502060401010101" pitchFamily="34" charset="-79"/>
            </a:endParaRPr>
          </a:p>
        </p:txBody>
      </p:sp>
      <p:sp>
        <p:nvSpPr>
          <p:cNvPr id="3" name="2 Subtítulo"/>
          <p:cNvSpPr>
            <a:spLocks noGrp="1"/>
          </p:cNvSpPr>
          <p:nvPr>
            <p:ph type="subTitle" idx="1"/>
          </p:nvPr>
        </p:nvSpPr>
        <p:spPr>
          <a:xfrm>
            <a:off x="763488" y="5348808"/>
            <a:ext cx="6400800" cy="1752600"/>
          </a:xfrm>
        </p:spPr>
        <p:txBody>
          <a:bodyPr>
            <a:normAutofit/>
          </a:bodyPr>
          <a:lstStyle/>
          <a:p>
            <a:pPr algn="l"/>
            <a:r>
              <a:rPr lang="es-ES" sz="2000" dirty="0" smtClean="0"/>
              <a:t>UNIVERSITY OF WARMIA AND MAZURY, OLSZTYN</a:t>
            </a:r>
          </a:p>
          <a:p>
            <a:pPr algn="l"/>
            <a:r>
              <a:rPr lang="es-ES" sz="2000" dirty="0" smtClean="0"/>
              <a:t>PATHOMORPHOLOGY </a:t>
            </a:r>
            <a:r>
              <a:rPr lang="es-ES" sz="2000" dirty="0" smtClean="0"/>
              <a:t>III</a:t>
            </a:r>
            <a:endParaRPr lang="es-ES" sz="2000" dirty="0" smtClean="0"/>
          </a:p>
        </p:txBody>
      </p:sp>
    </p:spTree>
    <p:extLst>
      <p:ext uri="{BB962C8B-B14F-4D97-AF65-F5344CB8AC3E}">
        <p14:creationId xmlns:p14="http://schemas.microsoft.com/office/powerpoint/2010/main" val="412827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3779912" cy="307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499992" y="620688"/>
            <a:ext cx="4416402" cy="1200329"/>
          </a:xfrm>
          <a:prstGeom prst="rect">
            <a:avLst/>
          </a:prstGeom>
          <a:noFill/>
        </p:spPr>
        <p:txBody>
          <a:bodyPr wrap="none" rtlCol="0">
            <a:spAutoFit/>
          </a:bodyPr>
          <a:lstStyle/>
          <a:p>
            <a:r>
              <a:rPr lang="en-US" b="1" dirty="0"/>
              <a:t>A kitten with severe signs of dehydration, </a:t>
            </a:r>
            <a:endParaRPr lang="en-US" b="1" dirty="0" smtClean="0"/>
          </a:p>
          <a:p>
            <a:r>
              <a:rPr lang="en-US" b="1" dirty="0" smtClean="0"/>
              <a:t>a </a:t>
            </a:r>
            <a:r>
              <a:rPr lang="en-US" b="1" dirty="0"/>
              <a:t>result of electrolyte loss as a consequence </a:t>
            </a:r>
            <a:endParaRPr lang="en-US" b="1" dirty="0" smtClean="0"/>
          </a:p>
          <a:p>
            <a:r>
              <a:rPr lang="en-US" b="1" dirty="0" smtClean="0"/>
              <a:t>of </a:t>
            </a:r>
            <a:r>
              <a:rPr lang="en-US" b="1" dirty="0"/>
              <a:t>feline </a:t>
            </a:r>
            <a:r>
              <a:rPr lang="en-US" b="1" dirty="0" err="1" smtClean="0"/>
              <a:t>panleukopenia</a:t>
            </a:r>
            <a:r>
              <a:rPr lang="en-US" b="1" dirty="0" smtClean="0"/>
              <a:t>.</a:t>
            </a:r>
          </a:p>
          <a:p>
            <a:r>
              <a:rPr lang="en-US" dirty="0" smtClean="0"/>
              <a:t>Diane </a:t>
            </a:r>
            <a:r>
              <a:rPr lang="en-US" dirty="0"/>
              <a:t>Addie</a:t>
            </a:r>
            <a:endParaRPr lang="es-E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438769"/>
            <a:ext cx="4660776" cy="308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6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175"/>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11560" y="-99392"/>
            <a:ext cx="8229600" cy="1143000"/>
          </a:xfrm>
        </p:spPr>
        <p:txBody>
          <a:bodyPr>
            <a:normAutofit/>
          </a:bodyPr>
          <a:lstStyle/>
          <a:p>
            <a:r>
              <a:rPr lang="es-ES" sz="3600" b="1" u="sng" dirty="0" smtClean="0">
                <a:latin typeface="David" panose="020E0502060401010101" pitchFamily="34" charset="-79"/>
                <a:cs typeface="David" panose="020E0502060401010101" pitchFamily="34" charset="-79"/>
              </a:rPr>
              <a:t>MICROSCOPIC LESIONS</a:t>
            </a:r>
            <a:endParaRPr lang="es-ES" sz="3600" b="1" u="sng" dirty="0">
              <a:latin typeface="David" panose="020E0502060401010101" pitchFamily="34" charset="-79"/>
              <a:cs typeface="David" panose="020E0502060401010101" pitchFamily="34" charset="-79"/>
            </a:endParaRPr>
          </a:p>
        </p:txBody>
      </p:sp>
      <p:sp>
        <p:nvSpPr>
          <p:cNvPr id="3" name="2 Marcador de contenido"/>
          <p:cNvSpPr>
            <a:spLocks noGrp="1"/>
          </p:cNvSpPr>
          <p:nvPr>
            <p:ph idx="1"/>
          </p:nvPr>
        </p:nvSpPr>
        <p:spPr>
          <a:xfrm>
            <a:off x="426368" y="1124744"/>
            <a:ext cx="8291264" cy="5040560"/>
          </a:xfrm>
        </p:spPr>
        <p:txBody>
          <a:bodyPr>
            <a:normAutofit/>
          </a:bodyPr>
          <a:lstStyle/>
          <a:p>
            <a:pPr algn="just"/>
            <a:r>
              <a:rPr lang="en-US" sz="2000" dirty="0" smtClean="0"/>
              <a:t>Lesions in the intestinal </a:t>
            </a:r>
            <a:r>
              <a:rPr lang="en-US" sz="2000" dirty="0"/>
              <a:t>tract </a:t>
            </a:r>
            <a:r>
              <a:rPr lang="en-US" sz="2000" dirty="0" smtClean="0"/>
              <a:t>vary with </a:t>
            </a:r>
            <a:r>
              <a:rPr lang="en-US" sz="2000" dirty="0"/>
              <a:t>the severity and duration of the </a:t>
            </a:r>
            <a:r>
              <a:rPr lang="en-US" sz="2000" dirty="0" smtClean="0"/>
              <a:t>disease.</a:t>
            </a:r>
          </a:p>
          <a:p>
            <a:pPr algn="just"/>
            <a:r>
              <a:rPr lang="en-US" sz="2000" dirty="0"/>
              <a:t>U</a:t>
            </a:r>
            <a:r>
              <a:rPr lang="en-US" sz="2000" dirty="0" smtClean="0"/>
              <a:t>sual </a:t>
            </a:r>
            <a:r>
              <a:rPr lang="en-US" sz="2000" dirty="0"/>
              <a:t>in lymphoid organs and bone </a:t>
            </a:r>
            <a:r>
              <a:rPr lang="en-US" sz="2000" dirty="0" smtClean="0"/>
              <a:t>marrow</a:t>
            </a:r>
            <a:endParaRPr lang="en-US" sz="2000" dirty="0"/>
          </a:p>
          <a:p>
            <a:pPr algn="just"/>
            <a:r>
              <a:rPr lang="en-US" sz="2000" dirty="0"/>
              <a:t>C</a:t>
            </a:r>
            <a:r>
              <a:rPr lang="en-US" sz="2000" dirty="0" smtClean="0"/>
              <a:t>rypt-lining </a:t>
            </a:r>
            <a:r>
              <a:rPr lang="en-US" sz="2000" dirty="0"/>
              <a:t>epithelium is </a:t>
            </a:r>
            <a:r>
              <a:rPr lang="en-US" sz="2000" dirty="0" smtClean="0"/>
              <a:t>infected</a:t>
            </a:r>
          </a:p>
          <a:p>
            <a:pPr algn="just"/>
            <a:r>
              <a:rPr lang="en-US" sz="2000" dirty="0" err="1" smtClean="0"/>
              <a:t>Intranuclear</a:t>
            </a:r>
            <a:r>
              <a:rPr lang="en-US" sz="2000" dirty="0" smtClean="0"/>
              <a:t> </a:t>
            </a:r>
            <a:r>
              <a:rPr lang="en-US" sz="2000" dirty="0"/>
              <a:t>inclusions may be </a:t>
            </a:r>
            <a:r>
              <a:rPr lang="en-US" sz="2000" dirty="0" smtClean="0"/>
              <a:t>found</a:t>
            </a:r>
          </a:p>
          <a:p>
            <a:pPr algn="just"/>
            <a:r>
              <a:rPr lang="en-US" sz="2000" dirty="0" smtClean="0"/>
              <a:t>Damaged epithelium </a:t>
            </a:r>
            <a:r>
              <a:rPr lang="en-US" sz="2000" dirty="0"/>
              <a:t>containing inclusions exfoliates into the lumen of crypts. </a:t>
            </a:r>
            <a:endParaRPr lang="en-US" sz="2000" dirty="0" smtClean="0"/>
          </a:p>
          <a:p>
            <a:r>
              <a:rPr lang="en-US" sz="2000" dirty="0" smtClean="0"/>
              <a:t>Crypts </a:t>
            </a:r>
            <a:r>
              <a:rPr lang="en-US" sz="2000" dirty="0"/>
              <a:t>are </a:t>
            </a:r>
            <a:r>
              <a:rPr lang="en-US" sz="2000" dirty="0" smtClean="0"/>
              <a:t>dilated</a:t>
            </a:r>
          </a:p>
          <a:p>
            <a:r>
              <a:rPr lang="en-US" sz="2000" dirty="0" smtClean="0"/>
              <a:t>The </a:t>
            </a:r>
            <a:r>
              <a:rPr lang="en-US" sz="2000" dirty="0"/>
              <a:t>lamina </a:t>
            </a:r>
            <a:r>
              <a:rPr lang="en-US" sz="2000" dirty="0" err="1" smtClean="0"/>
              <a:t>propia</a:t>
            </a:r>
            <a:r>
              <a:rPr lang="en-US" sz="2000" dirty="0" smtClean="0"/>
              <a:t> </a:t>
            </a:r>
            <a:r>
              <a:rPr lang="en-US" sz="2000" dirty="0"/>
              <a:t>between crypts contains numerous neutrophils and </a:t>
            </a:r>
            <a:r>
              <a:rPr lang="en-US" sz="2000" dirty="0" smtClean="0"/>
              <a:t>eosinophils</a:t>
            </a:r>
          </a:p>
          <a:p>
            <a:r>
              <a:rPr lang="en-US" sz="2000" dirty="0" smtClean="0"/>
              <a:t>The mucosa </a:t>
            </a:r>
            <a:r>
              <a:rPr lang="en-US" sz="2000" dirty="0"/>
              <a:t>becomes thin and eroded or ulcerated, with effusion of tissue fluids, fibrin, and </a:t>
            </a:r>
            <a:r>
              <a:rPr lang="en-US" sz="2000" dirty="0" smtClean="0"/>
              <a:t>erythrocytes</a:t>
            </a:r>
            <a:endParaRPr lang="en-US" sz="2000" dirty="0"/>
          </a:p>
          <a:p>
            <a:r>
              <a:rPr lang="en-US" sz="2000" dirty="0"/>
              <a:t>Inflammatory cells </a:t>
            </a:r>
            <a:r>
              <a:rPr lang="en-US" sz="2000" dirty="0" smtClean="0"/>
              <a:t>and </a:t>
            </a:r>
            <a:r>
              <a:rPr lang="en-US" sz="2000" dirty="0"/>
              <a:t>superficial masses of </a:t>
            </a:r>
            <a:r>
              <a:rPr lang="en-US" sz="2000" dirty="0" smtClean="0"/>
              <a:t>bacteria</a:t>
            </a:r>
            <a:endParaRPr lang="en-US" sz="2000" dirty="0"/>
          </a:p>
          <a:p>
            <a:r>
              <a:rPr lang="en-US" sz="2000" dirty="0"/>
              <a:t>Focal mucosal collapse and erosion or ulceration</a:t>
            </a:r>
          </a:p>
          <a:p>
            <a:endParaRPr lang="en-US" sz="2000" dirty="0"/>
          </a:p>
        </p:txBody>
      </p:sp>
    </p:spTree>
    <p:extLst>
      <p:ext uri="{BB962C8B-B14F-4D97-AF65-F5344CB8AC3E}">
        <p14:creationId xmlns:p14="http://schemas.microsoft.com/office/powerpoint/2010/main" val="2065543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175"/>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95536" y="404664"/>
            <a:ext cx="8136904" cy="6048671"/>
          </a:xfrm>
        </p:spPr>
        <p:txBody>
          <a:bodyPr>
            <a:normAutofit/>
          </a:bodyPr>
          <a:lstStyle/>
          <a:p>
            <a:pPr algn="just"/>
            <a:r>
              <a:rPr lang="en-US" sz="2000" dirty="0" smtClean="0"/>
              <a:t>Colonic </a:t>
            </a:r>
            <a:r>
              <a:rPr lang="en-US" sz="2000" dirty="0"/>
              <a:t>lesions are present in about half of fatal cases of </a:t>
            </a:r>
            <a:r>
              <a:rPr lang="en-US" sz="2000" dirty="0" err="1" smtClean="0"/>
              <a:t>panleukopenia</a:t>
            </a:r>
            <a:endParaRPr lang="en-US" sz="2000" dirty="0"/>
          </a:p>
          <a:p>
            <a:pPr algn="just"/>
            <a:r>
              <a:rPr lang="en-US" sz="2000" dirty="0"/>
              <a:t>Lesions of lymphoid organs during the early phase of the disease consist of </a:t>
            </a:r>
            <a:r>
              <a:rPr lang="en-US" sz="2000" dirty="0" err="1"/>
              <a:t>lymphocytolysis</a:t>
            </a:r>
            <a:r>
              <a:rPr lang="en-US" sz="2000" dirty="0"/>
              <a:t> in follicles and </a:t>
            </a:r>
            <a:r>
              <a:rPr lang="en-US" sz="2000" dirty="0" err="1"/>
              <a:t>paracortical</a:t>
            </a:r>
            <a:r>
              <a:rPr lang="en-US" sz="2000" dirty="0"/>
              <a:t> tissue in lymph </a:t>
            </a:r>
            <a:r>
              <a:rPr lang="en-US" sz="2000" dirty="0" smtClean="0"/>
              <a:t>nodes</a:t>
            </a:r>
          </a:p>
          <a:p>
            <a:pPr algn="just"/>
            <a:r>
              <a:rPr lang="en-US" sz="2000" dirty="0" smtClean="0"/>
              <a:t>Lymphoid </a:t>
            </a:r>
            <a:r>
              <a:rPr lang="en-US" sz="2000" dirty="0"/>
              <a:t>necrosis has been associated with induced apoptosis of virus-infected </a:t>
            </a:r>
            <a:r>
              <a:rPr lang="en-US" sz="2000" dirty="0" smtClean="0"/>
              <a:t>lymphocytes</a:t>
            </a:r>
          </a:p>
          <a:p>
            <a:pPr algn="just"/>
            <a:r>
              <a:rPr lang="en-US" sz="2000" dirty="0" smtClean="0"/>
              <a:t>Follicular </a:t>
            </a:r>
            <a:r>
              <a:rPr lang="en-US" sz="2000" dirty="0" err="1"/>
              <a:t>hyalinosis</a:t>
            </a:r>
            <a:r>
              <a:rPr lang="en-US" sz="2000" dirty="0"/>
              <a:t>, the presence of amorphous eosinophilic material in the center of depleted follicles, may be </a:t>
            </a:r>
            <a:r>
              <a:rPr lang="en-US" sz="2000" dirty="0" smtClean="0"/>
              <a:t>seen</a:t>
            </a:r>
            <a:endParaRPr lang="en-US" sz="2000" dirty="0"/>
          </a:p>
          <a:p>
            <a:pPr algn="just"/>
            <a:r>
              <a:rPr lang="en-US" sz="2000" dirty="0" smtClean="0"/>
              <a:t>Severely </a:t>
            </a:r>
            <a:r>
              <a:rPr lang="en-US" sz="2000" dirty="0"/>
              <a:t>depleted Peyer's patches may be difficult to recognize </a:t>
            </a:r>
            <a:r>
              <a:rPr lang="en-US" sz="2000" dirty="0" smtClean="0"/>
              <a:t>microscopically</a:t>
            </a:r>
          </a:p>
          <a:p>
            <a:r>
              <a:rPr lang="en-US" sz="2000" dirty="0" smtClean="0"/>
              <a:t>Later </a:t>
            </a:r>
            <a:r>
              <a:rPr lang="en-US" sz="2000" dirty="0"/>
              <a:t>in the course of clinical disease, corresponding to the period beyond </a:t>
            </a:r>
            <a:r>
              <a:rPr lang="en-US" sz="2000" dirty="0" smtClean="0"/>
              <a:t>7-8 </a:t>
            </a:r>
            <a:r>
              <a:rPr lang="en-US" sz="2000" dirty="0"/>
              <a:t>days after infection, prominent regenerative lymphoid hyperplasia may be found</a:t>
            </a:r>
            <a:r>
              <a:rPr lang="en-US" sz="2000" dirty="0" smtClean="0"/>
              <a:t>.</a:t>
            </a:r>
            <a:endParaRPr lang="en-US" sz="2000" dirty="0"/>
          </a:p>
          <a:p>
            <a:r>
              <a:rPr lang="en-US" sz="2000" dirty="0"/>
              <a:t>In severely affected animals </a:t>
            </a:r>
            <a:r>
              <a:rPr lang="en-US" sz="2000" dirty="0" smtClean="0"/>
              <a:t>with leukopenia proliferating </a:t>
            </a:r>
            <a:r>
              <a:rPr lang="en-US" sz="2000" dirty="0"/>
              <a:t>elements in the bone marrow may be depleted. </a:t>
            </a:r>
            <a:endParaRPr lang="en-US" sz="2000" dirty="0" smtClean="0"/>
          </a:p>
        </p:txBody>
      </p:sp>
    </p:spTree>
    <p:extLst>
      <p:ext uri="{BB962C8B-B14F-4D97-AF65-F5344CB8AC3E}">
        <p14:creationId xmlns:p14="http://schemas.microsoft.com/office/powerpoint/2010/main" val="130221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06" y="260646"/>
            <a:ext cx="4234486" cy="318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932040" y="476672"/>
            <a:ext cx="3360985" cy="830997"/>
          </a:xfrm>
          <a:prstGeom prst="rect">
            <a:avLst/>
          </a:prstGeom>
          <a:noFill/>
        </p:spPr>
        <p:txBody>
          <a:bodyPr wrap="none" rtlCol="0">
            <a:spAutoFit/>
          </a:bodyPr>
          <a:lstStyle/>
          <a:p>
            <a:pPr algn="just"/>
            <a:r>
              <a:rPr lang="en-US" sz="1600" dirty="0"/>
              <a:t>Necrosis and dilation of crypts of </a:t>
            </a:r>
            <a:endParaRPr lang="en-US" sz="1600" dirty="0" smtClean="0"/>
          </a:p>
          <a:p>
            <a:pPr algn="just"/>
            <a:r>
              <a:rPr lang="en-US" sz="1600" dirty="0" smtClean="0"/>
              <a:t>Lieberkühn</a:t>
            </a:r>
            <a:r>
              <a:rPr lang="en-US" sz="1600" dirty="0"/>
              <a:t>, caused by feline </a:t>
            </a:r>
            <a:endParaRPr lang="en-US" sz="1600" dirty="0" smtClean="0"/>
          </a:p>
          <a:p>
            <a:pPr algn="just"/>
            <a:r>
              <a:rPr lang="en-US" sz="1600" dirty="0" err="1" smtClean="0"/>
              <a:t>panleukopenia</a:t>
            </a:r>
            <a:r>
              <a:rPr lang="en-US" sz="1600" dirty="0" smtClean="0"/>
              <a:t> </a:t>
            </a:r>
            <a:r>
              <a:rPr lang="en-US" sz="1600" dirty="0"/>
              <a:t>virus infection in a cat</a:t>
            </a:r>
            <a:endParaRPr lang="es-ES" sz="1600" dirty="0"/>
          </a:p>
        </p:txBody>
      </p:sp>
      <p:pic>
        <p:nvPicPr>
          <p:cNvPr id="5" name="4 Imagen" descr="11.pdf - Google Chrome"/>
          <p:cNvPicPr>
            <a:picLocks noChangeAspect="1"/>
          </p:cNvPicPr>
          <p:nvPr/>
        </p:nvPicPr>
        <p:blipFill rotWithShape="1">
          <a:blip r:embed="rId3">
            <a:extLst>
              <a:ext uri="{28A0092B-C50C-407E-A947-70E740481C1C}">
                <a14:useLocalDpi xmlns:a14="http://schemas.microsoft.com/office/drawing/2010/main" val="0"/>
              </a:ext>
            </a:extLst>
          </a:blip>
          <a:srcRect l="50000" t="24248" r="25563" b="45638"/>
          <a:stretch/>
        </p:blipFill>
        <p:spPr>
          <a:xfrm>
            <a:off x="5076056" y="3795307"/>
            <a:ext cx="3753703" cy="2490328"/>
          </a:xfrm>
          <a:prstGeom prst="rect">
            <a:avLst/>
          </a:prstGeom>
        </p:spPr>
      </p:pic>
      <p:sp>
        <p:nvSpPr>
          <p:cNvPr id="6" name="5 CuadroTexto"/>
          <p:cNvSpPr txBox="1"/>
          <p:nvPr/>
        </p:nvSpPr>
        <p:spPr>
          <a:xfrm>
            <a:off x="401851" y="4005064"/>
            <a:ext cx="4522518" cy="1323439"/>
          </a:xfrm>
          <a:prstGeom prst="rect">
            <a:avLst/>
          </a:prstGeom>
          <a:noFill/>
        </p:spPr>
        <p:txBody>
          <a:bodyPr wrap="square" rtlCol="0">
            <a:spAutoFit/>
          </a:bodyPr>
          <a:lstStyle/>
          <a:p>
            <a:pPr algn="just"/>
            <a:r>
              <a:rPr lang="es-ES" sz="1600" dirty="0" err="1"/>
              <a:t>Histological</a:t>
            </a:r>
            <a:r>
              <a:rPr lang="es-ES" sz="1600" dirty="0"/>
              <a:t> </a:t>
            </a:r>
            <a:r>
              <a:rPr lang="es-ES" sz="1600" dirty="0" err="1"/>
              <a:t>section</a:t>
            </a:r>
            <a:r>
              <a:rPr lang="es-ES" sz="1600" dirty="0"/>
              <a:t> of </a:t>
            </a:r>
            <a:r>
              <a:rPr lang="es-ES" sz="1600" dirty="0" err="1"/>
              <a:t>feline</a:t>
            </a:r>
            <a:r>
              <a:rPr lang="es-ES" sz="1600" dirty="0"/>
              <a:t> </a:t>
            </a:r>
            <a:r>
              <a:rPr lang="es-ES" sz="1600" dirty="0" err="1"/>
              <a:t>small</a:t>
            </a:r>
            <a:r>
              <a:rPr lang="es-ES" sz="1600" dirty="0"/>
              <a:t> </a:t>
            </a:r>
            <a:r>
              <a:rPr lang="es-ES" sz="1600" dirty="0" err="1"/>
              <a:t>intestine</a:t>
            </a:r>
            <a:r>
              <a:rPr lang="es-ES" sz="1600" dirty="0"/>
              <a:t> </a:t>
            </a:r>
            <a:r>
              <a:rPr lang="es-ES" sz="1600" dirty="0" err="1" smtClean="0"/>
              <a:t>diagnosed</a:t>
            </a:r>
            <a:r>
              <a:rPr lang="es-ES" sz="1600" dirty="0" smtClean="0"/>
              <a:t> </a:t>
            </a:r>
            <a:r>
              <a:rPr lang="es-ES" sz="1600" dirty="0" err="1" smtClean="0"/>
              <a:t>with</a:t>
            </a:r>
            <a:r>
              <a:rPr lang="es-ES" sz="1600" dirty="0" smtClean="0"/>
              <a:t> </a:t>
            </a:r>
            <a:r>
              <a:rPr lang="es-ES" sz="1600" dirty="0" err="1"/>
              <a:t>feline</a:t>
            </a:r>
            <a:r>
              <a:rPr lang="es-ES" sz="1600" dirty="0"/>
              <a:t> </a:t>
            </a:r>
            <a:r>
              <a:rPr lang="es-ES" sz="1600" dirty="0" err="1"/>
              <a:t>panleucopenia</a:t>
            </a:r>
            <a:r>
              <a:rPr lang="es-ES" sz="1600" dirty="0"/>
              <a:t>. </a:t>
            </a:r>
            <a:endParaRPr lang="es-ES" sz="1600" dirty="0" smtClean="0"/>
          </a:p>
          <a:p>
            <a:pPr algn="just"/>
            <a:endParaRPr lang="es-ES" sz="1600" dirty="0" smtClean="0"/>
          </a:p>
          <a:p>
            <a:pPr algn="just"/>
            <a:r>
              <a:rPr lang="es-ES" sz="1600" dirty="0" err="1" smtClean="0"/>
              <a:t>Acute</a:t>
            </a:r>
            <a:r>
              <a:rPr lang="es-ES" sz="1600" dirty="0" smtClean="0"/>
              <a:t> </a:t>
            </a:r>
            <a:r>
              <a:rPr lang="es-ES" sz="1600" dirty="0"/>
              <a:t>necrosis </a:t>
            </a:r>
            <a:r>
              <a:rPr lang="es-ES" sz="1600" dirty="0" err="1"/>
              <a:t>is</a:t>
            </a:r>
            <a:r>
              <a:rPr lang="es-ES" sz="1600" dirty="0"/>
              <a:t> </a:t>
            </a:r>
            <a:r>
              <a:rPr lang="es-ES" sz="1600" dirty="0" err="1" smtClean="0"/>
              <a:t>identified</a:t>
            </a:r>
            <a:r>
              <a:rPr lang="es-ES" sz="1600" dirty="0" smtClean="0"/>
              <a:t> of </a:t>
            </a:r>
            <a:r>
              <a:rPr lang="es-ES" sz="1600" dirty="0" err="1"/>
              <a:t>the</a:t>
            </a:r>
            <a:r>
              <a:rPr lang="es-ES" sz="1600" dirty="0"/>
              <a:t> </a:t>
            </a:r>
            <a:r>
              <a:rPr lang="es-ES" sz="1600" dirty="0" smtClean="0"/>
              <a:t>mucosa, </a:t>
            </a:r>
            <a:r>
              <a:rPr lang="es-ES" sz="1600" dirty="0" err="1"/>
              <a:t>fusion</a:t>
            </a:r>
            <a:r>
              <a:rPr lang="es-ES" sz="1600" dirty="0"/>
              <a:t> and </a:t>
            </a:r>
            <a:r>
              <a:rPr lang="es-ES" sz="1600" dirty="0" err="1"/>
              <a:t>atrophy</a:t>
            </a:r>
            <a:r>
              <a:rPr lang="es-ES" sz="1600" dirty="0"/>
              <a:t> </a:t>
            </a:r>
            <a:r>
              <a:rPr lang="es-ES" sz="1600" dirty="0" smtClean="0"/>
              <a:t>of </a:t>
            </a:r>
            <a:r>
              <a:rPr lang="es-ES" sz="1600" dirty="0" err="1" smtClean="0"/>
              <a:t>villi</a:t>
            </a:r>
            <a:r>
              <a:rPr lang="es-ES" sz="1600" dirty="0" smtClean="0"/>
              <a:t> </a:t>
            </a:r>
            <a:r>
              <a:rPr lang="es-ES" sz="1600" dirty="0"/>
              <a:t>and </a:t>
            </a:r>
            <a:r>
              <a:rPr lang="es-ES" sz="1600" dirty="0" err="1"/>
              <a:t>dilation</a:t>
            </a:r>
            <a:r>
              <a:rPr lang="es-ES" sz="1600" dirty="0"/>
              <a:t> of </a:t>
            </a:r>
            <a:r>
              <a:rPr lang="es-ES" sz="1600" dirty="0" err="1"/>
              <a:t>crypts</a:t>
            </a:r>
            <a:r>
              <a:rPr lang="es-ES" sz="1600" dirty="0"/>
              <a:t>.</a:t>
            </a:r>
          </a:p>
        </p:txBody>
      </p:sp>
    </p:spTree>
    <p:extLst>
      <p:ext uri="{BB962C8B-B14F-4D97-AF65-F5344CB8AC3E}">
        <p14:creationId xmlns:p14="http://schemas.microsoft.com/office/powerpoint/2010/main" val="2408659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1 (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0253" t="27320" r="17763" b="46034"/>
          <a:stretch/>
        </p:blipFill>
        <p:spPr>
          <a:xfrm>
            <a:off x="971600" y="836712"/>
            <a:ext cx="7442656" cy="2480887"/>
          </a:xfrm>
          <a:prstGeom prst="rect">
            <a:avLst/>
          </a:prstGeom>
        </p:spPr>
      </p:pic>
      <p:sp>
        <p:nvSpPr>
          <p:cNvPr id="5" name="4 Rectángulo"/>
          <p:cNvSpPr/>
          <p:nvPr/>
        </p:nvSpPr>
        <p:spPr>
          <a:xfrm>
            <a:off x="971600" y="3906269"/>
            <a:ext cx="3312368" cy="2062103"/>
          </a:xfrm>
          <a:prstGeom prst="rect">
            <a:avLst/>
          </a:prstGeom>
        </p:spPr>
        <p:txBody>
          <a:bodyPr wrap="square">
            <a:spAutoFit/>
          </a:bodyPr>
          <a:lstStyle/>
          <a:p>
            <a:pPr algn="just"/>
            <a:r>
              <a:rPr lang="es-ES" sz="1600" dirty="0" err="1"/>
              <a:t>Immunohistochemical</a:t>
            </a:r>
            <a:r>
              <a:rPr lang="es-ES" sz="1600" dirty="0"/>
              <a:t> </a:t>
            </a:r>
            <a:r>
              <a:rPr lang="es-ES" sz="1600" dirty="0" err="1"/>
              <a:t>examination</a:t>
            </a:r>
            <a:r>
              <a:rPr lang="es-ES" sz="1600" dirty="0"/>
              <a:t> of </a:t>
            </a:r>
            <a:r>
              <a:rPr lang="es-ES" sz="1600" dirty="0" err="1"/>
              <a:t>the</a:t>
            </a:r>
            <a:r>
              <a:rPr lang="es-ES" sz="1600" dirty="0"/>
              <a:t> </a:t>
            </a:r>
            <a:r>
              <a:rPr lang="es-ES" sz="1600" b="1" dirty="0" err="1"/>
              <a:t>small</a:t>
            </a:r>
            <a:r>
              <a:rPr lang="es-ES" sz="1600" b="1" dirty="0"/>
              <a:t> </a:t>
            </a:r>
            <a:r>
              <a:rPr lang="es-ES" sz="1600" b="1" dirty="0" err="1"/>
              <a:t>intestine</a:t>
            </a:r>
            <a:r>
              <a:rPr lang="es-ES" sz="1600" b="1" dirty="0"/>
              <a:t> </a:t>
            </a:r>
            <a:r>
              <a:rPr lang="es-ES" sz="1600" dirty="0"/>
              <a:t>of</a:t>
            </a:r>
          </a:p>
          <a:p>
            <a:pPr algn="just"/>
            <a:r>
              <a:rPr lang="es-ES" sz="1600" dirty="0" err="1"/>
              <a:t>feline</a:t>
            </a:r>
            <a:r>
              <a:rPr lang="es-ES" sz="1600" dirty="0"/>
              <a:t> </a:t>
            </a:r>
            <a:r>
              <a:rPr lang="es-ES" sz="1600" dirty="0" err="1"/>
              <a:t>with</a:t>
            </a:r>
            <a:r>
              <a:rPr lang="es-ES" sz="1600" dirty="0"/>
              <a:t> </a:t>
            </a:r>
            <a:r>
              <a:rPr lang="es-ES" sz="1600" dirty="0" err="1"/>
              <a:t>feline</a:t>
            </a:r>
            <a:r>
              <a:rPr lang="es-ES" sz="1600" dirty="0"/>
              <a:t> </a:t>
            </a:r>
            <a:r>
              <a:rPr lang="es-ES" sz="1600" dirty="0" err="1"/>
              <a:t>panleucopenia</a:t>
            </a:r>
            <a:r>
              <a:rPr lang="es-ES" sz="1600" dirty="0"/>
              <a:t>. </a:t>
            </a:r>
            <a:endParaRPr lang="es-ES" sz="1600" dirty="0" smtClean="0"/>
          </a:p>
          <a:p>
            <a:pPr algn="just"/>
            <a:endParaRPr lang="es-ES" sz="1600" dirty="0"/>
          </a:p>
          <a:p>
            <a:pPr algn="just"/>
            <a:r>
              <a:rPr lang="es-ES" sz="1600" dirty="0" err="1" smtClean="0"/>
              <a:t>There</a:t>
            </a:r>
            <a:r>
              <a:rPr lang="es-ES" sz="1600" dirty="0" smtClean="0"/>
              <a:t> </a:t>
            </a:r>
            <a:r>
              <a:rPr lang="es-ES" sz="1600" dirty="0" err="1"/>
              <a:t>is</a:t>
            </a:r>
            <a:r>
              <a:rPr lang="es-ES" sz="1600" dirty="0"/>
              <a:t> a positive</a:t>
            </a:r>
          </a:p>
          <a:p>
            <a:pPr algn="just"/>
            <a:r>
              <a:rPr lang="es-ES" sz="1600" dirty="0"/>
              <a:t>parvovirus in intestinal </a:t>
            </a:r>
            <a:r>
              <a:rPr lang="es-ES" sz="1600" dirty="0" err="1"/>
              <a:t>mucosal</a:t>
            </a:r>
            <a:r>
              <a:rPr lang="es-ES" sz="1600" dirty="0"/>
              <a:t> </a:t>
            </a:r>
            <a:r>
              <a:rPr lang="es-ES" sz="1600" dirty="0" err="1"/>
              <a:t>epithelial</a:t>
            </a:r>
            <a:r>
              <a:rPr lang="es-ES" sz="1600" dirty="0"/>
              <a:t> </a:t>
            </a:r>
            <a:r>
              <a:rPr lang="es-ES" sz="1600" dirty="0" err="1"/>
              <a:t>cells</a:t>
            </a:r>
            <a:r>
              <a:rPr lang="es-ES" sz="1600" dirty="0"/>
              <a:t>. </a:t>
            </a:r>
            <a:endParaRPr lang="es-ES" sz="1600" dirty="0" smtClean="0"/>
          </a:p>
          <a:p>
            <a:endParaRPr lang="es-ES" sz="1600" dirty="0" smtClean="0"/>
          </a:p>
        </p:txBody>
      </p:sp>
      <p:sp>
        <p:nvSpPr>
          <p:cNvPr id="6" name="5 CuadroTexto"/>
          <p:cNvSpPr txBox="1"/>
          <p:nvPr/>
        </p:nvSpPr>
        <p:spPr>
          <a:xfrm>
            <a:off x="4932040" y="3906269"/>
            <a:ext cx="3744416" cy="1077218"/>
          </a:xfrm>
          <a:prstGeom prst="rect">
            <a:avLst/>
          </a:prstGeom>
          <a:noFill/>
        </p:spPr>
        <p:txBody>
          <a:bodyPr wrap="square" rtlCol="0">
            <a:spAutoFit/>
          </a:bodyPr>
          <a:lstStyle/>
          <a:p>
            <a:pPr algn="just"/>
            <a:r>
              <a:rPr lang="es-ES" sz="1600" dirty="0"/>
              <a:t>Positive </a:t>
            </a:r>
            <a:r>
              <a:rPr lang="es-ES" sz="1600" dirty="0" err="1"/>
              <a:t>marking</a:t>
            </a:r>
            <a:r>
              <a:rPr lang="es-ES" sz="1600" dirty="0"/>
              <a:t> </a:t>
            </a:r>
            <a:r>
              <a:rPr lang="es-ES" sz="1600" dirty="0" err="1"/>
              <a:t>for</a:t>
            </a:r>
            <a:r>
              <a:rPr lang="es-ES" sz="1600" dirty="0"/>
              <a:t> parvovirus in </a:t>
            </a:r>
            <a:r>
              <a:rPr lang="es-ES" sz="1600" dirty="0" err="1"/>
              <a:t>the</a:t>
            </a:r>
            <a:r>
              <a:rPr lang="es-ES" sz="1600" dirty="0"/>
              <a:t> </a:t>
            </a:r>
            <a:r>
              <a:rPr lang="es-ES" sz="1600" dirty="0" err="1"/>
              <a:t>lymphoid</a:t>
            </a:r>
            <a:r>
              <a:rPr lang="es-ES" sz="1600" dirty="0"/>
              <a:t> </a:t>
            </a:r>
            <a:r>
              <a:rPr lang="es-ES" sz="1600" dirty="0" err="1"/>
              <a:t>follicle</a:t>
            </a:r>
            <a:r>
              <a:rPr lang="es-ES" sz="1600" dirty="0"/>
              <a:t> of </a:t>
            </a:r>
            <a:r>
              <a:rPr lang="es-ES" sz="1600" dirty="0" err="1"/>
              <a:t>the</a:t>
            </a:r>
            <a:endParaRPr lang="es-ES" sz="1600" dirty="0"/>
          </a:p>
          <a:p>
            <a:pPr algn="just"/>
            <a:r>
              <a:rPr lang="es-ES" sz="1600" dirty="0" err="1"/>
              <a:t>feline</a:t>
            </a:r>
            <a:r>
              <a:rPr lang="es-ES" sz="1600" dirty="0"/>
              <a:t> </a:t>
            </a:r>
            <a:r>
              <a:rPr lang="es-ES" sz="1600" b="1" dirty="0"/>
              <a:t>spleen</a:t>
            </a:r>
            <a:r>
              <a:rPr lang="es-ES" sz="1600" dirty="0"/>
              <a:t> </a:t>
            </a:r>
            <a:r>
              <a:rPr lang="es-ES" sz="1600" dirty="0" err="1"/>
              <a:t>with</a:t>
            </a:r>
            <a:r>
              <a:rPr lang="es-ES" sz="1600" dirty="0"/>
              <a:t> </a:t>
            </a:r>
            <a:r>
              <a:rPr lang="es-ES" sz="1600" dirty="0" err="1"/>
              <a:t>feline</a:t>
            </a:r>
            <a:r>
              <a:rPr lang="es-ES" sz="1600" dirty="0"/>
              <a:t> </a:t>
            </a:r>
            <a:r>
              <a:rPr lang="es-ES" sz="1600" dirty="0" err="1"/>
              <a:t>panleucopenia</a:t>
            </a:r>
            <a:r>
              <a:rPr lang="es-ES" sz="1600" dirty="0"/>
              <a:t>. </a:t>
            </a:r>
            <a:endParaRPr lang="es-ES" sz="1600" dirty="0" smtClean="0"/>
          </a:p>
          <a:p>
            <a:pPr algn="just"/>
            <a:endParaRPr lang="es-ES" sz="1600" dirty="0" smtClean="0"/>
          </a:p>
        </p:txBody>
      </p:sp>
    </p:spTree>
    <p:extLst>
      <p:ext uri="{BB962C8B-B14F-4D97-AF65-F5344CB8AC3E}">
        <p14:creationId xmlns:p14="http://schemas.microsoft.com/office/powerpoint/2010/main" val="3881349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sz="3600" b="1" u="sng" dirty="0" smtClean="0">
                <a:latin typeface="David" panose="020E0502060401010101" pitchFamily="34" charset="-79"/>
                <a:cs typeface="David" panose="020E0502060401010101" pitchFamily="34" charset="-79"/>
              </a:rPr>
              <a:t>TREATMENT</a:t>
            </a:r>
            <a:endParaRPr lang="es-ES" sz="3600" b="1" u="sng" dirty="0">
              <a:latin typeface="David" panose="020E0502060401010101" pitchFamily="34" charset="-79"/>
              <a:cs typeface="David" panose="020E0502060401010101" pitchFamily="34" charset="-79"/>
            </a:endParaRPr>
          </a:p>
        </p:txBody>
      </p:sp>
      <p:sp>
        <p:nvSpPr>
          <p:cNvPr id="3" name="2 Marcador de contenido"/>
          <p:cNvSpPr>
            <a:spLocks noGrp="1"/>
          </p:cNvSpPr>
          <p:nvPr>
            <p:ph idx="1"/>
          </p:nvPr>
        </p:nvSpPr>
        <p:spPr/>
        <p:txBody>
          <a:bodyPr>
            <a:normAutofit fontScale="77500" lnSpcReduction="20000"/>
          </a:bodyPr>
          <a:lstStyle/>
          <a:p>
            <a:pPr algn="just"/>
            <a:r>
              <a:rPr lang="en-US" dirty="0" smtClean="0"/>
              <a:t>Recovery from </a:t>
            </a:r>
            <a:r>
              <a:rPr lang="en-US" dirty="0"/>
              <a:t>FP for infected kittens less than eight weeks old is poor. </a:t>
            </a:r>
            <a:endParaRPr lang="en-US" dirty="0" smtClean="0"/>
          </a:p>
          <a:p>
            <a:pPr algn="just"/>
            <a:r>
              <a:rPr lang="en-US" dirty="0" smtClean="0"/>
              <a:t>Older </a:t>
            </a:r>
            <a:r>
              <a:rPr lang="en-US" dirty="0"/>
              <a:t>cats have a greater chance of survival if adequate treatment is provided early. </a:t>
            </a:r>
            <a:endParaRPr lang="en-US" dirty="0" smtClean="0"/>
          </a:p>
          <a:p>
            <a:pPr algn="just"/>
            <a:r>
              <a:rPr lang="en-US" dirty="0" smtClean="0"/>
              <a:t>There </a:t>
            </a:r>
            <a:r>
              <a:rPr lang="en-US" dirty="0"/>
              <a:t>are no medications capable of killing the </a:t>
            </a:r>
            <a:r>
              <a:rPr lang="en-US" dirty="0" smtClean="0"/>
              <a:t>virus</a:t>
            </a:r>
          </a:p>
          <a:p>
            <a:pPr algn="just"/>
            <a:r>
              <a:rPr lang="en-US" dirty="0"/>
              <a:t>I</a:t>
            </a:r>
            <a:r>
              <a:rPr lang="en-US" dirty="0" smtClean="0"/>
              <a:t>ntensive </a:t>
            </a:r>
            <a:r>
              <a:rPr lang="en-US" dirty="0"/>
              <a:t>care and treatment are critical to support the cat’s health with medications and fluids until its own body and immune system can fight off the virus. Without such supportive care, up to 90% of cats with FP may die.</a:t>
            </a:r>
          </a:p>
          <a:p>
            <a:pPr algn="just"/>
            <a:r>
              <a:rPr lang="en-US" dirty="0"/>
              <a:t>Treatment focuses on correcting dehydration, providing nutrients, and preventing secondary </a:t>
            </a:r>
            <a:r>
              <a:rPr lang="en-US" dirty="0" smtClean="0"/>
              <a:t>infection</a:t>
            </a:r>
          </a:p>
          <a:p>
            <a:pPr algn="just"/>
            <a:r>
              <a:rPr lang="en-US" dirty="0" smtClean="0"/>
              <a:t>Strict isolation</a:t>
            </a:r>
            <a:endParaRPr lang="en-US" dirty="0"/>
          </a:p>
          <a:p>
            <a:endParaRPr lang="es-ES" dirty="0"/>
          </a:p>
        </p:txBody>
      </p:sp>
    </p:spTree>
    <p:extLst>
      <p:ext uri="{BB962C8B-B14F-4D97-AF65-F5344CB8AC3E}">
        <p14:creationId xmlns:p14="http://schemas.microsoft.com/office/powerpoint/2010/main" val="101603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sz="4000" b="1" u="sng" dirty="0" smtClean="0">
                <a:latin typeface="David" panose="020E0502060401010101" pitchFamily="34" charset="-79"/>
                <a:cs typeface="David" panose="020E0502060401010101" pitchFamily="34" charset="-79"/>
              </a:rPr>
              <a:t>PREVENTION</a:t>
            </a:r>
            <a:endParaRPr lang="es-ES" sz="4000" b="1" u="sng" dirty="0">
              <a:latin typeface="David" panose="020E0502060401010101" pitchFamily="34" charset="-79"/>
              <a:cs typeface="David" panose="020E0502060401010101" pitchFamily="34" charset="-79"/>
            </a:endParaRPr>
          </a:p>
        </p:txBody>
      </p:sp>
      <p:sp>
        <p:nvSpPr>
          <p:cNvPr id="3" name="2 Marcador de contenido"/>
          <p:cNvSpPr>
            <a:spLocks noGrp="1"/>
          </p:cNvSpPr>
          <p:nvPr>
            <p:ph idx="1"/>
          </p:nvPr>
        </p:nvSpPr>
        <p:spPr/>
        <p:txBody>
          <a:bodyPr>
            <a:normAutofit/>
          </a:bodyPr>
          <a:lstStyle/>
          <a:p>
            <a:pPr algn="just"/>
            <a:r>
              <a:rPr lang="en-US" sz="2000" dirty="0"/>
              <a:t>Cats that survive an infection develop immunity that likely protects them for the rest of their </a:t>
            </a:r>
            <a:r>
              <a:rPr lang="en-US" sz="2000" dirty="0" smtClean="0"/>
              <a:t>lives</a:t>
            </a:r>
          </a:p>
          <a:p>
            <a:pPr algn="just"/>
            <a:r>
              <a:rPr lang="en-US" sz="2000" dirty="0" smtClean="0"/>
              <a:t>Passive immunity: kittens </a:t>
            </a:r>
            <a:r>
              <a:rPr lang="en-US" sz="2000" dirty="0"/>
              <a:t>receive temporary immunity through the transfer of antibodies in the </a:t>
            </a:r>
            <a:r>
              <a:rPr lang="en-US" sz="2000" dirty="0" smtClean="0"/>
              <a:t>colostrum</a:t>
            </a:r>
          </a:p>
          <a:p>
            <a:pPr algn="just"/>
            <a:r>
              <a:rPr lang="en-US" sz="2000" dirty="0" smtClean="0"/>
              <a:t>There are </a:t>
            </a:r>
            <a:r>
              <a:rPr lang="en-US" sz="2000" dirty="0"/>
              <a:t>vaccines that offer the best protection from feline parvovirus infection</a:t>
            </a:r>
            <a:r>
              <a:rPr lang="en-US" sz="2000" dirty="0" smtClean="0"/>
              <a:t>.</a:t>
            </a:r>
          </a:p>
          <a:p>
            <a:pPr algn="just"/>
            <a:r>
              <a:rPr lang="en-US" sz="2000" dirty="0"/>
              <a:t>Most young kittens receive their first vaccination between six and eight weeks of age and follow-up vaccines are given until the kitten is around 16 weeks of age. </a:t>
            </a:r>
            <a:endParaRPr lang="en-US" sz="2000" dirty="0" smtClean="0"/>
          </a:p>
          <a:p>
            <a:pPr algn="just"/>
            <a:r>
              <a:rPr lang="en-US" sz="2000" dirty="0" smtClean="0"/>
              <a:t>Adult </a:t>
            </a:r>
            <a:r>
              <a:rPr lang="en-US" sz="2000" dirty="0"/>
              <a:t>vaccination schedules vary with the age and health of the cat, as well as the risk of FP in the area.</a:t>
            </a:r>
            <a:endParaRPr lang="es-ES" sz="2000" dirty="0"/>
          </a:p>
        </p:txBody>
      </p:sp>
    </p:spTree>
    <p:extLst>
      <p:ext uri="{BB962C8B-B14F-4D97-AF65-F5344CB8AC3E}">
        <p14:creationId xmlns:p14="http://schemas.microsoft.com/office/powerpoint/2010/main" val="2800504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7384"/>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sz="4000" b="1" u="sng" dirty="0" smtClean="0">
                <a:latin typeface="David" panose="020E0502060401010101" pitchFamily="34" charset="-79"/>
                <a:cs typeface="David" panose="020E0502060401010101" pitchFamily="34" charset="-79"/>
              </a:rPr>
              <a:t>BIBLIOGRAPHY</a:t>
            </a:r>
            <a:endParaRPr lang="es-ES" sz="4000" b="1" u="sng" dirty="0">
              <a:latin typeface="David" panose="020E0502060401010101" pitchFamily="34" charset="-79"/>
              <a:cs typeface="David" panose="020E0502060401010101" pitchFamily="34" charset="-79"/>
            </a:endParaRPr>
          </a:p>
        </p:txBody>
      </p:sp>
      <p:sp>
        <p:nvSpPr>
          <p:cNvPr id="3" name="2 Marcador de contenido"/>
          <p:cNvSpPr>
            <a:spLocks noGrp="1"/>
          </p:cNvSpPr>
          <p:nvPr>
            <p:ph idx="1"/>
          </p:nvPr>
        </p:nvSpPr>
        <p:spPr/>
        <p:txBody>
          <a:bodyPr>
            <a:normAutofit/>
          </a:bodyPr>
          <a:lstStyle/>
          <a:p>
            <a:pPr algn="just"/>
            <a:r>
              <a:rPr lang="es-ES" sz="2400" dirty="0">
                <a:hlinkClick r:id="rId3"/>
              </a:rPr>
              <a:t>https://</a:t>
            </a:r>
            <a:r>
              <a:rPr lang="es-ES" sz="2400" dirty="0" smtClean="0">
                <a:hlinkClick r:id="rId3"/>
              </a:rPr>
              <a:t>www.avma.org/public/PetCare/Pages/feline-panleukopenia.aspx</a:t>
            </a:r>
            <a:endParaRPr lang="es-ES" sz="2400" dirty="0" smtClean="0"/>
          </a:p>
          <a:p>
            <a:pPr algn="just"/>
            <a:r>
              <a:rPr lang="es-ES" sz="2400" dirty="0">
                <a:hlinkClick r:id="rId4"/>
              </a:rPr>
              <a:t>https://</a:t>
            </a:r>
            <a:r>
              <a:rPr lang="es-ES" sz="2400" dirty="0" smtClean="0">
                <a:hlinkClick r:id="rId4"/>
              </a:rPr>
              <a:t>www.sciencedirect.com/topics/veterinary-science-and-veterinary-medicine/feline-panleukopenia</a:t>
            </a:r>
            <a:endParaRPr lang="es-ES" sz="2400" dirty="0" smtClean="0"/>
          </a:p>
          <a:p>
            <a:pPr algn="just"/>
            <a:r>
              <a:rPr lang="es-ES" sz="2400" dirty="0">
                <a:hlinkClick r:id="rId5"/>
              </a:rPr>
              <a:t>http://www.abcdcatsvets.org/abcd-guidelines-on-feline-panleukopenia-2012-edition</a:t>
            </a:r>
            <a:r>
              <a:rPr lang="es-ES" sz="2400" dirty="0" smtClean="0">
                <a:hlinkClick r:id="rId5"/>
              </a:rPr>
              <a:t>/</a:t>
            </a:r>
            <a:endParaRPr lang="es-ES" sz="2400" dirty="0" smtClean="0"/>
          </a:p>
          <a:p>
            <a:pPr algn="just"/>
            <a:r>
              <a:rPr lang="es-ES" sz="2400" dirty="0">
                <a:hlinkClick r:id="rId6"/>
              </a:rPr>
              <a:t>https://</a:t>
            </a:r>
            <a:r>
              <a:rPr lang="es-ES" sz="2400" dirty="0" smtClean="0">
                <a:hlinkClick r:id="rId6"/>
              </a:rPr>
              <a:t>www.sciencedirect.com/topics/neuroscience/feline-panleukopenia-virus</a:t>
            </a:r>
            <a:endParaRPr lang="es-ES" sz="2400" dirty="0" smtClean="0"/>
          </a:p>
          <a:p>
            <a:endParaRPr lang="es-ES" sz="2400" dirty="0"/>
          </a:p>
        </p:txBody>
      </p:sp>
    </p:spTree>
    <p:extLst>
      <p:ext uri="{BB962C8B-B14F-4D97-AF65-F5344CB8AC3E}">
        <p14:creationId xmlns:p14="http://schemas.microsoft.com/office/powerpoint/2010/main" val="3267925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 y="0"/>
            <a:ext cx="9175750" cy="694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49838" y="548680"/>
            <a:ext cx="7638586" cy="769441"/>
          </a:xfrm>
          <a:prstGeom prst="rect">
            <a:avLst/>
          </a:prstGeom>
          <a:noFill/>
        </p:spPr>
        <p:txBody>
          <a:bodyPr wrap="square" rtlCol="0">
            <a:spAutoFit/>
          </a:bodyPr>
          <a:lstStyle/>
          <a:p>
            <a:pPr algn="ctr"/>
            <a:r>
              <a:rPr lang="es-ES" sz="4400" b="1" u="sng" dirty="0" smtClean="0">
                <a:latin typeface="David" panose="020E0502060401010101" pitchFamily="34" charset="-79"/>
                <a:cs typeface="David" panose="020E0502060401010101" pitchFamily="34" charset="-79"/>
              </a:rPr>
              <a:t>INDEX</a:t>
            </a:r>
          </a:p>
        </p:txBody>
      </p:sp>
      <p:sp>
        <p:nvSpPr>
          <p:cNvPr id="5" name="4 CuadroTexto"/>
          <p:cNvSpPr txBox="1"/>
          <p:nvPr/>
        </p:nvSpPr>
        <p:spPr>
          <a:xfrm>
            <a:off x="899592" y="1772816"/>
            <a:ext cx="7062522" cy="3970318"/>
          </a:xfrm>
          <a:prstGeom prst="rect">
            <a:avLst/>
          </a:prstGeom>
          <a:noFill/>
        </p:spPr>
        <p:txBody>
          <a:bodyPr wrap="square" rtlCol="0">
            <a:spAutoFit/>
          </a:bodyPr>
          <a:lstStyle/>
          <a:p>
            <a:pPr marL="342900" indent="-342900">
              <a:buFont typeface="+mj-lt"/>
              <a:buAutoNum type="arabicPeriod"/>
            </a:pPr>
            <a:r>
              <a:rPr lang="es-ES" sz="3600" dirty="0" smtClean="0"/>
              <a:t> INTRODUCTION</a:t>
            </a:r>
          </a:p>
          <a:p>
            <a:pPr marL="342900" indent="-342900">
              <a:buFont typeface="+mj-lt"/>
              <a:buAutoNum type="arabicPeriod"/>
            </a:pPr>
            <a:r>
              <a:rPr lang="es-ES" sz="3600" dirty="0" smtClean="0"/>
              <a:t> SYMPTOMS</a:t>
            </a:r>
          </a:p>
          <a:p>
            <a:pPr marL="342900" indent="-342900">
              <a:buFont typeface="+mj-lt"/>
              <a:buAutoNum type="arabicPeriod"/>
            </a:pPr>
            <a:r>
              <a:rPr lang="es-ES" sz="3600" b="1" dirty="0" smtClean="0"/>
              <a:t> MACROSCOPIC LESIONS</a:t>
            </a:r>
          </a:p>
          <a:p>
            <a:pPr marL="342900" indent="-342900">
              <a:buFont typeface="+mj-lt"/>
              <a:buAutoNum type="arabicPeriod"/>
            </a:pPr>
            <a:r>
              <a:rPr lang="es-ES" sz="3600" b="1" dirty="0" smtClean="0"/>
              <a:t> MICROSCOPIC LESIONS</a:t>
            </a:r>
          </a:p>
          <a:p>
            <a:pPr marL="342900" indent="-342900">
              <a:buFont typeface="+mj-lt"/>
              <a:buAutoNum type="arabicPeriod"/>
            </a:pPr>
            <a:r>
              <a:rPr lang="es-ES" sz="3600" dirty="0" smtClean="0"/>
              <a:t> TREATMENT</a:t>
            </a:r>
          </a:p>
          <a:p>
            <a:pPr marL="342900" indent="-342900">
              <a:buFont typeface="+mj-lt"/>
              <a:buAutoNum type="arabicPeriod"/>
            </a:pPr>
            <a:r>
              <a:rPr lang="es-ES" sz="3600" dirty="0" smtClean="0"/>
              <a:t> PREVENTION</a:t>
            </a:r>
          </a:p>
          <a:p>
            <a:pPr marL="342900" indent="-342900">
              <a:buFont typeface="+mj-lt"/>
              <a:buAutoNum type="arabicPeriod"/>
            </a:pPr>
            <a:r>
              <a:rPr lang="es-ES" sz="3600" dirty="0" smtClean="0"/>
              <a:t>BIBLIOGRAPHY</a:t>
            </a:r>
          </a:p>
        </p:txBody>
      </p:sp>
    </p:spTree>
    <p:extLst>
      <p:ext uri="{BB962C8B-B14F-4D97-AF65-F5344CB8AC3E}">
        <p14:creationId xmlns:p14="http://schemas.microsoft.com/office/powerpoint/2010/main" val="3716382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71577" cy="685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0" y="548680"/>
            <a:ext cx="8280921" cy="584775"/>
          </a:xfrm>
          <a:prstGeom prst="rect">
            <a:avLst/>
          </a:prstGeom>
          <a:noFill/>
        </p:spPr>
        <p:txBody>
          <a:bodyPr wrap="square" rtlCol="0">
            <a:spAutoFit/>
          </a:bodyPr>
          <a:lstStyle/>
          <a:p>
            <a:pPr algn="ctr"/>
            <a:r>
              <a:rPr lang="es-ES" sz="3200" b="1" u="sng" dirty="0" smtClean="0">
                <a:latin typeface="David" panose="020E0502060401010101" pitchFamily="34" charset="-79"/>
                <a:cs typeface="David" panose="020E0502060401010101" pitchFamily="34" charset="-79"/>
              </a:rPr>
              <a:t>INTRODUCTION</a:t>
            </a:r>
            <a:endParaRPr lang="es-ES" sz="3200" b="1" u="sng" dirty="0">
              <a:latin typeface="David" panose="020E0502060401010101" pitchFamily="34" charset="-79"/>
              <a:cs typeface="David" panose="020E0502060401010101" pitchFamily="34" charset="-79"/>
            </a:endParaRPr>
          </a:p>
        </p:txBody>
      </p:sp>
      <p:sp>
        <p:nvSpPr>
          <p:cNvPr id="5" name="4 CuadroTexto"/>
          <p:cNvSpPr txBox="1"/>
          <p:nvPr/>
        </p:nvSpPr>
        <p:spPr>
          <a:xfrm>
            <a:off x="611560" y="1412776"/>
            <a:ext cx="6552728" cy="3046988"/>
          </a:xfrm>
          <a:prstGeom prst="rect">
            <a:avLst/>
          </a:prstGeom>
          <a:noFill/>
        </p:spPr>
        <p:txBody>
          <a:bodyPr wrap="square" rtlCol="0">
            <a:spAutoFit/>
          </a:bodyPr>
          <a:lstStyle/>
          <a:p>
            <a:pPr marL="285750" indent="-285750" algn="just">
              <a:buFont typeface="Arial" panose="020B0604020202020204" pitchFamily="34" charset="0"/>
              <a:buChar char="•"/>
            </a:pPr>
            <a:r>
              <a:rPr lang="es-ES" sz="2400" dirty="0" err="1" smtClean="0"/>
              <a:t>Caused</a:t>
            </a:r>
            <a:r>
              <a:rPr lang="es-ES" sz="2400" dirty="0" smtClean="0"/>
              <a:t> </a:t>
            </a:r>
            <a:r>
              <a:rPr lang="es-ES" sz="2400" dirty="0" err="1" smtClean="0"/>
              <a:t>by</a:t>
            </a:r>
            <a:r>
              <a:rPr lang="es-ES" sz="2400" dirty="0" smtClean="0"/>
              <a:t> </a:t>
            </a:r>
            <a:r>
              <a:rPr lang="es-ES" sz="2400" dirty="0" err="1" smtClean="0"/>
              <a:t>feline</a:t>
            </a:r>
            <a:r>
              <a:rPr lang="es-ES" sz="2400" dirty="0" smtClean="0"/>
              <a:t> parvovirus. </a:t>
            </a:r>
            <a:r>
              <a:rPr lang="es-ES" sz="2400" dirty="0" err="1" smtClean="0"/>
              <a:t>Family</a:t>
            </a:r>
            <a:r>
              <a:rPr lang="es-ES" sz="2400" dirty="0" smtClean="0"/>
              <a:t> </a:t>
            </a:r>
            <a:r>
              <a:rPr lang="es-ES" sz="2400" i="1" dirty="0" err="1" smtClean="0"/>
              <a:t>Parvoviridae</a:t>
            </a:r>
            <a:r>
              <a:rPr lang="es-ES" sz="2400" dirty="0" smtClean="0"/>
              <a:t>, </a:t>
            </a:r>
            <a:r>
              <a:rPr lang="es-ES" sz="2400" dirty="0" err="1" smtClean="0"/>
              <a:t>gender</a:t>
            </a:r>
            <a:r>
              <a:rPr lang="es-ES" sz="2400" dirty="0" smtClean="0"/>
              <a:t> </a:t>
            </a:r>
            <a:r>
              <a:rPr lang="es-ES" sz="2400" i="1" dirty="0" smtClean="0"/>
              <a:t>Parvovirus</a:t>
            </a:r>
            <a:r>
              <a:rPr lang="es-ES" sz="2400" dirty="0" smtClean="0"/>
              <a:t>.</a:t>
            </a:r>
          </a:p>
          <a:p>
            <a:pPr marL="285750" indent="-285750" algn="just">
              <a:buFont typeface="Arial" panose="020B0604020202020204" pitchFamily="34" charset="0"/>
              <a:buChar char="•"/>
            </a:pPr>
            <a:r>
              <a:rPr lang="es-ES" sz="2400" dirty="0" err="1" smtClean="0"/>
              <a:t>Highly</a:t>
            </a:r>
            <a:r>
              <a:rPr lang="es-ES" sz="2400" dirty="0" smtClean="0"/>
              <a:t> </a:t>
            </a:r>
            <a:r>
              <a:rPr lang="es-ES" sz="2400" dirty="0" err="1" smtClean="0"/>
              <a:t>contagious</a:t>
            </a:r>
            <a:r>
              <a:rPr lang="es-ES" sz="2400" dirty="0" smtClean="0"/>
              <a:t> viral </a:t>
            </a:r>
            <a:r>
              <a:rPr lang="es-ES" sz="2400" dirty="0" err="1" smtClean="0"/>
              <a:t>disease</a:t>
            </a:r>
            <a:endParaRPr lang="es-ES" sz="2400" dirty="0" smtClean="0"/>
          </a:p>
          <a:p>
            <a:pPr marL="285750" indent="-285750" algn="just">
              <a:buFont typeface="Arial" panose="020B0604020202020204" pitchFamily="34" charset="0"/>
              <a:buChar char="•"/>
            </a:pPr>
            <a:r>
              <a:rPr lang="es-ES" sz="2400" dirty="0" err="1" smtClean="0"/>
              <a:t>Kittens</a:t>
            </a:r>
            <a:r>
              <a:rPr lang="es-ES" sz="2400" dirty="0" smtClean="0"/>
              <a:t> are </a:t>
            </a:r>
            <a:r>
              <a:rPr lang="es-ES" sz="2400" dirty="0" err="1" smtClean="0"/>
              <a:t>most</a:t>
            </a:r>
            <a:r>
              <a:rPr lang="es-ES" sz="2400" dirty="0" smtClean="0"/>
              <a:t> </a:t>
            </a:r>
            <a:r>
              <a:rPr lang="es-ES" sz="2400" dirty="0" err="1" smtClean="0"/>
              <a:t>severly</a:t>
            </a:r>
            <a:r>
              <a:rPr lang="es-ES" sz="2400" dirty="0" smtClean="0"/>
              <a:t> </a:t>
            </a:r>
            <a:r>
              <a:rPr lang="es-ES" sz="2400" dirty="0" err="1" smtClean="0"/>
              <a:t>affected</a:t>
            </a:r>
            <a:r>
              <a:rPr lang="es-ES" sz="2400" dirty="0" smtClean="0"/>
              <a:t> </a:t>
            </a:r>
          </a:p>
          <a:p>
            <a:pPr marL="285750" indent="-285750" algn="just">
              <a:buFont typeface="Arial" panose="020B0604020202020204" pitchFamily="34" charset="0"/>
              <a:buChar char="•"/>
            </a:pPr>
            <a:r>
              <a:rPr lang="es-ES" sz="2400" dirty="0" err="1" smtClean="0"/>
              <a:t>It</a:t>
            </a:r>
            <a:r>
              <a:rPr lang="es-ES" sz="2400" dirty="0" smtClean="0"/>
              <a:t> produces </a:t>
            </a:r>
            <a:r>
              <a:rPr lang="es-ES" sz="2400" dirty="0" err="1" smtClean="0"/>
              <a:t>leukopenia</a:t>
            </a:r>
            <a:r>
              <a:rPr lang="es-ES" sz="2400" dirty="0"/>
              <a:t> = </a:t>
            </a:r>
            <a:r>
              <a:rPr lang="es-ES" sz="2400" dirty="0" err="1" smtClean="0"/>
              <a:t>immunosuppressed</a:t>
            </a:r>
            <a:r>
              <a:rPr lang="es-ES" sz="2400" dirty="0" smtClean="0"/>
              <a:t> </a:t>
            </a:r>
            <a:r>
              <a:rPr lang="es-ES" sz="2400" dirty="0" err="1" smtClean="0"/>
              <a:t>cats</a:t>
            </a:r>
            <a:endParaRPr lang="es-ES" sz="2400" dirty="0" smtClean="0"/>
          </a:p>
          <a:p>
            <a:pPr marL="285750" indent="-285750" algn="just">
              <a:buFont typeface="Arial" panose="020B0604020202020204" pitchFamily="34" charset="0"/>
              <a:buChar char="•"/>
            </a:pPr>
            <a:r>
              <a:rPr lang="en-US" sz="2400" dirty="0"/>
              <a:t>It is relatively frequent </a:t>
            </a:r>
            <a:r>
              <a:rPr lang="en-US" sz="2400" dirty="0" smtClean="0"/>
              <a:t>today</a:t>
            </a:r>
          </a:p>
          <a:p>
            <a:pPr marL="285750" indent="-285750" algn="just">
              <a:buFont typeface="Arial" panose="020B0604020202020204" pitchFamily="34" charset="0"/>
              <a:buChar char="•"/>
            </a:pPr>
            <a:r>
              <a:rPr lang="en-US" sz="2400" dirty="0" smtClean="0"/>
              <a:t>It </a:t>
            </a:r>
            <a:r>
              <a:rPr lang="en-US" sz="2400" dirty="0"/>
              <a:t>is subject to </a:t>
            </a:r>
            <a:r>
              <a:rPr lang="en-US" sz="2400" dirty="0" smtClean="0"/>
              <a:t>vaccination</a:t>
            </a:r>
            <a:endParaRPr lang="es-ES" sz="2400" dirty="0"/>
          </a:p>
        </p:txBody>
      </p:sp>
      <p:sp>
        <p:nvSpPr>
          <p:cNvPr id="6" name="5 CuadroTexto"/>
          <p:cNvSpPr txBox="1"/>
          <p:nvPr/>
        </p:nvSpPr>
        <p:spPr>
          <a:xfrm>
            <a:off x="539551" y="4904600"/>
            <a:ext cx="6360396" cy="1015663"/>
          </a:xfrm>
          <a:prstGeom prst="rect">
            <a:avLst/>
          </a:prstGeom>
          <a:noFill/>
        </p:spPr>
        <p:txBody>
          <a:bodyPr wrap="none" rtlCol="0">
            <a:spAutoFit/>
          </a:bodyPr>
          <a:lstStyle/>
          <a:p>
            <a:pPr algn="ctr"/>
            <a:r>
              <a:rPr lang="en-US" sz="2000" dirty="0" smtClean="0"/>
              <a:t>“The </a:t>
            </a:r>
            <a:r>
              <a:rPr lang="en-US" sz="2000" dirty="0"/>
              <a:t>feline parvovirus infects and kills cells that are rapidly </a:t>
            </a:r>
            <a:endParaRPr lang="en-US" sz="2000" dirty="0" smtClean="0"/>
          </a:p>
          <a:p>
            <a:pPr algn="ctr"/>
            <a:r>
              <a:rPr lang="en-US" sz="2000" dirty="0" smtClean="0"/>
              <a:t>growing </a:t>
            </a:r>
            <a:r>
              <a:rPr lang="en-US" sz="2000" dirty="0"/>
              <a:t>and </a:t>
            </a:r>
            <a:r>
              <a:rPr lang="en-US" sz="2000" dirty="0" smtClean="0"/>
              <a:t>dividing, such </a:t>
            </a:r>
            <a:r>
              <a:rPr lang="en-US" sz="2000" dirty="0"/>
              <a:t>as those in the bone marrow, </a:t>
            </a:r>
            <a:endParaRPr lang="en-US" sz="2000" dirty="0" smtClean="0"/>
          </a:p>
          <a:p>
            <a:pPr algn="ctr"/>
            <a:r>
              <a:rPr lang="en-US" sz="2000" dirty="0" smtClean="0"/>
              <a:t>intestines</a:t>
            </a:r>
            <a:r>
              <a:rPr lang="en-US" sz="2000" dirty="0"/>
              <a:t>, and the developing </a:t>
            </a:r>
            <a:r>
              <a:rPr lang="en-US" sz="2000" dirty="0" smtClean="0"/>
              <a:t>fetus”</a:t>
            </a:r>
            <a:r>
              <a:rPr lang="en-US" sz="2000" dirty="0"/>
              <a:t> </a:t>
            </a:r>
            <a:r>
              <a:rPr lang="en-US" dirty="0"/>
              <a:t>   </a:t>
            </a:r>
            <a:endParaRPr lang="es-ES" dirty="0"/>
          </a:p>
        </p:txBody>
      </p:sp>
    </p:spTree>
    <p:extLst>
      <p:ext uri="{BB962C8B-B14F-4D97-AF65-F5344CB8AC3E}">
        <p14:creationId xmlns:p14="http://schemas.microsoft.com/office/powerpoint/2010/main" val="129702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3" y="27384"/>
            <a:ext cx="917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618309" y="404664"/>
            <a:ext cx="7907382" cy="4788531"/>
          </a:xfrm>
        </p:spPr>
        <p:txBody>
          <a:bodyPr>
            <a:normAutofit fontScale="70000" lnSpcReduction="20000"/>
          </a:bodyPr>
          <a:lstStyle/>
          <a:p>
            <a:pPr marL="0" indent="0" algn="just">
              <a:buNone/>
            </a:pPr>
            <a:r>
              <a:rPr lang="en-US" dirty="0" smtClean="0"/>
              <a:t>Ways of infection: </a:t>
            </a:r>
          </a:p>
          <a:p>
            <a:pPr marL="0" indent="0" algn="just">
              <a:buNone/>
            </a:pPr>
            <a:endParaRPr lang="en-US" dirty="0" smtClean="0"/>
          </a:p>
          <a:p>
            <a:pPr algn="just"/>
            <a:r>
              <a:rPr lang="en-US" dirty="0" smtClean="0"/>
              <a:t>Direct contact with urine, stool and </a:t>
            </a:r>
            <a:r>
              <a:rPr lang="en-US" dirty="0"/>
              <a:t>nasal </a:t>
            </a:r>
            <a:r>
              <a:rPr lang="en-US" dirty="0" smtClean="0"/>
              <a:t>secretions </a:t>
            </a:r>
          </a:p>
          <a:p>
            <a:pPr algn="just"/>
            <a:r>
              <a:rPr lang="en-US" dirty="0" smtClean="0"/>
              <a:t>Infection by fleas as vectors </a:t>
            </a:r>
          </a:p>
          <a:p>
            <a:pPr algn="just"/>
            <a:r>
              <a:rPr lang="en-US" dirty="0" err="1" smtClean="0"/>
              <a:t>Transplacental</a:t>
            </a:r>
            <a:r>
              <a:rPr lang="en-US" dirty="0" smtClean="0"/>
              <a:t> </a:t>
            </a:r>
          </a:p>
          <a:p>
            <a:pPr marL="0" indent="0" algn="just">
              <a:buNone/>
            </a:pPr>
            <a:endParaRPr lang="en-US" dirty="0" smtClean="0"/>
          </a:p>
          <a:p>
            <a:pPr marL="0" indent="0" algn="just">
              <a:buNone/>
            </a:pPr>
            <a:r>
              <a:rPr lang="en-US" dirty="0" smtClean="0"/>
              <a:t>Infected cats shed </a:t>
            </a:r>
            <a:r>
              <a:rPr lang="en-US" dirty="0"/>
              <a:t>the virus for a relatively short period of time (1-2 </a:t>
            </a:r>
            <a:r>
              <a:rPr lang="en-US" dirty="0" smtClean="0"/>
              <a:t>days)</a:t>
            </a:r>
          </a:p>
          <a:p>
            <a:pPr marL="0" indent="0" algn="just">
              <a:buNone/>
            </a:pPr>
            <a:r>
              <a:rPr lang="en-US" dirty="0" smtClean="0"/>
              <a:t>The virus </a:t>
            </a:r>
            <a:r>
              <a:rPr lang="en-US" dirty="0"/>
              <a:t>can survive for up to a year in the </a:t>
            </a:r>
            <a:r>
              <a:rPr lang="en-US" dirty="0" smtClean="0"/>
              <a:t>environment = infection without </a:t>
            </a:r>
            <a:r>
              <a:rPr lang="en-US" dirty="0"/>
              <a:t>ever coming into direct contact with an infected cat. </a:t>
            </a:r>
            <a:endParaRPr lang="en-US" dirty="0" smtClean="0"/>
          </a:p>
          <a:p>
            <a:pPr algn="just"/>
            <a:endParaRPr lang="en-US" dirty="0"/>
          </a:p>
          <a:p>
            <a:pPr marL="0" indent="0" algn="just">
              <a:buNone/>
            </a:pPr>
            <a:r>
              <a:rPr lang="en-US" dirty="0" smtClean="0"/>
              <a:t>It is very </a:t>
            </a:r>
            <a:r>
              <a:rPr lang="en-US" dirty="0"/>
              <a:t>important to isolate infected cats. Any materials used on or for infected cats should not be used or allowed to come in contact with other cats, and people handling infected cats should practice proper hygiene to prevent spreading the infection.</a:t>
            </a:r>
          </a:p>
          <a:p>
            <a:pPr algn="just"/>
            <a:endParaRPr lang="en-US" dirty="0"/>
          </a:p>
          <a:p>
            <a:pPr marL="0" indent="0" algn="just">
              <a:buNone/>
            </a:pPr>
            <a:endParaRPr lang="en-US" dirty="0" smtClean="0"/>
          </a:p>
        </p:txBody>
      </p:sp>
      <p:sp>
        <p:nvSpPr>
          <p:cNvPr id="5" name="4 CuadroTexto"/>
          <p:cNvSpPr txBox="1"/>
          <p:nvPr/>
        </p:nvSpPr>
        <p:spPr>
          <a:xfrm>
            <a:off x="323528" y="5661248"/>
            <a:ext cx="6742808" cy="984885"/>
          </a:xfrm>
          <a:prstGeom prst="rect">
            <a:avLst/>
          </a:prstGeom>
          <a:noFill/>
        </p:spPr>
        <p:txBody>
          <a:bodyPr wrap="none" rtlCol="0">
            <a:spAutoFit/>
          </a:bodyPr>
          <a:lstStyle/>
          <a:p>
            <a:pPr algn="ctr"/>
            <a:r>
              <a:rPr lang="en-US" sz="2000" b="1" dirty="0"/>
              <a:t>The virus that causes FP is difficult to destroy and resistant to </a:t>
            </a:r>
          </a:p>
          <a:p>
            <a:pPr algn="ctr"/>
            <a:r>
              <a:rPr lang="en-US" sz="2000" b="1" dirty="0"/>
              <a:t>many disinfectants. </a:t>
            </a:r>
          </a:p>
          <a:p>
            <a:pPr algn="ctr"/>
            <a:r>
              <a:rPr lang="es-ES" b="1" dirty="0" smtClean="0"/>
              <a:t> </a:t>
            </a:r>
            <a:endParaRPr lang="es-ES" b="1" dirty="0"/>
          </a:p>
        </p:txBody>
      </p:sp>
    </p:spTree>
    <p:extLst>
      <p:ext uri="{BB962C8B-B14F-4D97-AF65-F5344CB8AC3E}">
        <p14:creationId xmlns:p14="http://schemas.microsoft.com/office/powerpoint/2010/main" val="264051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7384"/>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51520" y="53752"/>
            <a:ext cx="8229600" cy="1143000"/>
          </a:xfrm>
        </p:spPr>
        <p:txBody>
          <a:bodyPr>
            <a:normAutofit/>
          </a:bodyPr>
          <a:lstStyle/>
          <a:p>
            <a:r>
              <a:rPr lang="es-ES" sz="3200" b="1" u="sng" dirty="0" smtClean="0">
                <a:latin typeface="David" panose="020E0502060401010101" pitchFamily="34" charset="-79"/>
                <a:cs typeface="David" panose="020E0502060401010101" pitchFamily="34" charset="-79"/>
              </a:rPr>
              <a:t>SYMPTOMS </a:t>
            </a:r>
            <a:endParaRPr lang="es-ES" sz="3200" b="1" u="sng" dirty="0">
              <a:latin typeface="David" panose="020E0502060401010101" pitchFamily="34" charset="-79"/>
              <a:cs typeface="David" panose="020E0502060401010101" pitchFamily="34" charset="-79"/>
            </a:endParaRPr>
          </a:p>
        </p:txBody>
      </p:sp>
      <p:sp>
        <p:nvSpPr>
          <p:cNvPr id="3" name="2 Marcador de contenido"/>
          <p:cNvSpPr>
            <a:spLocks noGrp="1"/>
          </p:cNvSpPr>
          <p:nvPr>
            <p:ph idx="1"/>
          </p:nvPr>
        </p:nvSpPr>
        <p:spPr>
          <a:xfrm>
            <a:off x="755576" y="1412776"/>
            <a:ext cx="8712968" cy="4425355"/>
          </a:xfrm>
        </p:spPr>
        <p:txBody>
          <a:bodyPr>
            <a:normAutofit/>
          </a:bodyPr>
          <a:lstStyle/>
          <a:p>
            <a:pPr marL="0" indent="0" algn="just">
              <a:buNone/>
            </a:pPr>
            <a:r>
              <a:rPr lang="en-US" sz="2000" b="1" dirty="0" smtClean="0"/>
              <a:t>ENTERIC AND ACUTE  FORM (KITTENS 2-4 months): </a:t>
            </a:r>
          </a:p>
          <a:p>
            <a:pPr algn="just"/>
            <a:r>
              <a:rPr lang="en-US" sz="2000" dirty="0" smtClean="0"/>
              <a:t>Vomiting and diarrhea = dehydration </a:t>
            </a:r>
          </a:p>
          <a:p>
            <a:pPr algn="just"/>
            <a:r>
              <a:rPr lang="en-US" sz="2000" dirty="0" err="1" smtClean="0"/>
              <a:t>Immunosupression</a:t>
            </a:r>
            <a:r>
              <a:rPr lang="en-US" sz="2000" dirty="0" smtClean="0"/>
              <a:t> </a:t>
            </a:r>
          </a:p>
          <a:p>
            <a:pPr algn="just"/>
            <a:r>
              <a:rPr lang="en-US" sz="2000" dirty="0" smtClean="0"/>
              <a:t>Injuries in small intestine </a:t>
            </a:r>
          </a:p>
          <a:p>
            <a:pPr marL="0" indent="0" algn="just">
              <a:buNone/>
            </a:pPr>
            <a:r>
              <a:rPr lang="es-ES" sz="2000" dirty="0" smtClean="0"/>
              <a:t>Posible </a:t>
            </a:r>
            <a:r>
              <a:rPr lang="es-ES" sz="2000" dirty="0" err="1" smtClean="0"/>
              <a:t>subclinic</a:t>
            </a:r>
            <a:r>
              <a:rPr lang="es-ES" sz="2000" dirty="0" smtClean="0"/>
              <a:t> </a:t>
            </a:r>
            <a:r>
              <a:rPr lang="es-ES" sz="2000" dirty="0" err="1" smtClean="0"/>
              <a:t>infection</a:t>
            </a:r>
            <a:endParaRPr lang="es-ES" sz="2000" dirty="0" smtClean="0"/>
          </a:p>
          <a:p>
            <a:pPr marL="0" indent="0" algn="just">
              <a:buNone/>
            </a:pPr>
            <a:endParaRPr lang="es-ES" sz="2000" dirty="0"/>
          </a:p>
          <a:p>
            <a:pPr marL="0" indent="0" algn="just">
              <a:buNone/>
            </a:pPr>
            <a:r>
              <a:rPr lang="es-ES" sz="2000" b="1" dirty="0" smtClean="0"/>
              <a:t>REPRODUCTIVE FORM:</a:t>
            </a:r>
          </a:p>
          <a:p>
            <a:pPr algn="just"/>
            <a:r>
              <a:rPr lang="es-ES" sz="2000" dirty="0" err="1" smtClean="0"/>
              <a:t>Pregnant</a:t>
            </a:r>
            <a:r>
              <a:rPr lang="es-ES" sz="2000" dirty="0" smtClean="0"/>
              <a:t> </a:t>
            </a:r>
            <a:r>
              <a:rPr lang="es-ES" sz="2000" dirty="0" err="1" smtClean="0"/>
              <a:t>females</a:t>
            </a:r>
            <a:r>
              <a:rPr lang="es-ES" sz="2000" dirty="0" smtClean="0"/>
              <a:t> </a:t>
            </a:r>
            <a:r>
              <a:rPr lang="es-ES" sz="2000" dirty="0" err="1" smtClean="0"/>
              <a:t>with</a:t>
            </a:r>
            <a:r>
              <a:rPr lang="es-ES" sz="2000" dirty="0" smtClean="0"/>
              <a:t> </a:t>
            </a:r>
            <a:r>
              <a:rPr lang="es-ES" sz="2000" dirty="0" err="1" smtClean="0"/>
              <a:t>infection</a:t>
            </a:r>
            <a:r>
              <a:rPr lang="es-ES" sz="2000" dirty="0" smtClean="0"/>
              <a:t> in </a:t>
            </a:r>
            <a:r>
              <a:rPr lang="es-ES" sz="2000" dirty="0" err="1" smtClean="0"/>
              <a:t>the</a:t>
            </a:r>
            <a:r>
              <a:rPr lang="es-ES" sz="2000" dirty="0" smtClean="0"/>
              <a:t> </a:t>
            </a:r>
            <a:r>
              <a:rPr lang="es-ES" sz="2000" dirty="0" err="1" smtClean="0"/>
              <a:t>uterus</a:t>
            </a:r>
            <a:r>
              <a:rPr lang="es-ES" sz="2000" dirty="0" smtClean="0"/>
              <a:t> </a:t>
            </a:r>
          </a:p>
          <a:p>
            <a:pPr algn="just"/>
            <a:r>
              <a:rPr lang="en-US" sz="2000" dirty="0"/>
              <a:t>A</a:t>
            </a:r>
            <a:r>
              <a:rPr lang="en-US" sz="2000" dirty="0" smtClean="0"/>
              <a:t>nimals </a:t>
            </a:r>
            <a:r>
              <a:rPr lang="en-US" sz="2000" dirty="0"/>
              <a:t>that have been infected in the early neonatal period</a:t>
            </a:r>
          </a:p>
        </p:txBody>
      </p:sp>
    </p:spTree>
    <p:extLst>
      <p:ext uri="{BB962C8B-B14F-4D97-AF65-F5344CB8AC3E}">
        <p14:creationId xmlns:p14="http://schemas.microsoft.com/office/powerpoint/2010/main" val="116062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175"/>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16632"/>
            <a:ext cx="8229600" cy="1143000"/>
          </a:xfrm>
        </p:spPr>
        <p:txBody>
          <a:bodyPr>
            <a:normAutofit/>
          </a:bodyPr>
          <a:lstStyle/>
          <a:p>
            <a:r>
              <a:rPr lang="es-ES" sz="3600" b="1" u="sng" dirty="0" smtClean="0">
                <a:latin typeface="David" panose="020E0502060401010101" pitchFamily="34" charset="-79"/>
                <a:cs typeface="David" panose="020E0502060401010101" pitchFamily="34" charset="-79"/>
              </a:rPr>
              <a:t>MACROSCOPIC LESIONS</a:t>
            </a:r>
            <a:endParaRPr lang="es-ES" sz="3600" b="1" u="sng" dirty="0">
              <a:latin typeface="David" panose="020E0502060401010101" pitchFamily="34" charset="-79"/>
              <a:cs typeface="David" panose="020E0502060401010101" pitchFamily="34" charset="-79"/>
            </a:endParaRPr>
          </a:p>
        </p:txBody>
      </p:sp>
      <p:sp>
        <p:nvSpPr>
          <p:cNvPr id="3" name="2 Marcador de contenido"/>
          <p:cNvSpPr>
            <a:spLocks noGrp="1"/>
          </p:cNvSpPr>
          <p:nvPr>
            <p:ph idx="1"/>
          </p:nvPr>
        </p:nvSpPr>
        <p:spPr>
          <a:xfrm>
            <a:off x="251520" y="1268760"/>
            <a:ext cx="8435280" cy="5400600"/>
          </a:xfrm>
        </p:spPr>
        <p:txBody>
          <a:bodyPr>
            <a:normAutofit fontScale="77500" lnSpcReduction="20000"/>
          </a:bodyPr>
          <a:lstStyle/>
          <a:p>
            <a:pPr algn="just"/>
            <a:r>
              <a:rPr lang="en-US" sz="3100" dirty="0"/>
              <a:t>E</a:t>
            </a:r>
            <a:r>
              <a:rPr lang="en-US" sz="3100" dirty="0" smtClean="0"/>
              <a:t>xternal </a:t>
            </a:r>
            <a:r>
              <a:rPr lang="en-US" sz="3100" dirty="0"/>
              <a:t>evidence of </a:t>
            </a:r>
            <a:r>
              <a:rPr lang="en-US" sz="3100" dirty="0" smtClean="0"/>
              <a:t>diarrhea</a:t>
            </a:r>
          </a:p>
          <a:p>
            <a:pPr algn="just"/>
            <a:r>
              <a:rPr lang="en-US" sz="3100" dirty="0"/>
              <a:t>T</a:t>
            </a:r>
            <a:r>
              <a:rPr lang="en-US" sz="3100" dirty="0" smtClean="0"/>
              <a:t>he </a:t>
            </a:r>
            <a:r>
              <a:rPr lang="en-US" sz="3100" dirty="0"/>
              <a:t>eyes may be </a:t>
            </a:r>
            <a:r>
              <a:rPr lang="en-US" sz="3100" dirty="0" smtClean="0"/>
              <a:t>sunken</a:t>
            </a:r>
          </a:p>
          <a:p>
            <a:pPr algn="just"/>
            <a:r>
              <a:rPr lang="en-US" sz="3100" dirty="0" smtClean="0"/>
              <a:t>The skin </a:t>
            </a:r>
            <a:r>
              <a:rPr lang="en-US" sz="3100" dirty="0"/>
              <a:t>is usually inelastic, </a:t>
            </a:r>
            <a:r>
              <a:rPr lang="en-US" sz="3100" dirty="0" smtClean="0"/>
              <a:t>reflecting </a:t>
            </a:r>
            <a:r>
              <a:rPr lang="en-US" sz="3100" dirty="0"/>
              <a:t>dehydration. </a:t>
            </a:r>
            <a:endParaRPr lang="en-US" sz="3100" dirty="0" smtClean="0"/>
          </a:p>
          <a:p>
            <a:pPr algn="just"/>
            <a:r>
              <a:rPr lang="en-US" sz="3100" dirty="0" smtClean="0"/>
              <a:t>Rehydrated </a:t>
            </a:r>
            <a:r>
              <a:rPr lang="en-US" sz="3100" dirty="0"/>
              <a:t>animals may have edema, hydrothorax, and ascites resulting from hypoproteinemia. </a:t>
            </a:r>
            <a:endParaRPr lang="en-US" sz="3100" dirty="0" smtClean="0"/>
          </a:p>
          <a:p>
            <a:pPr algn="just"/>
            <a:r>
              <a:rPr lang="en-US" sz="3100" dirty="0" smtClean="0"/>
              <a:t>Pallor of </a:t>
            </a:r>
            <a:r>
              <a:rPr lang="en-US" sz="3100" dirty="0"/>
              <a:t>mucous membranes and internal tissues in anemic animals. </a:t>
            </a:r>
            <a:endParaRPr lang="en-US" sz="3100" dirty="0" smtClean="0"/>
          </a:p>
          <a:p>
            <a:endParaRPr lang="en-US" dirty="0"/>
          </a:p>
          <a:p>
            <a:pPr marL="0" indent="0" algn="just">
              <a:buNone/>
            </a:pPr>
            <a:r>
              <a:rPr lang="en-US" sz="3100" dirty="0" smtClean="0"/>
              <a:t>Gross </a:t>
            </a:r>
            <a:r>
              <a:rPr lang="en-US" sz="3100" dirty="0"/>
              <a:t>lesions of internal organs most consistently involve </a:t>
            </a:r>
            <a:endParaRPr lang="en-US" sz="3100" dirty="0" smtClean="0"/>
          </a:p>
          <a:p>
            <a:pPr marL="0" indent="0" algn="just">
              <a:buNone/>
            </a:pPr>
            <a:r>
              <a:rPr lang="en-US" sz="3100" dirty="0" smtClean="0"/>
              <a:t>the </a:t>
            </a:r>
            <a:r>
              <a:rPr lang="en-US" sz="3100" b="1" dirty="0"/>
              <a:t>thymus</a:t>
            </a:r>
            <a:r>
              <a:rPr lang="en-US" sz="3100" dirty="0"/>
              <a:t> and the </a:t>
            </a:r>
            <a:r>
              <a:rPr lang="en-US" sz="3100" b="1" dirty="0"/>
              <a:t>intestine</a:t>
            </a:r>
            <a:r>
              <a:rPr lang="en-US" sz="3100" dirty="0"/>
              <a:t>. </a:t>
            </a:r>
            <a:endParaRPr lang="en-US" sz="3100" dirty="0" smtClean="0"/>
          </a:p>
          <a:p>
            <a:pPr marL="0" indent="0" algn="just">
              <a:buNone/>
            </a:pPr>
            <a:r>
              <a:rPr lang="en-US" sz="3100" dirty="0" smtClean="0"/>
              <a:t>The </a:t>
            </a:r>
            <a:r>
              <a:rPr lang="en-US" sz="3100" dirty="0"/>
              <a:t>thymus is markedly </a:t>
            </a:r>
            <a:r>
              <a:rPr lang="en-US" sz="3100" dirty="0" smtClean="0"/>
              <a:t>involute </a:t>
            </a:r>
            <a:r>
              <a:rPr lang="en-US" sz="3100" dirty="0"/>
              <a:t>and reduced in </a:t>
            </a:r>
            <a:endParaRPr lang="en-US" sz="3100" dirty="0" smtClean="0"/>
          </a:p>
          <a:p>
            <a:pPr marL="0" indent="0" algn="just">
              <a:buNone/>
            </a:pPr>
            <a:r>
              <a:rPr lang="en-US" sz="3100" dirty="0" smtClean="0"/>
              <a:t>mass </a:t>
            </a:r>
            <a:r>
              <a:rPr lang="en-US" sz="3100" dirty="0"/>
              <a:t>in young kittens. </a:t>
            </a:r>
            <a:endParaRPr lang="en-US" sz="3100" dirty="0" smtClean="0"/>
          </a:p>
          <a:p>
            <a:pPr marL="0" indent="0" algn="just">
              <a:buNone/>
            </a:pPr>
            <a:r>
              <a:rPr lang="en-US" sz="3100" dirty="0" smtClean="0"/>
              <a:t>Enteric </a:t>
            </a:r>
            <a:r>
              <a:rPr lang="en-US" sz="3100" dirty="0"/>
              <a:t>lesions may be subtle </a:t>
            </a:r>
            <a:r>
              <a:rPr lang="en-US" sz="3100" dirty="0" smtClean="0"/>
              <a:t>and </a:t>
            </a:r>
            <a:r>
              <a:rPr lang="en-US" sz="3100" dirty="0"/>
              <a:t>easily </a:t>
            </a:r>
            <a:endParaRPr lang="en-US" sz="3100" dirty="0" smtClean="0"/>
          </a:p>
          <a:p>
            <a:pPr marL="0" indent="0" algn="just">
              <a:buNone/>
            </a:pPr>
            <a:r>
              <a:rPr lang="en-US" sz="3100" dirty="0" smtClean="0"/>
              <a:t>overlooked</a:t>
            </a:r>
            <a:r>
              <a:rPr lang="en-US" sz="3100" dirty="0"/>
              <a:t>. </a:t>
            </a:r>
          </a:p>
          <a:p>
            <a:pPr marL="0" indent="0">
              <a:buNone/>
            </a:pPr>
            <a:endParaRPr lang="en-US" dirty="0"/>
          </a:p>
        </p:txBody>
      </p:sp>
    </p:spTree>
    <p:extLst>
      <p:ext uri="{BB962C8B-B14F-4D97-AF65-F5344CB8AC3E}">
        <p14:creationId xmlns:p14="http://schemas.microsoft.com/office/powerpoint/2010/main" val="77280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175"/>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443843"/>
            <a:ext cx="8229600" cy="5976664"/>
          </a:xfrm>
        </p:spPr>
        <p:txBody>
          <a:bodyPr>
            <a:normAutofit/>
          </a:bodyPr>
          <a:lstStyle/>
          <a:p>
            <a:pPr algn="just"/>
            <a:r>
              <a:rPr lang="en-US" sz="2400" dirty="0">
                <a:solidFill>
                  <a:prstClr val="black"/>
                </a:solidFill>
              </a:rPr>
              <a:t>Intestinal serosa may appear dry and </a:t>
            </a:r>
            <a:r>
              <a:rPr lang="en-US" sz="2400" dirty="0" err="1">
                <a:solidFill>
                  <a:prstClr val="black"/>
                </a:solidFill>
              </a:rPr>
              <a:t>nonreflective</a:t>
            </a:r>
            <a:r>
              <a:rPr lang="en-US" sz="2400" dirty="0">
                <a:solidFill>
                  <a:prstClr val="black"/>
                </a:solidFill>
              </a:rPr>
              <a:t>, with an opaque ground-glass appearance. </a:t>
            </a:r>
          </a:p>
          <a:p>
            <a:pPr algn="just"/>
            <a:r>
              <a:rPr lang="en-US" sz="2400" dirty="0" err="1">
                <a:solidFill>
                  <a:prstClr val="black"/>
                </a:solidFill>
              </a:rPr>
              <a:t>Petechiae</a:t>
            </a:r>
            <a:r>
              <a:rPr lang="en-US" sz="2400" dirty="0">
                <a:solidFill>
                  <a:prstClr val="black"/>
                </a:solidFill>
              </a:rPr>
              <a:t> or more extensive hemorrhage in the </a:t>
            </a:r>
            <a:r>
              <a:rPr lang="en-US" sz="2400" dirty="0" err="1">
                <a:solidFill>
                  <a:prstClr val="black"/>
                </a:solidFill>
              </a:rPr>
              <a:t>subserosa</a:t>
            </a:r>
            <a:r>
              <a:rPr lang="en-US" sz="2400" dirty="0">
                <a:solidFill>
                  <a:prstClr val="black"/>
                </a:solidFill>
              </a:rPr>
              <a:t>, </a:t>
            </a:r>
            <a:r>
              <a:rPr lang="en-US" sz="2400" dirty="0" err="1">
                <a:solidFill>
                  <a:prstClr val="black"/>
                </a:solidFill>
              </a:rPr>
              <a:t>muscularis</a:t>
            </a:r>
            <a:r>
              <a:rPr lang="en-US" sz="2400" dirty="0">
                <a:solidFill>
                  <a:prstClr val="black"/>
                </a:solidFill>
              </a:rPr>
              <a:t>, or submucosa of the intestinal wall. </a:t>
            </a:r>
          </a:p>
          <a:p>
            <a:pPr algn="just"/>
            <a:endParaRPr lang="en-US" sz="2400" dirty="0">
              <a:solidFill>
                <a:prstClr val="black"/>
              </a:solidFill>
            </a:endParaRPr>
          </a:p>
          <a:p>
            <a:pPr algn="just"/>
            <a:r>
              <a:rPr lang="en-US" sz="2400" dirty="0">
                <a:solidFill>
                  <a:prstClr val="black"/>
                </a:solidFill>
              </a:rPr>
              <a:t>The content is usually foul-smelling, scant, and watery, and yellow-gray at all levels of the intestine. </a:t>
            </a:r>
          </a:p>
          <a:p>
            <a:pPr algn="just"/>
            <a:r>
              <a:rPr lang="en-US" sz="2400" dirty="0">
                <a:solidFill>
                  <a:prstClr val="black"/>
                </a:solidFill>
              </a:rPr>
              <a:t>Lesions over Peyer's patches in the ileum. </a:t>
            </a:r>
          </a:p>
          <a:p>
            <a:pPr algn="just"/>
            <a:r>
              <a:rPr lang="en-US" sz="2400" dirty="0">
                <a:solidFill>
                  <a:prstClr val="black"/>
                </a:solidFill>
              </a:rPr>
              <a:t>Formed feces are not evident in the colon. </a:t>
            </a:r>
          </a:p>
          <a:p>
            <a:r>
              <a:rPr lang="en-US" sz="2400" dirty="0">
                <a:solidFill>
                  <a:prstClr val="black"/>
                </a:solidFill>
              </a:rPr>
              <a:t>Lymph nodes may be prominent at the root of the mesentery. </a:t>
            </a:r>
            <a:endParaRPr lang="en-US" sz="2400" dirty="0" smtClean="0">
              <a:solidFill>
                <a:prstClr val="black"/>
              </a:solidFill>
            </a:endParaRPr>
          </a:p>
          <a:p>
            <a:pPr marL="0" lvl="0" indent="0">
              <a:buNone/>
            </a:pPr>
            <a:endParaRPr lang="en-US" sz="2400" dirty="0" smtClean="0">
              <a:solidFill>
                <a:prstClr val="black"/>
              </a:solidFill>
            </a:endParaRPr>
          </a:p>
          <a:p>
            <a:pPr marL="0" lvl="0" indent="0">
              <a:buNone/>
            </a:pPr>
            <a:r>
              <a:rPr lang="en-US" sz="2400" dirty="0" smtClean="0">
                <a:solidFill>
                  <a:prstClr val="black"/>
                </a:solidFill>
              </a:rPr>
              <a:t>Gross </a:t>
            </a:r>
            <a:r>
              <a:rPr lang="en-US" sz="2400" dirty="0">
                <a:solidFill>
                  <a:prstClr val="black"/>
                </a:solidFill>
              </a:rPr>
              <a:t>lesions elsewhere in the carcass are </a:t>
            </a:r>
            <a:endParaRPr lang="en-US" sz="2400" dirty="0" smtClean="0">
              <a:solidFill>
                <a:prstClr val="black"/>
              </a:solidFill>
            </a:endParaRPr>
          </a:p>
          <a:p>
            <a:pPr marL="0" lvl="0" indent="0">
              <a:buNone/>
            </a:pPr>
            <a:r>
              <a:rPr lang="en-US" sz="2400" dirty="0" smtClean="0">
                <a:solidFill>
                  <a:prstClr val="black"/>
                </a:solidFill>
              </a:rPr>
              <a:t>usually </a:t>
            </a:r>
            <a:r>
              <a:rPr lang="en-US" sz="2400" dirty="0">
                <a:solidFill>
                  <a:prstClr val="black"/>
                </a:solidFill>
              </a:rPr>
              <a:t>restricted to </a:t>
            </a:r>
            <a:r>
              <a:rPr lang="en-US" sz="2400" b="1" dirty="0">
                <a:solidFill>
                  <a:prstClr val="black"/>
                </a:solidFill>
              </a:rPr>
              <a:t>pulmonary congestion </a:t>
            </a:r>
            <a:endParaRPr lang="en-US" sz="2400" b="1" dirty="0" smtClean="0">
              <a:solidFill>
                <a:prstClr val="black"/>
              </a:solidFill>
            </a:endParaRPr>
          </a:p>
          <a:p>
            <a:pPr marL="0" lvl="0" indent="0">
              <a:buNone/>
            </a:pPr>
            <a:r>
              <a:rPr lang="en-US" sz="2400" b="1" dirty="0" smtClean="0">
                <a:solidFill>
                  <a:prstClr val="black"/>
                </a:solidFill>
              </a:rPr>
              <a:t>and </a:t>
            </a:r>
            <a:r>
              <a:rPr lang="en-US" sz="2400" b="1" dirty="0">
                <a:solidFill>
                  <a:prstClr val="black"/>
                </a:solidFill>
              </a:rPr>
              <a:t>edema</a:t>
            </a:r>
            <a:r>
              <a:rPr lang="en-US" sz="2400" dirty="0">
                <a:solidFill>
                  <a:prstClr val="black"/>
                </a:solidFill>
              </a:rPr>
              <a:t> in some </a:t>
            </a:r>
            <a:r>
              <a:rPr lang="en-US" sz="2400" dirty="0" smtClean="0">
                <a:solidFill>
                  <a:prstClr val="black"/>
                </a:solidFill>
              </a:rPr>
              <a:t>animals.</a:t>
            </a:r>
            <a:endParaRPr lang="en-US" sz="2400" dirty="0">
              <a:solidFill>
                <a:prstClr val="black"/>
              </a:solidFill>
            </a:endParaRPr>
          </a:p>
          <a:p>
            <a:pPr marL="0" lvl="0" indent="0">
              <a:buNone/>
            </a:pPr>
            <a:endParaRPr lang="es-ES" sz="2400" dirty="0">
              <a:solidFill>
                <a:prstClr val="black"/>
              </a:solidFill>
            </a:endParaRPr>
          </a:p>
          <a:p>
            <a:endParaRPr lang="es-ES" dirty="0"/>
          </a:p>
        </p:txBody>
      </p:sp>
    </p:spTree>
    <p:extLst>
      <p:ext uri="{BB962C8B-B14F-4D97-AF65-F5344CB8AC3E}">
        <p14:creationId xmlns:p14="http://schemas.microsoft.com/office/powerpoint/2010/main" val="193079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392537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572000" y="620688"/>
            <a:ext cx="4046685" cy="923330"/>
          </a:xfrm>
          <a:prstGeom prst="rect">
            <a:avLst/>
          </a:prstGeom>
          <a:noFill/>
        </p:spPr>
        <p:txBody>
          <a:bodyPr wrap="none" rtlCol="0">
            <a:spAutoFit/>
          </a:bodyPr>
          <a:lstStyle/>
          <a:p>
            <a:r>
              <a:rPr lang="es-ES" b="1" dirty="0" err="1" smtClean="0"/>
              <a:t>Dilated</a:t>
            </a:r>
            <a:r>
              <a:rPr lang="es-ES" b="1" dirty="0" smtClean="0"/>
              <a:t> and </a:t>
            </a:r>
            <a:r>
              <a:rPr lang="es-ES" b="1" dirty="0" err="1" smtClean="0"/>
              <a:t>hemorrhagic</a:t>
            </a:r>
            <a:r>
              <a:rPr lang="es-ES" b="1" dirty="0" smtClean="0"/>
              <a:t> </a:t>
            </a:r>
            <a:r>
              <a:rPr lang="es-ES" b="1" dirty="0" err="1" smtClean="0"/>
              <a:t>small</a:t>
            </a:r>
            <a:r>
              <a:rPr lang="es-ES" b="1" dirty="0" smtClean="0"/>
              <a:t> </a:t>
            </a:r>
            <a:r>
              <a:rPr lang="es-ES" b="1" dirty="0" err="1" smtClean="0"/>
              <a:t>intestine</a:t>
            </a:r>
            <a:r>
              <a:rPr lang="es-ES" b="1" dirty="0" smtClean="0"/>
              <a:t> </a:t>
            </a:r>
          </a:p>
          <a:p>
            <a:r>
              <a:rPr lang="es-ES" b="1" dirty="0" smtClean="0"/>
              <a:t>in </a:t>
            </a:r>
            <a:r>
              <a:rPr lang="es-ES" b="1" dirty="0" err="1" smtClean="0"/>
              <a:t>feline</a:t>
            </a:r>
            <a:r>
              <a:rPr lang="es-ES" b="1" dirty="0" smtClean="0"/>
              <a:t> </a:t>
            </a:r>
            <a:r>
              <a:rPr lang="es-ES" b="1" dirty="0" err="1" smtClean="0"/>
              <a:t>panleukopenia</a:t>
            </a:r>
            <a:r>
              <a:rPr lang="es-ES" b="1" dirty="0" smtClean="0"/>
              <a:t>.</a:t>
            </a:r>
          </a:p>
          <a:p>
            <a:r>
              <a:rPr lang="es-ES" dirty="0" smtClean="0"/>
              <a:t>(</a:t>
            </a:r>
            <a:r>
              <a:rPr lang="es-ES" dirty="0" err="1" smtClean="0"/>
              <a:t>Couresy</a:t>
            </a:r>
            <a:r>
              <a:rPr lang="es-ES" dirty="0" smtClean="0"/>
              <a:t> J. </a:t>
            </a:r>
            <a:r>
              <a:rPr lang="es-ES" dirty="0" err="1" smtClean="0"/>
              <a:t>Cawell</a:t>
            </a:r>
            <a:r>
              <a:rPr lang="es-ES" dirty="0" smtClean="0"/>
              <a:t>)</a:t>
            </a:r>
            <a:endParaRPr lang="es-ES"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320" y="1736812"/>
            <a:ext cx="3643129" cy="235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88" y="3305928"/>
            <a:ext cx="3890680" cy="254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13008" y="6021288"/>
            <a:ext cx="7552324" cy="646331"/>
          </a:xfrm>
          <a:prstGeom prst="rect">
            <a:avLst/>
          </a:prstGeom>
          <a:noFill/>
        </p:spPr>
        <p:txBody>
          <a:bodyPr wrap="none" rtlCol="0">
            <a:spAutoFit/>
          </a:bodyPr>
          <a:lstStyle/>
          <a:p>
            <a:r>
              <a:rPr lang="es-ES" b="1" dirty="0" err="1" smtClean="0"/>
              <a:t>Hemorragic</a:t>
            </a:r>
            <a:r>
              <a:rPr lang="es-ES" b="1" dirty="0" smtClean="0"/>
              <a:t> enteritis as a </a:t>
            </a:r>
            <a:r>
              <a:rPr lang="es-ES" b="1" dirty="0" err="1" smtClean="0"/>
              <a:t>consecuence</a:t>
            </a:r>
            <a:r>
              <a:rPr lang="es-ES" b="1" dirty="0" smtClean="0"/>
              <a:t> of </a:t>
            </a:r>
            <a:r>
              <a:rPr lang="es-ES" b="1" dirty="0" err="1" smtClean="0"/>
              <a:t>feline</a:t>
            </a:r>
            <a:r>
              <a:rPr lang="es-ES" b="1" dirty="0" smtClean="0"/>
              <a:t> </a:t>
            </a:r>
            <a:r>
              <a:rPr lang="es-ES" b="1" dirty="0" err="1" smtClean="0"/>
              <a:t>panleukopenia</a:t>
            </a:r>
            <a:r>
              <a:rPr lang="es-ES" b="1" dirty="0" smtClean="0"/>
              <a:t> virus </a:t>
            </a:r>
            <a:r>
              <a:rPr lang="es-ES" b="1" dirty="0" err="1" smtClean="0"/>
              <a:t>infection</a:t>
            </a:r>
            <a:endParaRPr lang="es-ES" b="1" dirty="0" smtClean="0"/>
          </a:p>
          <a:p>
            <a:r>
              <a:rPr lang="es-ES" dirty="0" smtClean="0"/>
              <a:t>(</a:t>
            </a:r>
            <a:r>
              <a:rPr lang="es-ES" dirty="0" err="1" smtClean="0"/>
              <a:t>Vet.Pathol.Utrecht</a:t>
            </a:r>
            <a:r>
              <a:rPr lang="es-ES" dirty="0" smtClean="0"/>
              <a:t>)</a:t>
            </a:r>
            <a:endParaRPr lang="es-ES" dirty="0"/>
          </a:p>
        </p:txBody>
      </p:sp>
      <p:sp>
        <p:nvSpPr>
          <p:cNvPr id="6" name="5 CuadroTexto"/>
          <p:cNvSpPr txBox="1"/>
          <p:nvPr/>
        </p:nvSpPr>
        <p:spPr>
          <a:xfrm>
            <a:off x="4585320" y="4365827"/>
            <a:ext cx="4507196" cy="1477328"/>
          </a:xfrm>
          <a:prstGeom prst="rect">
            <a:avLst/>
          </a:prstGeom>
          <a:noFill/>
        </p:spPr>
        <p:txBody>
          <a:bodyPr wrap="none" rtlCol="0">
            <a:spAutoFit/>
          </a:bodyPr>
          <a:lstStyle/>
          <a:p>
            <a:r>
              <a:rPr lang="es-ES" b="1" dirty="0" smtClean="0"/>
              <a:t>Intestinal </a:t>
            </a:r>
            <a:r>
              <a:rPr lang="es-ES" b="1" dirty="0" err="1" smtClean="0"/>
              <a:t>damage</a:t>
            </a:r>
            <a:r>
              <a:rPr lang="es-ES" b="1" dirty="0" smtClean="0"/>
              <a:t> as a </a:t>
            </a:r>
            <a:r>
              <a:rPr lang="es-ES" b="1" dirty="0" err="1" smtClean="0"/>
              <a:t>consequence</a:t>
            </a:r>
            <a:r>
              <a:rPr lang="es-ES" b="1" dirty="0" smtClean="0"/>
              <a:t> of </a:t>
            </a:r>
            <a:r>
              <a:rPr lang="es-ES" b="1" dirty="0" err="1" smtClean="0"/>
              <a:t>feline</a:t>
            </a:r>
            <a:r>
              <a:rPr lang="es-ES" b="1" dirty="0" smtClean="0"/>
              <a:t> </a:t>
            </a:r>
          </a:p>
          <a:p>
            <a:r>
              <a:rPr lang="es-ES" b="1" dirty="0" err="1" smtClean="0"/>
              <a:t>panleukopenia</a:t>
            </a:r>
            <a:r>
              <a:rPr lang="es-ES" b="1" dirty="0" smtClean="0"/>
              <a:t> virus </a:t>
            </a:r>
            <a:r>
              <a:rPr lang="es-ES" b="1" dirty="0" err="1" smtClean="0"/>
              <a:t>infection</a:t>
            </a:r>
            <a:r>
              <a:rPr lang="es-ES" b="1" dirty="0" smtClean="0"/>
              <a:t>; </a:t>
            </a:r>
            <a:r>
              <a:rPr lang="es-ES" b="1" dirty="0" err="1" smtClean="0"/>
              <a:t>sloughing</a:t>
            </a:r>
            <a:r>
              <a:rPr lang="es-ES" b="1" dirty="0" smtClean="0"/>
              <a:t> </a:t>
            </a:r>
          </a:p>
          <a:p>
            <a:r>
              <a:rPr lang="es-ES" b="1" dirty="0" smtClean="0"/>
              <a:t>of </a:t>
            </a:r>
            <a:r>
              <a:rPr lang="es-ES" b="1" dirty="0" err="1" smtClean="0"/>
              <a:t>gut</a:t>
            </a:r>
            <a:r>
              <a:rPr lang="es-ES" b="1" dirty="0" smtClean="0"/>
              <a:t>  </a:t>
            </a:r>
            <a:r>
              <a:rPr lang="es-ES" b="1" dirty="0" err="1" smtClean="0"/>
              <a:t>epithelium</a:t>
            </a:r>
            <a:r>
              <a:rPr lang="es-ES" b="1" dirty="0" smtClean="0"/>
              <a:t> and </a:t>
            </a:r>
            <a:r>
              <a:rPr lang="es-ES" b="1" dirty="0" err="1" smtClean="0"/>
              <a:t>fibrinous</a:t>
            </a:r>
            <a:r>
              <a:rPr lang="es-ES" b="1" dirty="0" smtClean="0"/>
              <a:t> </a:t>
            </a:r>
          </a:p>
          <a:p>
            <a:r>
              <a:rPr lang="es-ES" b="1" dirty="0" smtClean="0"/>
              <a:t>“</a:t>
            </a:r>
            <a:r>
              <a:rPr lang="es-ES" b="1" dirty="0" err="1" smtClean="0"/>
              <a:t>casts</a:t>
            </a:r>
            <a:r>
              <a:rPr lang="es-ES" b="1" dirty="0" smtClean="0"/>
              <a:t>” are </a:t>
            </a:r>
            <a:r>
              <a:rPr lang="es-ES" b="1" dirty="0" err="1" smtClean="0"/>
              <a:t>prominent</a:t>
            </a:r>
            <a:r>
              <a:rPr lang="es-ES" dirty="0" smtClean="0"/>
              <a:t>.</a:t>
            </a:r>
          </a:p>
          <a:p>
            <a:r>
              <a:rPr lang="es-ES" dirty="0" err="1" smtClean="0"/>
              <a:t>Vet.Pathol.Utrecht</a:t>
            </a:r>
            <a:endParaRPr lang="es-ES" dirty="0"/>
          </a:p>
        </p:txBody>
      </p:sp>
    </p:spTree>
    <p:extLst>
      <p:ext uri="{BB962C8B-B14F-4D97-AF65-F5344CB8AC3E}">
        <p14:creationId xmlns:p14="http://schemas.microsoft.com/office/powerpoint/2010/main" val="3793317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1475"/>
            <a:ext cx="3957970" cy="248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788024" y="620688"/>
            <a:ext cx="4139788" cy="923330"/>
          </a:xfrm>
          <a:prstGeom prst="rect">
            <a:avLst/>
          </a:prstGeom>
          <a:noFill/>
        </p:spPr>
        <p:txBody>
          <a:bodyPr wrap="none" rtlCol="0">
            <a:spAutoFit/>
          </a:bodyPr>
          <a:lstStyle/>
          <a:p>
            <a:r>
              <a:rPr lang="es-ES" b="1" dirty="0" err="1" smtClean="0"/>
              <a:t>Cerebellar</a:t>
            </a:r>
            <a:r>
              <a:rPr lang="es-ES" b="1" dirty="0" smtClean="0"/>
              <a:t> </a:t>
            </a:r>
            <a:r>
              <a:rPr lang="es-ES" b="1" dirty="0" err="1" smtClean="0"/>
              <a:t>hypoplasia</a:t>
            </a:r>
            <a:r>
              <a:rPr lang="es-ES" b="1" dirty="0" smtClean="0"/>
              <a:t> in a </a:t>
            </a:r>
            <a:r>
              <a:rPr lang="es-ES" b="1" dirty="0" err="1" smtClean="0"/>
              <a:t>kitten</a:t>
            </a:r>
            <a:r>
              <a:rPr lang="es-ES" b="1" dirty="0" smtClean="0"/>
              <a:t> </a:t>
            </a:r>
            <a:r>
              <a:rPr lang="es-ES" b="1" dirty="0" err="1" smtClean="0"/>
              <a:t>infected</a:t>
            </a:r>
            <a:r>
              <a:rPr lang="es-ES" b="1" dirty="0" smtClean="0"/>
              <a:t> </a:t>
            </a:r>
          </a:p>
          <a:p>
            <a:r>
              <a:rPr lang="es-ES" b="1" dirty="0" smtClean="0"/>
              <a:t>in </a:t>
            </a:r>
            <a:r>
              <a:rPr lang="es-ES" b="1" dirty="0" err="1" smtClean="0"/>
              <a:t>utero</a:t>
            </a:r>
            <a:r>
              <a:rPr lang="es-ES" b="1" dirty="0" smtClean="0"/>
              <a:t> </a:t>
            </a:r>
            <a:r>
              <a:rPr lang="es-ES" b="1" dirty="0" err="1" smtClean="0"/>
              <a:t>with</a:t>
            </a:r>
            <a:r>
              <a:rPr lang="es-ES" b="1" dirty="0" smtClean="0"/>
              <a:t> </a:t>
            </a:r>
            <a:r>
              <a:rPr lang="es-ES" b="1" dirty="0" err="1" smtClean="0"/>
              <a:t>feline</a:t>
            </a:r>
            <a:r>
              <a:rPr lang="es-ES" b="1" dirty="0" smtClean="0"/>
              <a:t> </a:t>
            </a:r>
            <a:r>
              <a:rPr lang="es-ES" b="1" dirty="0" err="1" smtClean="0"/>
              <a:t>panleukopenia</a:t>
            </a:r>
            <a:r>
              <a:rPr lang="es-ES" b="1" dirty="0" smtClean="0"/>
              <a:t> virus.</a:t>
            </a:r>
          </a:p>
          <a:p>
            <a:r>
              <a:rPr lang="es-ES" dirty="0"/>
              <a:t>Marian C. </a:t>
            </a:r>
            <a:r>
              <a:rPr lang="es-ES" dirty="0" err="1"/>
              <a:t>Horzinek</a:t>
            </a:r>
            <a:endParaRPr lang="es-E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634" y="1988840"/>
            <a:ext cx="3220302" cy="449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653556" y="3717032"/>
            <a:ext cx="4176464" cy="1477328"/>
          </a:xfrm>
          <a:prstGeom prst="rect">
            <a:avLst/>
          </a:prstGeom>
          <a:noFill/>
        </p:spPr>
        <p:txBody>
          <a:bodyPr wrap="square" rtlCol="0">
            <a:spAutoFit/>
          </a:bodyPr>
          <a:lstStyle/>
          <a:p>
            <a:r>
              <a:rPr lang="es-ES" b="1" dirty="0" err="1" smtClean="0">
                <a:latin typeface="+mj-lt"/>
              </a:rPr>
              <a:t>Cerebellar</a:t>
            </a:r>
            <a:r>
              <a:rPr lang="es-ES" b="1" dirty="0" smtClean="0">
                <a:latin typeface="+mj-lt"/>
              </a:rPr>
              <a:t> </a:t>
            </a:r>
            <a:r>
              <a:rPr lang="es-ES" b="1" dirty="0" err="1">
                <a:latin typeface="+mj-lt"/>
              </a:rPr>
              <a:t>hypoplasia</a:t>
            </a:r>
            <a:r>
              <a:rPr lang="es-ES" b="1" dirty="0">
                <a:latin typeface="+mj-lt"/>
              </a:rPr>
              <a:t> (</a:t>
            </a:r>
            <a:r>
              <a:rPr lang="es-ES" b="1" dirty="0" err="1">
                <a:latin typeface="+mj-lt"/>
              </a:rPr>
              <a:t>below</a:t>
            </a:r>
            <a:r>
              <a:rPr lang="es-ES" b="1" dirty="0">
                <a:latin typeface="+mj-lt"/>
              </a:rPr>
              <a:t>) in a </a:t>
            </a:r>
            <a:r>
              <a:rPr lang="es-ES" b="1" dirty="0" err="1">
                <a:latin typeface="+mj-lt"/>
              </a:rPr>
              <a:t>kitten</a:t>
            </a:r>
            <a:r>
              <a:rPr lang="es-ES" b="1" dirty="0">
                <a:latin typeface="+mj-lt"/>
              </a:rPr>
              <a:t> </a:t>
            </a:r>
            <a:r>
              <a:rPr lang="es-ES" b="1" dirty="0" err="1">
                <a:latin typeface="+mj-lt"/>
              </a:rPr>
              <a:t>infected</a:t>
            </a:r>
            <a:r>
              <a:rPr lang="es-ES" b="1" dirty="0">
                <a:latin typeface="+mj-lt"/>
              </a:rPr>
              <a:t> in </a:t>
            </a:r>
            <a:r>
              <a:rPr lang="es-ES" b="1" dirty="0" err="1">
                <a:latin typeface="+mj-lt"/>
              </a:rPr>
              <a:t>utero</a:t>
            </a:r>
            <a:r>
              <a:rPr lang="es-ES" b="1" dirty="0">
                <a:latin typeface="+mj-lt"/>
              </a:rPr>
              <a:t> </a:t>
            </a:r>
            <a:r>
              <a:rPr lang="es-ES" b="1" dirty="0" err="1">
                <a:latin typeface="+mj-lt"/>
              </a:rPr>
              <a:t>with</a:t>
            </a:r>
            <a:r>
              <a:rPr lang="es-ES" b="1" dirty="0">
                <a:latin typeface="+mj-lt"/>
              </a:rPr>
              <a:t> </a:t>
            </a:r>
            <a:r>
              <a:rPr lang="es-ES" b="1" dirty="0" err="1">
                <a:latin typeface="+mj-lt"/>
              </a:rPr>
              <a:t>feline</a:t>
            </a:r>
            <a:r>
              <a:rPr lang="es-ES" b="1" dirty="0">
                <a:latin typeface="+mj-lt"/>
              </a:rPr>
              <a:t> </a:t>
            </a:r>
            <a:r>
              <a:rPr lang="es-ES" b="1" dirty="0" err="1">
                <a:latin typeface="+mj-lt"/>
              </a:rPr>
              <a:t>panleukopenia</a:t>
            </a:r>
            <a:r>
              <a:rPr lang="es-ES" b="1" dirty="0">
                <a:latin typeface="+mj-lt"/>
              </a:rPr>
              <a:t> virus; a normal </a:t>
            </a:r>
            <a:r>
              <a:rPr lang="es-ES" b="1" dirty="0" err="1">
                <a:latin typeface="+mj-lt"/>
              </a:rPr>
              <a:t>brain</a:t>
            </a:r>
            <a:r>
              <a:rPr lang="es-ES" b="1" dirty="0">
                <a:latin typeface="+mj-lt"/>
              </a:rPr>
              <a:t> </a:t>
            </a:r>
            <a:r>
              <a:rPr lang="es-ES" b="1" dirty="0" err="1">
                <a:latin typeface="+mj-lt"/>
              </a:rPr>
              <a:t>is</a:t>
            </a:r>
            <a:r>
              <a:rPr lang="es-ES" b="1" dirty="0">
                <a:latin typeface="+mj-lt"/>
              </a:rPr>
              <a:t> </a:t>
            </a:r>
            <a:r>
              <a:rPr lang="es-ES" b="1" dirty="0" err="1">
                <a:latin typeface="+mj-lt"/>
              </a:rPr>
              <a:t>shown</a:t>
            </a:r>
            <a:r>
              <a:rPr lang="es-ES" b="1" dirty="0">
                <a:latin typeface="+mj-lt"/>
              </a:rPr>
              <a:t> </a:t>
            </a:r>
            <a:r>
              <a:rPr lang="es-ES" b="1" dirty="0" err="1">
                <a:latin typeface="+mj-lt"/>
              </a:rPr>
              <a:t>for</a:t>
            </a:r>
            <a:r>
              <a:rPr lang="es-ES" b="1" dirty="0">
                <a:latin typeface="+mj-lt"/>
              </a:rPr>
              <a:t> </a:t>
            </a:r>
            <a:r>
              <a:rPr lang="es-ES" b="1" dirty="0" err="1">
                <a:latin typeface="+mj-lt"/>
              </a:rPr>
              <a:t>comparison</a:t>
            </a:r>
            <a:r>
              <a:rPr lang="es-ES" b="1" dirty="0">
                <a:latin typeface="+mj-lt"/>
              </a:rPr>
              <a:t> (</a:t>
            </a:r>
            <a:r>
              <a:rPr lang="es-ES" b="1" dirty="0" err="1" smtClean="0">
                <a:latin typeface="+mj-lt"/>
              </a:rPr>
              <a:t>above</a:t>
            </a:r>
            <a:r>
              <a:rPr lang="es-ES" b="1" dirty="0" smtClean="0">
                <a:latin typeface="+mj-lt"/>
              </a:rPr>
              <a:t>)</a:t>
            </a:r>
          </a:p>
          <a:p>
            <a:r>
              <a:rPr lang="es-ES" dirty="0" smtClean="0">
                <a:latin typeface="+mj-lt"/>
              </a:rPr>
              <a:t>Diane </a:t>
            </a:r>
            <a:r>
              <a:rPr lang="es-ES" dirty="0" err="1">
                <a:latin typeface="+mj-lt"/>
              </a:rPr>
              <a:t>Addie</a:t>
            </a:r>
            <a:endParaRPr lang="es-ES" dirty="0">
              <a:latin typeface="+mj-lt"/>
            </a:endParaRPr>
          </a:p>
        </p:txBody>
      </p:sp>
    </p:spTree>
    <p:extLst>
      <p:ext uri="{BB962C8B-B14F-4D97-AF65-F5344CB8AC3E}">
        <p14:creationId xmlns:p14="http://schemas.microsoft.com/office/powerpoint/2010/main" val="83892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1059</Words>
  <Application>Microsoft Office PowerPoint</Application>
  <PresentationFormat>Pokaz na ekranie (4:3)</PresentationFormat>
  <Paragraphs>136</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Tema de Office</vt:lpstr>
      <vt:lpstr>FELINE  INFECTIOUS PANLEUKOPENIA </vt:lpstr>
      <vt:lpstr>Prezentacja programu PowerPoint</vt:lpstr>
      <vt:lpstr>Prezentacja programu PowerPoint</vt:lpstr>
      <vt:lpstr>Prezentacja programu PowerPoint</vt:lpstr>
      <vt:lpstr>SYMPTOMS </vt:lpstr>
      <vt:lpstr>MACROSCOPIC LESIONS</vt:lpstr>
      <vt:lpstr>Prezentacja programu PowerPoint</vt:lpstr>
      <vt:lpstr>Prezentacja programu PowerPoint</vt:lpstr>
      <vt:lpstr>Prezentacja programu PowerPoint</vt:lpstr>
      <vt:lpstr>Prezentacja programu PowerPoint</vt:lpstr>
      <vt:lpstr>MICROSCOPIC LESIONS</vt:lpstr>
      <vt:lpstr>Prezentacja programu PowerPoint</vt:lpstr>
      <vt:lpstr>Prezentacja programu PowerPoint</vt:lpstr>
      <vt:lpstr>Prezentacja programu PowerPoint</vt:lpstr>
      <vt:lpstr>TREATMENT</vt:lpstr>
      <vt:lpstr>PREVENTION</vt:lpstr>
      <vt:lpstr>BIBLIOGRAPHY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FELINE PANLEUKOPENIA </dc:title>
  <dc:creator>Paula</dc:creator>
  <cp:lastModifiedBy>DIG-13</cp:lastModifiedBy>
  <cp:revision>22</cp:revision>
  <dcterms:created xsi:type="dcterms:W3CDTF">2018-12-22T11:59:06Z</dcterms:created>
  <dcterms:modified xsi:type="dcterms:W3CDTF">2021-04-23T09:56:40Z</dcterms:modified>
</cp:coreProperties>
</file>