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35"/>
  </p:notesMasterIdLst>
  <p:handoutMasterIdLst>
    <p:handoutMasterId r:id="rId36"/>
  </p:handoutMasterIdLst>
  <p:sldIdLst>
    <p:sldId id="256" r:id="rId2"/>
    <p:sldId id="257" r:id="rId3"/>
    <p:sldId id="286" r:id="rId4"/>
    <p:sldId id="285" r:id="rId5"/>
    <p:sldId id="258" r:id="rId6"/>
    <p:sldId id="287" r:id="rId7"/>
    <p:sldId id="271" r:id="rId8"/>
    <p:sldId id="283" r:id="rId9"/>
    <p:sldId id="276" r:id="rId10"/>
    <p:sldId id="259" r:id="rId11"/>
    <p:sldId id="284" r:id="rId12"/>
    <p:sldId id="274" r:id="rId13"/>
    <p:sldId id="277" r:id="rId14"/>
    <p:sldId id="278" r:id="rId15"/>
    <p:sldId id="280" r:id="rId16"/>
    <p:sldId id="279" r:id="rId17"/>
    <p:sldId id="266" r:id="rId18"/>
    <p:sldId id="260" r:id="rId19"/>
    <p:sldId id="275" r:id="rId20"/>
    <p:sldId id="267" r:id="rId21"/>
    <p:sldId id="261" r:id="rId22"/>
    <p:sldId id="272" r:id="rId23"/>
    <p:sldId id="288" r:id="rId24"/>
    <p:sldId id="270" r:id="rId25"/>
    <p:sldId id="268" r:id="rId26"/>
    <p:sldId id="269" r:id="rId27"/>
    <p:sldId id="262" r:id="rId28"/>
    <p:sldId id="289" r:id="rId29"/>
    <p:sldId id="263" r:id="rId30"/>
    <p:sldId id="290" r:id="rId31"/>
    <p:sldId id="273" r:id="rId32"/>
    <p:sldId id="282" r:id="rId33"/>
    <p:sldId id="264" r:id="rId3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1741" autoAdjust="0"/>
  </p:normalViewPr>
  <p:slideViewPr>
    <p:cSldViewPr snapToGrid="0">
      <p:cViewPr varScale="1">
        <p:scale>
          <a:sx n="107" d="100"/>
          <a:sy n="107" d="100"/>
        </p:scale>
        <p:origin x="-60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FC79E1-3330-4E89-BC44-674F2C2D5BE1}" type="datetime1">
              <a:rPr lang="pl-PL" smtClean="0"/>
              <a:t>2021-05-17</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6077E3-35AF-49AD-B40B-9F35A65C723B}" type="slidenum">
              <a:rPr lang="tr-TR" smtClean="0"/>
              <a:t>‹#›</a:t>
            </a:fld>
            <a:endParaRPr lang="tr-TR"/>
          </a:p>
        </p:txBody>
      </p:sp>
    </p:spTree>
    <p:extLst>
      <p:ext uri="{BB962C8B-B14F-4D97-AF65-F5344CB8AC3E}">
        <p14:creationId xmlns:p14="http://schemas.microsoft.com/office/powerpoint/2010/main" val="359067974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FD1ADD-5699-4B55-B6AB-79F139997D69}" type="datetime1">
              <a:rPr lang="pl-PL" smtClean="0"/>
              <a:t>2021-05-17</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D320B-5525-4C80-B040-0C9B935ECBF4}" type="slidenum">
              <a:rPr lang="tr-TR" smtClean="0"/>
              <a:t>‹#›</a:t>
            </a:fld>
            <a:endParaRPr lang="tr-TR"/>
          </a:p>
        </p:txBody>
      </p:sp>
    </p:spTree>
    <p:extLst>
      <p:ext uri="{BB962C8B-B14F-4D97-AF65-F5344CB8AC3E}">
        <p14:creationId xmlns:p14="http://schemas.microsoft.com/office/powerpoint/2010/main" val="398882265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Veri Yer Tutucusu 3"/>
          <p:cNvSpPr>
            <a:spLocks noGrp="1"/>
          </p:cNvSpPr>
          <p:nvPr>
            <p:ph type="dt" idx="10"/>
          </p:nvPr>
        </p:nvSpPr>
        <p:spPr/>
        <p:txBody>
          <a:bodyPr/>
          <a:lstStyle/>
          <a:p>
            <a:fld id="{93565BB7-53B5-4115-A60B-C51EF3AE78A8}" type="datetime1">
              <a:rPr lang="pl-PL" smtClean="0"/>
              <a:t>2021-05-17</a:t>
            </a:fld>
            <a:endParaRPr lang="tr-TR"/>
          </a:p>
        </p:txBody>
      </p:sp>
      <p:sp>
        <p:nvSpPr>
          <p:cNvPr id="5" name="Slayt Numarası Yer Tutucusu 4"/>
          <p:cNvSpPr>
            <a:spLocks noGrp="1"/>
          </p:cNvSpPr>
          <p:nvPr>
            <p:ph type="sldNum" sz="quarter" idx="11"/>
          </p:nvPr>
        </p:nvSpPr>
        <p:spPr/>
        <p:txBody>
          <a:bodyPr/>
          <a:lstStyle/>
          <a:p>
            <a:fld id="{277D320B-5525-4C80-B040-0C9B935ECBF4}" type="slidenum">
              <a:rPr lang="tr-TR" smtClean="0"/>
              <a:t>1</a:t>
            </a:fld>
            <a:endParaRPr lang="tr-TR"/>
          </a:p>
        </p:txBody>
      </p:sp>
    </p:spTree>
    <p:extLst>
      <p:ext uri="{BB962C8B-B14F-4D97-AF65-F5344CB8AC3E}">
        <p14:creationId xmlns:p14="http://schemas.microsoft.com/office/powerpoint/2010/main" val="2201212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Veri Yer Tutucusu 3"/>
          <p:cNvSpPr>
            <a:spLocks noGrp="1"/>
          </p:cNvSpPr>
          <p:nvPr>
            <p:ph type="dt" idx="10"/>
          </p:nvPr>
        </p:nvSpPr>
        <p:spPr/>
        <p:txBody>
          <a:bodyPr/>
          <a:lstStyle/>
          <a:p>
            <a:fld id="{626BBE7C-9E0D-49E2-9343-9041E9E9FE81}" type="datetime1">
              <a:rPr lang="pl-PL" smtClean="0"/>
              <a:t>2021-05-17</a:t>
            </a:fld>
            <a:endParaRPr lang="tr-TR"/>
          </a:p>
        </p:txBody>
      </p:sp>
      <p:sp>
        <p:nvSpPr>
          <p:cNvPr id="5" name="Slayt Numarası Yer Tutucusu 4"/>
          <p:cNvSpPr>
            <a:spLocks noGrp="1"/>
          </p:cNvSpPr>
          <p:nvPr>
            <p:ph type="sldNum" sz="quarter" idx="11"/>
          </p:nvPr>
        </p:nvSpPr>
        <p:spPr/>
        <p:txBody>
          <a:bodyPr/>
          <a:lstStyle/>
          <a:p>
            <a:fld id="{277D320B-5525-4C80-B040-0C9B935ECBF4}" type="slidenum">
              <a:rPr lang="tr-TR" smtClean="0"/>
              <a:t>2</a:t>
            </a:fld>
            <a:endParaRPr lang="tr-TR"/>
          </a:p>
        </p:txBody>
      </p:sp>
    </p:spTree>
    <p:extLst>
      <p:ext uri="{BB962C8B-B14F-4D97-AF65-F5344CB8AC3E}">
        <p14:creationId xmlns:p14="http://schemas.microsoft.com/office/powerpoint/2010/main" val="2306425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Veri Yer Tutucusu 3"/>
          <p:cNvSpPr>
            <a:spLocks noGrp="1"/>
          </p:cNvSpPr>
          <p:nvPr>
            <p:ph type="dt" idx="10"/>
          </p:nvPr>
        </p:nvSpPr>
        <p:spPr/>
        <p:txBody>
          <a:bodyPr/>
          <a:lstStyle/>
          <a:p>
            <a:fld id="{257600D1-7422-4100-A40B-5A9475751C82}" type="datetime1">
              <a:rPr lang="pl-PL" smtClean="0"/>
              <a:t>2021-05-17</a:t>
            </a:fld>
            <a:endParaRPr lang="tr-TR"/>
          </a:p>
        </p:txBody>
      </p:sp>
      <p:sp>
        <p:nvSpPr>
          <p:cNvPr id="5" name="Slayt Numarası Yer Tutucusu 4"/>
          <p:cNvSpPr>
            <a:spLocks noGrp="1"/>
          </p:cNvSpPr>
          <p:nvPr>
            <p:ph type="sldNum" sz="quarter" idx="11"/>
          </p:nvPr>
        </p:nvSpPr>
        <p:spPr/>
        <p:txBody>
          <a:bodyPr/>
          <a:lstStyle/>
          <a:p>
            <a:fld id="{277D320B-5525-4C80-B040-0C9B935ECBF4}" type="slidenum">
              <a:rPr lang="tr-TR" smtClean="0"/>
              <a:t>3</a:t>
            </a:fld>
            <a:endParaRPr lang="tr-TR"/>
          </a:p>
        </p:txBody>
      </p:sp>
    </p:spTree>
    <p:extLst>
      <p:ext uri="{BB962C8B-B14F-4D97-AF65-F5344CB8AC3E}">
        <p14:creationId xmlns:p14="http://schemas.microsoft.com/office/powerpoint/2010/main" val="2027991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Veri Yer Tutucusu 3"/>
          <p:cNvSpPr>
            <a:spLocks noGrp="1"/>
          </p:cNvSpPr>
          <p:nvPr>
            <p:ph type="dt" idx="10"/>
          </p:nvPr>
        </p:nvSpPr>
        <p:spPr/>
        <p:txBody>
          <a:bodyPr/>
          <a:lstStyle/>
          <a:p>
            <a:fld id="{EFC2701F-A13F-47A1-B205-BE1972BF2446}" type="datetime1">
              <a:rPr lang="pl-PL" smtClean="0"/>
              <a:t>2021-05-17</a:t>
            </a:fld>
            <a:endParaRPr lang="tr-TR"/>
          </a:p>
        </p:txBody>
      </p:sp>
      <p:sp>
        <p:nvSpPr>
          <p:cNvPr id="5" name="Slayt Numarası Yer Tutucusu 4"/>
          <p:cNvSpPr>
            <a:spLocks noGrp="1"/>
          </p:cNvSpPr>
          <p:nvPr>
            <p:ph type="sldNum" sz="quarter" idx="11"/>
          </p:nvPr>
        </p:nvSpPr>
        <p:spPr/>
        <p:txBody>
          <a:bodyPr/>
          <a:lstStyle/>
          <a:p>
            <a:fld id="{277D320B-5525-4C80-B040-0C9B935ECBF4}" type="slidenum">
              <a:rPr lang="tr-TR" smtClean="0"/>
              <a:t>4</a:t>
            </a:fld>
            <a:endParaRPr lang="tr-TR"/>
          </a:p>
        </p:txBody>
      </p:sp>
    </p:spTree>
    <p:extLst>
      <p:ext uri="{BB962C8B-B14F-4D97-AF65-F5344CB8AC3E}">
        <p14:creationId xmlns:p14="http://schemas.microsoft.com/office/powerpoint/2010/main" val="3779107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277D320B-5525-4C80-B040-0C9B935ECBF4}" type="slidenum">
              <a:rPr lang="tr-TR" smtClean="0"/>
              <a:t>5</a:t>
            </a:fld>
            <a:endParaRPr lang="tr-TR"/>
          </a:p>
        </p:txBody>
      </p:sp>
      <p:sp>
        <p:nvSpPr>
          <p:cNvPr id="5" name="Veri Yer Tutucusu 4"/>
          <p:cNvSpPr>
            <a:spLocks noGrp="1"/>
          </p:cNvSpPr>
          <p:nvPr>
            <p:ph type="dt" idx="11"/>
          </p:nvPr>
        </p:nvSpPr>
        <p:spPr/>
        <p:txBody>
          <a:bodyPr/>
          <a:lstStyle/>
          <a:p>
            <a:fld id="{A141061A-D4D8-4FC3-B3F0-B64588350A86}" type="datetime1">
              <a:rPr lang="pl-PL" smtClean="0"/>
              <a:t>2021-05-17</a:t>
            </a:fld>
            <a:endParaRPr lang="tr-TR"/>
          </a:p>
        </p:txBody>
      </p:sp>
    </p:spTree>
    <p:extLst>
      <p:ext uri="{BB962C8B-B14F-4D97-AF65-F5344CB8AC3E}">
        <p14:creationId xmlns:p14="http://schemas.microsoft.com/office/powerpoint/2010/main" val="3866618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Veri Yer Tutucusu 3"/>
          <p:cNvSpPr>
            <a:spLocks noGrp="1"/>
          </p:cNvSpPr>
          <p:nvPr>
            <p:ph type="dt" idx="10"/>
          </p:nvPr>
        </p:nvSpPr>
        <p:spPr/>
        <p:txBody>
          <a:bodyPr/>
          <a:lstStyle/>
          <a:p>
            <a:fld id="{E81EF33A-DFD0-48B2-9654-4FD23AB4B661}" type="datetime1">
              <a:rPr lang="pl-PL" smtClean="0"/>
              <a:t>2021-05-17</a:t>
            </a:fld>
            <a:endParaRPr lang="tr-TR"/>
          </a:p>
        </p:txBody>
      </p:sp>
      <p:sp>
        <p:nvSpPr>
          <p:cNvPr id="5" name="Slayt Numarası Yer Tutucusu 4"/>
          <p:cNvSpPr>
            <a:spLocks noGrp="1"/>
          </p:cNvSpPr>
          <p:nvPr>
            <p:ph type="sldNum" sz="quarter" idx="11"/>
          </p:nvPr>
        </p:nvSpPr>
        <p:spPr/>
        <p:txBody>
          <a:bodyPr/>
          <a:lstStyle/>
          <a:p>
            <a:fld id="{277D320B-5525-4C80-B040-0C9B935ECBF4}" type="slidenum">
              <a:rPr lang="tr-TR" smtClean="0"/>
              <a:t>10</a:t>
            </a:fld>
            <a:endParaRPr lang="tr-TR"/>
          </a:p>
        </p:txBody>
      </p:sp>
    </p:spTree>
    <p:extLst>
      <p:ext uri="{BB962C8B-B14F-4D97-AF65-F5344CB8AC3E}">
        <p14:creationId xmlns:p14="http://schemas.microsoft.com/office/powerpoint/2010/main" val="3183582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Veri Yer Tutucusu 3"/>
          <p:cNvSpPr>
            <a:spLocks noGrp="1"/>
          </p:cNvSpPr>
          <p:nvPr>
            <p:ph type="dt" idx="10"/>
          </p:nvPr>
        </p:nvSpPr>
        <p:spPr/>
        <p:txBody>
          <a:bodyPr/>
          <a:lstStyle/>
          <a:p>
            <a:fld id="{E722E50D-7B6E-47DE-9859-66F76647F6EF}" type="datetime1">
              <a:rPr lang="pl-PL" smtClean="0"/>
              <a:t>2021-05-17</a:t>
            </a:fld>
            <a:endParaRPr lang="tr-TR"/>
          </a:p>
        </p:txBody>
      </p:sp>
      <p:sp>
        <p:nvSpPr>
          <p:cNvPr id="5" name="Slayt Numarası Yer Tutucusu 4"/>
          <p:cNvSpPr>
            <a:spLocks noGrp="1"/>
          </p:cNvSpPr>
          <p:nvPr>
            <p:ph type="sldNum" sz="quarter" idx="11"/>
          </p:nvPr>
        </p:nvSpPr>
        <p:spPr/>
        <p:txBody>
          <a:bodyPr/>
          <a:lstStyle/>
          <a:p>
            <a:fld id="{277D320B-5525-4C80-B040-0C9B935ECBF4}" type="slidenum">
              <a:rPr lang="tr-TR" smtClean="0"/>
              <a:t>29</a:t>
            </a:fld>
            <a:endParaRPr lang="tr-TR"/>
          </a:p>
        </p:txBody>
      </p:sp>
    </p:spTree>
    <p:extLst>
      <p:ext uri="{BB962C8B-B14F-4D97-AF65-F5344CB8AC3E}">
        <p14:creationId xmlns:p14="http://schemas.microsoft.com/office/powerpoint/2010/main" val="2609263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Veri Yer Tutucusu 3"/>
          <p:cNvSpPr>
            <a:spLocks noGrp="1"/>
          </p:cNvSpPr>
          <p:nvPr>
            <p:ph type="dt" idx="10"/>
          </p:nvPr>
        </p:nvSpPr>
        <p:spPr/>
        <p:txBody>
          <a:bodyPr/>
          <a:lstStyle/>
          <a:p>
            <a:fld id="{A6FFFD65-F7AF-44D7-9570-F19872772EE0}" type="datetime1">
              <a:rPr lang="pl-PL" smtClean="0"/>
              <a:t>2021-05-17</a:t>
            </a:fld>
            <a:endParaRPr lang="tr-TR"/>
          </a:p>
        </p:txBody>
      </p:sp>
      <p:sp>
        <p:nvSpPr>
          <p:cNvPr id="5" name="Slayt Numarası Yer Tutucusu 4"/>
          <p:cNvSpPr>
            <a:spLocks noGrp="1"/>
          </p:cNvSpPr>
          <p:nvPr>
            <p:ph type="sldNum" sz="quarter" idx="11"/>
          </p:nvPr>
        </p:nvSpPr>
        <p:spPr/>
        <p:txBody>
          <a:bodyPr/>
          <a:lstStyle/>
          <a:p>
            <a:fld id="{277D320B-5525-4C80-B040-0C9B935ECBF4}" type="slidenum">
              <a:rPr lang="tr-TR" smtClean="0"/>
              <a:t>30</a:t>
            </a:fld>
            <a:endParaRPr lang="tr-TR"/>
          </a:p>
        </p:txBody>
      </p:sp>
    </p:spTree>
    <p:extLst>
      <p:ext uri="{BB962C8B-B14F-4D97-AF65-F5344CB8AC3E}">
        <p14:creationId xmlns:p14="http://schemas.microsoft.com/office/powerpoint/2010/main" val="4223409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7A40891B-8C84-4AA4-AEF0-3E356527DC48}" type="datetime1">
              <a:rPr lang="pl-PL" smtClean="0"/>
              <a:t>2021-05-17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49AD610-8F75-4BB0-A093-645472BC3D06}" type="slidenum">
              <a:rPr lang="tr-TR" smtClean="0"/>
              <a:t>‹#›</a:t>
            </a:fld>
            <a:endParaRPr lang="tr-TR"/>
          </a:p>
        </p:txBody>
      </p:sp>
    </p:spTree>
    <p:extLst>
      <p:ext uri="{BB962C8B-B14F-4D97-AF65-F5344CB8AC3E}">
        <p14:creationId xmlns:p14="http://schemas.microsoft.com/office/powerpoint/2010/main" val="2601526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8C6D8A4-A978-4C27-A6E6-5B0499F1DFC7}" type="datetime1">
              <a:rPr lang="pl-PL" smtClean="0"/>
              <a:t>2021-05-17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49AD610-8F75-4BB0-A093-645472BC3D06}" type="slidenum">
              <a:rPr lang="tr-TR" smtClean="0"/>
              <a:t>‹#›</a:t>
            </a:fld>
            <a:endParaRPr lang="tr-TR"/>
          </a:p>
        </p:txBody>
      </p:sp>
    </p:spTree>
    <p:extLst>
      <p:ext uri="{BB962C8B-B14F-4D97-AF65-F5344CB8AC3E}">
        <p14:creationId xmlns:p14="http://schemas.microsoft.com/office/powerpoint/2010/main" val="627056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7572BCB-E32F-45A4-BFE7-80EC71B38236}" type="datetime1">
              <a:rPr lang="pl-PL" smtClean="0"/>
              <a:t>2021-05-17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49AD610-8F75-4BB0-A093-645472BC3D06}" type="slidenum">
              <a:rPr lang="tr-TR" smtClean="0"/>
              <a:t>‹#›</a:t>
            </a:fld>
            <a:endParaRPr lang="tr-TR"/>
          </a:p>
        </p:txBody>
      </p:sp>
    </p:spTree>
    <p:extLst>
      <p:ext uri="{BB962C8B-B14F-4D97-AF65-F5344CB8AC3E}">
        <p14:creationId xmlns:p14="http://schemas.microsoft.com/office/powerpoint/2010/main" val="2190363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düzenlemek için tıklatın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3EFE0787-21A0-41DA-93D0-F5BA63C47A48}" type="datetime1">
              <a:rPr lang="pl-PL" smtClean="0"/>
              <a:t>2021-05-17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49AD610-8F75-4BB0-A093-645472BC3D06}" type="slidenum">
              <a:rPr lang="tr-TR" smtClean="0"/>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82582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78C8182-477F-49E5-826B-73ED37181F2A}" type="datetime1">
              <a:rPr lang="pl-PL" smtClean="0"/>
              <a:t>2021-05-17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49AD610-8F75-4BB0-A093-645472BC3D06}" type="slidenum">
              <a:rPr lang="tr-TR" smtClean="0"/>
              <a:t>‹#›</a:t>
            </a:fld>
            <a:endParaRPr lang="tr-TR"/>
          </a:p>
        </p:txBody>
      </p:sp>
    </p:spTree>
    <p:extLst>
      <p:ext uri="{BB962C8B-B14F-4D97-AF65-F5344CB8AC3E}">
        <p14:creationId xmlns:p14="http://schemas.microsoft.com/office/powerpoint/2010/main" val="2040785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90F5D75-3338-4D7D-8330-02EE7B219B92}" type="datetime1">
              <a:rPr lang="pl-PL" smtClean="0"/>
              <a:t>2021-05-17</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49AD610-8F75-4BB0-A093-645472BC3D06}" type="slidenum">
              <a:rPr lang="tr-TR" smtClean="0"/>
              <a:t>‹#›</a:t>
            </a:fld>
            <a:endParaRPr lang="tr-TR"/>
          </a:p>
        </p:txBody>
      </p:sp>
    </p:spTree>
    <p:extLst>
      <p:ext uri="{BB962C8B-B14F-4D97-AF65-F5344CB8AC3E}">
        <p14:creationId xmlns:p14="http://schemas.microsoft.com/office/powerpoint/2010/main" val="3266844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623646C-E954-4F08-B4AC-0C525D6904FB}" type="datetime1">
              <a:rPr lang="pl-PL" smtClean="0"/>
              <a:t>2021-05-17</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49AD610-8F75-4BB0-A093-645472BC3D06}" type="slidenum">
              <a:rPr lang="tr-TR" smtClean="0"/>
              <a:t>‹#›</a:t>
            </a:fld>
            <a:endParaRPr lang="tr-TR"/>
          </a:p>
        </p:txBody>
      </p:sp>
    </p:spTree>
    <p:extLst>
      <p:ext uri="{BB962C8B-B14F-4D97-AF65-F5344CB8AC3E}">
        <p14:creationId xmlns:p14="http://schemas.microsoft.com/office/powerpoint/2010/main" val="3488685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F1C64AA-AE79-42E0-A5D6-BF2D2D22F729}" type="datetime1">
              <a:rPr lang="pl-PL" smtClean="0"/>
              <a:t>2021-05-17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49AD610-8F75-4BB0-A093-645472BC3D06}" type="slidenum">
              <a:rPr lang="tr-TR" smtClean="0"/>
              <a:t>‹#›</a:t>
            </a:fld>
            <a:endParaRPr lang="tr-TR"/>
          </a:p>
        </p:txBody>
      </p:sp>
    </p:spTree>
    <p:extLst>
      <p:ext uri="{BB962C8B-B14F-4D97-AF65-F5344CB8AC3E}">
        <p14:creationId xmlns:p14="http://schemas.microsoft.com/office/powerpoint/2010/main" val="1347590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D789739A-410D-40D5-9171-65A37F6C00DE}" type="datetime1">
              <a:rPr lang="pl-PL" smtClean="0"/>
              <a:t>2021-05-17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49AD610-8F75-4BB0-A093-645472BC3D06}" type="slidenum">
              <a:rPr lang="tr-TR" smtClean="0"/>
              <a:t>‹#›</a:t>
            </a:fld>
            <a:endParaRPr lang="tr-TR"/>
          </a:p>
        </p:txBody>
      </p:sp>
    </p:spTree>
    <p:extLst>
      <p:ext uri="{BB962C8B-B14F-4D97-AF65-F5344CB8AC3E}">
        <p14:creationId xmlns:p14="http://schemas.microsoft.com/office/powerpoint/2010/main" val="2866174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p>
            <a:fld id="{F4256ABC-77D0-4439-B4E6-6CB2DD769BB9}" type="datetime1">
              <a:rPr lang="pl-PL" smtClean="0"/>
              <a:t>2021-05-17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49AD610-8F75-4BB0-A093-645472BC3D06}" type="slidenum">
              <a:rPr lang="tr-TR" smtClean="0"/>
              <a:t>‹#›</a:t>
            </a:fld>
            <a:endParaRPr lang="tr-TR"/>
          </a:p>
        </p:txBody>
      </p:sp>
    </p:spTree>
    <p:extLst>
      <p:ext uri="{BB962C8B-B14F-4D97-AF65-F5344CB8AC3E}">
        <p14:creationId xmlns:p14="http://schemas.microsoft.com/office/powerpoint/2010/main" val="2500427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59484DF-05E3-4F1C-8E84-7C0A60F74A5F}" type="datetime1">
              <a:rPr lang="pl-PL" smtClean="0"/>
              <a:t>2021-05-17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49AD610-8F75-4BB0-A093-645472BC3D06}" type="slidenum">
              <a:rPr lang="tr-TR" smtClean="0"/>
              <a:t>‹#›</a:t>
            </a:fld>
            <a:endParaRPr lang="tr-TR"/>
          </a:p>
        </p:txBody>
      </p:sp>
    </p:spTree>
    <p:extLst>
      <p:ext uri="{BB962C8B-B14F-4D97-AF65-F5344CB8AC3E}">
        <p14:creationId xmlns:p14="http://schemas.microsoft.com/office/powerpoint/2010/main" val="4153475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FFC4F2C-21BA-4AF9-8447-8DAA0B307087}" type="datetime1">
              <a:rPr lang="pl-PL" smtClean="0"/>
              <a:t>2021-05-17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49AD610-8F75-4BB0-A093-645472BC3D06}" type="slidenum">
              <a:rPr lang="tr-TR" smtClean="0"/>
              <a:t>‹#›</a:t>
            </a:fld>
            <a:endParaRPr lang="tr-TR"/>
          </a:p>
        </p:txBody>
      </p:sp>
    </p:spTree>
    <p:extLst>
      <p:ext uri="{BB962C8B-B14F-4D97-AF65-F5344CB8AC3E}">
        <p14:creationId xmlns:p14="http://schemas.microsoft.com/office/powerpoint/2010/main" val="185919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17D6701-8681-4F36-9E63-EFF04C751519}" type="datetime1">
              <a:rPr lang="pl-PL" smtClean="0"/>
              <a:t>2021-05-17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49AD610-8F75-4BB0-A093-645472BC3D06}" type="slidenum">
              <a:rPr lang="tr-TR" smtClean="0"/>
              <a:t>‹#›</a:t>
            </a:fld>
            <a:endParaRPr lang="tr-TR"/>
          </a:p>
        </p:txBody>
      </p:sp>
    </p:spTree>
    <p:extLst>
      <p:ext uri="{BB962C8B-B14F-4D97-AF65-F5344CB8AC3E}">
        <p14:creationId xmlns:p14="http://schemas.microsoft.com/office/powerpoint/2010/main" val="3630582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EC40ACAA-189C-492D-B75B-DBFEA97F3FFB}" type="datetime1">
              <a:rPr lang="pl-PL" smtClean="0"/>
              <a:t>2021-05-17</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C49AD610-8F75-4BB0-A093-645472BC3D06}" type="slidenum">
              <a:rPr lang="tr-TR" smtClean="0"/>
              <a:t>‹#›</a:t>
            </a:fld>
            <a:endParaRPr lang="tr-TR"/>
          </a:p>
        </p:txBody>
      </p:sp>
    </p:spTree>
    <p:extLst>
      <p:ext uri="{BB962C8B-B14F-4D97-AF65-F5344CB8AC3E}">
        <p14:creationId xmlns:p14="http://schemas.microsoft.com/office/powerpoint/2010/main" val="3314417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50437A1-E7DE-457A-BBEF-EBAEAD76FB14}" type="datetime1">
              <a:rPr lang="pl-PL" smtClean="0"/>
              <a:t>2021-05-17</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C49AD610-8F75-4BB0-A093-645472BC3D06}" type="slidenum">
              <a:rPr lang="tr-TR" smtClean="0"/>
              <a:t>‹#›</a:t>
            </a:fld>
            <a:endParaRPr lang="tr-TR"/>
          </a:p>
        </p:txBody>
      </p:sp>
    </p:spTree>
    <p:extLst>
      <p:ext uri="{BB962C8B-B14F-4D97-AF65-F5344CB8AC3E}">
        <p14:creationId xmlns:p14="http://schemas.microsoft.com/office/powerpoint/2010/main" val="3738686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Date Placeholder 4"/>
          <p:cNvSpPr>
            <a:spLocks noGrp="1"/>
          </p:cNvSpPr>
          <p:nvPr>
            <p:ph type="dt" sz="half" idx="10"/>
          </p:nvPr>
        </p:nvSpPr>
        <p:spPr/>
        <p:txBody>
          <a:bodyPr/>
          <a:lstStyle/>
          <a:p>
            <a:fld id="{6BA1C3EE-147B-4CB3-9C06-26A2E7CB86C5}" type="datetime1">
              <a:rPr lang="pl-PL" smtClean="0"/>
              <a:t>2021-05-17</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C49AD610-8F75-4BB0-A093-645472BC3D06}" type="slidenum">
              <a:rPr lang="tr-TR" smtClean="0"/>
              <a:t>‹#›</a:t>
            </a:fld>
            <a:endParaRPr lang="tr-TR"/>
          </a:p>
        </p:txBody>
      </p:sp>
    </p:spTree>
    <p:extLst>
      <p:ext uri="{BB962C8B-B14F-4D97-AF65-F5344CB8AC3E}">
        <p14:creationId xmlns:p14="http://schemas.microsoft.com/office/powerpoint/2010/main" val="3674792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26CB367-A7DD-43B7-B43C-8728EA3E9C66}" type="datetime1">
              <a:rPr lang="pl-PL" smtClean="0"/>
              <a:t>2021-05-17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49AD610-8F75-4BB0-A093-645472BC3D06}" type="slidenum">
              <a:rPr lang="tr-TR" smtClean="0"/>
              <a:t>‹#›</a:t>
            </a:fld>
            <a:endParaRPr lang="tr-TR"/>
          </a:p>
        </p:txBody>
      </p:sp>
    </p:spTree>
    <p:extLst>
      <p:ext uri="{BB962C8B-B14F-4D97-AF65-F5344CB8AC3E}">
        <p14:creationId xmlns:p14="http://schemas.microsoft.com/office/powerpoint/2010/main" val="901636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8477656-A537-4504-80B8-F4CA942800FA}" type="datetime1">
              <a:rPr lang="pl-PL" smtClean="0"/>
              <a:t>2021-05-17</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49AD610-8F75-4BB0-A093-645472BC3D06}" type="slidenum">
              <a:rPr lang="tr-TR" smtClean="0"/>
              <a:t>‹#›</a:t>
            </a:fld>
            <a:endParaRPr lang="tr-TR"/>
          </a:p>
        </p:txBody>
      </p:sp>
    </p:spTree>
    <p:extLst>
      <p:ext uri="{BB962C8B-B14F-4D97-AF65-F5344CB8AC3E}">
        <p14:creationId xmlns:p14="http://schemas.microsoft.com/office/powerpoint/2010/main" val="2269461330"/>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petmd.com/dog/conditions/infectious-parasitic/c_multi_leptospirosis?page=2" TargetMode="External"/><Relationship Id="rId7" Type="http://schemas.openxmlformats.org/officeDocument/2006/relationships/hyperlink" Target="http://www.whitneysvet.com/parasites/lepto.html" TargetMode="External"/><Relationship Id="rId2" Type="http://schemas.openxmlformats.org/officeDocument/2006/relationships/hyperlink" Target="http://www.vetfolio.com/infectious-disease/canine-leptospirosis-epidemiology-pathogenesis-and-diagnosis" TargetMode="External"/><Relationship Id="rId1" Type="http://schemas.openxmlformats.org/officeDocument/2006/relationships/slideLayout" Target="../slideLayouts/slideLayout2.xml"/><Relationship Id="rId6" Type="http://schemas.openxmlformats.org/officeDocument/2006/relationships/hyperlink" Target="http://petfriends.social/bilgiler/Kopeklerde-Leptospirosis" TargetMode="External"/><Relationship Id="rId5" Type="http://schemas.openxmlformats.org/officeDocument/2006/relationships/hyperlink" Target="http://www.vcahospitals.com/main/pet-health-information/article/animal-health/leptospirosis-in-dogs-testing/358" TargetMode="External"/><Relationship Id="rId4" Type="http://schemas.openxmlformats.org/officeDocument/2006/relationships/hyperlink" Target="http://www.sweetshimas.com/index.php?main_page=page&amp;id=45&amp;chapter=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108381" y="-3091237"/>
            <a:ext cx="12408762" cy="13040474"/>
          </a:xfrm>
          <a:prstGeom prst="rect">
            <a:avLst/>
          </a:prstGeom>
        </p:spPr>
      </p:pic>
      <p:sp>
        <p:nvSpPr>
          <p:cNvPr id="3" name="Alt Başlık 2"/>
          <p:cNvSpPr>
            <a:spLocks noGrp="1"/>
          </p:cNvSpPr>
          <p:nvPr>
            <p:ph type="subTitle" idx="1"/>
          </p:nvPr>
        </p:nvSpPr>
        <p:spPr>
          <a:xfrm>
            <a:off x="0" y="0"/>
            <a:ext cx="12192000" cy="6858000"/>
          </a:xfrm>
        </p:spPr>
        <p:txBody>
          <a:bodyPr/>
          <a:lstStyle/>
          <a:p>
            <a:r>
              <a:rPr lang="tr-TR" dirty="0" smtClean="0"/>
              <a:t> </a:t>
            </a:r>
            <a:endParaRPr lang="tr-TR" dirty="0" smtClean="0">
              <a:solidFill>
                <a:schemeClr val="accent2">
                  <a:lumMod val="75000"/>
                </a:schemeClr>
              </a:solidFill>
            </a:endParaRPr>
          </a:p>
          <a:p>
            <a:r>
              <a:rPr lang="tr-TR" b="1" dirty="0" smtClean="0">
                <a:solidFill>
                  <a:schemeClr val="accent2">
                    <a:lumMod val="75000"/>
                  </a:schemeClr>
                </a:solidFill>
              </a:rPr>
              <a:t>                                                  </a:t>
            </a:r>
            <a:r>
              <a:rPr lang="tr-TR" sz="3200" b="1" dirty="0" err="1" smtClean="0">
                <a:solidFill>
                  <a:schemeClr val="bg2"/>
                </a:solidFill>
              </a:rPr>
              <a:t>LeptospIrosIs</a:t>
            </a:r>
            <a:r>
              <a:rPr lang="tr-TR" sz="3200" b="1" dirty="0" smtClean="0">
                <a:solidFill>
                  <a:schemeClr val="bg2"/>
                </a:solidFill>
              </a:rPr>
              <a:t> </a:t>
            </a:r>
            <a:r>
              <a:rPr lang="tr-TR" sz="3200" b="1" dirty="0" err="1" smtClean="0">
                <a:solidFill>
                  <a:schemeClr val="bg2"/>
                </a:solidFill>
              </a:rPr>
              <a:t>In</a:t>
            </a:r>
            <a:r>
              <a:rPr lang="tr-TR" sz="3200" b="1" dirty="0" smtClean="0">
                <a:solidFill>
                  <a:schemeClr val="bg2"/>
                </a:solidFill>
              </a:rPr>
              <a:t> Dogs </a:t>
            </a:r>
          </a:p>
          <a:p>
            <a:endParaRPr lang="tr-TR" sz="3200" b="1" dirty="0">
              <a:solidFill>
                <a:schemeClr val="accent2">
                  <a:lumMod val="75000"/>
                </a:schemeClr>
              </a:solidFill>
            </a:endParaRPr>
          </a:p>
          <a:p>
            <a:endParaRPr lang="tr-TR" sz="3200" b="1" dirty="0" smtClean="0">
              <a:solidFill>
                <a:schemeClr val="accent2">
                  <a:lumMod val="75000"/>
                </a:schemeClr>
              </a:solidFill>
            </a:endParaRPr>
          </a:p>
          <a:p>
            <a:endParaRPr lang="tr-TR" sz="3200" b="1" dirty="0">
              <a:solidFill>
                <a:schemeClr val="accent2">
                  <a:lumMod val="75000"/>
                </a:schemeClr>
              </a:solidFill>
            </a:endParaRPr>
          </a:p>
          <a:p>
            <a:r>
              <a:rPr lang="tr-TR" sz="3200" b="1" dirty="0" smtClean="0">
                <a:solidFill>
                  <a:schemeClr val="accent2">
                    <a:lumMod val="75000"/>
                  </a:schemeClr>
                </a:solidFill>
              </a:rPr>
              <a:t>                 </a:t>
            </a:r>
          </a:p>
          <a:p>
            <a:endParaRPr lang="tr-TR" sz="3200" b="1" dirty="0">
              <a:solidFill>
                <a:schemeClr val="accent2">
                  <a:lumMod val="75000"/>
                </a:schemeClr>
              </a:solidFill>
            </a:endParaRPr>
          </a:p>
          <a:p>
            <a:endParaRPr lang="tr-TR" sz="3200" b="1" dirty="0" smtClean="0">
              <a:solidFill>
                <a:schemeClr val="accent2">
                  <a:lumMod val="75000"/>
                </a:schemeClr>
              </a:solidFill>
            </a:endParaRPr>
          </a:p>
          <a:p>
            <a:endParaRPr lang="tr-TR" sz="3200" b="1" dirty="0">
              <a:solidFill>
                <a:schemeClr val="accent2">
                  <a:lumMod val="75000"/>
                </a:schemeClr>
              </a:solidFill>
            </a:endParaRPr>
          </a:p>
          <a:p>
            <a:r>
              <a:rPr lang="tr-TR" sz="3200" b="1" smtClean="0">
                <a:solidFill>
                  <a:schemeClr val="accent2">
                    <a:lumMod val="75000"/>
                  </a:schemeClr>
                </a:solidFill>
              </a:rPr>
              <a:t>                                        </a:t>
            </a:r>
            <a:endParaRPr lang="tr-TR" sz="3200" b="1" dirty="0" smtClean="0">
              <a:solidFill>
                <a:schemeClr val="bg2"/>
              </a:solidFill>
            </a:endParaRPr>
          </a:p>
          <a:p>
            <a:r>
              <a:rPr lang="tr-TR" sz="3200" b="1" dirty="0">
                <a:solidFill>
                  <a:schemeClr val="accent2">
                    <a:lumMod val="75000"/>
                  </a:schemeClr>
                </a:solidFill>
              </a:rPr>
              <a:t> </a:t>
            </a:r>
            <a:endParaRPr lang="tr-TR" sz="3200" b="1" dirty="0" smtClean="0">
              <a:solidFill>
                <a:schemeClr val="accent2">
                  <a:lumMod val="75000"/>
                </a:schemeClr>
              </a:solidFill>
            </a:endParaRPr>
          </a:p>
          <a:p>
            <a:endParaRPr lang="tr-TR" sz="3200" b="1" dirty="0" smtClean="0">
              <a:solidFill>
                <a:schemeClr val="accent2">
                  <a:lumMod val="75000"/>
                </a:schemeClr>
              </a:solidFill>
            </a:endParaRPr>
          </a:p>
        </p:txBody>
      </p:sp>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1729" y="1370020"/>
            <a:ext cx="8188541" cy="3696778"/>
          </a:xfrm>
          <a:prstGeom prst="rect">
            <a:avLst/>
          </a:prstGeom>
          <a:ln>
            <a:noFill/>
          </a:ln>
          <a:effectLst>
            <a:softEdge rad="112500"/>
          </a:effectLst>
        </p:spPr>
      </p:pic>
      <p:sp>
        <p:nvSpPr>
          <p:cNvPr id="6" name="Slayt Numarası Yer Tutucusu 5"/>
          <p:cNvSpPr>
            <a:spLocks noGrp="1"/>
          </p:cNvSpPr>
          <p:nvPr>
            <p:ph type="sldNum" sz="quarter" idx="12"/>
          </p:nvPr>
        </p:nvSpPr>
        <p:spPr/>
        <p:txBody>
          <a:bodyPr/>
          <a:lstStyle/>
          <a:p>
            <a:fld id="{C49AD610-8F75-4BB0-A093-645472BC3D06}" type="slidenum">
              <a:rPr lang="tr-TR" smtClean="0"/>
              <a:t>1</a:t>
            </a:fld>
            <a:endParaRPr lang="tr-TR"/>
          </a:p>
        </p:txBody>
      </p:sp>
    </p:spTree>
    <p:extLst>
      <p:ext uri="{BB962C8B-B14F-4D97-AF65-F5344CB8AC3E}">
        <p14:creationId xmlns:p14="http://schemas.microsoft.com/office/powerpoint/2010/main" val="7101296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1928143" cy="6858000"/>
          </a:xfrm>
        </p:spPr>
        <p:txBody>
          <a:bodyPr>
            <a:normAutofit/>
          </a:bodyPr>
          <a:lstStyle/>
          <a:p>
            <a:r>
              <a:rPr lang="tr-TR" sz="4800" dirty="0" err="1" smtClean="0">
                <a:solidFill>
                  <a:schemeClr val="bg2">
                    <a:lumMod val="20000"/>
                    <a:lumOff val="80000"/>
                  </a:schemeClr>
                </a:solidFill>
              </a:rPr>
              <a:t>Pathogenesis</a:t>
            </a:r>
            <a:endParaRPr lang="en-US" sz="4800" dirty="0" smtClean="0">
              <a:solidFill>
                <a:schemeClr val="bg2">
                  <a:lumMod val="20000"/>
                  <a:lumOff val="80000"/>
                </a:schemeClr>
              </a:solidFill>
            </a:endParaRPr>
          </a:p>
          <a:p>
            <a:pPr algn="just"/>
            <a:r>
              <a:rPr lang="en-US" sz="1800" dirty="0" err="1" smtClean="0"/>
              <a:t>Leptospira</a:t>
            </a:r>
            <a:r>
              <a:rPr lang="en-US" sz="1800" dirty="0" smtClean="0"/>
              <a:t> bacteria penetrate </a:t>
            </a:r>
            <a:r>
              <a:rPr lang="en-US" sz="1800" b="1" dirty="0" smtClean="0"/>
              <a:t>mucous membranes or </a:t>
            </a:r>
            <a:r>
              <a:rPr lang="tr-TR" sz="1800" b="1" dirty="0" err="1" smtClean="0"/>
              <a:t>abraded</a:t>
            </a:r>
            <a:r>
              <a:rPr lang="en-US" sz="1800" b="1" dirty="0" smtClean="0"/>
              <a:t> skin </a:t>
            </a:r>
            <a:r>
              <a:rPr lang="en-US" sz="1800" dirty="0" smtClean="0"/>
              <a:t>and rapidly entering the blood system. From there they spread to other tissues including the </a:t>
            </a:r>
            <a:r>
              <a:rPr lang="en-US" sz="1800" b="1" dirty="0" smtClean="0"/>
              <a:t>kidneys, liver, spleen, nervous system, eyes, and genital tract</a:t>
            </a:r>
            <a:r>
              <a:rPr lang="en-US" sz="1800" dirty="0" smtClean="0"/>
              <a:t>. The amount of damage done to the internal organs is depending on the </a:t>
            </a:r>
            <a:r>
              <a:rPr lang="en-US" sz="1800" dirty="0" err="1" smtClean="0"/>
              <a:t>serovar</a:t>
            </a:r>
            <a:r>
              <a:rPr lang="en-US" sz="1800" dirty="0" smtClean="0"/>
              <a:t> and the host it infects. </a:t>
            </a:r>
            <a:endParaRPr lang="tr-TR" sz="1800" dirty="0"/>
          </a:p>
          <a:p>
            <a:endParaRPr lang="tr-TR" sz="1600" dirty="0" smtClean="0"/>
          </a:p>
          <a:p>
            <a:endParaRPr lang="tr-TR" sz="1600" dirty="0"/>
          </a:p>
          <a:p>
            <a:pPr marL="0" indent="0">
              <a:buNone/>
            </a:pPr>
            <a:r>
              <a:rPr lang="tr-TR" sz="1600" dirty="0"/>
              <a:t> </a:t>
            </a:r>
            <a:endParaRPr lang="tr-TR" sz="1600" dirty="0" smtClean="0"/>
          </a:p>
          <a:p>
            <a:pPr marL="0" indent="0">
              <a:buNone/>
            </a:pPr>
            <a:endParaRPr lang="tr-TR" sz="1600" dirty="0"/>
          </a:p>
          <a:p>
            <a:pPr marL="0" indent="0">
              <a:buNone/>
            </a:pPr>
            <a:endParaRPr lang="en-US" dirty="0"/>
          </a:p>
        </p:txBody>
      </p:sp>
      <p:pic>
        <p:nvPicPr>
          <p:cNvPr id="8" name="Resi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3446" y="2134373"/>
            <a:ext cx="3210743" cy="2589254"/>
          </a:xfrm>
          <a:prstGeom prst="rect">
            <a:avLst/>
          </a:prstGeom>
          <a:ln>
            <a:noFill/>
          </a:ln>
          <a:effectLst>
            <a:softEdge rad="112500"/>
          </a:effectLst>
        </p:spPr>
      </p:pic>
      <p:pic>
        <p:nvPicPr>
          <p:cNvPr id="9" name="Resim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7976" y="2187467"/>
            <a:ext cx="3900051" cy="2536160"/>
          </a:xfrm>
          <a:prstGeom prst="rect">
            <a:avLst/>
          </a:prstGeom>
          <a:ln>
            <a:noFill/>
          </a:ln>
          <a:effectLst>
            <a:softEdge rad="112500"/>
          </a:effectLst>
        </p:spPr>
      </p:pic>
      <p:sp>
        <p:nvSpPr>
          <p:cNvPr id="11" name="Yukarı Ok 10"/>
          <p:cNvSpPr/>
          <p:nvPr/>
        </p:nvSpPr>
        <p:spPr>
          <a:xfrm>
            <a:off x="6217635" y="4723627"/>
            <a:ext cx="5387833" cy="2000730"/>
          </a:xfrm>
          <a:prstGeom prst="upArrow">
            <a:avLst>
              <a:gd name="adj1" fmla="val 50000"/>
              <a:gd name="adj2" fmla="val 5210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100" dirty="0" smtClean="0"/>
              <a:t>Kidney of a dog that died of leptospirosis</a:t>
            </a:r>
            <a:r>
              <a:rPr lang="en-US" sz="1100" b="1" i="1" dirty="0" smtClean="0"/>
              <a:t>. Multifocal interstitial nephritis and renal tubular necrosis are associated with a spotted appearance of the renal parenchyma</a:t>
            </a:r>
            <a:r>
              <a:rPr lang="tr-TR" sz="1100" b="1" i="1" dirty="0" smtClean="0"/>
              <a:t>.</a:t>
            </a:r>
            <a:endParaRPr lang="tr-TR" sz="1100" b="1" i="1" dirty="0"/>
          </a:p>
        </p:txBody>
      </p:sp>
      <p:sp>
        <p:nvSpPr>
          <p:cNvPr id="12" name="Yukarı Ok 11"/>
          <p:cNvSpPr/>
          <p:nvPr/>
        </p:nvSpPr>
        <p:spPr>
          <a:xfrm>
            <a:off x="669984" y="4723627"/>
            <a:ext cx="5111838" cy="2000730"/>
          </a:xfrm>
          <a:prstGeom prst="up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dirty="0" smtClean="0"/>
              <a:t>Liver of a dog that died of leptospirosis. </a:t>
            </a:r>
            <a:r>
              <a:rPr lang="en-US" sz="1200" b="1" i="1" dirty="0" smtClean="0"/>
              <a:t>Multifocal hepatic necrosis is associated with a mottled appearance of this organ</a:t>
            </a:r>
            <a:r>
              <a:rPr lang="tr-TR" sz="1200" b="1" i="1" dirty="0" smtClean="0"/>
              <a:t>.</a:t>
            </a:r>
            <a:endParaRPr lang="tr-TR" sz="1200" b="1" i="1" dirty="0"/>
          </a:p>
        </p:txBody>
      </p:sp>
      <p:sp>
        <p:nvSpPr>
          <p:cNvPr id="4" name="Slayt Numarası Yer Tutucusu 3"/>
          <p:cNvSpPr>
            <a:spLocks noGrp="1"/>
          </p:cNvSpPr>
          <p:nvPr>
            <p:ph type="sldNum" sz="quarter" idx="12"/>
          </p:nvPr>
        </p:nvSpPr>
        <p:spPr/>
        <p:txBody>
          <a:bodyPr/>
          <a:lstStyle/>
          <a:p>
            <a:fld id="{C49AD610-8F75-4BB0-A093-645472BC3D06}" type="slidenum">
              <a:rPr lang="tr-TR" smtClean="0"/>
              <a:t>10</a:t>
            </a:fld>
            <a:endParaRPr lang="tr-TR"/>
          </a:p>
        </p:txBody>
      </p:sp>
    </p:spTree>
    <p:extLst>
      <p:ext uri="{BB962C8B-B14F-4D97-AF65-F5344CB8AC3E}">
        <p14:creationId xmlns:p14="http://schemas.microsoft.com/office/powerpoint/2010/main" val="10064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6608" y="1954445"/>
            <a:ext cx="6466743" cy="4615167"/>
          </a:xfrm>
        </p:spPr>
        <p:txBody>
          <a:bodyPr>
            <a:normAutofit/>
          </a:bodyPr>
          <a:lstStyle/>
          <a:p>
            <a:pPr algn="just"/>
            <a:r>
              <a:rPr lang="en-US" dirty="0"/>
              <a:t>About </a:t>
            </a:r>
            <a:r>
              <a:rPr lang="tr-TR" dirty="0" smtClean="0"/>
              <a:t>8</a:t>
            </a:r>
            <a:r>
              <a:rPr lang="tr-TR" dirty="0"/>
              <a:t>-</a:t>
            </a:r>
            <a:r>
              <a:rPr lang="tr-TR" dirty="0" smtClean="0"/>
              <a:t>10</a:t>
            </a:r>
            <a:r>
              <a:rPr lang="en-US" dirty="0" smtClean="0"/>
              <a:t> </a:t>
            </a:r>
            <a:r>
              <a:rPr lang="en-US" dirty="0"/>
              <a:t>days after infection, the dog's immune system responds to the infection and produces antibodies that quickly clear the </a:t>
            </a:r>
            <a:r>
              <a:rPr lang="en-US" dirty="0" err="1"/>
              <a:t>Leptospira</a:t>
            </a:r>
            <a:r>
              <a:rPr lang="en-US" dirty="0"/>
              <a:t> from the blood. However, in spite of this immune response, some bacteria are able to survive in the kidney, resulting in </a:t>
            </a:r>
            <a:r>
              <a:rPr lang="en-US" b="1" dirty="0"/>
              <a:t>long-term infection and ongoing shedding of organisms in the urine</a:t>
            </a:r>
            <a:r>
              <a:rPr lang="en-US" dirty="0"/>
              <a:t>. Dogs that have recovered but that still carry </a:t>
            </a:r>
            <a:r>
              <a:rPr lang="en-US" dirty="0" err="1"/>
              <a:t>Leptospira</a:t>
            </a:r>
            <a:r>
              <a:rPr lang="en-US" dirty="0"/>
              <a:t> in their kidneys are said to be in the 'carrier state'.</a:t>
            </a:r>
            <a:endParaRPr lang="tr-TR" dirty="0"/>
          </a:p>
        </p:txBody>
      </p:sp>
      <p:sp>
        <p:nvSpPr>
          <p:cNvPr id="4" name="Slayt Numarası Yer Tutucusu 3"/>
          <p:cNvSpPr>
            <a:spLocks noGrp="1"/>
          </p:cNvSpPr>
          <p:nvPr>
            <p:ph type="sldNum" sz="quarter" idx="12"/>
          </p:nvPr>
        </p:nvSpPr>
        <p:spPr/>
        <p:txBody>
          <a:bodyPr/>
          <a:lstStyle/>
          <a:p>
            <a:fld id="{C49AD610-8F75-4BB0-A093-645472BC3D06}" type="slidenum">
              <a:rPr lang="tr-TR" smtClean="0"/>
              <a:t>11</a:t>
            </a:fld>
            <a:endParaRPr lang="tr-T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5722" y="1954445"/>
            <a:ext cx="4738063" cy="3292805"/>
          </a:xfrm>
          <a:prstGeom prst="rect">
            <a:avLst/>
          </a:prstGeom>
          <a:ln>
            <a:noFill/>
          </a:ln>
          <a:effectLst>
            <a:softEdge rad="112500"/>
          </a:effectLst>
        </p:spPr>
      </p:pic>
    </p:spTree>
    <p:extLst>
      <p:ext uri="{BB962C8B-B14F-4D97-AF65-F5344CB8AC3E}">
        <p14:creationId xmlns:p14="http://schemas.microsoft.com/office/powerpoint/2010/main" val="1095908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1257" y="787143"/>
            <a:ext cx="6259029" cy="5146611"/>
          </a:xfrm>
          <a:prstGeom prst="rect">
            <a:avLst/>
          </a:prstGeom>
          <a:ln>
            <a:noFill/>
          </a:ln>
          <a:effectLst>
            <a:softEdge rad="112500"/>
          </a:effectLst>
        </p:spPr>
      </p:pic>
      <p:sp>
        <p:nvSpPr>
          <p:cNvPr id="5" name="Dikdörtgen 4"/>
          <p:cNvSpPr/>
          <p:nvPr/>
        </p:nvSpPr>
        <p:spPr>
          <a:xfrm>
            <a:off x="6836228" y="2760283"/>
            <a:ext cx="5021943" cy="1477328"/>
          </a:xfrm>
          <a:prstGeom prst="rect">
            <a:avLst/>
          </a:prstGeom>
        </p:spPr>
        <p:txBody>
          <a:bodyPr wrap="square">
            <a:spAutoFit/>
          </a:bodyPr>
          <a:lstStyle/>
          <a:p>
            <a:r>
              <a:rPr lang="en-US" b="1" dirty="0"/>
              <a:t>Tissue edema and disseminated intravascular coagulation (DIC) </a:t>
            </a:r>
            <a:r>
              <a:rPr lang="en-US" dirty="0"/>
              <a:t>may occur in rapid and severe leptospirosis that results in </a:t>
            </a:r>
            <a:r>
              <a:rPr lang="en-US" b="1" dirty="0"/>
              <a:t>acute endothelial injury and </a:t>
            </a:r>
            <a:r>
              <a:rPr lang="en-US" b="1" dirty="0" smtClean="0"/>
              <a:t>hemorrhage</a:t>
            </a:r>
            <a:r>
              <a:rPr lang="tr-TR" b="1" dirty="0" smtClean="0"/>
              <a:t>.</a:t>
            </a:r>
            <a:endParaRPr lang="tr-TR" b="1" dirty="0"/>
          </a:p>
        </p:txBody>
      </p:sp>
      <p:sp>
        <p:nvSpPr>
          <p:cNvPr id="3" name="Slayt Numarası Yer Tutucusu 2"/>
          <p:cNvSpPr>
            <a:spLocks noGrp="1"/>
          </p:cNvSpPr>
          <p:nvPr>
            <p:ph type="sldNum" sz="quarter" idx="12"/>
          </p:nvPr>
        </p:nvSpPr>
        <p:spPr/>
        <p:txBody>
          <a:bodyPr/>
          <a:lstStyle/>
          <a:p>
            <a:fld id="{C49AD610-8F75-4BB0-A093-645472BC3D06}" type="slidenum">
              <a:rPr lang="tr-TR" smtClean="0"/>
              <a:t>12</a:t>
            </a:fld>
            <a:endParaRPr lang="tr-TR"/>
          </a:p>
        </p:txBody>
      </p:sp>
    </p:spTree>
    <p:extLst>
      <p:ext uri="{BB962C8B-B14F-4D97-AF65-F5344CB8AC3E}">
        <p14:creationId xmlns:p14="http://schemas.microsoft.com/office/powerpoint/2010/main" val="26839491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93169" y="1740012"/>
            <a:ext cx="5127358" cy="3638732"/>
          </a:xfrm>
        </p:spPr>
        <p:txBody>
          <a:bodyPr>
            <a:normAutofit/>
          </a:bodyPr>
          <a:lstStyle/>
          <a:p>
            <a:r>
              <a:rPr lang="en-US" dirty="0"/>
              <a:t>Infections in dogs with the </a:t>
            </a:r>
            <a:r>
              <a:rPr lang="en-US" dirty="0" err="1"/>
              <a:t>serovars</a:t>
            </a:r>
            <a:r>
              <a:rPr lang="en-US" dirty="0"/>
              <a:t> </a:t>
            </a:r>
            <a:r>
              <a:rPr lang="en-US" b="1" dirty="0" err="1"/>
              <a:t>canicola</a:t>
            </a:r>
            <a:r>
              <a:rPr lang="en-US" dirty="0"/>
              <a:t> and </a:t>
            </a:r>
            <a:r>
              <a:rPr lang="en-US" b="1" dirty="0" err="1"/>
              <a:t>grippotyphosa</a:t>
            </a:r>
            <a:r>
              <a:rPr lang="en-US" dirty="0"/>
              <a:t> have been associated with kidney infections with minimal liver involvement. Whereas, the </a:t>
            </a:r>
            <a:r>
              <a:rPr lang="en-US" dirty="0" err="1"/>
              <a:t>serovars</a:t>
            </a:r>
            <a:r>
              <a:rPr lang="en-US" dirty="0"/>
              <a:t> </a:t>
            </a:r>
            <a:r>
              <a:rPr lang="en-US" b="1" dirty="0" err="1"/>
              <a:t>pomona</a:t>
            </a:r>
            <a:r>
              <a:rPr lang="en-US" dirty="0"/>
              <a:t> and </a:t>
            </a:r>
            <a:r>
              <a:rPr lang="en-US" b="1" dirty="0" err="1"/>
              <a:t>icterohaemorrhagiae</a:t>
            </a:r>
            <a:r>
              <a:rPr lang="en-US" dirty="0"/>
              <a:t> produce liver disease. Dogs younger than 6 months tend to develop more cases of liver disease regardless of the </a:t>
            </a:r>
            <a:r>
              <a:rPr lang="en-US" dirty="0" err="1"/>
              <a:t>serovar</a:t>
            </a:r>
            <a:r>
              <a:rPr lang="en-US" dirty="0"/>
              <a:t>. </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8210"/>
            <a:ext cx="7022049" cy="4801549"/>
          </a:xfrm>
          <a:prstGeom prst="rect">
            <a:avLst/>
          </a:prstGeom>
          <a:ln>
            <a:noFill/>
          </a:ln>
          <a:effectLst>
            <a:softEdge rad="112500"/>
          </a:effectLst>
        </p:spPr>
      </p:pic>
      <p:sp>
        <p:nvSpPr>
          <p:cNvPr id="5" name="Slayt Numarası Yer Tutucusu 4"/>
          <p:cNvSpPr>
            <a:spLocks noGrp="1"/>
          </p:cNvSpPr>
          <p:nvPr>
            <p:ph type="sldNum" sz="quarter" idx="12"/>
          </p:nvPr>
        </p:nvSpPr>
        <p:spPr/>
        <p:txBody>
          <a:bodyPr/>
          <a:lstStyle/>
          <a:p>
            <a:fld id="{C49AD610-8F75-4BB0-A093-645472BC3D06}" type="slidenum">
              <a:rPr lang="tr-TR" smtClean="0"/>
              <a:t>13</a:t>
            </a:fld>
            <a:endParaRPr lang="tr-TR"/>
          </a:p>
        </p:txBody>
      </p:sp>
    </p:spTree>
    <p:extLst>
      <p:ext uri="{BB962C8B-B14F-4D97-AF65-F5344CB8AC3E}">
        <p14:creationId xmlns:p14="http://schemas.microsoft.com/office/powerpoint/2010/main" val="16165120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21212" y="679572"/>
            <a:ext cx="10070788" cy="5794584"/>
          </a:xfrm>
        </p:spPr>
        <p:txBody>
          <a:bodyPr>
            <a:normAutofit lnSpcReduction="10000"/>
          </a:bodyPr>
          <a:lstStyle/>
          <a:p>
            <a:pPr marL="0" indent="0">
              <a:buNone/>
            </a:pPr>
            <a:r>
              <a:rPr lang="tr-TR" dirty="0" smtClean="0"/>
              <a:t> </a:t>
            </a:r>
          </a:p>
          <a:p>
            <a:r>
              <a:rPr lang="tr-TR" dirty="0" err="1" smtClean="0"/>
              <a:t>Acute</a:t>
            </a:r>
            <a:r>
              <a:rPr lang="tr-TR" dirty="0" smtClean="0"/>
              <a:t> </a:t>
            </a:r>
            <a:r>
              <a:rPr lang="tr-TR" dirty="0" err="1" smtClean="0"/>
              <a:t>Leptospirosis</a:t>
            </a:r>
            <a:r>
              <a:rPr lang="tr-TR" dirty="0" smtClean="0"/>
              <a:t>: </a:t>
            </a:r>
          </a:p>
          <a:p>
            <a:pPr marL="0" indent="0">
              <a:buNone/>
            </a:pPr>
            <a:r>
              <a:rPr lang="tr-TR" dirty="0" smtClean="0"/>
              <a:t>     </a:t>
            </a:r>
            <a:r>
              <a:rPr lang="tr-TR" sz="2400" b="1" dirty="0" err="1" smtClean="0"/>
              <a:t>Liver</a:t>
            </a:r>
            <a:r>
              <a:rPr lang="tr-TR" sz="2400" b="1" dirty="0" smtClean="0"/>
              <a:t>; </a:t>
            </a:r>
            <a:r>
              <a:rPr lang="tr-TR" sz="2400" b="1" dirty="0" err="1" smtClean="0"/>
              <a:t>macroscopic</a:t>
            </a:r>
            <a:r>
              <a:rPr lang="tr-TR" sz="2400" b="1" dirty="0" smtClean="0"/>
              <a:t> </a:t>
            </a:r>
            <a:r>
              <a:rPr lang="tr-TR" sz="2400" b="1" dirty="0" err="1" smtClean="0"/>
              <a:t>picture</a:t>
            </a:r>
            <a:r>
              <a:rPr lang="tr-TR" sz="2400" b="1" dirty="0" smtClean="0"/>
              <a:t>: </a:t>
            </a:r>
          </a:p>
          <a:p>
            <a:pPr marL="0" indent="0">
              <a:buNone/>
            </a:pPr>
            <a:r>
              <a:rPr lang="tr-TR" dirty="0" smtClean="0"/>
              <a:t>     </a:t>
            </a:r>
            <a:r>
              <a:rPr lang="tr-TR" dirty="0" err="1" smtClean="0"/>
              <a:t>The</a:t>
            </a:r>
            <a:r>
              <a:rPr lang="tr-TR" dirty="0" smtClean="0"/>
              <a:t> </a:t>
            </a:r>
            <a:r>
              <a:rPr lang="tr-TR" dirty="0" err="1" smtClean="0"/>
              <a:t>liver</a:t>
            </a:r>
            <a:r>
              <a:rPr lang="tr-TR" dirty="0" smtClean="0"/>
              <a:t> is </a:t>
            </a:r>
            <a:r>
              <a:rPr lang="tr-TR" dirty="0" err="1" smtClean="0"/>
              <a:t>enlarged</a:t>
            </a:r>
            <a:r>
              <a:rPr lang="tr-TR" dirty="0" smtClean="0"/>
              <a:t> </a:t>
            </a:r>
            <a:r>
              <a:rPr lang="tr-TR" dirty="0" err="1" smtClean="0"/>
              <a:t>and</a:t>
            </a:r>
            <a:r>
              <a:rPr lang="tr-TR" dirty="0" smtClean="0"/>
              <a:t> </a:t>
            </a:r>
            <a:r>
              <a:rPr lang="tr-TR" dirty="0" err="1" smtClean="0"/>
              <a:t>yellow</a:t>
            </a:r>
            <a:r>
              <a:rPr lang="tr-TR" dirty="0" smtClean="0"/>
              <a:t> in </a:t>
            </a:r>
            <a:r>
              <a:rPr lang="tr-TR" dirty="0" err="1" smtClean="0"/>
              <a:t>color</a:t>
            </a:r>
            <a:r>
              <a:rPr lang="tr-TR" dirty="0" smtClean="0"/>
              <a:t>.  </a:t>
            </a:r>
          </a:p>
          <a:p>
            <a:pPr marL="0" indent="0">
              <a:buNone/>
            </a:pPr>
            <a:r>
              <a:rPr lang="tr-TR" dirty="0"/>
              <a:t> </a:t>
            </a:r>
            <a:r>
              <a:rPr lang="tr-TR" dirty="0" smtClean="0"/>
              <a:t>    </a:t>
            </a:r>
            <a:r>
              <a:rPr lang="tr-TR" dirty="0" err="1" smtClean="0"/>
              <a:t>Yellow</a:t>
            </a:r>
            <a:r>
              <a:rPr lang="tr-TR" dirty="0" smtClean="0"/>
              <a:t> </a:t>
            </a:r>
            <a:r>
              <a:rPr lang="tr-TR" dirty="0" err="1" smtClean="0"/>
              <a:t>colour</a:t>
            </a:r>
            <a:r>
              <a:rPr lang="tr-TR" dirty="0" smtClean="0"/>
              <a:t> </a:t>
            </a:r>
            <a:r>
              <a:rPr lang="tr-TR" dirty="0" err="1" smtClean="0"/>
              <a:t>due</a:t>
            </a:r>
            <a:r>
              <a:rPr lang="tr-TR" dirty="0" smtClean="0"/>
              <a:t> </a:t>
            </a:r>
            <a:r>
              <a:rPr lang="tr-TR" dirty="0" err="1" smtClean="0"/>
              <a:t>to</a:t>
            </a:r>
            <a:r>
              <a:rPr lang="tr-TR" dirty="0" smtClean="0"/>
              <a:t> </a:t>
            </a:r>
            <a:r>
              <a:rPr lang="tr-TR" dirty="0" err="1" smtClean="0"/>
              <a:t>icterus</a:t>
            </a:r>
            <a:r>
              <a:rPr lang="tr-TR" dirty="0" smtClean="0"/>
              <a:t>. </a:t>
            </a:r>
          </a:p>
          <a:p>
            <a:pPr marL="0" indent="0">
              <a:buNone/>
            </a:pPr>
            <a:r>
              <a:rPr lang="tr-TR" dirty="0"/>
              <a:t> </a:t>
            </a:r>
            <a:r>
              <a:rPr lang="tr-TR" dirty="0" smtClean="0"/>
              <a:t>    Small </a:t>
            </a:r>
            <a:r>
              <a:rPr lang="tr-TR" dirty="0" err="1" smtClean="0"/>
              <a:t>hemorrhages</a:t>
            </a:r>
            <a:r>
              <a:rPr lang="tr-TR" dirty="0" smtClean="0"/>
              <a:t> on </a:t>
            </a:r>
            <a:r>
              <a:rPr lang="tr-TR" dirty="0" err="1" smtClean="0"/>
              <a:t>the</a:t>
            </a:r>
            <a:r>
              <a:rPr lang="tr-TR" dirty="0" smtClean="0"/>
              <a:t> </a:t>
            </a:r>
            <a:r>
              <a:rPr lang="tr-TR" dirty="0" err="1" smtClean="0"/>
              <a:t>pleura</a:t>
            </a:r>
            <a:r>
              <a:rPr lang="tr-TR" dirty="0" smtClean="0"/>
              <a:t>, </a:t>
            </a:r>
            <a:r>
              <a:rPr lang="tr-TR" dirty="0" err="1" smtClean="0"/>
              <a:t>pericardium</a:t>
            </a:r>
            <a:r>
              <a:rPr lang="tr-TR" dirty="0" smtClean="0"/>
              <a:t> </a:t>
            </a:r>
            <a:r>
              <a:rPr lang="tr-TR" dirty="0" err="1" smtClean="0"/>
              <a:t>and</a:t>
            </a:r>
            <a:r>
              <a:rPr lang="tr-TR" dirty="0" smtClean="0"/>
              <a:t> </a:t>
            </a:r>
            <a:r>
              <a:rPr lang="tr-TR" dirty="0" err="1" smtClean="0"/>
              <a:t>peritoneum</a:t>
            </a:r>
            <a:r>
              <a:rPr lang="tr-TR" dirty="0" smtClean="0"/>
              <a:t>. </a:t>
            </a:r>
          </a:p>
          <a:p>
            <a:pPr marL="0" indent="0">
              <a:buNone/>
            </a:pPr>
            <a:endParaRPr lang="tr-TR" dirty="0"/>
          </a:p>
          <a:p>
            <a:pPr marL="0" indent="0">
              <a:buNone/>
            </a:pPr>
            <a:r>
              <a:rPr lang="tr-TR" dirty="0" smtClean="0"/>
              <a:t> </a:t>
            </a:r>
          </a:p>
          <a:p>
            <a:pPr marL="0" indent="0">
              <a:buNone/>
            </a:pPr>
            <a:r>
              <a:rPr lang="tr-TR" dirty="0"/>
              <a:t> </a:t>
            </a:r>
            <a:r>
              <a:rPr lang="tr-TR" dirty="0" smtClean="0"/>
              <a:t>    </a:t>
            </a:r>
            <a:r>
              <a:rPr lang="tr-TR" sz="2400" b="1" dirty="0" err="1" smtClean="0"/>
              <a:t>Liver</a:t>
            </a:r>
            <a:r>
              <a:rPr lang="tr-TR" sz="2400" b="1" dirty="0" smtClean="0"/>
              <a:t>; </a:t>
            </a:r>
            <a:r>
              <a:rPr lang="tr-TR" sz="2400" b="1" dirty="0" err="1" smtClean="0"/>
              <a:t>microscopic</a:t>
            </a:r>
            <a:r>
              <a:rPr lang="tr-TR" sz="2400" b="1" dirty="0" smtClean="0"/>
              <a:t> </a:t>
            </a:r>
            <a:r>
              <a:rPr lang="tr-TR" sz="2400" b="1" dirty="0" err="1" smtClean="0"/>
              <a:t>picture</a:t>
            </a:r>
            <a:r>
              <a:rPr lang="tr-TR" sz="2400" b="1" dirty="0" smtClean="0"/>
              <a:t>: </a:t>
            </a:r>
          </a:p>
          <a:p>
            <a:pPr marL="0" indent="0">
              <a:buNone/>
            </a:pPr>
            <a:r>
              <a:rPr lang="tr-TR" dirty="0"/>
              <a:t> </a:t>
            </a:r>
            <a:r>
              <a:rPr lang="tr-TR" dirty="0" smtClean="0"/>
              <a:t>    </a:t>
            </a:r>
            <a:r>
              <a:rPr lang="tr-TR" dirty="0" err="1" smtClean="0"/>
              <a:t>Coagulative</a:t>
            </a:r>
            <a:r>
              <a:rPr lang="tr-TR" dirty="0" smtClean="0"/>
              <a:t> </a:t>
            </a:r>
            <a:r>
              <a:rPr lang="tr-TR" dirty="0" err="1" smtClean="0"/>
              <a:t>necrosis</a:t>
            </a:r>
            <a:r>
              <a:rPr lang="tr-TR" dirty="0" smtClean="0"/>
              <a:t> in </a:t>
            </a:r>
            <a:r>
              <a:rPr lang="tr-TR" dirty="0" err="1" smtClean="0"/>
              <a:t>hepatic</a:t>
            </a:r>
            <a:r>
              <a:rPr lang="tr-TR" dirty="0" smtClean="0"/>
              <a:t> </a:t>
            </a:r>
            <a:r>
              <a:rPr lang="tr-TR" dirty="0" err="1" smtClean="0"/>
              <a:t>cells</a:t>
            </a:r>
            <a:r>
              <a:rPr lang="tr-TR" dirty="0" smtClean="0"/>
              <a:t>. </a:t>
            </a:r>
          </a:p>
          <a:p>
            <a:pPr marL="0" indent="0">
              <a:buNone/>
            </a:pPr>
            <a:r>
              <a:rPr lang="tr-TR" dirty="0"/>
              <a:t> </a:t>
            </a:r>
            <a:r>
              <a:rPr lang="tr-TR" dirty="0" smtClean="0"/>
              <a:t>    </a:t>
            </a:r>
            <a:r>
              <a:rPr lang="tr-TR" dirty="0" err="1" smtClean="0"/>
              <a:t>Dissociation</a:t>
            </a:r>
            <a:r>
              <a:rPr lang="tr-TR" dirty="0" smtClean="0"/>
              <a:t> of </a:t>
            </a:r>
            <a:r>
              <a:rPr lang="tr-TR" dirty="0" err="1" smtClean="0"/>
              <a:t>the</a:t>
            </a:r>
            <a:r>
              <a:rPr lang="tr-TR" dirty="0" smtClean="0"/>
              <a:t> </a:t>
            </a:r>
            <a:r>
              <a:rPr lang="tr-TR" dirty="0" err="1" smtClean="0"/>
              <a:t>hepatic</a:t>
            </a:r>
            <a:r>
              <a:rPr lang="tr-TR" dirty="0" smtClean="0"/>
              <a:t> </a:t>
            </a:r>
            <a:r>
              <a:rPr lang="tr-TR" dirty="0" err="1" smtClean="0"/>
              <a:t>cells</a:t>
            </a:r>
            <a:r>
              <a:rPr lang="tr-TR" dirty="0" smtClean="0"/>
              <a:t> </a:t>
            </a:r>
          </a:p>
          <a:p>
            <a:pPr marL="0" indent="0">
              <a:buNone/>
            </a:pPr>
            <a:r>
              <a:rPr lang="tr-TR" dirty="0"/>
              <a:t> </a:t>
            </a:r>
            <a:r>
              <a:rPr lang="tr-TR" dirty="0" smtClean="0"/>
              <a:t>    </a:t>
            </a:r>
            <a:r>
              <a:rPr lang="tr-TR" dirty="0" err="1" smtClean="0"/>
              <a:t>Hemolytic</a:t>
            </a:r>
            <a:r>
              <a:rPr lang="tr-TR" dirty="0" smtClean="0"/>
              <a:t> </a:t>
            </a:r>
            <a:r>
              <a:rPr lang="tr-TR" dirty="0" err="1" smtClean="0"/>
              <a:t>jaundice</a:t>
            </a:r>
            <a:r>
              <a:rPr lang="tr-TR" dirty="0" smtClean="0"/>
              <a:t> </a:t>
            </a:r>
            <a:r>
              <a:rPr lang="tr-TR" dirty="0" err="1" smtClean="0"/>
              <a:t>with</a:t>
            </a:r>
            <a:r>
              <a:rPr lang="tr-TR" dirty="0" smtClean="0"/>
              <a:t> </a:t>
            </a:r>
            <a:r>
              <a:rPr lang="tr-TR" dirty="0" err="1" smtClean="0"/>
              <a:t>dilation</a:t>
            </a:r>
            <a:r>
              <a:rPr lang="tr-TR" dirty="0" smtClean="0"/>
              <a:t> of </a:t>
            </a:r>
            <a:r>
              <a:rPr lang="tr-TR" dirty="0" err="1" smtClean="0"/>
              <a:t>the</a:t>
            </a:r>
            <a:r>
              <a:rPr lang="tr-TR" dirty="0" smtClean="0"/>
              <a:t> bile. </a:t>
            </a:r>
          </a:p>
          <a:p>
            <a:pPr marL="0" indent="0">
              <a:buNone/>
            </a:pPr>
            <a:r>
              <a:rPr lang="tr-TR" dirty="0"/>
              <a:t> </a:t>
            </a:r>
            <a:r>
              <a:rPr lang="tr-TR" dirty="0" smtClean="0"/>
              <a:t>    </a:t>
            </a:r>
            <a:r>
              <a:rPr lang="tr-TR" dirty="0" err="1" smtClean="0"/>
              <a:t>Hemosiderosis</a:t>
            </a:r>
            <a:r>
              <a:rPr lang="tr-TR" dirty="0" smtClean="0"/>
              <a:t> </a:t>
            </a:r>
            <a:r>
              <a:rPr lang="tr-TR" dirty="0" err="1" smtClean="0"/>
              <a:t>are</a:t>
            </a:r>
            <a:r>
              <a:rPr lang="tr-TR" dirty="0" smtClean="0"/>
              <a:t> </a:t>
            </a:r>
            <a:r>
              <a:rPr lang="tr-TR" dirty="0" err="1" smtClean="0"/>
              <a:t>seen</a:t>
            </a:r>
            <a:r>
              <a:rPr lang="tr-TR" dirty="0" smtClean="0"/>
              <a:t> in </a:t>
            </a:r>
            <a:r>
              <a:rPr lang="tr-TR" dirty="0" err="1" smtClean="0"/>
              <a:t>the</a:t>
            </a:r>
            <a:r>
              <a:rPr lang="tr-TR" dirty="0" smtClean="0"/>
              <a:t> </a:t>
            </a:r>
            <a:r>
              <a:rPr lang="tr-TR" dirty="0" err="1" smtClean="0"/>
              <a:t>kupffer</a:t>
            </a:r>
            <a:r>
              <a:rPr lang="tr-TR" dirty="0" smtClean="0"/>
              <a:t> </a:t>
            </a:r>
            <a:r>
              <a:rPr lang="tr-TR" dirty="0" err="1" smtClean="0"/>
              <a:t>cells</a:t>
            </a:r>
            <a:r>
              <a:rPr lang="tr-TR" dirty="0" smtClean="0"/>
              <a:t>. </a:t>
            </a:r>
          </a:p>
          <a:p>
            <a:pPr marL="0" indent="0">
              <a:buNone/>
            </a:pPr>
            <a:r>
              <a:rPr lang="tr-TR" dirty="0"/>
              <a:t> </a:t>
            </a:r>
            <a:r>
              <a:rPr lang="tr-TR" dirty="0" smtClean="0"/>
              <a:t>    </a:t>
            </a:r>
          </a:p>
          <a:p>
            <a:endParaRPr lang="tr-TR" dirty="0"/>
          </a:p>
        </p:txBody>
      </p:sp>
      <p:sp>
        <p:nvSpPr>
          <p:cNvPr id="4" name="Slayt Numarası Yer Tutucusu 3"/>
          <p:cNvSpPr>
            <a:spLocks noGrp="1"/>
          </p:cNvSpPr>
          <p:nvPr>
            <p:ph type="sldNum" sz="quarter" idx="12"/>
          </p:nvPr>
        </p:nvSpPr>
        <p:spPr/>
        <p:txBody>
          <a:bodyPr/>
          <a:lstStyle/>
          <a:p>
            <a:fld id="{C49AD610-8F75-4BB0-A093-645472BC3D06}" type="slidenum">
              <a:rPr lang="tr-TR" smtClean="0"/>
              <a:t>14</a:t>
            </a:fld>
            <a:endParaRPr lang="tr-TR"/>
          </a:p>
        </p:txBody>
      </p:sp>
    </p:spTree>
    <p:extLst>
      <p:ext uri="{BB962C8B-B14F-4D97-AF65-F5344CB8AC3E}">
        <p14:creationId xmlns:p14="http://schemas.microsoft.com/office/powerpoint/2010/main" val="41687379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4842" y="655479"/>
            <a:ext cx="6219576" cy="4208881"/>
          </a:xfrm>
          <a:prstGeom prst="rect">
            <a:avLst/>
          </a:prstGeom>
          <a:ln>
            <a:noFill/>
          </a:ln>
          <a:effectLst>
            <a:softEdge rad="112500"/>
          </a:effectLst>
        </p:spPr>
      </p:pic>
      <p:sp>
        <p:nvSpPr>
          <p:cNvPr id="5" name="Dikdörtgen 4"/>
          <p:cNvSpPr/>
          <p:nvPr/>
        </p:nvSpPr>
        <p:spPr>
          <a:xfrm>
            <a:off x="4535383" y="5451227"/>
            <a:ext cx="7133684" cy="923330"/>
          </a:xfrm>
          <a:prstGeom prst="rect">
            <a:avLst/>
          </a:prstGeom>
          <a:noFill/>
        </p:spPr>
        <p:txBody>
          <a:bodyPr wrap="none" lIns="91440" tIns="45720" rIns="91440" bIns="45720">
            <a:spAutoFit/>
          </a:bodyPr>
          <a:lstStyle/>
          <a:p>
            <a:pPr algn="ctr"/>
            <a:r>
              <a:rPr lang="tr-TR" sz="5400" b="0" cap="none" spc="0" dirty="0" err="1" smtClean="0">
                <a:ln w="0"/>
                <a:solidFill>
                  <a:schemeClr val="tx1"/>
                </a:solidFill>
                <a:effectLst>
                  <a:outerShdw blurRad="38100" dist="19050" dir="2700000" algn="tl" rotWithShape="0">
                    <a:schemeClr val="dk1">
                      <a:alpha val="40000"/>
                    </a:schemeClr>
                  </a:outerShdw>
                </a:effectLst>
              </a:rPr>
              <a:t>Macroscopic</a:t>
            </a:r>
            <a:r>
              <a:rPr lang="tr-TR" sz="5400" b="0" cap="none" spc="0" dirty="0" smtClean="0">
                <a:ln w="0"/>
                <a:solidFill>
                  <a:schemeClr val="tx1"/>
                </a:solidFill>
                <a:effectLst>
                  <a:outerShdw blurRad="38100" dist="19050" dir="2700000" algn="tl" rotWithShape="0">
                    <a:schemeClr val="dk1">
                      <a:alpha val="40000"/>
                    </a:schemeClr>
                  </a:outerShdw>
                </a:effectLst>
              </a:rPr>
              <a:t> Picture</a:t>
            </a:r>
            <a:endParaRPr lang="tr-TR" sz="5400" b="0" cap="none" spc="0" dirty="0">
              <a:ln w="0"/>
              <a:solidFill>
                <a:schemeClr val="tx1"/>
              </a:solidFill>
              <a:effectLst>
                <a:outerShdw blurRad="38100" dist="19050" dir="2700000" algn="tl" rotWithShape="0">
                  <a:schemeClr val="dk1">
                    <a:alpha val="40000"/>
                  </a:schemeClr>
                </a:outerShdw>
              </a:effectLst>
            </a:endParaRPr>
          </a:p>
        </p:txBody>
      </p:sp>
      <p:sp>
        <p:nvSpPr>
          <p:cNvPr id="6" name="Dikdörtgen 5"/>
          <p:cNvSpPr/>
          <p:nvPr/>
        </p:nvSpPr>
        <p:spPr>
          <a:xfrm>
            <a:off x="7223168" y="2803934"/>
            <a:ext cx="3385863" cy="400110"/>
          </a:xfrm>
          <a:prstGeom prst="rect">
            <a:avLst/>
          </a:prstGeom>
        </p:spPr>
        <p:txBody>
          <a:bodyPr wrap="none">
            <a:spAutoFit/>
          </a:bodyPr>
          <a:lstStyle/>
          <a:p>
            <a:r>
              <a:rPr lang="tr-TR" sz="2000" dirty="0" err="1" smtClean="0"/>
              <a:t>Yellow</a:t>
            </a:r>
            <a:r>
              <a:rPr lang="tr-TR" sz="2000" dirty="0" smtClean="0"/>
              <a:t> </a:t>
            </a:r>
            <a:r>
              <a:rPr lang="tr-TR" sz="2000" dirty="0" err="1" smtClean="0"/>
              <a:t>liver</a:t>
            </a:r>
            <a:r>
              <a:rPr lang="tr-TR" sz="2000" dirty="0" smtClean="0"/>
              <a:t> </a:t>
            </a:r>
            <a:r>
              <a:rPr lang="tr-TR" sz="2000" dirty="0" err="1" smtClean="0"/>
              <a:t>due</a:t>
            </a:r>
            <a:r>
              <a:rPr lang="tr-TR" sz="2000" dirty="0" smtClean="0"/>
              <a:t> </a:t>
            </a:r>
            <a:r>
              <a:rPr lang="tr-TR" sz="2000" dirty="0" err="1" smtClean="0"/>
              <a:t>to</a:t>
            </a:r>
            <a:r>
              <a:rPr lang="tr-TR" sz="2000" dirty="0" smtClean="0"/>
              <a:t> </a:t>
            </a:r>
            <a:r>
              <a:rPr lang="tr-TR" sz="2000" dirty="0" err="1" smtClean="0"/>
              <a:t>icterus</a:t>
            </a:r>
            <a:r>
              <a:rPr lang="tr-TR" sz="2000" dirty="0" smtClean="0"/>
              <a:t>.</a:t>
            </a:r>
            <a:endParaRPr lang="tr-TR" sz="2000" dirty="0"/>
          </a:p>
        </p:txBody>
      </p:sp>
      <p:sp>
        <p:nvSpPr>
          <p:cNvPr id="3" name="Slayt Numarası Yer Tutucusu 2"/>
          <p:cNvSpPr>
            <a:spLocks noGrp="1"/>
          </p:cNvSpPr>
          <p:nvPr>
            <p:ph type="sldNum" sz="quarter" idx="12"/>
          </p:nvPr>
        </p:nvSpPr>
        <p:spPr/>
        <p:txBody>
          <a:bodyPr/>
          <a:lstStyle/>
          <a:p>
            <a:fld id="{C49AD610-8F75-4BB0-A093-645472BC3D06}" type="slidenum">
              <a:rPr lang="tr-TR" smtClean="0"/>
              <a:t>15</a:t>
            </a:fld>
            <a:endParaRPr lang="tr-TR"/>
          </a:p>
        </p:txBody>
      </p:sp>
    </p:spTree>
    <p:extLst>
      <p:ext uri="{BB962C8B-B14F-4D97-AF65-F5344CB8AC3E}">
        <p14:creationId xmlns:p14="http://schemas.microsoft.com/office/powerpoint/2010/main" val="34887581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4038" y="464136"/>
            <a:ext cx="4436885" cy="3571692"/>
          </a:xfrm>
          <a:prstGeom prst="rect">
            <a:avLst/>
          </a:prstGeom>
          <a:ln>
            <a:noFill/>
          </a:ln>
          <a:effectLst>
            <a:softEdge rad="112500"/>
          </a:effectLst>
        </p:spPr>
      </p:pic>
      <p:sp>
        <p:nvSpPr>
          <p:cNvPr id="5" name="Dikdörtgen 4"/>
          <p:cNvSpPr/>
          <p:nvPr/>
        </p:nvSpPr>
        <p:spPr>
          <a:xfrm>
            <a:off x="554038" y="4538253"/>
            <a:ext cx="4428419" cy="707886"/>
          </a:xfrm>
          <a:prstGeom prst="rect">
            <a:avLst/>
          </a:prstGeom>
        </p:spPr>
        <p:txBody>
          <a:bodyPr wrap="square">
            <a:spAutoFit/>
          </a:bodyPr>
          <a:lstStyle/>
          <a:p>
            <a:r>
              <a:rPr lang="tr-TR" sz="2000" dirty="0" err="1" smtClean="0"/>
              <a:t>Dissociation</a:t>
            </a:r>
            <a:r>
              <a:rPr lang="tr-TR" sz="2000" dirty="0" smtClean="0"/>
              <a:t> </a:t>
            </a:r>
            <a:r>
              <a:rPr lang="tr-TR" sz="2000" dirty="0" err="1" smtClean="0"/>
              <a:t>and</a:t>
            </a:r>
            <a:r>
              <a:rPr lang="tr-TR" sz="2000" dirty="0" smtClean="0"/>
              <a:t> </a:t>
            </a:r>
            <a:r>
              <a:rPr lang="tr-TR" sz="2000" dirty="0" err="1" smtClean="0"/>
              <a:t>individualisation</a:t>
            </a:r>
            <a:r>
              <a:rPr lang="tr-TR" sz="2000" dirty="0" smtClean="0"/>
              <a:t> in </a:t>
            </a:r>
            <a:r>
              <a:rPr lang="tr-TR" sz="2000" dirty="0" err="1" smtClean="0"/>
              <a:t>hepatic</a:t>
            </a:r>
            <a:r>
              <a:rPr lang="tr-TR" sz="2000" dirty="0" smtClean="0"/>
              <a:t> </a:t>
            </a:r>
            <a:r>
              <a:rPr lang="tr-TR" sz="2000" dirty="0" err="1" smtClean="0"/>
              <a:t>cells</a:t>
            </a:r>
            <a:r>
              <a:rPr lang="tr-TR" sz="2000" dirty="0" smtClean="0"/>
              <a:t>.</a:t>
            </a:r>
            <a:endParaRPr lang="tr-TR" sz="2000" dirty="0"/>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1" y="1670544"/>
            <a:ext cx="5207000" cy="3190875"/>
          </a:xfrm>
          <a:prstGeom prst="rect">
            <a:avLst/>
          </a:prstGeom>
          <a:ln>
            <a:noFill/>
          </a:ln>
          <a:effectLst>
            <a:softEdge rad="112500"/>
          </a:effectLst>
        </p:spPr>
      </p:pic>
      <p:sp>
        <p:nvSpPr>
          <p:cNvPr id="7" name="Dikdörtgen 6"/>
          <p:cNvSpPr/>
          <p:nvPr/>
        </p:nvSpPr>
        <p:spPr>
          <a:xfrm>
            <a:off x="5031885" y="5483810"/>
            <a:ext cx="6798657" cy="923330"/>
          </a:xfrm>
          <a:prstGeom prst="rect">
            <a:avLst/>
          </a:prstGeom>
          <a:noFill/>
        </p:spPr>
        <p:txBody>
          <a:bodyPr wrap="none" lIns="91440" tIns="45720" rIns="91440" bIns="45720">
            <a:spAutoFit/>
          </a:bodyPr>
          <a:lstStyle/>
          <a:p>
            <a:pPr algn="ctr"/>
            <a:r>
              <a:rPr lang="tr-TR" sz="5400" b="0" cap="none" spc="0" dirty="0" err="1" smtClean="0">
                <a:ln w="0"/>
                <a:solidFill>
                  <a:schemeClr val="tx1"/>
                </a:solidFill>
                <a:effectLst>
                  <a:outerShdw blurRad="38100" dist="19050" dir="2700000" algn="tl" rotWithShape="0">
                    <a:schemeClr val="dk1">
                      <a:alpha val="40000"/>
                    </a:schemeClr>
                  </a:outerShdw>
                </a:effectLst>
              </a:rPr>
              <a:t>Microscopic</a:t>
            </a:r>
            <a:r>
              <a:rPr lang="tr-TR" sz="5400" b="0" cap="none" spc="0" dirty="0" smtClean="0">
                <a:ln w="0"/>
                <a:solidFill>
                  <a:schemeClr val="tx1"/>
                </a:solidFill>
                <a:effectLst>
                  <a:outerShdw blurRad="38100" dist="19050" dir="2700000" algn="tl" rotWithShape="0">
                    <a:schemeClr val="dk1">
                      <a:alpha val="40000"/>
                    </a:schemeClr>
                  </a:outerShdw>
                </a:effectLst>
              </a:rPr>
              <a:t> </a:t>
            </a:r>
            <a:r>
              <a:rPr lang="tr-TR" sz="5400" dirty="0">
                <a:ln w="0"/>
                <a:effectLst>
                  <a:outerShdw blurRad="38100" dist="19050" dir="2700000" algn="tl" rotWithShape="0">
                    <a:schemeClr val="dk1">
                      <a:alpha val="40000"/>
                    </a:schemeClr>
                  </a:outerShdw>
                </a:effectLst>
              </a:rPr>
              <a:t>P</a:t>
            </a:r>
            <a:r>
              <a:rPr lang="tr-TR" sz="5400" b="0" cap="none" spc="0" dirty="0" smtClean="0">
                <a:ln w="0"/>
                <a:solidFill>
                  <a:schemeClr val="tx1"/>
                </a:solidFill>
                <a:effectLst>
                  <a:outerShdw blurRad="38100" dist="19050" dir="2700000" algn="tl" rotWithShape="0">
                    <a:schemeClr val="dk1">
                      <a:alpha val="40000"/>
                    </a:schemeClr>
                  </a:outerShdw>
                </a:effectLst>
              </a:rPr>
              <a:t>icture</a:t>
            </a:r>
            <a:endParaRPr lang="tr-TR" sz="5400" b="0" cap="none" spc="0" dirty="0">
              <a:ln w="0"/>
              <a:solidFill>
                <a:schemeClr val="tx1"/>
              </a:solidFill>
              <a:effectLst>
                <a:outerShdw blurRad="38100" dist="19050" dir="2700000" algn="tl" rotWithShape="0">
                  <a:schemeClr val="dk1">
                    <a:alpha val="40000"/>
                  </a:schemeClr>
                </a:outerShdw>
              </a:effectLst>
            </a:endParaRPr>
          </a:p>
        </p:txBody>
      </p:sp>
      <p:sp>
        <p:nvSpPr>
          <p:cNvPr id="3" name="Slayt Numarası Yer Tutucusu 2"/>
          <p:cNvSpPr>
            <a:spLocks noGrp="1"/>
          </p:cNvSpPr>
          <p:nvPr>
            <p:ph type="sldNum" sz="quarter" idx="12"/>
          </p:nvPr>
        </p:nvSpPr>
        <p:spPr/>
        <p:txBody>
          <a:bodyPr/>
          <a:lstStyle/>
          <a:p>
            <a:fld id="{C49AD610-8F75-4BB0-A093-645472BC3D06}" type="slidenum">
              <a:rPr lang="tr-TR" smtClean="0"/>
              <a:t>16</a:t>
            </a:fld>
            <a:endParaRPr lang="tr-TR"/>
          </a:p>
        </p:txBody>
      </p:sp>
    </p:spTree>
    <p:extLst>
      <p:ext uri="{BB962C8B-B14F-4D97-AF65-F5344CB8AC3E}">
        <p14:creationId xmlns:p14="http://schemas.microsoft.com/office/powerpoint/2010/main" val="14001141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V_26_08_606_f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178" y="115719"/>
            <a:ext cx="9425153" cy="66235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2"/>
          </p:nvPr>
        </p:nvSpPr>
        <p:spPr/>
        <p:txBody>
          <a:bodyPr/>
          <a:lstStyle/>
          <a:p>
            <a:fld id="{C49AD610-8F75-4BB0-A093-645472BC3D06}" type="slidenum">
              <a:rPr lang="tr-TR" smtClean="0"/>
              <a:t>17</a:t>
            </a:fld>
            <a:endParaRPr lang="tr-TR"/>
          </a:p>
        </p:txBody>
      </p:sp>
    </p:spTree>
    <p:extLst>
      <p:ext uri="{BB962C8B-B14F-4D97-AF65-F5344CB8AC3E}">
        <p14:creationId xmlns:p14="http://schemas.microsoft.com/office/powerpoint/2010/main" val="31613380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21122" y="1"/>
            <a:ext cx="6831418" cy="6858000"/>
          </a:xfrm>
        </p:spPr>
        <p:txBody>
          <a:bodyPr>
            <a:normAutofit/>
          </a:bodyPr>
          <a:lstStyle/>
          <a:p>
            <a:pPr marL="0" indent="0">
              <a:buNone/>
            </a:pPr>
            <a:r>
              <a:rPr lang="tr-TR" dirty="0" smtClean="0"/>
              <a:t>    </a:t>
            </a:r>
            <a:r>
              <a:rPr lang="tr-TR" sz="4800" dirty="0" err="1" smtClean="0">
                <a:solidFill>
                  <a:schemeClr val="bg2">
                    <a:lumMod val="20000"/>
                    <a:lumOff val="80000"/>
                  </a:schemeClr>
                </a:solidFill>
              </a:rPr>
              <a:t>Clinical</a:t>
            </a:r>
            <a:r>
              <a:rPr lang="tr-TR" sz="4800" dirty="0" smtClean="0">
                <a:solidFill>
                  <a:schemeClr val="bg2">
                    <a:lumMod val="20000"/>
                    <a:lumOff val="80000"/>
                  </a:schemeClr>
                </a:solidFill>
              </a:rPr>
              <a:t> </a:t>
            </a:r>
            <a:r>
              <a:rPr lang="tr-TR" sz="4800" dirty="0" err="1" smtClean="0">
                <a:solidFill>
                  <a:schemeClr val="bg2">
                    <a:lumMod val="20000"/>
                    <a:lumOff val="80000"/>
                  </a:schemeClr>
                </a:solidFill>
              </a:rPr>
              <a:t>Signs</a:t>
            </a:r>
            <a:endParaRPr lang="tr-TR" sz="4800" dirty="0" smtClean="0">
              <a:solidFill>
                <a:schemeClr val="bg2">
                  <a:lumMod val="20000"/>
                  <a:lumOff val="80000"/>
                </a:schemeClr>
              </a:solidFill>
            </a:endParaRPr>
          </a:p>
          <a:p>
            <a:pPr algn="just"/>
            <a:r>
              <a:rPr lang="en-US" dirty="0"/>
              <a:t>The </a:t>
            </a:r>
            <a:r>
              <a:rPr lang="tr-TR" dirty="0" err="1" smtClean="0"/>
              <a:t>clinical</a:t>
            </a:r>
            <a:r>
              <a:rPr lang="tr-TR" dirty="0" smtClean="0"/>
              <a:t> </a:t>
            </a:r>
            <a:r>
              <a:rPr lang="tr-TR" dirty="0" err="1" smtClean="0"/>
              <a:t>signs</a:t>
            </a:r>
            <a:r>
              <a:rPr lang="tr-TR" dirty="0" smtClean="0"/>
              <a:t> </a:t>
            </a:r>
            <a:r>
              <a:rPr lang="en-US" dirty="0" smtClean="0"/>
              <a:t>of </a:t>
            </a:r>
            <a:r>
              <a:rPr lang="en-US" dirty="0"/>
              <a:t>canine leptospirosis depend on the </a:t>
            </a:r>
            <a:r>
              <a:rPr lang="en-US" b="1" dirty="0"/>
              <a:t>age and immunity of the host, environmental </a:t>
            </a:r>
            <a:r>
              <a:rPr lang="en-US" b="1" dirty="0" smtClean="0"/>
              <a:t>factors </a:t>
            </a:r>
            <a:r>
              <a:rPr lang="en-US" b="1" dirty="0"/>
              <a:t>affecting the bacteria, and the virulence of the infecting </a:t>
            </a:r>
            <a:r>
              <a:rPr lang="en-US" b="1" dirty="0" err="1"/>
              <a:t>serovar</a:t>
            </a:r>
            <a:r>
              <a:rPr lang="en-US" dirty="0"/>
              <a:t>. Young animals are more severely affected than adults</a:t>
            </a:r>
            <a:r>
              <a:rPr lang="en-US" dirty="0" smtClean="0"/>
              <a:t>.</a:t>
            </a:r>
            <a:r>
              <a:rPr lang="tr-TR" dirty="0" smtClean="0"/>
              <a:t> </a:t>
            </a:r>
          </a:p>
          <a:p>
            <a:pPr algn="just"/>
            <a:endParaRPr lang="tr-TR" dirty="0" smtClean="0"/>
          </a:p>
          <a:p>
            <a:pPr algn="just"/>
            <a:r>
              <a:rPr lang="tr-TR" dirty="0" err="1" smtClean="0"/>
              <a:t>In</a:t>
            </a:r>
            <a:r>
              <a:rPr lang="tr-TR" dirty="0" smtClean="0"/>
              <a:t> </a:t>
            </a:r>
            <a:r>
              <a:rPr lang="tr-TR" dirty="0"/>
              <a:t>p</a:t>
            </a:r>
            <a:r>
              <a:rPr lang="en-US" dirty="0" err="1" smtClean="0"/>
              <a:t>eracute</a:t>
            </a:r>
            <a:r>
              <a:rPr lang="en-US" dirty="0" smtClean="0"/>
              <a:t> </a:t>
            </a:r>
            <a:r>
              <a:rPr lang="tr-TR" dirty="0" err="1" smtClean="0"/>
              <a:t>infections</a:t>
            </a:r>
            <a:r>
              <a:rPr lang="tr-TR" dirty="0" smtClean="0"/>
              <a:t>, </a:t>
            </a:r>
            <a:r>
              <a:rPr lang="en-US" dirty="0" smtClean="0"/>
              <a:t>leptospirosis </a:t>
            </a:r>
            <a:r>
              <a:rPr lang="en-US" dirty="0"/>
              <a:t>can be associated with massive </a:t>
            </a:r>
            <a:r>
              <a:rPr lang="en-US" dirty="0" err="1"/>
              <a:t>leptospiremia</a:t>
            </a:r>
            <a:r>
              <a:rPr lang="en-US" dirty="0"/>
              <a:t>. Death may occur rapidly with few premonitory signs</a:t>
            </a:r>
            <a:r>
              <a:rPr lang="en-US" dirty="0" smtClean="0"/>
              <a:t>.</a:t>
            </a:r>
            <a:r>
              <a:rPr lang="tr-TR" dirty="0" smtClean="0"/>
              <a:t>  </a:t>
            </a:r>
          </a:p>
          <a:p>
            <a:pPr algn="just"/>
            <a:endParaRPr lang="tr-TR" dirty="0" smtClean="0"/>
          </a:p>
          <a:p>
            <a:pPr algn="just"/>
            <a:r>
              <a:rPr lang="en-US" dirty="0" smtClean="0"/>
              <a:t>In </a:t>
            </a:r>
            <a:r>
              <a:rPr lang="en-US" dirty="0"/>
              <a:t>acute infections a </a:t>
            </a:r>
            <a:r>
              <a:rPr lang="en-US" b="1" dirty="0"/>
              <a:t>fever of 103-104°, shivering, and muscle tenderness</a:t>
            </a:r>
            <a:r>
              <a:rPr lang="en-US" dirty="0"/>
              <a:t> are the first signs. </a:t>
            </a:r>
            <a:r>
              <a:rPr lang="en-US" dirty="0" smtClean="0"/>
              <a:t>Severely </a:t>
            </a:r>
            <a:r>
              <a:rPr lang="en-US" dirty="0"/>
              <a:t>infected dogs may develop </a:t>
            </a:r>
            <a:r>
              <a:rPr lang="en-US" b="1" dirty="0"/>
              <a:t>hypothermia and become depressed </a:t>
            </a:r>
            <a:r>
              <a:rPr lang="en-US" dirty="0"/>
              <a:t>and die before kidney or liver failure has a chance to </a:t>
            </a:r>
            <a:r>
              <a:rPr lang="en-US" dirty="0" smtClean="0"/>
              <a:t>develop. </a:t>
            </a:r>
            <a:endParaRPr lang="en-US"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835624" y="1835624"/>
            <a:ext cx="6858001" cy="3186752"/>
          </a:xfrm>
          <a:prstGeom prst="rect">
            <a:avLst/>
          </a:prstGeom>
          <a:ln>
            <a:noFill/>
          </a:ln>
          <a:effectLst>
            <a:softEdge rad="112500"/>
          </a:effectLst>
        </p:spPr>
      </p:pic>
      <p:sp>
        <p:nvSpPr>
          <p:cNvPr id="5" name="Slayt Numarası Yer Tutucusu 4"/>
          <p:cNvSpPr>
            <a:spLocks noGrp="1"/>
          </p:cNvSpPr>
          <p:nvPr>
            <p:ph type="sldNum" sz="quarter" idx="12"/>
          </p:nvPr>
        </p:nvSpPr>
        <p:spPr/>
        <p:txBody>
          <a:bodyPr/>
          <a:lstStyle/>
          <a:p>
            <a:fld id="{C49AD610-8F75-4BB0-A093-645472BC3D06}" type="slidenum">
              <a:rPr lang="tr-TR" smtClean="0"/>
              <a:t>18</a:t>
            </a:fld>
            <a:endParaRPr lang="tr-TR"/>
          </a:p>
        </p:txBody>
      </p:sp>
    </p:spTree>
    <p:extLst>
      <p:ext uri="{BB962C8B-B14F-4D97-AF65-F5344CB8AC3E}">
        <p14:creationId xmlns:p14="http://schemas.microsoft.com/office/powerpoint/2010/main" val="23448835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063416"/>
            <a:ext cx="11988800" cy="5285129"/>
          </a:xfrm>
        </p:spPr>
        <p:txBody>
          <a:bodyPr>
            <a:normAutofit/>
          </a:bodyPr>
          <a:lstStyle/>
          <a:p>
            <a:pPr marL="0" indent="0">
              <a:buNone/>
            </a:pPr>
            <a:r>
              <a:rPr lang="tr-TR" dirty="0" smtClean="0"/>
              <a:t> </a:t>
            </a:r>
          </a:p>
          <a:p>
            <a:pPr algn="just"/>
            <a:endParaRPr lang="tr-TR" dirty="0"/>
          </a:p>
          <a:p>
            <a:pPr algn="just"/>
            <a:r>
              <a:rPr lang="en-US" dirty="0" smtClean="0"/>
              <a:t>In subacute infections, the animal usually develops a </a:t>
            </a:r>
            <a:r>
              <a:rPr lang="en-US" b="1" dirty="0" smtClean="0"/>
              <a:t>fever, anorexia, vomiting, dehydration, and increased thirst.</a:t>
            </a:r>
            <a:r>
              <a:rPr lang="en-US" dirty="0" smtClean="0"/>
              <a:t> The dog may be </a:t>
            </a:r>
            <a:r>
              <a:rPr lang="en-US" b="1" dirty="0" smtClean="0"/>
              <a:t>reluctant to move due to muscle or kidney pain. </a:t>
            </a:r>
            <a:r>
              <a:rPr lang="en-US" dirty="0" smtClean="0"/>
              <a:t>Animals with liver involvement may develop </a:t>
            </a:r>
            <a:r>
              <a:rPr lang="tr-TR" b="1" dirty="0" err="1" smtClean="0"/>
              <a:t>jaundice</a:t>
            </a:r>
            <a:r>
              <a:rPr lang="en-US" dirty="0" smtClean="0"/>
              <a:t>. Dogs that develop kidney or liver </a:t>
            </a:r>
            <a:r>
              <a:rPr lang="tr-TR" dirty="0" err="1" smtClean="0"/>
              <a:t>problems</a:t>
            </a:r>
            <a:r>
              <a:rPr lang="en-US" dirty="0" smtClean="0"/>
              <a:t> may begin to show improvement in organ function after 2 to 3 weeks or they may develop chronic renal failure.</a:t>
            </a:r>
          </a:p>
          <a:p>
            <a:pPr algn="just"/>
            <a:endParaRPr lang="tr-TR" dirty="0" smtClean="0"/>
          </a:p>
          <a:p>
            <a:pPr algn="just"/>
            <a:r>
              <a:rPr lang="en-US" dirty="0"/>
              <a:t>Despite the possibility of severe infection and death, the majority of </a:t>
            </a:r>
            <a:r>
              <a:rPr lang="en-US" dirty="0" err="1"/>
              <a:t>leptospiral</a:t>
            </a:r>
            <a:r>
              <a:rPr lang="en-US" dirty="0"/>
              <a:t> infections in dogs are </a:t>
            </a:r>
            <a:r>
              <a:rPr lang="en-US" b="1" dirty="0"/>
              <a:t>chronic or subclinical</a:t>
            </a:r>
            <a:r>
              <a:rPr lang="en-US" dirty="0"/>
              <a:t>. Dogs that become chronically infected may show no outward signs, but may </a:t>
            </a:r>
            <a:r>
              <a:rPr lang="en-US" b="1" dirty="0"/>
              <a:t>intermittently shed bacteria in the urine for months or </a:t>
            </a:r>
            <a:r>
              <a:rPr lang="en-US" b="1" dirty="0" smtClean="0"/>
              <a:t>years</a:t>
            </a:r>
            <a:r>
              <a:rPr lang="tr-TR" dirty="0" smtClean="0"/>
              <a:t>. </a:t>
            </a:r>
            <a:endParaRPr lang="tr-TR" dirty="0"/>
          </a:p>
        </p:txBody>
      </p:sp>
      <p:sp>
        <p:nvSpPr>
          <p:cNvPr id="4" name="Slayt Numarası Yer Tutucusu 3"/>
          <p:cNvSpPr>
            <a:spLocks noGrp="1"/>
          </p:cNvSpPr>
          <p:nvPr>
            <p:ph type="sldNum" sz="quarter" idx="12"/>
          </p:nvPr>
        </p:nvSpPr>
        <p:spPr/>
        <p:txBody>
          <a:bodyPr/>
          <a:lstStyle/>
          <a:p>
            <a:fld id="{C49AD610-8F75-4BB0-A093-645472BC3D06}" type="slidenum">
              <a:rPr lang="tr-TR" smtClean="0"/>
              <a:t>19</a:t>
            </a:fld>
            <a:endParaRPr lang="tr-TR"/>
          </a:p>
        </p:txBody>
      </p:sp>
    </p:spTree>
    <p:extLst>
      <p:ext uri="{BB962C8B-B14F-4D97-AF65-F5344CB8AC3E}">
        <p14:creationId xmlns:p14="http://schemas.microsoft.com/office/powerpoint/2010/main" val="1492923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840396"/>
            <a:ext cx="8294969" cy="5809957"/>
          </a:xfrm>
        </p:spPr>
        <p:txBody>
          <a:bodyPr>
            <a:normAutofit/>
          </a:bodyPr>
          <a:lstStyle/>
          <a:p>
            <a:pPr marL="0" indent="0" algn="just">
              <a:buNone/>
            </a:pPr>
            <a:r>
              <a:rPr lang="tr-TR" sz="1700" dirty="0" smtClean="0"/>
              <a:t> </a:t>
            </a:r>
          </a:p>
          <a:p>
            <a:r>
              <a:rPr lang="tr-TR" sz="4400" dirty="0" err="1" smtClean="0">
                <a:solidFill>
                  <a:schemeClr val="bg2">
                    <a:lumMod val="20000"/>
                    <a:lumOff val="80000"/>
                  </a:schemeClr>
                </a:solidFill>
              </a:rPr>
              <a:t>What</a:t>
            </a:r>
            <a:r>
              <a:rPr lang="tr-TR" sz="4400" dirty="0" smtClean="0">
                <a:solidFill>
                  <a:schemeClr val="bg2">
                    <a:lumMod val="20000"/>
                    <a:lumOff val="80000"/>
                  </a:schemeClr>
                </a:solidFill>
              </a:rPr>
              <a:t> is </a:t>
            </a:r>
            <a:r>
              <a:rPr lang="tr-TR" sz="4400" dirty="0" err="1" smtClean="0">
                <a:solidFill>
                  <a:schemeClr val="bg2">
                    <a:lumMod val="20000"/>
                    <a:lumOff val="80000"/>
                  </a:schemeClr>
                </a:solidFill>
              </a:rPr>
              <a:t>Leptospirosis</a:t>
            </a:r>
            <a:r>
              <a:rPr lang="tr-TR" sz="4400" dirty="0" smtClean="0">
                <a:solidFill>
                  <a:schemeClr val="bg2">
                    <a:lumMod val="20000"/>
                    <a:lumOff val="80000"/>
                  </a:schemeClr>
                </a:solidFill>
              </a:rPr>
              <a:t>?</a:t>
            </a:r>
            <a:endParaRPr lang="tr-TR" dirty="0" smtClean="0"/>
          </a:p>
          <a:p>
            <a:pPr algn="just"/>
            <a:r>
              <a:rPr lang="en-US" dirty="0" smtClean="0"/>
              <a:t>Leptospirosis is a disease that infects both animals and humans</a:t>
            </a:r>
            <a:r>
              <a:rPr lang="tr-TR" dirty="0" smtClean="0"/>
              <a:t> </a:t>
            </a:r>
            <a:r>
              <a:rPr lang="tr-TR" dirty="0" err="1" smtClean="0"/>
              <a:t>which</a:t>
            </a:r>
            <a:r>
              <a:rPr lang="tr-TR" dirty="0" smtClean="0"/>
              <a:t> </a:t>
            </a:r>
            <a:r>
              <a:rPr lang="tr-TR" dirty="0" err="1" smtClean="0"/>
              <a:t>cause</a:t>
            </a:r>
            <a:r>
              <a:rPr lang="tr-TR" dirty="0" smtClean="0"/>
              <a:t> </a:t>
            </a:r>
            <a:r>
              <a:rPr lang="tr-TR" dirty="0" err="1" smtClean="0"/>
              <a:t>septicemia</a:t>
            </a:r>
            <a:r>
              <a:rPr lang="en-US" dirty="0" smtClean="0"/>
              <a:t>. The scientific name of the infecting organism is </a:t>
            </a:r>
            <a:r>
              <a:rPr lang="en-US" b="1" dirty="0" err="1" smtClean="0">
                <a:solidFill>
                  <a:schemeClr val="bg2">
                    <a:lumMod val="20000"/>
                    <a:lumOff val="80000"/>
                  </a:schemeClr>
                </a:solidFill>
              </a:rPr>
              <a:t>Leptospira</a:t>
            </a:r>
            <a:r>
              <a:rPr lang="en-US" b="1" dirty="0" smtClean="0">
                <a:solidFill>
                  <a:schemeClr val="bg2">
                    <a:lumMod val="20000"/>
                    <a:lumOff val="80000"/>
                  </a:schemeClr>
                </a:solidFill>
              </a:rPr>
              <a:t> </a:t>
            </a:r>
            <a:r>
              <a:rPr lang="en-US" b="1" dirty="0" err="1" smtClean="0">
                <a:solidFill>
                  <a:schemeClr val="bg2">
                    <a:lumMod val="20000"/>
                    <a:lumOff val="80000"/>
                  </a:schemeClr>
                </a:solidFill>
              </a:rPr>
              <a:t>interrogans</a:t>
            </a:r>
            <a:r>
              <a:rPr lang="en-US" b="1" dirty="0" smtClean="0">
                <a:solidFill>
                  <a:schemeClr val="bg2">
                    <a:lumMod val="20000"/>
                    <a:lumOff val="80000"/>
                  </a:schemeClr>
                </a:solidFill>
              </a:rPr>
              <a:t> </a:t>
            </a:r>
            <a:r>
              <a:rPr lang="en-US" b="1" dirty="0" err="1" smtClean="0">
                <a:solidFill>
                  <a:schemeClr val="bg2">
                    <a:lumMod val="20000"/>
                    <a:lumOff val="80000"/>
                  </a:schemeClr>
                </a:solidFill>
              </a:rPr>
              <a:t>sensu</a:t>
            </a:r>
            <a:r>
              <a:rPr lang="en-US" b="1" dirty="0" smtClean="0">
                <a:solidFill>
                  <a:schemeClr val="bg2">
                    <a:lumMod val="20000"/>
                    <a:lumOff val="80000"/>
                  </a:schemeClr>
                </a:solidFill>
              </a:rPr>
              <a:t> </a:t>
            </a:r>
            <a:r>
              <a:rPr lang="en-US" b="1" dirty="0" err="1" smtClean="0">
                <a:solidFill>
                  <a:schemeClr val="bg2">
                    <a:lumMod val="20000"/>
                    <a:lumOff val="80000"/>
                  </a:schemeClr>
                </a:solidFill>
              </a:rPr>
              <a:t>lato</a:t>
            </a:r>
            <a:r>
              <a:rPr lang="en-US" dirty="0" smtClean="0"/>
              <a:t>. </a:t>
            </a:r>
            <a:r>
              <a:rPr lang="tr-TR" dirty="0" smtClean="0"/>
              <a:t>T</a:t>
            </a:r>
            <a:r>
              <a:rPr lang="en-US" dirty="0" smtClean="0"/>
              <a:t>here are many different strains (</a:t>
            </a:r>
            <a:r>
              <a:rPr lang="en-US" dirty="0" err="1" smtClean="0"/>
              <a:t>serovars</a:t>
            </a:r>
            <a:r>
              <a:rPr lang="en-US" dirty="0" smtClean="0"/>
              <a:t>). Around the world, there are more than 200 </a:t>
            </a:r>
            <a:r>
              <a:rPr lang="en-US" dirty="0" err="1" smtClean="0"/>
              <a:t>serovars</a:t>
            </a:r>
            <a:r>
              <a:rPr lang="en-US" dirty="0" smtClean="0"/>
              <a:t> of </a:t>
            </a:r>
            <a:r>
              <a:rPr lang="en-US" dirty="0" err="1" smtClean="0"/>
              <a:t>lepto</a:t>
            </a:r>
            <a:r>
              <a:rPr lang="en-US" dirty="0" smtClean="0"/>
              <a:t>.</a:t>
            </a:r>
            <a:r>
              <a:rPr lang="tr-TR" dirty="0" smtClean="0"/>
              <a:t> </a:t>
            </a:r>
            <a:r>
              <a:rPr lang="en-US" dirty="0" smtClean="0"/>
              <a:t>Of these different strains there are eight that</a:t>
            </a:r>
            <a:r>
              <a:rPr lang="tr-TR" dirty="0" smtClean="0"/>
              <a:t> </a:t>
            </a:r>
            <a:r>
              <a:rPr lang="tr-TR" dirty="0" err="1" smtClean="0"/>
              <a:t>are</a:t>
            </a:r>
            <a:r>
              <a:rPr lang="en-US" dirty="0" smtClean="0"/>
              <a:t> </a:t>
            </a:r>
            <a:r>
              <a:rPr lang="en-US" dirty="0" err="1" smtClean="0"/>
              <a:t>importan</a:t>
            </a:r>
            <a:r>
              <a:rPr lang="tr-TR" dirty="0" smtClean="0"/>
              <a:t>t</a:t>
            </a:r>
            <a:r>
              <a:rPr lang="en-US" dirty="0" smtClean="0"/>
              <a:t> for dogs and cats.</a:t>
            </a:r>
            <a:r>
              <a:rPr lang="tr-TR" dirty="0" smtClean="0"/>
              <a:t> </a:t>
            </a:r>
          </a:p>
          <a:p>
            <a:pPr algn="just"/>
            <a:r>
              <a:rPr lang="en-US" dirty="0" smtClean="0"/>
              <a:t> These different strains produce different levels and types of disease depending on the animals they infect. While cats can be infected, they rarely show signs of disease. The disease is much more of a problem in dogs, people, and livestock. </a:t>
            </a:r>
            <a:r>
              <a:rPr lang="tr-TR" dirty="0" smtClean="0"/>
              <a:t>   </a:t>
            </a:r>
          </a:p>
          <a:p>
            <a:pPr marL="0" indent="0" algn="just">
              <a:buNone/>
            </a:pPr>
            <a:endParaRPr lang="tr-TR" sz="1700" dirty="0" smtClean="0"/>
          </a:p>
          <a:p>
            <a:pPr algn="just"/>
            <a:endParaRPr lang="tr-TR" sz="1700" dirty="0" smtClean="0"/>
          </a:p>
          <a:p>
            <a:pPr marL="0" indent="0">
              <a:buNone/>
            </a:pPr>
            <a:endParaRPr lang="tr-TR" dirty="0" smtClean="0"/>
          </a:p>
          <a:p>
            <a:endParaRPr lang="tr-TR" dirty="0"/>
          </a:p>
          <a:p>
            <a:pPr marL="0" indent="0" algn="just">
              <a:buNone/>
            </a:pPr>
            <a:endParaRPr lang="en-US" sz="1600" dirty="0" err="1" smtClean="0"/>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8394464" y="1218018"/>
            <a:ext cx="3120467" cy="5054715"/>
          </a:xfrm>
          <a:prstGeom prst="rect">
            <a:avLst/>
          </a:prstGeom>
          <a:ln>
            <a:noFill/>
          </a:ln>
          <a:effectLst>
            <a:softEdge rad="112500"/>
          </a:effectLst>
        </p:spPr>
      </p:pic>
      <p:sp>
        <p:nvSpPr>
          <p:cNvPr id="5" name="Slayt Numarası Yer Tutucusu 4"/>
          <p:cNvSpPr>
            <a:spLocks noGrp="1"/>
          </p:cNvSpPr>
          <p:nvPr>
            <p:ph type="sldNum" sz="quarter" idx="12"/>
          </p:nvPr>
        </p:nvSpPr>
        <p:spPr/>
        <p:txBody>
          <a:bodyPr/>
          <a:lstStyle/>
          <a:p>
            <a:fld id="{C49AD610-8F75-4BB0-A093-645472BC3D06}" type="slidenum">
              <a:rPr lang="tr-TR" smtClean="0"/>
              <a:t>2</a:t>
            </a:fld>
            <a:endParaRPr lang="tr-TR" dirty="0"/>
          </a:p>
        </p:txBody>
      </p:sp>
    </p:spTree>
    <p:extLst>
      <p:ext uri="{BB962C8B-B14F-4D97-AF65-F5344CB8AC3E}">
        <p14:creationId xmlns:p14="http://schemas.microsoft.com/office/powerpoint/2010/main" val="42122743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p:spPr>
        <p:txBody>
          <a:bodyPr>
            <a:normAutofit/>
          </a:bodyPr>
          <a:lstStyle/>
          <a:p>
            <a:pPr marL="0" indent="0">
              <a:buNone/>
            </a:pPr>
            <a:r>
              <a:rPr lang="tr-TR" dirty="0" smtClean="0"/>
              <a:t> </a:t>
            </a:r>
          </a:p>
          <a:p>
            <a:r>
              <a:rPr lang="en-US" dirty="0" smtClean="0"/>
              <a:t>Sudden </a:t>
            </a:r>
            <a:r>
              <a:rPr lang="en-US" dirty="0"/>
              <a:t>fever and illness</a:t>
            </a:r>
          </a:p>
          <a:p>
            <a:r>
              <a:rPr lang="en-US" dirty="0"/>
              <a:t>Sore muscles, reluctance to move</a:t>
            </a:r>
          </a:p>
          <a:p>
            <a:r>
              <a:rPr lang="en-US" dirty="0" smtClean="0"/>
              <a:t>Shivering</a:t>
            </a:r>
            <a:endParaRPr lang="en-US" dirty="0"/>
          </a:p>
          <a:p>
            <a:r>
              <a:rPr lang="en-US" dirty="0" smtClean="0"/>
              <a:t>Depression</a:t>
            </a:r>
            <a:endParaRPr lang="en-US" dirty="0"/>
          </a:p>
          <a:p>
            <a:r>
              <a:rPr lang="en-US" dirty="0"/>
              <a:t>Lack of appetite</a:t>
            </a:r>
          </a:p>
          <a:p>
            <a:r>
              <a:rPr lang="en-US" dirty="0"/>
              <a:t>Increased thirst and urination, may be indicative of chronic </a:t>
            </a:r>
            <a:r>
              <a:rPr lang="en-US" dirty="0" smtClean="0"/>
              <a:t>renal</a:t>
            </a:r>
            <a:r>
              <a:rPr lang="tr-TR" dirty="0" smtClean="0"/>
              <a:t> </a:t>
            </a:r>
            <a:r>
              <a:rPr lang="en-US" dirty="0" smtClean="0"/>
              <a:t>failure</a:t>
            </a:r>
            <a:r>
              <a:rPr lang="tr-TR" dirty="0" smtClean="0"/>
              <a:t>  </a:t>
            </a:r>
          </a:p>
          <a:p>
            <a:r>
              <a:rPr lang="en-US" dirty="0" smtClean="0"/>
              <a:t>Rapid </a:t>
            </a:r>
            <a:r>
              <a:rPr lang="en-US" dirty="0"/>
              <a:t>dehydration</a:t>
            </a:r>
          </a:p>
          <a:p>
            <a:r>
              <a:rPr lang="en-US" dirty="0"/>
              <a:t>Vomiting, possibly with blood</a:t>
            </a:r>
          </a:p>
          <a:p>
            <a:r>
              <a:rPr lang="en-US" dirty="0"/>
              <a:t>Diarrhea - with or without blood in stool</a:t>
            </a:r>
          </a:p>
          <a:p>
            <a:r>
              <a:rPr lang="en-US" dirty="0"/>
              <a:t>Bloody vaginal discharge</a:t>
            </a:r>
          </a:p>
          <a:p>
            <a:r>
              <a:rPr lang="en-US" dirty="0"/>
              <a:t>Dark red speckled </a:t>
            </a:r>
            <a:r>
              <a:rPr lang="en-US" dirty="0" smtClean="0"/>
              <a:t>gums</a:t>
            </a:r>
            <a:endParaRPr lang="en-US" dirty="0"/>
          </a:p>
          <a:p>
            <a:r>
              <a:rPr lang="en-US" dirty="0"/>
              <a:t>Yellow skin and/or whites of eyes – anemic symptoms</a:t>
            </a:r>
          </a:p>
          <a:p>
            <a:r>
              <a:rPr lang="en-US" dirty="0" smtClean="0"/>
              <a:t>Swelling </a:t>
            </a:r>
            <a:r>
              <a:rPr lang="en-US" dirty="0"/>
              <a:t>of the mucous </a:t>
            </a:r>
            <a:r>
              <a:rPr lang="en-US" dirty="0" smtClean="0"/>
              <a:t>membrane</a:t>
            </a:r>
            <a:endParaRPr lang="en-US" dirty="0"/>
          </a:p>
        </p:txBody>
      </p:sp>
      <p:sp>
        <p:nvSpPr>
          <p:cNvPr id="2" name="Sol Ok 1"/>
          <p:cNvSpPr/>
          <p:nvPr/>
        </p:nvSpPr>
        <p:spPr>
          <a:xfrm>
            <a:off x="7384139" y="3119511"/>
            <a:ext cx="4353636" cy="302980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t>Possible</a:t>
            </a:r>
            <a:r>
              <a:rPr lang="tr-TR" dirty="0" smtClean="0"/>
              <a:t> </a:t>
            </a:r>
            <a:r>
              <a:rPr lang="tr-TR" dirty="0" err="1" smtClean="0"/>
              <a:t>symptoms</a:t>
            </a:r>
            <a:r>
              <a:rPr lang="tr-TR" dirty="0" smtClean="0"/>
              <a:t>.</a:t>
            </a:r>
            <a:endParaRPr lang="tr-TR" dirty="0"/>
          </a:p>
        </p:txBody>
      </p:sp>
      <p:sp>
        <p:nvSpPr>
          <p:cNvPr id="5" name="Slayt Numarası Yer Tutucusu 4"/>
          <p:cNvSpPr>
            <a:spLocks noGrp="1"/>
          </p:cNvSpPr>
          <p:nvPr>
            <p:ph type="sldNum" sz="quarter" idx="12"/>
          </p:nvPr>
        </p:nvSpPr>
        <p:spPr/>
        <p:txBody>
          <a:bodyPr/>
          <a:lstStyle/>
          <a:p>
            <a:fld id="{C49AD610-8F75-4BB0-A093-645472BC3D06}" type="slidenum">
              <a:rPr lang="tr-TR" smtClean="0"/>
              <a:t>20</a:t>
            </a:fld>
            <a:endParaRPr lang="tr-TR"/>
          </a:p>
        </p:txBody>
      </p:sp>
    </p:spTree>
    <p:extLst>
      <p:ext uri="{BB962C8B-B14F-4D97-AF65-F5344CB8AC3E}">
        <p14:creationId xmlns:p14="http://schemas.microsoft.com/office/powerpoint/2010/main" val="26026955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12442" y="0"/>
            <a:ext cx="7970291" cy="6858000"/>
          </a:xfrm>
        </p:spPr>
        <p:txBody>
          <a:bodyPr>
            <a:normAutofit lnSpcReduction="10000"/>
          </a:bodyPr>
          <a:lstStyle/>
          <a:p>
            <a:pPr marL="0" indent="0">
              <a:buNone/>
            </a:pPr>
            <a:r>
              <a:rPr lang="tr-TR" sz="6200" dirty="0" smtClean="0">
                <a:solidFill>
                  <a:schemeClr val="bg2">
                    <a:lumMod val="20000"/>
                    <a:lumOff val="80000"/>
                  </a:schemeClr>
                </a:solidFill>
              </a:rPr>
              <a:t>                                    </a:t>
            </a:r>
            <a:r>
              <a:rPr lang="tr-TR" sz="6200" dirty="0" err="1" smtClean="0">
                <a:solidFill>
                  <a:schemeClr val="bg2">
                    <a:lumMod val="20000"/>
                    <a:lumOff val="80000"/>
                  </a:schemeClr>
                </a:solidFill>
              </a:rPr>
              <a:t>Diagnosis</a:t>
            </a:r>
            <a:r>
              <a:rPr lang="tr-TR" sz="6200" dirty="0" smtClean="0">
                <a:solidFill>
                  <a:schemeClr val="bg2">
                    <a:lumMod val="20000"/>
                    <a:lumOff val="80000"/>
                  </a:schemeClr>
                </a:solidFill>
              </a:rPr>
              <a:t> </a:t>
            </a:r>
            <a:endParaRPr lang="tr-TR" sz="1800" dirty="0">
              <a:solidFill>
                <a:schemeClr val="bg2">
                  <a:lumMod val="20000"/>
                  <a:lumOff val="80000"/>
                </a:schemeClr>
              </a:solidFill>
            </a:endParaRPr>
          </a:p>
          <a:p>
            <a:pPr algn="just"/>
            <a:r>
              <a:rPr lang="en-US" sz="1800" dirty="0" smtClean="0">
                <a:solidFill>
                  <a:schemeClr val="bg2">
                    <a:lumMod val="20000"/>
                    <a:lumOff val="80000"/>
                  </a:schemeClr>
                </a:solidFill>
              </a:rPr>
              <a:t>Diagnosis of leptospirosis is based on a combination of </a:t>
            </a:r>
            <a:r>
              <a:rPr lang="en-US" sz="1800" b="1" dirty="0" smtClean="0">
                <a:solidFill>
                  <a:schemeClr val="bg2">
                    <a:lumMod val="20000"/>
                    <a:lumOff val="80000"/>
                  </a:schemeClr>
                </a:solidFill>
              </a:rPr>
              <a:t>suggestive historical information, physical findings, nonspecific laboratory findings, and confirmatory testing.</a:t>
            </a:r>
            <a:endParaRPr lang="tr-TR" sz="1800" b="1" dirty="0" smtClean="0">
              <a:solidFill>
                <a:schemeClr val="bg2">
                  <a:lumMod val="20000"/>
                  <a:lumOff val="80000"/>
                </a:schemeClr>
              </a:solidFill>
            </a:endParaRPr>
          </a:p>
          <a:p>
            <a:pPr algn="just"/>
            <a:r>
              <a:rPr lang="en-US" sz="1800" dirty="0" smtClean="0">
                <a:solidFill>
                  <a:schemeClr val="bg2">
                    <a:lumMod val="20000"/>
                    <a:lumOff val="80000"/>
                  </a:schemeClr>
                </a:solidFill>
              </a:rPr>
              <a:t>A positive diagnosis can be made through a </a:t>
            </a:r>
            <a:r>
              <a:rPr lang="en-US" sz="1800" b="1" dirty="0" smtClean="0">
                <a:solidFill>
                  <a:schemeClr val="bg2">
                    <a:lumMod val="20000"/>
                    <a:lumOff val="80000"/>
                  </a:schemeClr>
                </a:solidFill>
              </a:rPr>
              <a:t>blood test</a:t>
            </a:r>
            <a:r>
              <a:rPr lang="en-US" sz="1800" dirty="0" smtClean="0">
                <a:solidFill>
                  <a:schemeClr val="bg2">
                    <a:lumMod val="20000"/>
                    <a:lumOff val="80000"/>
                  </a:schemeClr>
                </a:solidFill>
              </a:rPr>
              <a:t>. A blood sample of the suspected animal is drawn and sent into the laboratory where a microscopic agglutination test is performed. </a:t>
            </a:r>
            <a:r>
              <a:rPr lang="tr-TR" sz="1800" dirty="0" smtClean="0">
                <a:solidFill>
                  <a:schemeClr val="bg2">
                    <a:lumMod val="20000"/>
                    <a:lumOff val="80000"/>
                  </a:schemeClr>
                </a:solidFill>
              </a:rPr>
              <a:t> </a:t>
            </a:r>
          </a:p>
          <a:p>
            <a:pPr algn="just"/>
            <a:r>
              <a:rPr lang="tr-TR" sz="1800" dirty="0" err="1" smtClean="0">
                <a:solidFill>
                  <a:schemeClr val="bg2">
                    <a:lumMod val="20000"/>
                    <a:lumOff val="80000"/>
                  </a:schemeClr>
                </a:solidFill>
              </a:rPr>
              <a:t>It</a:t>
            </a:r>
            <a:r>
              <a:rPr lang="en-US" sz="1800" dirty="0" smtClean="0">
                <a:solidFill>
                  <a:schemeClr val="bg2">
                    <a:lumMod val="20000"/>
                    <a:lumOff val="80000"/>
                  </a:schemeClr>
                </a:solidFill>
              </a:rPr>
              <a:t> can test </a:t>
            </a:r>
            <a:r>
              <a:rPr lang="tr-TR" sz="1800" dirty="0" err="1" smtClean="0">
                <a:solidFill>
                  <a:schemeClr val="bg2">
                    <a:lumMod val="20000"/>
                    <a:lumOff val="80000"/>
                  </a:schemeClr>
                </a:solidFill>
              </a:rPr>
              <a:t>the</a:t>
            </a:r>
            <a:r>
              <a:rPr lang="en-US" sz="1800" dirty="0" smtClean="0">
                <a:solidFill>
                  <a:schemeClr val="bg2">
                    <a:lumMod val="20000"/>
                    <a:lumOff val="80000"/>
                  </a:schemeClr>
                </a:solidFill>
              </a:rPr>
              <a:t> individual </a:t>
            </a:r>
            <a:r>
              <a:rPr lang="en-US" sz="1800" b="1" dirty="0" err="1" smtClean="0">
                <a:solidFill>
                  <a:schemeClr val="bg2">
                    <a:lumMod val="20000"/>
                    <a:lumOff val="80000"/>
                  </a:schemeClr>
                </a:solidFill>
              </a:rPr>
              <a:t>serovars</a:t>
            </a:r>
            <a:r>
              <a:rPr lang="en-US" sz="1800" dirty="0" smtClean="0">
                <a:solidFill>
                  <a:schemeClr val="bg2">
                    <a:lumMod val="20000"/>
                    <a:lumOff val="80000"/>
                  </a:schemeClr>
                </a:solidFill>
              </a:rPr>
              <a:t> (strains) and the </a:t>
            </a:r>
            <a:r>
              <a:rPr lang="en-US" sz="1800" b="1" dirty="0" smtClean="0">
                <a:solidFill>
                  <a:schemeClr val="bg2">
                    <a:lumMod val="20000"/>
                    <a:lumOff val="80000"/>
                  </a:schemeClr>
                </a:solidFill>
              </a:rPr>
              <a:t>level of antibody </a:t>
            </a:r>
            <a:r>
              <a:rPr lang="en-US" sz="1800" dirty="0" smtClean="0">
                <a:solidFill>
                  <a:schemeClr val="bg2">
                    <a:lumMod val="20000"/>
                    <a:lumOff val="80000"/>
                  </a:schemeClr>
                </a:solidFill>
              </a:rPr>
              <a:t>(titer) against these strains. Depending on the level of the titer, a positive diagnosis to the specific </a:t>
            </a:r>
            <a:r>
              <a:rPr lang="en-US" sz="1800" dirty="0" err="1" smtClean="0">
                <a:solidFill>
                  <a:schemeClr val="bg2">
                    <a:lumMod val="20000"/>
                    <a:lumOff val="80000"/>
                  </a:schemeClr>
                </a:solidFill>
              </a:rPr>
              <a:t>serovar</a:t>
            </a:r>
            <a:r>
              <a:rPr lang="en-US" sz="1800" dirty="0" smtClean="0">
                <a:solidFill>
                  <a:schemeClr val="bg2">
                    <a:lumMod val="20000"/>
                    <a:lumOff val="80000"/>
                  </a:schemeClr>
                </a:solidFill>
              </a:rPr>
              <a:t> can be made. Titers may be negative in the first 10 days after initial infection, additional samples must be drawn and tested to get a positive diagnosis.</a:t>
            </a:r>
            <a:r>
              <a:rPr lang="tr-TR" sz="1800" dirty="0" smtClean="0">
                <a:solidFill>
                  <a:schemeClr val="bg2">
                    <a:lumMod val="20000"/>
                    <a:lumOff val="80000"/>
                  </a:schemeClr>
                </a:solidFill>
              </a:rPr>
              <a:t> </a:t>
            </a:r>
          </a:p>
          <a:p>
            <a:pPr algn="just"/>
            <a:r>
              <a:rPr lang="en-US" sz="1800" dirty="0" smtClean="0">
                <a:solidFill>
                  <a:schemeClr val="bg2">
                    <a:lumMod val="20000"/>
                    <a:lumOff val="80000"/>
                  </a:schemeClr>
                </a:solidFill>
              </a:rPr>
              <a:t>Previous vaccination can give a</a:t>
            </a:r>
            <a:r>
              <a:rPr lang="tr-TR" sz="1800" dirty="0" smtClean="0">
                <a:solidFill>
                  <a:schemeClr val="bg2">
                    <a:lumMod val="20000"/>
                    <a:lumOff val="80000"/>
                  </a:schemeClr>
                </a:solidFill>
              </a:rPr>
              <a:t> </a:t>
            </a:r>
            <a:r>
              <a:rPr lang="tr-TR" sz="1800" dirty="0" err="1" smtClean="0">
                <a:solidFill>
                  <a:schemeClr val="bg2">
                    <a:lumMod val="20000"/>
                    <a:lumOff val="80000"/>
                  </a:schemeClr>
                </a:solidFill>
              </a:rPr>
              <a:t>high</a:t>
            </a:r>
            <a:r>
              <a:rPr lang="en-US" sz="1800" dirty="0" smtClean="0">
                <a:solidFill>
                  <a:schemeClr val="bg2">
                    <a:lumMod val="20000"/>
                    <a:lumOff val="80000"/>
                  </a:schemeClr>
                </a:solidFill>
              </a:rPr>
              <a:t> titer </a:t>
            </a:r>
            <a:r>
              <a:rPr lang="tr-TR" sz="1800" dirty="0" err="1" smtClean="0">
                <a:solidFill>
                  <a:schemeClr val="bg2">
                    <a:lumMod val="20000"/>
                    <a:lumOff val="80000"/>
                  </a:schemeClr>
                </a:solidFill>
              </a:rPr>
              <a:t>level</a:t>
            </a:r>
            <a:r>
              <a:rPr lang="tr-TR" sz="1800" dirty="0" smtClean="0">
                <a:solidFill>
                  <a:schemeClr val="bg2">
                    <a:lumMod val="20000"/>
                    <a:lumOff val="80000"/>
                  </a:schemeClr>
                </a:solidFill>
              </a:rPr>
              <a:t> </a:t>
            </a:r>
            <a:r>
              <a:rPr lang="en-US" sz="1800" dirty="0" smtClean="0">
                <a:solidFill>
                  <a:schemeClr val="bg2">
                    <a:lumMod val="20000"/>
                    <a:lumOff val="80000"/>
                  </a:schemeClr>
                </a:solidFill>
              </a:rPr>
              <a:t>and this must be taken into consideration when </a:t>
            </a:r>
            <a:r>
              <a:rPr lang="tr-TR" sz="1800" dirty="0" err="1" smtClean="0">
                <a:solidFill>
                  <a:schemeClr val="bg2">
                    <a:lumMod val="20000"/>
                    <a:lumOff val="80000"/>
                  </a:schemeClr>
                </a:solidFill>
              </a:rPr>
              <a:t>evaluating</a:t>
            </a:r>
            <a:r>
              <a:rPr lang="en-US" sz="1800" dirty="0" smtClean="0">
                <a:solidFill>
                  <a:schemeClr val="bg2">
                    <a:lumMod val="20000"/>
                    <a:lumOff val="80000"/>
                  </a:schemeClr>
                </a:solidFill>
              </a:rPr>
              <a:t> the titers.</a:t>
            </a:r>
          </a:p>
          <a:p>
            <a:pPr algn="just"/>
            <a:r>
              <a:rPr lang="en-US" sz="1800" dirty="0" smtClean="0">
                <a:solidFill>
                  <a:schemeClr val="bg2">
                    <a:lumMod val="20000"/>
                    <a:lumOff val="80000"/>
                  </a:schemeClr>
                </a:solidFill>
              </a:rPr>
              <a:t>It is possible to culture a urine sample and get a positive diagnosis. However, because of intermittent shedding and bacterial contamination</a:t>
            </a:r>
            <a:r>
              <a:rPr lang="tr-TR" sz="1800" dirty="0" smtClean="0">
                <a:solidFill>
                  <a:schemeClr val="bg2">
                    <a:lumMod val="20000"/>
                    <a:lumOff val="80000"/>
                  </a:schemeClr>
                </a:solidFill>
              </a:rPr>
              <a:t>,</a:t>
            </a:r>
            <a:r>
              <a:rPr lang="en-US" sz="1800" dirty="0" smtClean="0">
                <a:solidFill>
                  <a:schemeClr val="bg2">
                    <a:lumMod val="20000"/>
                    <a:lumOff val="80000"/>
                  </a:schemeClr>
                </a:solidFill>
              </a:rPr>
              <a:t> this is not always the best way to diagnose the disease.</a:t>
            </a:r>
            <a:endParaRPr lang="tr-TR" sz="1800" dirty="0" smtClean="0">
              <a:solidFill>
                <a:schemeClr val="bg2">
                  <a:lumMod val="20000"/>
                  <a:lumOff val="80000"/>
                </a:schemeClr>
              </a:solidFill>
            </a:endParaRPr>
          </a:p>
          <a:p>
            <a:pPr marL="0" indent="0" algn="just">
              <a:buNone/>
            </a:pPr>
            <a:endParaRPr lang="tr-TR" sz="1800" dirty="0" smtClean="0">
              <a:solidFill>
                <a:schemeClr val="bg2">
                  <a:lumMod val="20000"/>
                  <a:lumOff val="80000"/>
                </a:schemeClr>
              </a:solidFill>
            </a:endParaRPr>
          </a:p>
          <a:p>
            <a:endParaRPr lang="tr-TR" sz="6200" dirty="0" smtClean="0">
              <a:solidFill>
                <a:schemeClr val="bg2">
                  <a:lumMod val="20000"/>
                  <a:lumOff val="80000"/>
                </a:schemeClr>
              </a:solidFill>
            </a:endParaRPr>
          </a:p>
          <a:p>
            <a:endParaRPr lang="tr-TR" sz="6200" dirty="0" smtClean="0">
              <a:solidFill>
                <a:schemeClr val="bg2">
                  <a:lumMod val="20000"/>
                  <a:lumOff val="80000"/>
                </a:schemeClr>
              </a:solidFill>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528" y="823252"/>
            <a:ext cx="3890914" cy="5686730"/>
          </a:xfrm>
          <a:prstGeom prst="rect">
            <a:avLst/>
          </a:prstGeom>
          <a:ln>
            <a:noFill/>
          </a:ln>
          <a:effectLst>
            <a:softEdge rad="112500"/>
          </a:effectLst>
        </p:spPr>
      </p:pic>
      <p:sp>
        <p:nvSpPr>
          <p:cNvPr id="5" name="Slayt Numarası Yer Tutucusu 4"/>
          <p:cNvSpPr>
            <a:spLocks noGrp="1"/>
          </p:cNvSpPr>
          <p:nvPr>
            <p:ph type="sldNum" sz="quarter" idx="12"/>
          </p:nvPr>
        </p:nvSpPr>
        <p:spPr/>
        <p:txBody>
          <a:bodyPr/>
          <a:lstStyle/>
          <a:p>
            <a:fld id="{C49AD610-8F75-4BB0-A093-645472BC3D06}" type="slidenum">
              <a:rPr lang="tr-TR" smtClean="0"/>
              <a:t>21</a:t>
            </a:fld>
            <a:endParaRPr lang="tr-TR"/>
          </a:p>
        </p:txBody>
      </p:sp>
    </p:spTree>
    <p:extLst>
      <p:ext uri="{BB962C8B-B14F-4D97-AF65-F5344CB8AC3E}">
        <p14:creationId xmlns:p14="http://schemas.microsoft.com/office/powerpoint/2010/main" val="15775720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45833" y="295729"/>
            <a:ext cx="10439509" cy="6372665"/>
          </a:xfrm>
        </p:spPr>
        <p:txBody>
          <a:bodyPr>
            <a:normAutofit/>
          </a:bodyPr>
          <a:lstStyle/>
          <a:p>
            <a:pPr marL="0" indent="0">
              <a:buNone/>
            </a:pPr>
            <a:r>
              <a:rPr lang="tr-TR" dirty="0" smtClean="0"/>
              <a:t> </a:t>
            </a:r>
          </a:p>
          <a:p>
            <a:pPr marL="0" indent="0">
              <a:buNone/>
            </a:pPr>
            <a:r>
              <a:rPr lang="tr-TR" dirty="0" smtClean="0"/>
              <a:t> </a:t>
            </a:r>
          </a:p>
          <a:p>
            <a:pPr marL="0" indent="0">
              <a:buNone/>
            </a:pPr>
            <a:endParaRPr lang="tr-TR" dirty="0" smtClean="0"/>
          </a:p>
          <a:p>
            <a:pPr algn="just"/>
            <a:r>
              <a:rPr lang="en-US" dirty="0" smtClean="0"/>
              <a:t>Because </a:t>
            </a:r>
            <a:r>
              <a:rPr lang="en-US" dirty="0"/>
              <a:t>leptospirosis is a zoonotic disease, your veterinarian will be especially cautious when handling your pet, and will strongly advise you to do the same. </a:t>
            </a:r>
            <a:r>
              <a:rPr lang="en-US" dirty="0" smtClean="0"/>
              <a:t>Protective </a:t>
            </a:r>
            <a:r>
              <a:rPr lang="en-US" dirty="0"/>
              <a:t>gloves must be </a:t>
            </a:r>
            <a:r>
              <a:rPr lang="en-US" dirty="0" smtClean="0"/>
              <a:t>worn all</a:t>
            </a:r>
            <a:r>
              <a:rPr lang="tr-TR" dirty="0"/>
              <a:t> </a:t>
            </a:r>
            <a:r>
              <a:rPr lang="tr-TR" dirty="0" err="1" smtClean="0"/>
              <a:t>the</a:t>
            </a:r>
            <a:r>
              <a:rPr lang="en-US" dirty="0" smtClean="0"/>
              <a:t> time, </a:t>
            </a:r>
            <a:r>
              <a:rPr lang="en-US" dirty="0"/>
              <a:t>and all body fluids will be treated as a biologically hazardous material. Urine, semen, post-abortion discharge, vomit, and any fluid that leaves the body will need to be handled with extreme caution.</a:t>
            </a:r>
          </a:p>
          <a:p>
            <a:pPr marL="0" indent="0" algn="just">
              <a:buNone/>
            </a:pPr>
            <a:r>
              <a:rPr lang="en-US" dirty="0"/>
              <a:t> </a:t>
            </a:r>
          </a:p>
          <a:p>
            <a:pPr algn="just"/>
            <a:r>
              <a:rPr lang="en-US" dirty="0"/>
              <a:t>You will need to give </a:t>
            </a:r>
            <a:r>
              <a:rPr lang="en-US" dirty="0" smtClean="0"/>
              <a:t>history </a:t>
            </a:r>
            <a:r>
              <a:rPr lang="en-US" dirty="0"/>
              <a:t>of your dog's health, including a background history of symptoms, recent activities, and possible incidents that might have precipitated this condition. The history you provide may give your veterinarian clues as </a:t>
            </a:r>
            <a:r>
              <a:rPr lang="en-US" dirty="0" smtClean="0"/>
              <a:t> </a:t>
            </a:r>
            <a:r>
              <a:rPr lang="en-US" dirty="0"/>
              <a:t>what stage of infection your dog is experiencing, and which organs are being most affected.</a:t>
            </a:r>
          </a:p>
          <a:p>
            <a:pPr marL="0" indent="0">
              <a:buNone/>
            </a:pPr>
            <a:r>
              <a:rPr lang="en-US" dirty="0"/>
              <a:t> </a:t>
            </a:r>
          </a:p>
        </p:txBody>
      </p:sp>
      <p:sp>
        <p:nvSpPr>
          <p:cNvPr id="4" name="Slayt Numarası Yer Tutucusu 3"/>
          <p:cNvSpPr>
            <a:spLocks noGrp="1"/>
          </p:cNvSpPr>
          <p:nvPr>
            <p:ph type="sldNum" sz="quarter" idx="12"/>
          </p:nvPr>
        </p:nvSpPr>
        <p:spPr/>
        <p:txBody>
          <a:bodyPr/>
          <a:lstStyle/>
          <a:p>
            <a:fld id="{C49AD610-8F75-4BB0-A093-645472BC3D06}" type="slidenum">
              <a:rPr lang="tr-TR" smtClean="0"/>
              <a:t>22</a:t>
            </a:fld>
            <a:endParaRPr lang="tr-TR"/>
          </a:p>
        </p:txBody>
      </p:sp>
    </p:spTree>
    <p:extLst>
      <p:ext uri="{BB962C8B-B14F-4D97-AF65-F5344CB8AC3E}">
        <p14:creationId xmlns:p14="http://schemas.microsoft.com/office/powerpoint/2010/main" val="28119790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43658" y="1401274"/>
            <a:ext cx="5480368" cy="4488559"/>
          </a:xfrm>
        </p:spPr>
        <p:txBody>
          <a:bodyPr/>
          <a:lstStyle/>
          <a:p>
            <a:pPr algn="just"/>
            <a:r>
              <a:rPr lang="en-US" dirty="0"/>
              <a:t>Your veterinarian will order a chemical blood profile, a complete blood count, a urinalysis and a fluorescent antibody urine test. Urine and blood cultures will also be ordered for examining the prevalence of the bacteria. A microscopic agglutination test, or titer test, will also be performed to measure the body's immune response to the </a:t>
            </a:r>
            <a:r>
              <a:rPr lang="en-US" dirty="0" smtClean="0"/>
              <a:t>infection</a:t>
            </a:r>
            <a:r>
              <a:rPr lang="en-US" dirty="0"/>
              <a:t>, by </a:t>
            </a:r>
            <a:r>
              <a:rPr lang="en-US" dirty="0" smtClean="0"/>
              <a:t>measuring</a:t>
            </a:r>
            <a:r>
              <a:rPr lang="tr-TR" dirty="0" smtClean="0"/>
              <a:t> </a:t>
            </a:r>
            <a:r>
              <a:rPr lang="tr-TR" dirty="0" err="1" smtClean="0"/>
              <a:t>the</a:t>
            </a:r>
            <a:r>
              <a:rPr lang="en-US" dirty="0" smtClean="0"/>
              <a:t> </a:t>
            </a:r>
            <a:r>
              <a:rPr lang="en-US" dirty="0"/>
              <a:t>antibodies in the bloodstream. This will help to identify </a:t>
            </a:r>
            <a:r>
              <a:rPr lang="en-US" dirty="0" err="1" smtClean="0"/>
              <a:t>leptospira</a:t>
            </a:r>
            <a:r>
              <a:rPr lang="tr-TR" dirty="0"/>
              <a:t> </a:t>
            </a:r>
            <a:r>
              <a:rPr lang="en-US" dirty="0" smtClean="0"/>
              <a:t>and </a:t>
            </a:r>
            <a:r>
              <a:rPr lang="en-US" dirty="0"/>
              <a:t>the level of systemic infection.</a:t>
            </a:r>
          </a:p>
          <a:p>
            <a:endParaRPr lang="tr-TR" dirty="0"/>
          </a:p>
        </p:txBody>
      </p:sp>
      <p:sp>
        <p:nvSpPr>
          <p:cNvPr id="4" name="Slayt Numarası Yer Tutucusu 3"/>
          <p:cNvSpPr>
            <a:spLocks noGrp="1"/>
          </p:cNvSpPr>
          <p:nvPr>
            <p:ph type="sldNum" sz="quarter" idx="12"/>
          </p:nvPr>
        </p:nvSpPr>
        <p:spPr/>
        <p:txBody>
          <a:bodyPr/>
          <a:lstStyle/>
          <a:p>
            <a:fld id="{C49AD610-8F75-4BB0-A093-645472BC3D06}" type="slidenum">
              <a:rPr lang="tr-TR" smtClean="0"/>
              <a:t>23</a:t>
            </a:fld>
            <a:endParaRPr lang="tr-T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7921" y="1401274"/>
            <a:ext cx="5579085" cy="3914775"/>
          </a:xfrm>
          <a:prstGeom prst="rect">
            <a:avLst/>
          </a:prstGeom>
          <a:ln>
            <a:noFill/>
          </a:ln>
          <a:effectLst>
            <a:softEdge rad="112500"/>
          </a:effectLst>
        </p:spPr>
      </p:pic>
    </p:spTree>
    <p:extLst>
      <p:ext uri="{BB962C8B-B14F-4D97-AF65-F5344CB8AC3E}">
        <p14:creationId xmlns:p14="http://schemas.microsoft.com/office/powerpoint/2010/main" val="25494971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290833"/>
            <a:ext cx="4629413" cy="6312837"/>
          </a:xfrm>
          <a:prstGeom prst="rect">
            <a:avLst/>
          </a:prstGeom>
          <a:ln>
            <a:noFill/>
          </a:ln>
          <a:effectLst>
            <a:softEdge rad="112500"/>
          </a:effectLst>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583" y="290833"/>
            <a:ext cx="4722542" cy="4033838"/>
          </a:xfrm>
          <a:prstGeom prst="rect">
            <a:avLst/>
          </a:prstGeom>
          <a:ln>
            <a:noFill/>
          </a:ln>
          <a:effectLst>
            <a:softEdge rad="112500"/>
          </a:effectLst>
        </p:spPr>
      </p:pic>
      <p:sp>
        <p:nvSpPr>
          <p:cNvPr id="7" name="Dikdörtgen 6"/>
          <p:cNvSpPr/>
          <p:nvPr/>
        </p:nvSpPr>
        <p:spPr>
          <a:xfrm>
            <a:off x="4934213" y="4572345"/>
            <a:ext cx="6982015" cy="1477328"/>
          </a:xfrm>
          <a:prstGeom prst="rect">
            <a:avLst/>
          </a:prstGeom>
        </p:spPr>
        <p:txBody>
          <a:bodyPr wrap="square">
            <a:spAutoFit/>
          </a:bodyPr>
          <a:lstStyle/>
          <a:p>
            <a:r>
              <a:rPr lang="tr-TR" dirty="0" smtClean="0">
                <a:sym typeface="Wingdings" panose="05000000000000000000" pitchFamily="2" charset="2"/>
              </a:rPr>
              <a:t> </a:t>
            </a:r>
            <a:r>
              <a:rPr lang="tr-TR" dirty="0" err="1" smtClean="0"/>
              <a:t>The</a:t>
            </a:r>
            <a:r>
              <a:rPr lang="tr-TR" dirty="0" smtClean="0"/>
              <a:t> </a:t>
            </a:r>
            <a:r>
              <a:rPr lang="tr-TR" dirty="0" err="1"/>
              <a:t>serovars</a:t>
            </a:r>
            <a:r>
              <a:rPr lang="tr-TR" dirty="0"/>
              <a:t> </a:t>
            </a:r>
            <a:r>
              <a:rPr lang="tr-TR" dirty="0" err="1"/>
              <a:t>most</a:t>
            </a:r>
            <a:r>
              <a:rPr lang="tr-TR" dirty="0"/>
              <a:t> </a:t>
            </a:r>
            <a:r>
              <a:rPr lang="tr-TR" dirty="0" err="1"/>
              <a:t>commonly</a:t>
            </a:r>
            <a:r>
              <a:rPr lang="tr-TR" dirty="0"/>
              <a:t> </a:t>
            </a:r>
            <a:r>
              <a:rPr lang="tr-TR" dirty="0" err="1"/>
              <a:t>incriminated</a:t>
            </a:r>
            <a:r>
              <a:rPr lang="tr-TR" dirty="0"/>
              <a:t> in canine </a:t>
            </a:r>
            <a:r>
              <a:rPr lang="tr-TR" dirty="0" err="1"/>
              <a:t>infection</a:t>
            </a:r>
            <a:r>
              <a:rPr lang="tr-TR" dirty="0"/>
              <a:t> </a:t>
            </a:r>
            <a:r>
              <a:rPr lang="tr-TR" dirty="0" err="1"/>
              <a:t>and</a:t>
            </a:r>
            <a:r>
              <a:rPr lang="tr-TR" dirty="0"/>
              <a:t> </a:t>
            </a:r>
            <a:r>
              <a:rPr lang="tr-TR" dirty="0" err="1"/>
              <a:t>their</a:t>
            </a:r>
            <a:r>
              <a:rPr lang="tr-TR" dirty="0"/>
              <a:t> </a:t>
            </a:r>
            <a:r>
              <a:rPr lang="tr-TR" dirty="0" err="1"/>
              <a:t>common</a:t>
            </a:r>
            <a:r>
              <a:rPr lang="tr-TR" dirty="0"/>
              <a:t> </a:t>
            </a:r>
            <a:r>
              <a:rPr lang="tr-TR" dirty="0" err="1"/>
              <a:t>reservoirs</a:t>
            </a:r>
            <a:r>
              <a:rPr lang="tr-TR" dirty="0"/>
              <a:t> </a:t>
            </a:r>
            <a:r>
              <a:rPr lang="tr-TR" dirty="0" err="1"/>
              <a:t>include</a:t>
            </a:r>
            <a:r>
              <a:rPr lang="tr-TR" dirty="0"/>
              <a:t> </a:t>
            </a:r>
            <a:r>
              <a:rPr lang="tr-TR" b="1" dirty="0"/>
              <a:t>L. </a:t>
            </a:r>
            <a:r>
              <a:rPr lang="tr-TR" b="1" dirty="0" err="1"/>
              <a:t>canicola</a:t>
            </a:r>
            <a:r>
              <a:rPr lang="tr-TR" b="1" dirty="0"/>
              <a:t> (</a:t>
            </a:r>
            <a:r>
              <a:rPr lang="tr-TR" b="1" dirty="0" err="1"/>
              <a:t>dog</a:t>
            </a:r>
            <a:r>
              <a:rPr lang="tr-TR" b="1" dirty="0"/>
              <a:t>), L. </a:t>
            </a:r>
            <a:r>
              <a:rPr lang="tr-TR" b="1" dirty="0" err="1"/>
              <a:t>icterohaemorrhagiae</a:t>
            </a:r>
            <a:r>
              <a:rPr lang="tr-TR" b="1" dirty="0"/>
              <a:t> (</a:t>
            </a:r>
            <a:r>
              <a:rPr lang="tr-TR" b="1" dirty="0" err="1"/>
              <a:t>rodents</a:t>
            </a:r>
            <a:r>
              <a:rPr lang="tr-TR" b="1" dirty="0"/>
              <a:t>), L. </a:t>
            </a:r>
            <a:r>
              <a:rPr lang="tr-TR" b="1" dirty="0" err="1"/>
              <a:t>gryppotyphosa</a:t>
            </a:r>
            <a:r>
              <a:rPr lang="tr-TR" b="1" dirty="0"/>
              <a:t> (</a:t>
            </a:r>
            <a:r>
              <a:rPr lang="tr-TR" b="1" dirty="0" err="1"/>
              <a:t>raccoon</a:t>
            </a:r>
            <a:r>
              <a:rPr lang="tr-TR" b="1" dirty="0"/>
              <a:t>, </a:t>
            </a:r>
            <a:r>
              <a:rPr lang="tr-TR" b="1" dirty="0" err="1"/>
              <a:t>skunk</a:t>
            </a:r>
            <a:r>
              <a:rPr lang="tr-TR" b="1" dirty="0"/>
              <a:t>, </a:t>
            </a:r>
            <a:r>
              <a:rPr lang="tr-TR" b="1" dirty="0" err="1"/>
              <a:t>opossum</a:t>
            </a:r>
            <a:r>
              <a:rPr lang="tr-TR" b="1" dirty="0"/>
              <a:t>, vole), L. </a:t>
            </a:r>
            <a:r>
              <a:rPr lang="tr-TR" b="1" dirty="0" err="1"/>
              <a:t>pomona</a:t>
            </a:r>
            <a:r>
              <a:rPr lang="tr-TR" b="1" dirty="0"/>
              <a:t> (</a:t>
            </a:r>
            <a:r>
              <a:rPr lang="tr-TR" b="1" dirty="0" err="1"/>
              <a:t>cattle</a:t>
            </a:r>
            <a:r>
              <a:rPr lang="tr-TR" b="1" dirty="0"/>
              <a:t>, </a:t>
            </a:r>
            <a:r>
              <a:rPr lang="tr-TR" b="1" dirty="0" err="1"/>
              <a:t>swine</a:t>
            </a:r>
            <a:r>
              <a:rPr lang="tr-TR" b="1" dirty="0"/>
              <a:t>, </a:t>
            </a:r>
            <a:r>
              <a:rPr lang="tr-TR" b="1" dirty="0" err="1"/>
              <a:t>skunks</a:t>
            </a:r>
            <a:r>
              <a:rPr lang="tr-TR" b="1" dirty="0"/>
              <a:t>, </a:t>
            </a:r>
            <a:r>
              <a:rPr lang="tr-TR" b="1" dirty="0" err="1"/>
              <a:t>opossum</a:t>
            </a:r>
            <a:r>
              <a:rPr lang="tr-TR" b="1" dirty="0"/>
              <a:t>), </a:t>
            </a:r>
            <a:r>
              <a:rPr lang="tr-TR" b="1" dirty="0" err="1"/>
              <a:t>and</a:t>
            </a:r>
            <a:r>
              <a:rPr lang="tr-TR" b="1" dirty="0"/>
              <a:t> L. </a:t>
            </a:r>
            <a:r>
              <a:rPr lang="tr-TR" b="1" dirty="0" err="1"/>
              <a:t>bratislava</a:t>
            </a:r>
            <a:r>
              <a:rPr lang="tr-TR" b="1" dirty="0"/>
              <a:t> (</a:t>
            </a:r>
            <a:r>
              <a:rPr lang="tr-TR" b="1" dirty="0" err="1"/>
              <a:t>rodents</a:t>
            </a:r>
            <a:r>
              <a:rPr lang="tr-TR" b="1" dirty="0"/>
              <a:t>, </a:t>
            </a:r>
            <a:r>
              <a:rPr lang="tr-TR" b="1" dirty="0" err="1"/>
              <a:t>swine</a:t>
            </a:r>
            <a:r>
              <a:rPr lang="tr-TR" b="1" dirty="0"/>
              <a:t>).</a:t>
            </a:r>
          </a:p>
        </p:txBody>
      </p:sp>
      <p:sp>
        <p:nvSpPr>
          <p:cNvPr id="3" name="Slayt Numarası Yer Tutucusu 2"/>
          <p:cNvSpPr>
            <a:spLocks noGrp="1"/>
          </p:cNvSpPr>
          <p:nvPr>
            <p:ph type="sldNum" sz="quarter" idx="12"/>
          </p:nvPr>
        </p:nvSpPr>
        <p:spPr/>
        <p:txBody>
          <a:bodyPr/>
          <a:lstStyle/>
          <a:p>
            <a:fld id="{C49AD610-8F75-4BB0-A093-645472BC3D06}" type="slidenum">
              <a:rPr lang="tr-TR" smtClean="0"/>
              <a:t>24</a:t>
            </a:fld>
            <a:endParaRPr lang="tr-TR"/>
          </a:p>
        </p:txBody>
      </p:sp>
    </p:spTree>
    <p:extLst>
      <p:ext uri="{BB962C8B-B14F-4D97-AF65-F5344CB8AC3E}">
        <p14:creationId xmlns:p14="http://schemas.microsoft.com/office/powerpoint/2010/main" val="520652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756" y="373714"/>
            <a:ext cx="4954137" cy="3314510"/>
          </a:xfrm>
          <a:prstGeom prst="rect">
            <a:avLst/>
          </a:prstGeom>
          <a:ln>
            <a:noFill/>
          </a:ln>
          <a:effectLst>
            <a:softEdge rad="112500"/>
          </a:effectLst>
        </p:spPr>
      </p:pic>
      <p:pic>
        <p:nvPicPr>
          <p:cNvPr id="9" name="Resi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6460" y="3293956"/>
            <a:ext cx="5407092" cy="3316778"/>
          </a:xfrm>
          <a:prstGeom prst="rect">
            <a:avLst/>
          </a:prstGeom>
          <a:ln>
            <a:noFill/>
          </a:ln>
          <a:effectLst>
            <a:softEdge rad="112500"/>
          </a:effectLst>
        </p:spPr>
      </p:pic>
      <p:sp>
        <p:nvSpPr>
          <p:cNvPr id="2" name="Dikdörtgen 1"/>
          <p:cNvSpPr/>
          <p:nvPr/>
        </p:nvSpPr>
        <p:spPr>
          <a:xfrm>
            <a:off x="5433180" y="1063416"/>
            <a:ext cx="6031990" cy="1631216"/>
          </a:xfrm>
          <a:prstGeom prst="rect">
            <a:avLst/>
          </a:prstGeom>
        </p:spPr>
        <p:txBody>
          <a:bodyPr wrap="square">
            <a:spAutoFit/>
          </a:bodyPr>
          <a:lstStyle/>
          <a:p>
            <a:pPr algn="just"/>
            <a:r>
              <a:rPr lang="tr-TR" sz="2000" dirty="0" err="1"/>
              <a:t>Often</a:t>
            </a:r>
            <a:r>
              <a:rPr lang="tr-TR" sz="2000" dirty="0"/>
              <a:t>, </a:t>
            </a:r>
            <a:r>
              <a:rPr lang="tr-TR" sz="2000" dirty="0" err="1"/>
              <a:t>serovars</a:t>
            </a:r>
            <a:r>
              <a:rPr lang="tr-TR" sz="2000" dirty="0"/>
              <a:t> </a:t>
            </a:r>
            <a:r>
              <a:rPr lang="tr-TR" sz="2000" b="1" dirty="0" err="1"/>
              <a:t>canicola</a:t>
            </a:r>
            <a:r>
              <a:rPr lang="tr-TR" sz="2000" dirty="0"/>
              <a:t> </a:t>
            </a:r>
            <a:r>
              <a:rPr lang="tr-TR" sz="2000" dirty="0" err="1"/>
              <a:t>and</a:t>
            </a:r>
            <a:r>
              <a:rPr lang="tr-TR" sz="2000" dirty="0"/>
              <a:t> </a:t>
            </a:r>
            <a:r>
              <a:rPr lang="tr-TR" sz="2000" b="1" dirty="0" err="1"/>
              <a:t>gryppotyphosa</a:t>
            </a:r>
            <a:r>
              <a:rPr lang="tr-TR" sz="2000" dirty="0"/>
              <a:t> </a:t>
            </a:r>
            <a:r>
              <a:rPr lang="tr-TR" sz="2000" dirty="0" err="1"/>
              <a:t>are</a:t>
            </a:r>
            <a:r>
              <a:rPr lang="tr-TR" sz="2000" dirty="0"/>
              <a:t> </a:t>
            </a:r>
            <a:r>
              <a:rPr lang="tr-TR" sz="2000" dirty="0" err="1"/>
              <a:t>described</a:t>
            </a:r>
            <a:r>
              <a:rPr lang="tr-TR" sz="2000" dirty="0"/>
              <a:t> in </a:t>
            </a:r>
            <a:r>
              <a:rPr lang="tr-TR" sz="2000" dirty="0" err="1"/>
              <a:t>association</a:t>
            </a:r>
            <a:r>
              <a:rPr lang="tr-TR" sz="2000" dirty="0"/>
              <a:t> </a:t>
            </a:r>
            <a:r>
              <a:rPr lang="tr-TR" sz="2000" dirty="0" err="1"/>
              <a:t>with</a:t>
            </a:r>
            <a:r>
              <a:rPr lang="tr-TR" sz="2000" dirty="0"/>
              <a:t> </a:t>
            </a:r>
            <a:r>
              <a:rPr lang="tr-TR" sz="2000" dirty="0" err="1"/>
              <a:t>renal</a:t>
            </a:r>
            <a:r>
              <a:rPr lang="tr-TR" sz="2000" dirty="0"/>
              <a:t> </a:t>
            </a:r>
            <a:r>
              <a:rPr lang="tr-TR" sz="2000" dirty="0" err="1"/>
              <a:t>dysfunction</a:t>
            </a:r>
            <a:r>
              <a:rPr lang="tr-TR" sz="2000" dirty="0"/>
              <a:t> </a:t>
            </a:r>
            <a:r>
              <a:rPr lang="tr-TR" sz="2000" dirty="0" err="1"/>
              <a:t>and</a:t>
            </a:r>
            <a:r>
              <a:rPr lang="tr-TR" sz="2000" dirty="0"/>
              <a:t> minimal </a:t>
            </a:r>
            <a:r>
              <a:rPr lang="tr-TR" sz="2000" dirty="0" err="1"/>
              <a:t>hepatic</a:t>
            </a:r>
            <a:r>
              <a:rPr lang="tr-TR" sz="2000" dirty="0"/>
              <a:t> </a:t>
            </a:r>
            <a:r>
              <a:rPr lang="tr-TR" sz="2000" dirty="0" err="1"/>
              <a:t>disease</a:t>
            </a:r>
            <a:r>
              <a:rPr lang="tr-TR" sz="2000" dirty="0"/>
              <a:t>, </a:t>
            </a:r>
            <a:r>
              <a:rPr lang="tr-TR" sz="2000" dirty="0" err="1"/>
              <a:t>while</a:t>
            </a:r>
            <a:r>
              <a:rPr lang="tr-TR" sz="2000" dirty="0"/>
              <a:t> </a:t>
            </a:r>
            <a:r>
              <a:rPr lang="tr-TR" sz="2000" dirty="0" err="1"/>
              <a:t>serovars</a:t>
            </a:r>
            <a:r>
              <a:rPr lang="tr-TR" sz="2000" dirty="0"/>
              <a:t> </a:t>
            </a:r>
            <a:r>
              <a:rPr lang="tr-TR" sz="2000" b="1" dirty="0" err="1"/>
              <a:t>icterohaemorrhagiae</a:t>
            </a:r>
            <a:r>
              <a:rPr lang="tr-TR" sz="2000" dirty="0"/>
              <a:t> </a:t>
            </a:r>
            <a:r>
              <a:rPr lang="tr-TR" sz="2000" dirty="0" err="1"/>
              <a:t>and</a:t>
            </a:r>
            <a:r>
              <a:rPr lang="tr-TR" sz="2000" dirty="0"/>
              <a:t> </a:t>
            </a:r>
            <a:r>
              <a:rPr lang="tr-TR" sz="2000" b="1" dirty="0" err="1"/>
              <a:t>pomona</a:t>
            </a:r>
            <a:r>
              <a:rPr lang="tr-TR" sz="2000" dirty="0"/>
              <a:t> </a:t>
            </a:r>
            <a:r>
              <a:rPr lang="tr-TR" sz="2000" dirty="0" err="1"/>
              <a:t>produce</a:t>
            </a:r>
            <a:r>
              <a:rPr lang="tr-TR" sz="2000" dirty="0"/>
              <a:t> </a:t>
            </a:r>
            <a:r>
              <a:rPr lang="tr-TR" sz="2000" dirty="0" err="1"/>
              <a:t>both</a:t>
            </a:r>
            <a:r>
              <a:rPr lang="tr-TR" sz="2000" dirty="0"/>
              <a:t> </a:t>
            </a:r>
            <a:r>
              <a:rPr lang="tr-TR" sz="2000" dirty="0" err="1"/>
              <a:t>hepatic</a:t>
            </a:r>
            <a:r>
              <a:rPr lang="tr-TR" sz="2000" dirty="0"/>
              <a:t> </a:t>
            </a:r>
            <a:r>
              <a:rPr lang="tr-TR" sz="2000" dirty="0" err="1"/>
              <a:t>and</a:t>
            </a:r>
            <a:r>
              <a:rPr lang="tr-TR" sz="2000" dirty="0"/>
              <a:t> </a:t>
            </a:r>
            <a:r>
              <a:rPr lang="tr-TR" sz="2000" dirty="0" err="1"/>
              <a:t>renal</a:t>
            </a:r>
            <a:r>
              <a:rPr lang="tr-TR" sz="2000" dirty="0"/>
              <a:t> </a:t>
            </a:r>
            <a:r>
              <a:rPr lang="tr-TR" sz="2000" dirty="0" err="1"/>
              <a:t>damage</a:t>
            </a:r>
            <a:r>
              <a:rPr lang="tr-TR" sz="2000" dirty="0" smtClean="0"/>
              <a:t>.</a:t>
            </a:r>
            <a:r>
              <a:rPr lang="en-US" sz="2000" dirty="0"/>
              <a:t> </a:t>
            </a:r>
            <a:endParaRPr lang="tr-TR" sz="2000" dirty="0"/>
          </a:p>
        </p:txBody>
      </p:sp>
      <p:sp>
        <p:nvSpPr>
          <p:cNvPr id="3" name="Dikdörtgen 2"/>
          <p:cNvSpPr/>
          <p:nvPr/>
        </p:nvSpPr>
        <p:spPr>
          <a:xfrm>
            <a:off x="152756" y="4026456"/>
            <a:ext cx="4954137" cy="2523768"/>
          </a:xfrm>
          <a:prstGeom prst="rect">
            <a:avLst/>
          </a:prstGeom>
        </p:spPr>
        <p:txBody>
          <a:bodyPr wrap="square">
            <a:spAutoFit/>
          </a:bodyPr>
          <a:lstStyle/>
          <a:p>
            <a:pPr algn="just"/>
            <a:r>
              <a:rPr lang="en-US" sz="2000" dirty="0"/>
              <a:t>Any </a:t>
            </a:r>
            <a:r>
              <a:rPr lang="en-US" sz="2000" dirty="0" err="1"/>
              <a:t>serovar</a:t>
            </a:r>
            <a:r>
              <a:rPr lang="en-US" sz="2000" dirty="0"/>
              <a:t> is capable of producing endothelial damage, vasculitis, and acute complications including DIC and edema</a:t>
            </a:r>
            <a:r>
              <a:rPr lang="en-US" sz="2000" dirty="0" smtClean="0"/>
              <a:t>.</a:t>
            </a:r>
            <a:r>
              <a:rPr lang="en-US" sz="2000" dirty="0"/>
              <a:t> Realistically, the clinical disease is similar enough that the </a:t>
            </a:r>
            <a:r>
              <a:rPr lang="en-US" sz="2000" dirty="0" err="1" smtClean="0"/>
              <a:t>serova</a:t>
            </a:r>
            <a:r>
              <a:rPr lang="tr-TR" sz="2000" dirty="0" smtClean="0"/>
              <a:t>r </a:t>
            </a:r>
            <a:r>
              <a:rPr lang="en-US" sz="2000" dirty="0" smtClean="0"/>
              <a:t>cannot </a:t>
            </a:r>
            <a:r>
              <a:rPr lang="en-US" sz="2000" dirty="0"/>
              <a:t>be distinguished without confirmatory testing. </a:t>
            </a:r>
            <a:endParaRPr lang="tr-TR" sz="2000" dirty="0"/>
          </a:p>
          <a:p>
            <a:endParaRPr lang="en-US" dirty="0"/>
          </a:p>
        </p:txBody>
      </p:sp>
      <p:sp>
        <p:nvSpPr>
          <p:cNvPr id="5" name="Slayt Numarası Yer Tutucusu 4"/>
          <p:cNvSpPr>
            <a:spLocks noGrp="1"/>
          </p:cNvSpPr>
          <p:nvPr>
            <p:ph type="sldNum" sz="quarter" idx="12"/>
          </p:nvPr>
        </p:nvSpPr>
        <p:spPr/>
        <p:txBody>
          <a:bodyPr/>
          <a:lstStyle/>
          <a:p>
            <a:fld id="{C49AD610-8F75-4BB0-A093-645472BC3D06}" type="slidenum">
              <a:rPr lang="tr-TR" smtClean="0"/>
              <a:t>25</a:t>
            </a:fld>
            <a:endParaRPr lang="tr-TR"/>
          </a:p>
        </p:txBody>
      </p:sp>
    </p:spTree>
    <p:extLst>
      <p:ext uri="{BB962C8B-B14F-4D97-AF65-F5344CB8AC3E}">
        <p14:creationId xmlns:p14="http://schemas.microsoft.com/office/powerpoint/2010/main" val="3730450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224" y="1063416"/>
            <a:ext cx="4715379" cy="4915424"/>
          </a:xfrm>
          <a:prstGeom prst="rect">
            <a:avLst/>
          </a:prstGeom>
          <a:ln>
            <a:noFill/>
          </a:ln>
          <a:effectLst>
            <a:softEdge rad="112500"/>
          </a:effectLst>
        </p:spPr>
      </p:pic>
      <p:sp>
        <p:nvSpPr>
          <p:cNvPr id="5" name="Dikdörtgen 4"/>
          <p:cNvSpPr/>
          <p:nvPr/>
        </p:nvSpPr>
        <p:spPr>
          <a:xfrm>
            <a:off x="4858603" y="1512886"/>
            <a:ext cx="6096000" cy="4016484"/>
          </a:xfrm>
          <a:prstGeom prst="rect">
            <a:avLst/>
          </a:prstGeom>
        </p:spPr>
        <p:txBody>
          <a:bodyPr>
            <a:spAutoFit/>
          </a:bodyPr>
          <a:lstStyle/>
          <a:p>
            <a:pPr algn="just"/>
            <a:r>
              <a:rPr lang="en-US" sz="1700" dirty="0" smtClean="0"/>
              <a:t>Confirmatory tests include serologic testing to detect antibody production </a:t>
            </a:r>
            <a:r>
              <a:rPr lang="tr-TR" sz="1700" dirty="0" err="1" smtClean="0"/>
              <a:t>for</a:t>
            </a:r>
            <a:r>
              <a:rPr lang="en-US" sz="1700" dirty="0" smtClean="0"/>
              <a:t> </a:t>
            </a:r>
            <a:r>
              <a:rPr lang="en-US" sz="1700" dirty="0" err="1" smtClean="0"/>
              <a:t>leptospira</a:t>
            </a:r>
            <a:r>
              <a:rPr lang="tr-TR" sz="1700" dirty="0"/>
              <a:t>.</a:t>
            </a:r>
            <a:r>
              <a:rPr lang="tr-TR" sz="1700" dirty="0" smtClean="0"/>
              <a:t> </a:t>
            </a:r>
            <a:r>
              <a:rPr lang="tr-TR" sz="1700" b="1" dirty="0" smtClean="0"/>
              <a:t>V</a:t>
            </a:r>
            <a:r>
              <a:rPr lang="en-US" sz="1700" b="1" dirty="0" err="1" smtClean="0"/>
              <a:t>ery</a:t>
            </a:r>
            <a:r>
              <a:rPr lang="en-US" sz="1700" b="1" dirty="0" smtClean="0"/>
              <a:t> high antibody titers are suggestive of infection, but paired serum titers produce more reliable prognostic information. </a:t>
            </a:r>
            <a:r>
              <a:rPr lang="tr-TR" sz="1700" b="1" dirty="0" smtClean="0"/>
              <a:t> </a:t>
            </a:r>
          </a:p>
          <a:p>
            <a:pPr algn="just"/>
            <a:r>
              <a:rPr lang="tr-TR" sz="1700" b="1" dirty="0" smtClean="0"/>
              <a:t> </a:t>
            </a:r>
          </a:p>
          <a:p>
            <a:pPr algn="just"/>
            <a:r>
              <a:rPr lang="en-US" sz="1700" dirty="0" smtClean="0"/>
              <a:t>Direct detection of the bacterium may be done by</a:t>
            </a:r>
            <a:r>
              <a:rPr lang="tr-TR" sz="1700" dirty="0" smtClean="0"/>
              <a:t> </a:t>
            </a:r>
            <a:r>
              <a:rPr lang="en-US" sz="1700" b="1" dirty="0" smtClean="0"/>
              <a:t>urine or blood culture, polymerase chain reaction (PCR) identification of </a:t>
            </a:r>
            <a:r>
              <a:rPr lang="en-US" sz="1700" b="1" dirty="0" err="1" smtClean="0"/>
              <a:t>leptospiral</a:t>
            </a:r>
            <a:r>
              <a:rPr lang="en-US" sz="1700" b="1" dirty="0" smtClean="0"/>
              <a:t> DNA, or urine dark-field microscopy.</a:t>
            </a:r>
            <a:r>
              <a:rPr lang="tr-TR" sz="1700" b="1" dirty="0" smtClean="0"/>
              <a:t>  </a:t>
            </a:r>
          </a:p>
          <a:p>
            <a:pPr algn="just"/>
            <a:endParaRPr lang="tr-TR" sz="1700" dirty="0" smtClean="0"/>
          </a:p>
          <a:p>
            <a:pPr algn="just"/>
            <a:r>
              <a:rPr lang="en-US" sz="1700" dirty="0" smtClean="0"/>
              <a:t>If the patient has been treated with antibiotics prior to collection of laboratory specimens for analysis, the number of bacteria in urine and blood may decrease in number rapidly. In such circumstances, the diagnostic tests may be negative because of poor sensitivity</a:t>
            </a:r>
            <a:r>
              <a:rPr lang="tr-TR" sz="1700" dirty="0" smtClean="0"/>
              <a:t>.</a:t>
            </a:r>
            <a:endParaRPr lang="tr-TR" sz="1700" dirty="0"/>
          </a:p>
        </p:txBody>
      </p:sp>
      <p:sp>
        <p:nvSpPr>
          <p:cNvPr id="3" name="Slayt Numarası Yer Tutucusu 2"/>
          <p:cNvSpPr>
            <a:spLocks noGrp="1"/>
          </p:cNvSpPr>
          <p:nvPr>
            <p:ph type="sldNum" sz="quarter" idx="12"/>
          </p:nvPr>
        </p:nvSpPr>
        <p:spPr/>
        <p:txBody>
          <a:bodyPr/>
          <a:lstStyle/>
          <a:p>
            <a:fld id="{C49AD610-8F75-4BB0-A093-645472BC3D06}" type="slidenum">
              <a:rPr lang="tr-TR" smtClean="0"/>
              <a:t>26</a:t>
            </a:fld>
            <a:endParaRPr lang="tr-TR"/>
          </a:p>
        </p:txBody>
      </p:sp>
    </p:spTree>
    <p:extLst>
      <p:ext uri="{BB962C8B-B14F-4D97-AF65-F5344CB8AC3E}">
        <p14:creationId xmlns:p14="http://schemas.microsoft.com/office/powerpoint/2010/main" val="29002269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42535" y="679572"/>
            <a:ext cx="9410005" cy="5219114"/>
          </a:xfrm>
        </p:spPr>
        <p:txBody>
          <a:bodyPr>
            <a:normAutofit lnSpcReduction="10000"/>
          </a:bodyPr>
          <a:lstStyle/>
          <a:p>
            <a:r>
              <a:rPr lang="en-US" sz="4800" dirty="0">
                <a:solidFill>
                  <a:schemeClr val="bg2">
                    <a:lumMod val="20000"/>
                    <a:lumOff val="80000"/>
                  </a:schemeClr>
                </a:solidFill>
              </a:rPr>
              <a:t>Treatment</a:t>
            </a:r>
          </a:p>
          <a:p>
            <a:endParaRPr lang="en-US" dirty="0"/>
          </a:p>
          <a:p>
            <a:pPr algn="just"/>
            <a:r>
              <a:rPr lang="en-US" dirty="0"/>
              <a:t>Treatment consists of antibiotics, fluid replacement, and controlling the </a:t>
            </a:r>
            <a:r>
              <a:rPr lang="en-US" dirty="0" smtClean="0"/>
              <a:t>vomiting</a:t>
            </a:r>
            <a:r>
              <a:rPr lang="en-US" dirty="0"/>
              <a:t>. Antibiotics dependent on the stage of </a:t>
            </a:r>
            <a:r>
              <a:rPr lang="en-US" dirty="0" smtClean="0"/>
              <a:t>infection</a:t>
            </a:r>
            <a:r>
              <a:rPr lang="tr-TR" dirty="0" smtClean="0"/>
              <a:t> </a:t>
            </a:r>
            <a:r>
              <a:rPr lang="en-US" dirty="0" smtClean="0"/>
              <a:t>will </a:t>
            </a:r>
            <a:r>
              <a:rPr lang="en-US" dirty="0"/>
              <a:t>be prescribed by your </a:t>
            </a:r>
            <a:r>
              <a:rPr lang="en-US" dirty="0" smtClean="0"/>
              <a:t>veterinarian</a:t>
            </a:r>
            <a:r>
              <a:rPr lang="tr-TR" dirty="0" smtClean="0"/>
              <a:t>.  </a:t>
            </a:r>
          </a:p>
          <a:p>
            <a:pPr algn="just"/>
            <a:r>
              <a:rPr lang="en-US" b="1" dirty="0" smtClean="0"/>
              <a:t>Penicillin</a:t>
            </a:r>
            <a:r>
              <a:rPr lang="en-US" dirty="0"/>
              <a:t>, or one of its derivatives is the antibiotic of choice for treating the initial </a:t>
            </a:r>
            <a:r>
              <a:rPr lang="en-US" dirty="0" smtClean="0"/>
              <a:t>infection</a:t>
            </a:r>
            <a:r>
              <a:rPr lang="tr-TR" dirty="0" smtClean="0"/>
              <a:t> </a:t>
            </a:r>
            <a:r>
              <a:rPr lang="en-US" dirty="0" smtClean="0"/>
              <a:t>but </a:t>
            </a:r>
            <a:r>
              <a:rPr lang="en-US" dirty="0"/>
              <a:t>they are not effective for eliminating the bacteria once it has reached the carrier stage</a:t>
            </a:r>
            <a:r>
              <a:rPr lang="en-US" dirty="0" smtClean="0"/>
              <a:t>.</a:t>
            </a:r>
            <a:r>
              <a:rPr lang="en-US" dirty="0"/>
              <a:t> </a:t>
            </a:r>
            <a:r>
              <a:rPr lang="en-US" b="1" dirty="0" err="1"/>
              <a:t>Tetracyclines</a:t>
            </a:r>
            <a:r>
              <a:rPr lang="en-US" b="1" dirty="0"/>
              <a:t>, fluoroquinolones</a:t>
            </a:r>
            <a:r>
              <a:rPr lang="en-US" dirty="0"/>
              <a:t>, or similar antibiotics will be prescribed for this stage, since they are better distributed into the </a:t>
            </a:r>
            <a:r>
              <a:rPr lang="en-US" dirty="0" smtClean="0"/>
              <a:t>tissue.</a:t>
            </a:r>
            <a:r>
              <a:rPr lang="tr-TR" dirty="0" smtClean="0"/>
              <a:t>  </a:t>
            </a:r>
          </a:p>
          <a:p>
            <a:pPr algn="just"/>
            <a:r>
              <a:rPr lang="en-US" dirty="0" smtClean="0"/>
              <a:t>Antibiotics </a:t>
            </a:r>
            <a:r>
              <a:rPr lang="en-US" dirty="0"/>
              <a:t>will be prescribed for a course of at least four weeks. Some antibiotics can have side effects that appear serious, especially those drugs that go deeper into the system to eliminate infection. Prognosis is generally positive, </a:t>
            </a:r>
            <a:r>
              <a:rPr lang="tr-TR" dirty="0" err="1" smtClean="0"/>
              <a:t>except</a:t>
            </a:r>
            <a:r>
              <a:rPr lang="en-US" dirty="0" smtClean="0"/>
              <a:t> </a:t>
            </a:r>
            <a:r>
              <a:rPr lang="en-US" dirty="0"/>
              <a:t>severe organ damage</a:t>
            </a:r>
            <a:r>
              <a:rPr lang="en-US" dirty="0" smtClean="0"/>
              <a:t>.</a:t>
            </a:r>
            <a:r>
              <a:rPr lang="tr-TR" dirty="0" smtClean="0"/>
              <a:t> </a:t>
            </a:r>
          </a:p>
          <a:p>
            <a:pPr algn="just"/>
            <a:endParaRPr lang="tr-TR" dirty="0"/>
          </a:p>
          <a:p>
            <a:pPr marL="0" indent="0">
              <a:buNone/>
            </a:pPr>
            <a:endParaRPr lang="en-US" dirty="0"/>
          </a:p>
        </p:txBody>
      </p:sp>
      <p:sp>
        <p:nvSpPr>
          <p:cNvPr id="4" name="Slayt Numarası Yer Tutucusu 3"/>
          <p:cNvSpPr>
            <a:spLocks noGrp="1"/>
          </p:cNvSpPr>
          <p:nvPr>
            <p:ph type="sldNum" sz="quarter" idx="12"/>
          </p:nvPr>
        </p:nvSpPr>
        <p:spPr/>
        <p:txBody>
          <a:bodyPr/>
          <a:lstStyle/>
          <a:p>
            <a:fld id="{C49AD610-8F75-4BB0-A093-645472BC3D06}" type="slidenum">
              <a:rPr lang="tr-TR" smtClean="0"/>
              <a:t>27</a:t>
            </a:fld>
            <a:endParaRPr lang="tr-TR"/>
          </a:p>
        </p:txBody>
      </p:sp>
    </p:spTree>
    <p:extLst>
      <p:ext uri="{BB962C8B-B14F-4D97-AF65-F5344CB8AC3E}">
        <p14:creationId xmlns:p14="http://schemas.microsoft.com/office/powerpoint/2010/main" val="10811737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6949" y="1504278"/>
            <a:ext cx="7779434" cy="4626733"/>
          </a:xfrm>
        </p:spPr>
        <p:txBody>
          <a:bodyPr>
            <a:normAutofit lnSpcReduction="10000"/>
          </a:bodyPr>
          <a:lstStyle/>
          <a:p>
            <a:pPr algn="just"/>
            <a:r>
              <a:rPr lang="en-US" dirty="0"/>
              <a:t>After the initial infection is controlled, </a:t>
            </a:r>
            <a:r>
              <a:rPr lang="en-US" b="1" dirty="0"/>
              <a:t>doxycycline</a:t>
            </a:r>
            <a:r>
              <a:rPr lang="en-US" dirty="0"/>
              <a:t> is often used to cure and prevent a potential long-term carrier state. </a:t>
            </a:r>
            <a:r>
              <a:rPr lang="tr-TR" dirty="0" smtClean="0"/>
              <a:t> </a:t>
            </a:r>
          </a:p>
          <a:p>
            <a:pPr algn="just"/>
            <a:r>
              <a:rPr lang="en-US" dirty="0" smtClean="0"/>
              <a:t>Intravenous </a:t>
            </a:r>
            <a:r>
              <a:rPr lang="en-US" dirty="0"/>
              <a:t>or subcutaneous </a:t>
            </a:r>
            <a:r>
              <a:rPr lang="en-US" b="1" dirty="0"/>
              <a:t>fluids</a:t>
            </a:r>
            <a:r>
              <a:rPr lang="en-US" dirty="0"/>
              <a:t> are often given to correct </a:t>
            </a:r>
            <a:r>
              <a:rPr lang="en-US" b="1" dirty="0"/>
              <a:t>dehydration</a:t>
            </a:r>
            <a:r>
              <a:rPr lang="en-US" dirty="0"/>
              <a:t> while the corresponding liver or kidney problems are treated.  </a:t>
            </a:r>
          </a:p>
          <a:p>
            <a:pPr algn="just"/>
            <a:r>
              <a:rPr lang="en-US" dirty="0"/>
              <a:t>Dogs with acute severe disease should be hospitalized. </a:t>
            </a:r>
            <a:r>
              <a:rPr lang="en-US" b="1" dirty="0"/>
              <a:t>Fluid therapy </a:t>
            </a:r>
            <a:r>
              <a:rPr lang="en-US" dirty="0"/>
              <a:t>will be </a:t>
            </a:r>
            <a:r>
              <a:rPr lang="en-US" dirty="0" smtClean="0"/>
              <a:t>the</a:t>
            </a:r>
            <a:r>
              <a:rPr lang="tr-TR" dirty="0" smtClean="0"/>
              <a:t> </a:t>
            </a:r>
            <a:r>
              <a:rPr lang="tr-TR" dirty="0" err="1" smtClean="0"/>
              <a:t>first</a:t>
            </a:r>
            <a:r>
              <a:rPr lang="en-US" dirty="0" smtClean="0"/>
              <a:t> </a:t>
            </a:r>
            <a:r>
              <a:rPr lang="en-US" dirty="0"/>
              <a:t>treatment, in order to reverse any effects of dehydration. </a:t>
            </a:r>
            <a:r>
              <a:rPr lang="tr-TR" dirty="0" smtClean="0"/>
              <a:t> </a:t>
            </a:r>
          </a:p>
          <a:p>
            <a:pPr algn="just"/>
            <a:r>
              <a:rPr lang="en-US" dirty="0" smtClean="0"/>
              <a:t>If </a:t>
            </a:r>
            <a:r>
              <a:rPr lang="en-US" dirty="0"/>
              <a:t>your dog has been vomiting, an anti-vomiting drug, called an </a:t>
            </a:r>
            <a:r>
              <a:rPr lang="en-US" b="1" dirty="0"/>
              <a:t>antiemetic</a:t>
            </a:r>
            <a:r>
              <a:rPr lang="en-US" dirty="0"/>
              <a:t>, may be administered, and a gastric tube can be used to nourish your dog if its inability to eat or keep food down continues. A </a:t>
            </a:r>
            <a:r>
              <a:rPr lang="en-US" b="1" dirty="0"/>
              <a:t>blood transfusion</a:t>
            </a:r>
            <a:r>
              <a:rPr lang="en-US" dirty="0"/>
              <a:t> may also be necessary if your dog has been severely hemorrhaging. </a:t>
            </a:r>
          </a:p>
          <a:p>
            <a:endParaRPr lang="tr-TR" dirty="0"/>
          </a:p>
        </p:txBody>
      </p:sp>
      <p:sp>
        <p:nvSpPr>
          <p:cNvPr id="4" name="Slayt Numarası Yer Tutucusu 3"/>
          <p:cNvSpPr>
            <a:spLocks noGrp="1"/>
          </p:cNvSpPr>
          <p:nvPr>
            <p:ph type="sldNum" sz="quarter" idx="12"/>
          </p:nvPr>
        </p:nvSpPr>
        <p:spPr/>
        <p:txBody>
          <a:bodyPr/>
          <a:lstStyle/>
          <a:p>
            <a:fld id="{C49AD610-8F75-4BB0-A093-645472BC3D06}" type="slidenum">
              <a:rPr lang="tr-TR" smtClean="0"/>
              <a:t>28</a:t>
            </a:fld>
            <a:endParaRPr lang="tr-T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0277" y="1504278"/>
            <a:ext cx="3454133" cy="4626733"/>
          </a:xfrm>
          <a:prstGeom prst="rect">
            <a:avLst/>
          </a:prstGeom>
          <a:ln>
            <a:noFill/>
          </a:ln>
          <a:effectLst>
            <a:softEdge rad="112500"/>
          </a:effectLst>
        </p:spPr>
      </p:pic>
    </p:spTree>
    <p:extLst>
      <p:ext uri="{BB962C8B-B14F-4D97-AF65-F5344CB8AC3E}">
        <p14:creationId xmlns:p14="http://schemas.microsoft.com/office/powerpoint/2010/main" val="2358852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48507" y="-170785"/>
            <a:ext cx="3160341" cy="7162428"/>
          </a:xfrm>
          <a:prstGeom prst="rect">
            <a:avLst/>
          </a:prstGeom>
          <a:ln>
            <a:noFill/>
          </a:ln>
          <a:effectLst>
            <a:softEdge rad="112500"/>
          </a:effectLst>
        </p:spPr>
      </p:pic>
      <p:sp>
        <p:nvSpPr>
          <p:cNvPr id="3" name="İçerik Yer Tutucusu 2"/>
          <p:cNvSpPr>
            <a:spLocks noGrp="1"/>
          </p:cNvSpPr>
          <p:nvPr>
            <p:ph idx="1"/>
          </p:nvPr>
        </p:nvSpPr>
        <p:spPr>
          <a:xfrm>
            <a:off x="548640" y="757683"/>
            <a:ext cx="7835705" cy="5277358"/>
          </a:xfrm>
        </p:spPr>
        <p:txBody>
          <a:bodyPr>
            <a:normAutofit/>
          </a:bodyPr>
          <a:lstStyle/>
          <a:p>
            <a:r>
              <a:rPr lang="en-US" sz="5200" dirty="0"/>
              <a:t>Vaccination and Prevention</a:t>
            </a:r>
          </a:p>
          <a:p>
            <a:endParaRPr lang="en-US" dirty="0"/>
          </a:p>
          <a:p>
            <a:pPr algn="just"/>
            <a:r>
              <a:rPr lang="en-US" sz="1900" dirty="0" smtClean="0"/>
              <a:t>There are currently many different vaccines available for a wide variety of species and </a:t>
            </a:r>
            <a:r>
              <a:rPr lang="en-US" sz="1900" dirty="0" err="1" smtClean="0"/>
              <a:t>serovars</a:t>
            </a:r>
            <a:r>
              <a:rPr lang="en-US" sz="1900" dirty="0" smtClean="0"/>
              <a:t>. The ones currently available for dogs</a:t>
            </a:r>
            <a:r>
              <a:rPr lang="tr-TR" sz="1900" dirty="0"/>
              <a:t> </a:t>
            </a:r>
            <a:r>
              <a:rPr lang="en-US" sz="1900" dirty="0" smtClean="0"/>
              <a:t>are chemically inactivate</a:t>
            </a:r>
            <a:r>
              <a:rPr lang="tr-TR" sz="1900" dirty="0" smtClean="0"/>
              <a:t>d</a:t>
            </a:r>
            <a:r>
              <a:rPr lang="en-US" sz="1900" dirty="0" smtClean="0"/>
              <a:t> whole culture vaccine, which unfortunately</a:t>
            </a:r>
            <a:r>
              <a:rPr lang="tr-TR" sz="1900" dirty="0" smtClean="0"/>
              <a:t> </a:t>
            </a:r>
            <a:r>
              <a:rPr lang="en-US" sz="1900" dirty="0" smtClean="0"/>
              <a:t>make them much more likely to cause vaccine reactions as opposed to most viral vaccines. Leptospiral vaccines are blamed for many of the vaccine reactions we see in dogs. </a:t>
            </a:r>
            <a:r>
              <a:rPr lang="tr-TR" sz="1900" dirty="0" smtClean="0"/>
              <a:t> </a:t>
            </a:r>
            <a:r>
              <a:rPr lang="en-US" sz="1900" dirty="0" smtClean="0"/>
              <a:t>Due to the low infection rate in cats, there are currently no vaccines available for them.</a:t>
            </a:r>
          </a:p>
        </p:txBody>
      </p:sp>
      <p:sp>
        <p:nvSpPr>
          <p:cNvPr id="5" name="Slayt Numarası Yer Tutucusu 4"/>
          <p:cNvSpPr>
            <a:spLocks noGrp="1"/>
          </p:cNvSpPr>
          <p:nvPr>
            <p:ph type="sldNum" sz="quarter" idx="12"/>
          </p:nvPr>
        </p:nvSpPr>
        <p:spPr/>
        <p:txBody>
          <a:bodyPr/>
          <a:lstStyle/>
          <a:p>
            <a:fld id="{C49AD610-8F75-4BB0-A093-645472BC3D06}" type="slidenum">
              <a:rPr lang="tr-TR" smtClean="0"/>
              <a:t>29</a:t>
            </a:fld>
            <a:endParaRPr lang="tr-TR"/>
          </a:p>
        </p:txBody>
      </p:sp>
    </p:spTree>
    <p:extLst>
      <p:ext uri="{BB962C8B-B14F-4D97-AF65-F5344CB8AC3E}">
        <p14:creationId xmlns:p14="http://schemas.microsoft.com/office/powerpoint/2010/main" val="2108595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46246" y="1871003"/>
            <a:ext cx="6772081" cy="3322319"/>
          </a:xfrm>
        </p:spPr>
        <p:txBody>
          <a:bodyPr/>
          <a:lstStyle/>
          <a:p>
            <a:r>
              <a:rPr lang="en-US" dirty="0"/>
              <a:t>There are vaccines available, but usually only for one or two of the more common strains. Unfortunately, vaccination against one strain does not protect against the other strains. The current canine vaccines protect against the </a:t>
            </a:r>
            <a:r>
              <a:rPr lang="en-US" dirty="0" err="1"/>
              <a:t>serovars</a:t>
            </a:r>
            <a:r>
              <a:rPr lang="en-US" dirty="0"/>
              <a:t> </a:t>
            </a:r>
            <a:r>
              <a:rPr lang="en-US" b="1" dirty="0" err="1"/>
              <a:t>canicola</a:t>
            </a:r>
            <a:r>
              <a:rPr lang="en-US" dirty="0"/>
              <a:t> and </a:t>
            </a:r>
            <a:r>
              <a:rPr lang="en-US" b="1" dirty="0" err="1"/>
              <a:t>icterohaemorrhagiae</a:t>
            </a:r>
            <a:r>
              <a:rPr lang="en-US" dirty="0"/>
              <a:t>. These two </a:t>
            </a:r>
            <a:r>
              <a:rPr lang="en-US" dirty="0" err="1"/>
              <a:t>serovars</a:t>
            </a:r>
            <a:r>
              <a:rPr lang="en-US" dirty="0"/>
              <a:t> have been decreasing in total number of infections, but unfortunately, other </a:t>
            </a:r>
            <a:r>
              <a:rPr lang="en-US" dirty="0" err="1"/>
              <a:t>serovars</a:t>
            </a:r>
            <a:r>
              <a:rPr lang="en-US" dirty="0"/>
              <a:t> that infect dogs such as </a:t>
            </a:r>
            <a:r>
              <a:rPr lang="en-US" b="1" dirty="0" err="1"/>
              <a:t>grippotyphosa</a:t>
            </a:r>
            <a:r>
              <a:rPr lang="en-US" dirty="0"/>
              <a:t>, </a:t>
            </a:r>
            <a:r>
              <a:rPr lang="en-US" b="1" dirty="0" err="1"/>
              <a:t>pomona</a:t>
            </a:r>
            <a:r>
              <a:rPr lang="en-US" dirty="0"/>
              <a:t>, and </a:t>
            </a:r>
            <a:r>
              <a:rPr lang="en-US" b="1" dirty="0" err="1"/>
              <a:t>bratislava</a:t>
            </a:r>
            <a:r>
              <a:rPr lang="en-US" dirty="0"/>
              <a:t> have increased. </a:t>
            </a:r>
          </a:p>
          <a:p>
            <a:endParaRPr lang="tr-TR" dirty="0"/>
          </a:p>
        </p:txBody>
      </p:sp>
      <p:sp>
        <p:nvSpPr>
          <p:cNvPr id="4" name="Slayt Numarası Yer Tutucusu 3"/>
          <p:cNvSpPr>
            <a:spLocks noGrp="1"/>
          </p:cNvSpPr>
          <p:nvPr>
            <p:ph type="sldNum" sz="quarter" idx="12"/>
          </p:nvPr>
        </p:nvSpPr>
        <p:spPr/>
        <p:txBody>
          <a:bodyPr/>
          <a:lstStyle/>
          <a:p>
            <a:fld id="{C49AD610-8F75-4BB0-A093-645472BC3D06}" type="slidenum">
              <a:rPr lang="tr-TR" smtClean="0"/>
              <a:t>3</a:t>
            </a:fld>
            <a:endParaRPr lang="tr-T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693" y="1871003"/>
            <a:ext cx="4418720" cy="3241897"/>
          </a:xfrm>
          <a:prstGeom prst="rect">
            <a:avLst/>
          </a:prstGeom>
          <a:ln>
            <a:noFill/>
          </a:ln>
          <a:effectLst>
            <a:softEdge rad="112500"/>
          </a:effectLst>
        </p:spPr>
      </p:pic>
    </p:spTree>
    <p:extLst>
      <p:ext uri="{BB962C8B-B14F-4D97-AF65-F5344CB8AC3E}">
        <p14:creationId xmlns:p14="http://schemas.microsoft.com/office/powerpoint/2010/main" val="1427593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4844" y="1433940"/>
            <a:ext cx="7266965" cy="4713642"/>
          </a:xfrm>
        </p:spPr>
        <p:txBody>
          <a:bodyPr>
            <a:normAutofit lnSpcReduction="10000"/>
          </a:bodyPr>
          <a:lstStyle/>
          <a:p>
            <a:pPr algn="just"/>
            <a:r>
              <a:rPr lang="en-US" dirty="0" smtClean="0"/>
              <a:t>Leptospiral </a:t>
            </a:r>
            <a:r>
              <a:rPr lang="en-US" dirty="0"/>
              <a:t>vaccines for dogs offer about 6 to 8 months of protection. Dogs that are at high risk of contracting Leptospiral infections should be vaccinated twice a year. </a:t>
            </a:r>
            <a:r>
              <a:rPr lang="tr-TR" dirty="0" smtClean="0"/>
              <a:t> </a:t>
            </a:r>
          </a:p>
          <a:p>
            <a:pPr algn="just"/>
            <a:r>
              <a:rPr lang="en-US" dirty="0" smtClean="0"/>
              <a:t>Vaccine </a:t>
            </a:r>
            <a:r>
              <a:rPr lang="en-US" dirty="0"/>
              <a:t>manufacturers generally recommend that puppies less than 8 weeks of age should not be vaccinated with vaccines containing </a:t>
            </a:r>
            <a:r>
              <a:rPr lang="en-US" dirty="0" err="1"/>
              <a:t>Leptospira</a:t>
            </a:r>
            <a:r>
              <a:rPr lang="en-US" dirty="0"/>
              <a:t>. Many veterinarians recommend waiting until 12-16 weeks of age for the first vaccination against </a:t>
            </a:r>
            <a:r>
              <a:rPr lang="en-US" dirty="0" err="1"/>
              <a:t>Leptospira</a:t>
            </a:r>
            <a:r>
              <a:rPr lang="en-US" dirty="0"/>
              <a:t>. </a:t>
            </a:r>
            <a:endParaRPr lang="tr-TR" dirty="0" smtClean="0"/>
          </a:p>
          <a:p>
            <a:pPr algn="just"/>
            <a:r>
              <a:rPr lang="en-US" dirty="0" smtClean="0"/>
              <a:t>Because </a:t>
            </a:r>
            <a:r>
              <a:rPr lang="en-US" dirty="0"/>
              <a:t>of the high </a:t>
            </a:r>
            <a:r>
              <a:rPr lang="en-US" dirty="0" smtClean="0"/>
              <a:t>incidence </a:t>
            </a:r>
            <a:r>
              <a:rPr lang="en-US" dirty="0"/>
              <a:t>of reactions and the need for frequent vaccination many veterinarians have begun to recommend </a:t>
            </a:r>
            <a:r>
              <a:rPr lang="en-US" dirty="0" err="1"/>
              <a:t>leptospiral</a:t>
            </a:r>
            <a:r>
              <a:rPr lang="en-US" dirty="0"/>
              <a:t> vaccinations only for those dogs at higher risk. Because this can potentially be a very serious disease.</a:t>
            </a:r>
          </a:p>
          <a:p>
            <a:endParaRPr lang="tr-TR" dirty="0"/>
          </a:p>
        </p:txBody>
      </p:sp>
      <p:sp>
        <p:nvSpPr>
          <p:cNvPr id="4" name="Slayt Numarası Yer Tutucusu 3"/>
          <p:cNvSpPr>
            <a:spLocks noGrp="1"/>
          </p:cNvSpPr>
          <p:nvPr>
            <p:ph type="sldNum" sz="quarter" idx="12"/>
          </p:nvPr>
        </p:nvSpPr>
        <p:spPr/>
        <p:txBody>
          <a:bodyPr/>
          <a:lstStyle/>
          <a:p>
            <a:fld id="{C49AD610-8F75-4BB0-A093-645472BC3D06}" type="slidenum">
              <a:rPr lang="tr-TR" smtClean="0"/>
              <a:t>30</a:t>
            </a:fld>
            <a:endParaRPr lang="tr-TR"/>
          </a:p>
        </p:txBody>
      </p:sp>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7513" y="1343170"/>
            <a:ext cx="3752850" cy="4286251"/>
          </a:xfrm>
          <a:prstGeom prst="rect">
            <a:avLst/>
          </a:prstGeom>
          <a:ln>
            <a:noFill/>
          </a:ln>
          <a:effectLst>
            <a:softEdge rad="112500"/>
          </a:effectLst>
        </p:spPr>
      </p:pic>
    </p:spTree>
    <p:extLst>
      <p:ext uri="{BB962C8B-B14F-4D97-AF65-F5344CB8AC3E}">
        <p14:creationId xmlns:p14="http://schemas.microsoft.com/office/powerpoint/2010/main" val="5759781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9956" y="462013"/>
            <a:ext cx="6260123" cy="3701446"/>
          </a:xfrm>
        </p:spPr>
        <p:txBody>
          <a:bodyPr>
            <a:normAutofit fontScale="92500" lnSpcReduction="10000"/>
          </a:bodyPr>
          <a:lstStyle/>
          <a:p>
            <a:r>
              <a:rPr lang="en-US" sz="4300" dirty="0">
                <a:solidFill>
                  <a:schemeClr val="bg2">
                    <a:lumMod val="20000"/>
                    <a:lumOff val="80000"/>
                  </a:schemeClr>
                </a:solidFill>
              </a:rPr>
              <a:t>Living and </a:t>
            </a:r>
            <a:r>
              <a:rPr lang="en-US" sz="4300" dirty="0" smtClean="0">
                <a:solidFill>
                  <a:schemeClr val="bg2">
                    <a:lumMod val="20000"/>
                    <a:lumOff val="80000"/>
                  </a:schemeClr>
                </a:solidFill>
              </a:rPr>
              <a:t>Management</a:t>
            </a:r>
            <a:r>
              <a:rPr lang="tr-TR" sz="4300" dirty="0" smtClean="0">
                <a:solidFill>
                  <a:schemeClr val="bg2">
                    <a:lumMod val="20000"/>
                    <a:lumOff val="80000"/>
                  </a:schemeClr>
                </a:solidFill>
              </a:rPr>
              <a:t> </a:t>
            </a:r>
            <a:endParaRPr lang="en-US" sz="4300" dirty="0"/>
          </a:p>
          <a:p>
            <a:pPr marL="0" indent="0">
              <a:buNone/>
            </a:pPr>
            <a:r>
              <a:rPr lang="tr-TR" sz="1800" dirty="0" smtClean="0"/>
              <a:t> </a:t>
            </a:r>
          </a:p>
          <a:p>
            <a:pPr algn="just"/>
            <a:r>
              <a:rPr lang="en-US" sz="1800" dirty="0" smtClean="0"/>
              <a:t>Make sure to inspect kennels before placing your dog in one</a:t>
            </a:r>
            <a:r>
              <a:rPr lang="tr-TR" sz="1800" dirty="0" smtClean="0"/>
              <a:t>,</a:t>
            </a:r>
            <a:r>
              <a:rPr lang="en-US" sz="1800" dirty="0" smtClean="0"/>
              <a:t> the kennel should be kept very clean, and should be free of</a:t>
            </a:r>
            <a:r>
              <a:rPr lang="tr-TR" sz="1800" dirty="0" smtClean="0"/>
              <a:t> </a:t>
            </a:r>
            <a:r>
              <a:rPr lang="tr-TR" sz="1800" dirty="0" err="1" smtClean="0"/>
              <a:t>rodents</a:t>
            </a:r>
            <a:r>
              <a:rPr lang="en-US" sz="1800" dirty="0" smtClean="0"/>
              <a:t>. Urine from an infected animal should not come into contact with any other animals, or people.</a:t>
            </a:r>
          </a:p>
          <a:p>
            <a:pPr marL="0" indent="0">
              <a:buNone/>
            </a:pPr>
            <a:endParaRPr lang="en-US" dirty="0"/>
          </a:p>
          <a:p>
            <a:pPr marL="0" indent="0">
              <a:buNone/>
            </a:pPr>
            <a:r>
              <a:rPr lang="en-US" dirty="0" smtClean="0"/>
              <a:t> </a:t>
            </a:r>
            <a:endParaRPr lang="en-US"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9230" y="1217450"/>
            <a:ext cx="4760998" cy="2946009"/>
          </a:xfrm>
          <a:prstGeom prst="rect">
            <a:avLst/>
          </a:prstGeom>
          <a:ln>
            <a:noFill/>
          </a:ln>
          <a:effectLst>
            <a:softEdge rad="112500"/>
          </a:effectLst>
        </p:spPr>
      </p:pic>
      <p:sp>
        <p:nvSpPr>
          <p:cNvPr id="5" name="Slayt Numarası Yer Tutucusu 4"/>
          <p:cNvSpPr>
            <a:spLocks noGrp="1"/>
          </p:cNvSpPr>
          <p:nvPr>
            <p:ph type="sldNum" sz="quarter" idx="12"/>
          </p:nvPr>
        </p:nvSpPr>
        <p:spPr/>
        <p:txBody>
          <a:bodyPr/>
          <a:lstStyle/>
          <a:p>
            <a:fld id="{C49AD610-8F75-4BB0-A093-645472BC3D06}" type="slidenum">
              <a:rPr lang="tr-TR" smtClean="0"/>
              <a:t>31</a:t>
            </a:fld>
            <a:endParaRPr lang="tr-TR"/>
          </a:p>
        </p:txBody>
      </p:sp>
      <p:sp>
        <p:nvSpPr>
          <p:cNvPr id="4" name="Dikdörtgen 3"/>
          <p:cNvSpPr/>
          <p:nvPr/>
        </p:nvSpPr>
        <p:spPr>
          <a:xfrm>
            <a:off x="590843" y="4163459"/>
            <a:ext cx="10599896" cy="2585323"/>
          </a:xfrm>
          <a:prstGeom prst="rect">
            <a:avLst/>
          </a:prstGeom>
        </p:spPr>
        <p:txBody>
          <a:bodyPr wrap="square">
            <a:spAutoFit/>
          </a:bodyPr>
          <a:lstStyle/>
          <a:p>
            <a:pPr algn="just"/>
            <a:r>
              <a:rPr lang="en-US" dirty="0"/>
              <a:t>Activity should be restricted to cage rest while your dog recovers from the physical trauma of this infection. Leptospirosis is a zoonotic disease, transmissible to humans, and other animals via urine, semen, and post-birth or post-abortion discharge. </a:t>
            </a:r>
            <a:r>
              <a:rPr lang="tr-TR" dirty="0" smtClean="0"/>
              <a:t>  </a:t>
            </a:r>
          </a:p>
          <a:p>
            <a:pPr algn="just"/>
            <a:endParaRPr lang="tr-TR" dirty="0" smtClean="0"/>
          </a:p>
          <a:p>
            <a:pPr algn="just"/>
            <a:r>
              <a:rPr lang="en-US" dirty="0" smtClean="0"/>
              <a:t>While </a:t>
            </a:r>
            <a:r>
              <a:rPr lang="en-US" dirty="0"/>
              <a:t>your dog is in the process of being treated, you will need to keep it isolated from children and other pets, and you will need to wear </a:t>
            </a:r>
            <a:r>
              <a:rPr lang="en-US" dirty="0" smtClean="0"/>
              <a:t>protective </a:t>
            </a:r>
            <a:r>
              <a:rPr lang="en-US" dirty="0"/>
              <a:t>gloves when handling your dog in any way, or when handling fluid or waste products from your dog</a:t>
            </a:r>
            <a:r>
              <a:rPr lang="en-US" dirty="0" smtClean="0"/>
              <a:t>.</a:t>
            </a:r>
            <a:r>
              <a:rPr lang="tr-TR" dirty="0" smtClean="0"/>
              <a:t> </a:t>
            </a:r>
            <a:r>
              <a:rPr lang="en-US" dirty="0" smtClean="0"/>
              <a:t>Areas </a:t>
            </a:r>
            <a:r>
              <a:rPr lang="en-US" dirty="0"/>
              <a:t>where your dog has urinated, vomited, or has possibly left any other type of fluid should be cleaned and </a:t>
            </a:r>
            <a:r>
              <a:rPr lang="en-US" dirty="0" smtClean="0"/>
              <a:t>disinfected. </a:t>
            </a:r>
            <a:endParaRPr lang="en-US" dirty="0"/>
          </a:p>
        </p:txBody>
      </p:sp>
    </p:spTree>
    <p:extLst>
      <p:ext uri="{BB962C8B-B14F-4D97-AF65-F5344CB8AC3E}">
        <p14:creationId xmlns:p14="http://schemas.microsoft.com/office/powerpoint/2010/main" val="12449902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295729"/>
            <a:ext cx="10049853" cy="6248399"/>
          </a:xfrm>
        </p:spPr>
        <p:txBody>
          <a:bodyPr/>
          <a:lstStyle/>
          <a:p>
            <a:pPr algn="just"/>
            <a:r>
              <a:rPr lang="en-US" dirty="0"/>
              <a:t>Finally, if you do have other pets or children in the home, they may have been infected with the </a:t>
            </a:r>
            <a:r>
              <a:rPr lang="en-US" dirty="0" err="1"/>
              <a:t>leptospira</a:t>
            </a:r>
            <a:r>
              <a:rPr lang="en-US" dirty="0"/>
              <a:t> bacteria and are not yet showing symptoms. It may be worthwhile to have them </a:t>
            </a:r>
            <a:r>
              <a:rPr lang="en-US" dirty="0" smtClean="0"/>
              <a:t>and yourself </a:t>
            </a:r>
            <a:r>
              <a:rPr lang="en-US" dirty="0"/>
              <a:t>tested for the presence of the bacteria. And, it is important to keep in mind that </a:t>
            </a:r>
            <a:r>
              <a:rPr lang="en-US" dirty="0" err="1"/>
              <a:t>leptospires</a:t>
            </a:r>
            <a:r>
              <a:rPr lang="en-US" dirty="0"/>
              <a:t> may continue to be shed through the urine for several weeks after treatment and apparent recovery from the infection. </a:t>
            </a: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753" y="2615252"/>
            <a:ext cx="7805312" cy="4044857"/>
          </a:xfrm>
          <a:prstGeom prst="rect">
            <a:avLst/>
          </a:prstGeom>
        </p:spPr>
      </p:pic>
      <p:sp>
        <p:nvSpPr>
          <p:cNvPr id="4" name="Slayt Numarası Yer Tutucusu 3"/>
          <p:cNvSpPr>
            <a:spLocks noGrp="1"/>
          </p:cNvSpPr>
          <p:nvPr>
            <p:ph type="sldNum" sz="quarter" idx="12"/>
          </p:nvPr>
        </p:nvSpPr>
        <p:spPr/>
        <p:txBody>
          <a:bodyPr/>
          <a:lstStyle/>
          <a:p>
            <a:fld id="{C49AD610-8F75-4BB0-A093-645472BC3D06}" type="slidenum">
              <a:rPr lang="tr-TR" smtClean="0"/>
              <a:t>32</a:t>
            </a:fld>
            <a:endParaRPr lang="tr-TR"/>
          </a:p>
        </p:txBody>
      </p:sp>
    </p:spTree>
    <p:extLst>
      <p:ext uri="{BB962C8B-B14F-4D97-AF65-F5344CB8AC3E}">
        <p14:creationId xmlns:p14="http://schemas.microsoft.com/office/powerpoint/2010/main" val="2696114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p:spPr>
        <p:txBody>
          <a:bodyPr/>
          <a:lstStyle/>
          <a:p>
            <a:r>
              <a:rPr lang="tr-TR" sz="4000" dirty="0" err="1" smtClean="0">
                <a:solidFill>
                  <a:schemeClr val="bg2">
                    <a:lumMod val="20000"/>
                    <a:lumOff val="80000"/>
                  </a:schemeClr>
                </a:solidFill>
              </a:rPr>
              <a:t>References</a:t>
            </a:r>
            <a:r>
              <a:rPr lang="tr-TR" sz="4000" dirty="0" smtClean="0">
                <a:solidFill>
                  <a:schemeClr val="bg2">
                    <a:lumMod val="20000"/>
                    <a:lumOff val="80000"/>
                  </a:schemeClr>
                </a:solidFill>
              </a:rPr>
              <a:t>  </a:t>
            </a:r>
          </a:p>
          <a:p>
            <a:pPr marL="0" indent="0">
              <a:buNone/>
            </a:pPr>
            <a:endParaRPr lang="tr-TR" sz="4000" dirty="0" smtClean="0">
              <a:solidFill>
                <a:schemeClr val="bg2">
                  <a:lumMod val="20000"/>
                  <a:lumOff val="80000"/>
                </a:schemeClr>
              </a:solidFill>
            </a:endParaRPr>
          </a:p>
          <a:p>
            <a:r>
              <a:rPr lang="tr-TR" dirty="0">
                <a:hlinkClick r:id="rId2"/>
              </a:rPr>
              <a:t>http://</a:t>
            </a:r>
            <a:r>
              <a:rPr lang="tr-TR" dirty="0" smtClean="0">
                <a:hlinkClick r:id="rId2"/>
              </a:rPr>
              <a:t>www.vetfolio.com/infectious-disease/canine-leptospirosis-epidemiology-pathogenesis-and-diagnosis</a:t>
            </a:r>
            <a:r>
              <a:rPr lang="tr-TR" dirty="0" smtClean="0"/>
              <a:t>  </a:t>
            </a:r>
          </a:p>
          <a:p>
            <a:r>
              <a:rPr lang="tr-TR" dirty="0">
                <a:hlinkClick r:id="rId3"/>
              </a:rPr>
              <a:t>http://</a:t>
            </a:r>
            <a:r>
              <a:rPr lang="tr-TR" dirty="0" smtClean="0">
                <a:hlinkClick r:id="rId3"/>
              </a:rPr>
              <a:t>www.petmd.com/dog/conditions/infectious-parasitic/c_multi_leptospirosis?page=2</a:t>
            </a:r>
            <a:r>
              <a:rPr lang="tr-TR" dirty="0" smtClean="0"/>
              <a:t>  </a:t>
            </a:r>
          </a:p>
          <a:p>
            <a:r>
              <a:rPr lang="tr-TR" dirty="0">
                <a:hlinkClick r:id="rId4"/>
              </a:rPr>
              <a:t>http://</a:t>
            </a:r>
            <a:r>
              <a:rPr lang="tr-TR" dirty="0" smtClean="0">
                <a:hlinkClick r:id="rId4"/>
              </a:rPr>
              <a:t>www.sweetshimas.com/index.php?main_page=page&amp;id=45&amp;chapter=0</a:t>
            </a:r>
            <a:r>
              <a:rPr lang="tr-TR" dirty="0" smtClean="0"/>
              <a:t> </a:t>
            </a:r>
          </a:p>
          <a:p>
            <a:r>
              <a:rPr lang="tr-TR" dirty="0">
                <a:hlinkClick r:id="rId5"/>
              </a:rPr>
              <a:t>http://</a:t>
            </a:r>
            <a:r>
              <a:rPr lang="tr-TR" dirty="0" smtClean="0">
                <a:hlinkClick r:id="rId5"/>
              </a:rPr>
              <a:t>www.vcahospitals.com/main/pet-health-information/article/animal-health/leptospirosis-in-dogs-testing/358</a:t>
            </a:r>
            <a:r>
              <a:rPr lang="tr-TR" dirty="0" smtClean="0"/>
              <a:t> </a:t>
            </a:r>
          </a:p>
          <a:p>
            <a:r>
              <a:rPr lang="tr-TR" dirty="0">
                <a:hlinkClick r:id="rId6"/>
              </a:rPr>
              <a:t>http://</a:t>
            </a:r>
            <a:r>
              <a:rPr lang="tr-TR" dirty="0" smtClean="0">
                <a:hlinkClick r:id="rId6"/>
              </a:rPr>
              <a:t>petfriends.social/bilgiler/Kopeklerde-Leptospirosis</a:t>
            </a:r>
            <a:r>
              <a:rPr lang="tr-TR" dirty="0" smtClean="0"/>
              <a:t> </a:t>
            </a:r>
          </a:p>
          <a:p>
            <a:r>
              <a:rPr lang="tr-TR" dirty="0">
                <a:hlinkClick r:id="rId7"/>
              </a:rPr>
              <a:t>http://</a:t>
            </a:r>
            <a:r>
              <a:rPr lang="tr-TR" dirty="0" smtClean="0">
                <a:hlinkClick r:id="rId7"/>
              </a:rPr>
              <a:t>www.whitneysvet.com/parasites/lepto.html</a:t>
            </a:r>
            <a:r>
              <a:rPr lang="tr-TR" dirty="0" smtClean="0"/>
              <a:t> </a:t>
            </a:r>
          </a:p>
          <a:p>
            <a:endParaRPr lang="tr-TR" dirty="0" smtClean="0"/>
          </a:p>
          <a:p>
            <a:endParaRPr lang="tr-TR" dirty="0" smtClean="0"/>
          </a:p>
          <a:p>
            <a:endParaRPr lang="tr-TR" dirty="0"/>
          </a:p>
        </p:txBody>
      </p:sp>
      <p:sp>
        <p:nvSpPr>
          <p:cNvPr id="4" name="Slayt Numarası Yer Tutucusu 3"/>
          <p:cNvSpPr>
            <a:spLocks noGrp="1"/>
          </p:cNvSpPr>
          <p:nvPr>
            <p:ph type="sldNum" sz="quarter" idx="12"/>
          </p:nvPr>
        </p:nvSpPr>
        <p:spPr/>
        <p:txBody>
          <a:bodyPr/>
          <a:lstStyle/>
          <a:p>
            <a:fld id="{C49AD610-8F75-4BB0-A093-645472BC3D06}" type="slidenum">
              <a:rPr lang="tr-TR" smtClean="0"/>
              <a:t>33</a:t>
            </a:fld>
            <a:endParaRPr lang="tr-TR"/>
          </a:p>
        </p:txBody>
      </p:sp>
    </p:spTree>
    <p:extLst>
      <p:ext uri="{BB962C8B-B14F-4D97-AF65-F5344CB8AC3E}">
        <p14:creationId xmlns:p14="http://schemas.microsoft.com/office/powerpoint/2010/main" val="25487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C49AD610-8F75-4BB0-A093-645472BC3D06}" type="slidenum">
              <a:rPr lang="tr-TR" smtClean="0"/>
              <a:t>4</a:t>
            </a:fld>
            <a:endParaRPr lang="tr-TR"/>
          </a:p>
        </p:txBody>
      </p:sp>
      <p:sp>
        <p:nvSpPr>
          <p:cNvPr id="5" name="Dikdörtgen 4"/>
          <p:cNvSpPr/>
          <p:nvPr/>
        </p:nvSpPr>
        <p:spPr>
          <a:xfrm>
            <a:off x="234460" y="1655592"/>
            <a:ext cx="6096000" cy="3170099"/>
          </a:xfrm>
          <a:prstGeom prst="rect">
            <a:avLst/>
          </a:prstGeom>
        </p:spPr>
        <p:txBody>
          <a:bodyPr>
            <a:spAutoFit/>
          </a:bodyPr>
          <a:lstStyle/>
          <a:p>
            <a:pPr algn="just"/>
            <a:r>
              <a:rPr lang="en-US" sz="2000" dirty="0" smtClean="0"/>
              <a:t>Lepto </a:t>
            </a:r>
            <a:r>
              <a:rPr lang="en-US" sz="2000" dirty="0" err="1"/>
              <a:t>serovars</a:t>
            </a:r>
            <a:r>
              <a:rPr lang="en-US" sz="2000" dirty="0"/>
              <a:t> are maintained in nature by "reservoir hosts" and shed the organisms for long periods of time. The host vary with the </a:t>
            </a:r>
            <a:r>
              <a:rPr lang="en-US" sz="2000" dirty="0" err="1"/>
              <a:t>serovar</a:t>
            </a:r>
            <a:r>
              <a:rPr lang="en-US" sz="2000" dirty="0"/>
              <a:t> as well as the geographic location. </a:t>
            </a:r>
            <a:r>
              <a:rPr lang="tr-TR" sz="2000" dirty="0" smtClean="0"/>
              <a:t>  </a:t>
            </a:r>
          </a:p>
          <a:p>
            <a:pPr algn="just"/>
            <a:endParaRPr lang="tr-TR" sz="2000" dirty="0" smtClean="0"/>
          </a:p>
          <a:p>
            <a:pPr algn="just"/>
            <a:r>
              <a:rPr lang="tr-TR" sz="2000" dirty="0" smtClean="0"/>
              <a:t>Dogs </a:t>
            </a:r>
            <a:r>
              <a:rPr lang="tr-TR" sz="2000" dirty="0"/>
              <a:t>can be </a:t>
            </a:r>
            <a:r>
              <a:rPr lang="tr-TR" sz="2000" dirty="0" err="1"/>
              <a:t>reservoir</a:t>
            </a:r>
            <a:r>
              <a:rPr lang="tr-TR" sz="2000" dirty="0"/>
              <a:t> </a:t>
            </a:r>
            <a:r>
              <a:rPr lang="tr-TR" sz="2000" dirty="0" err="1"/>
              <a:t>hosts</a:t>
            </a:r>
            <a:r>
              <a:rPr lang="tr-TR" sz="2000" dirty="0"/>
              <a:t> </a:t>
            </a:r>
            <a:r>
              <a:rPr lang="tr-TR" sz="2000" dirty="0" err="1"/>
              <a:t>for</a:t>
            </a:r>
            <a:r>
              <a:rPr lang="tr-TR" sz="2000" dirty="0"/>
              <a:t> </a:t>
            </a:r>
            <a:r>
              <a:rPr lang="tr-TR" sz="2000" dirty="0" err="1"/>
              <a:t>the</a:t>
            </a:r>
            <a:r>
              <a:rPr lang="tr-TR" sz="2000" dirty="0"/>
              <a:t> </a:t>
            </a:r>
            <a:r>
              <a:rPr lang="tr-TR" sz="2000" dirty="0" err="1"/>
              <a:t>serovar</a:t>
            </a:r>
            <a:r>
              <a:rPr lang="tr-TR" sz="2000" dirty="0"/>
              <a:t> L. </a:t>
            </a:r>
            <a:r>
              <a:rPr lang="tr-TR" sz="2000" dirty="0" err="1"/>
              <a:t>canicola</a:t>
            </a:r>
            <a:r>
              <a:rPr lang="tr-TR" sz="2000" dirty="0"/>
              <a:t>. </a:t>
            </a:r>
            <a:r>
              <a:rPr lang="tr-TR" sz="2000" dirty="0" err="1"/>
              <a:t>Many</a:t>
            </a:r>
            <a:r>
              <a:rPr lang="tr-TR" sz="2000" dirty="0"/>
              <a:t> </a:t>
            </a:r>
            <a:r>
              <a:rPr lang="tr-TR" sz="2000" dirty="0" err="1"/>
              <a:t>academics</a:t>
            </a:r>
            <a:r>
              <a:rPr lang="tr-TR" sz="2000" dirty="0"/>
              <a:t> </a:t>
            </a:r>
            <a:r>
              <a:rPr lang="tr-TR" sz="2000" dirty="0" err="1"/>
              <a:t>consider</a:t>
            </a:r>
            <a:r>
              <a:rPr lang="tr-TR" sz="2000" dirty="0"/>
              <a:t> L. </a:t>
            </a:r>
            <a:r>
              <a:rPr lang="tr-TR" sz="2000" dirty="0" err="1"/>
              <a:t>canicola</a:t>
            </a:r>
            <a:r>
              <a:rPr lang="tr-TR" sz="2000" dirty="0"/>
              <a:t> </a:t>
            </a:r>
            <a:r>
              <a:rPr lang="tr-TR" sz="2000" dirty="0" err="1"/>
              <a:t>the</a:t>
            </a:r>
            <a:r>
              <a:rPr lang="tr-TR" sz="2000" dirty="0"/>
              <a:t> </a:t>
            </a:r>
            <a:r>
              <a:rPr lang="tr-TR" sz="2000" dirty="0" err="1"/>
              <a:t>least</a:t>
            </a:r>
            <a:r>
              <a:rPr lang="tr-TR" sz="2000" dirty="0"/>
              <a:t> </a:t>
            </a:r>
            <a:r>
              <a:rPr lang="tr-TR" sz="2000" dirty="0" err="1"/>
              <a:t>frequently</a:t>
            </a:r>
            <a:r>
              <a:rPr lang="tr-TR" sz="2000" dirty="0"/>
              <a:t> </a:t>
            </a:r>
            <a:r>
              <a:rPr lang="tr-TR" sz="2000" dirty="0" err="1"/>
              <a:t>isolated</a:t>
            </a:r>
            <a:r>
              <a:rPr lang="tr-TR" sz="2000" dirty="0"/>
              <a:t> </a:t>
            </a:r>
            <a:r>
              <a:rPr lang="tr-TR" sz="2000" dirty="0" err="1"/>
              <a:t>serovar</a:t>
            </a:r>
            <a:r>
              <a:rPr lang="tr-TR" sz="2000" dirty="0"/>
              <a:t> in </a:t>
            </a:r>
            <a:r>
              <a:rPr lang="tr-TR" sz="2000" dirty="0" err="1"/>
              <a:t>dogs</a:t>
            </a:r>
            <a:r>
              <a:rPr lang="tr-TR" sz="2000" dirty="0"/>
              <a:t>. </a:t>
            </a:r>
            <a:r>
              <a:rPr lang="tr-TR" sz="2000" dirty="0" err="1" smtClean="0"/>
              <a:t>Once</a:t>
            </a:r>
            <a:r>
              <a:rPr lang="tr-TR" sz="2000" dirty="0" smtClean="0"/>
              <a:t> </a:t>
            </a:r>
            <a:r>
              <a:rPr lang="tr-TR" sz="2000" dirty="0" err="1"/>
              <a:t>outside</a:t>
            </a:r>
            <a:r>
              <a:rPr lang="tr-TR" sz="2000" dirty="0"/>
              <a:t> </a:t>
            </a:r>
            <a:r>
              <a:rPr lang="tr-TR" sz="2000" dirty="0" err="1"/>
              <a:t>their</a:t>
            </a:r>
            <a:r>
              <a:rPr lang="tr-TR" sz="2000" dirty="0"/>
              <a:t> </a:t>
            </a:r>
            <a:r>
              <a:rPr lang="tr-TR" sz="2000" dirty="0" err="1"/>
              <a:t>host</a:t>
            </a:r>
            <a:r>
              <a:rPr lang="tr-TR" sz="2000" dirty="0"/>
              <a:t>, </a:t>
            </a:r>
            <a:r>
              <a:rPr lang="tr-TR" sz="2000" dirty="0" err="1"/>
              <a:t>leptospires</a:t>
            </a:r>
            <a:r>
              <a:rPr lang="tr-TR" sz="2000" dirty="0"/>
              <a:t> do not </a:t>
            </a:r>
            <a:r>
              <a:rPr lang="tr-TR" sz="2000" dirty="0" err="1"/>
              <a:t>replicate</a:t>
            </a:r>
            <a:r>
              <a:rPr lang="tr-TR" sz="2000" dirty="0"/>
              <a:t>. </a:t>
            </a: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5883" y="1655592"/>
            <a:ext cx="5080000" cy="3771900"/>
          </a:xfrm>
          <a:prstGeom prst="rect">
            <a:avLst/>
          </a:prstGeom>
          <a:ln>
            <a:noFill/>
          </a:ln>
          <a:effectLst>
            <a:softEdge rad="112500"/>
          </a:effectLst>
        </p:spPr>
      </p:pic>
    </p:spTree>
    <p:extLst>
      <p:ext uri="{BB962C8B-B14F-4D97-AF65-F5344CB8AC3E}">
        <p14:creationId xmlns:p14="http://schemas.microsoft.com/office/powerpoint/2010/main" val="4159578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2012" y="0"/>
            <a:ext cx="6100549" cy="6858000"/>
          </a:xfrm>
        </p:spPr>
        <p:txBody>
          <a:bodyPr>
            <a:normAutofit/>
          </a:bodyPr>
          <a:lstStyle/>
          <a:p>
            <a:pPr marL="0" indent="0" algn="just">
              <a:buNone/>
            </a:pPr>
            <a:r>
              <a:rPr lang="tr-TR" sz="4800" dirty="0">
                <a:solidFill>
                  <a:schemeClr val="bg2">
                    <a:lumMod val="20000"/>
                    <a:lumOff val="80000"/>
                  </a:schemeClr>
                </a:solidFill>
              </a:rPr>
              <a:t>  </a:t>
            </a:r>
            <a:endParaRPr lang="tr-TR" sz="4800" dirty="0" smtClean="0">
              <a:solidFill>
                <a:schemeClr val="bg2">
                  <a:lumMod val="20000"/>
                  <a:lumOff val="80000"/>
                </a:schemeClr>
              </a:solidFill>
            </a:endParaRPr>
          </a:p>
          <a:p>
            <a:pPr marL="0" indent="0" algn="just">
              <a:buNone/>
            </a:pPr>
            <a:r>
              <a:rPr lang="tr-TR" sz="4800" dirty="0">
                <a:solidFill>
                  <a:schemeClr val="bg2">
                    <a:lumMod val="20000"/>
                    <a:lumOff val="80000"/>
                  </a:schemeClr>
                </a:solidFill>
              </a:rPr>
              <a:t>  </a:t>
            </a:r>
            <a:r>
              <a:rPr lang="tr-TR" sz="4800" dirty="0" err="1" smtClean="0">
                <a:solidFill>
                  <a:schemeClr val="bg2">
                    <a:lumMod val="20000"/>
                    <a:lumOff val="80000"/>
                  </a:schemeClr>
                </a:solidFill>
              </a:rPr>
              <a:t>Epidemiology</a:t>
            </a:r>
            <a:endParaRPr lang="tr-TR" sz="4800" dirty="0" smtClean="0">
              <a:solidFill>
                <a:schemeClr val="bg2">
                  <a:lumMod val="20000"/>
                  <a:lumOff val="80000"/>
                </a:schemeClr>
              </a:solidFill>
            </a:endParaRPr>
          </a:p>
          <a:p>
            <a:pPr algn="just"/>
            <a:r>
              <a:rPr lang="en-US" dirty="0" err="1"/>
              <a:t>Leptospires</a:t>
            </a:r>
            <a:r>
              <a:rPr lang="en-US" dirty="0"/>
              <a:t> are transmitted among animals by direct contact (i.e., </a:t>
            </a:r>
            <a:r>
              <a:rPr lang="en-US" b="1" dirty="0"/>
              <a:t>infected urine, venereal secretions, animal bites, ingestion of infected tissue</a:t>
            </a:r>
            <a:r>
              <a:rPr lang="en-US" dirty="0"/>
              <a:t>) and indirect contact (i.e., </a:t>
            </a:r>
            <a:r>
              <a:rPr lang="en-US" b="1" dirty="0"/>
              <a:t>contaminated water, soil, food, bedding</a:t>
            </a:r>
            <a:r>
              <a:rPr lang="en-US" dirty="0" smtClean="0"/>
              <a:t>)</a:t>
            </a:r>
            <a:r>
              <a:rPr lang="tr-TR" dirty="0" smtClean="0"/>
              <a:t>. </a:t>
            </a:r>
            <a:r>
              <a:rPr lang="en-US" dirty="0" smtClean="0"/>
              <a:t>Crowding, a</a:t>
            </a:r>
            <a:r>
              <a:rPr lang="tr-TR" dirty="0"/>
              <a:t>s</a:t>
            </a:r>
            <a:r>
              <a:rPr lang="en-US" dirty="0" smtClean="0"/>
              <a:t> a kennel, can increase the spread of infection.</a:t>
            </a:r>
            <a:r>
              <a:rPr lang="tr-TR" dirty="0" smtClean="0"/>
              <a:t> </a:t>
            </a:r>
            <a:r>
              <a:rPr lang="en-US" dirty="0" smtClean="0"/>
              <a:t>Stagnant or slow moving water provides a suitable habitat for </a:t>
            </a:r>
            <a:r>
              <a:rPr lang="en-US" dirty="0" err="1" smtClean="0"/>
              <a:t>Leptospira</a:t>
            </a:r>
            <a:r>
              <a:rPr lang="en-US" dirty="0" smtClean="0"/>
              <a:t>. As a result, disease outbreaks often increase during periods of flooding. In dry areas infections are more common around water </a:t>
            </a:r>
            <a:r>
              <a:rPr lang="en-US" dirty="0"/>
              <a:t>sources. </a:t>
            </a:r>
            <a:r>
              <a:rPr lang="tr-TR" dirty="0" smtClean="0"/>
              <a:t> </a:t>
            </a:r>
          </a:p>
          <a:p>
            <a:pPr marL="0" indent="0" algn="just">
              <a:buNone/>
            </a:pPr>
            <a:r>
              <a:rPr lang="tr-TR" sz="1700" dirty="0" smtClean="0"/>
              <a:t> </a:t>
            </a:r>
          </a:p>
          <a:p>
            <a:pPr algn="just"/>
            <a:endParaRPr lang="tr-TR" sz="1700" dirty="0" smtClean="0"/>
          </a:p>
          <a:p>
            <a:pPr marL="0" indent="0" algn="just">
              <a:buNone/>
            </a:pPr>
            <a:endParaRPr lang="tr-TR" dirty="0" smtClean="0"/>
          </a:p>
          <a:p>
            <a:pPr marL="0" indent="0">
              <a:buNone/>
            </a:pPr>
            <a:endParaRPr lang="tr-TR" dirty="0" smtClean="0"/>
          </a:p>
          <a:p>
            <a:pPr algn="just"/>
            <a:endParaRPr lang="en-US" dirty="0" smtClean="0"/>
          </a:p>
          <a:p>
            <a:pPr algn="just"/>
            <a:endParaRPr lang="en-US" dirty="0"/>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6586" y="3429000"/>
            <a:ext cx="5103781" cy="2583010"/>
          </a:xfrm>
          <a:prstGeom prst="rect">
            <a:avLst/>
          </a:prstGeom>
          <a:ln>
            <a:noFill/>
          </a:ln>
          <a:effectLst>
            <a:softEdge rad="112500"/>
          </a:effectLst>
        </p:spPr>
      </p:pic>
      <p:sp>
        <p:nvSpPr>
          <p:cNvPr id="2" name="Dikdörtgen 1"/>
          <p:cNvSpPr/>
          <p:nvPr/>
        </p:nvSpPr>
        <p:spPr>
          <a:xfrm>
            <a:off x="6750852" y="1674674"/>
            <a:ext cx="5149515" cy="1754326"/>
          </a:xfrm>
          <a:prstGeom prst="rect">
            <a:avLst/>
          </a:prstGeom>
        </p:spPr>
        <p:txBody>
          <a:bodyPr wrap="square">
            <a:spAutoFit/>
          </a:bodyPr>
          <a:lstStyle/>
          <a:p>
            <a:pPr algn="just"/>
            <a:r>
              <a:rPr lang="en-US" dirty="0"/>
              <a:t>Freezing greatly reduces the survival of the </a:t>
            </a:r>
            <a:r>
              <a:rPr lang="tr-TR" dirty="0"/>
              <a:t>  </a:t>
            </a:r>
            <a:r>
              <a:rPr lang="tr-TR" dirty="0" smtClean="0"/>
              <a:t> </a:t>
            </a:r>
            <a:r>
              <a:rPr lang="en-US" dirty="0"/>
              <a:t>organism in the environment. This </a:t>
            </a:r>
            <a:r>
              <a:rPr lang="en-US" dirty="0" smtClean="0"/>
              <a:t>explains</a:t>
            </a:r>
            <a:r>
              <a:rPr lang="tr-TR" dirty="0" smtClean="0"/>
              <a:t> </a:t>
            </a:r>
            <a:r>
              <a:rPr lang="en-US" dirty="0" smtClean="0"/>
              <a:t>why </a:t>
            </a:r>
            <a:r>
              <a:rPr lang="en-US" dirty="0"/>
              <a:t>infections are more common in summer </a:t>
            </a:r>
            <a:r>
              <a:rPr lang="en-US" dirty="0" smtClean="0"/>
              <a:t>and </a:t>
            </a:r>
            <a:r>
              <a:rPr lang="en-US" dirty="0"/>
              <a:t>fall and why the infection is more </a:t>
            </a:r>
            <a:r>
              <a:rPr lang="en-US" dirty="0" err="1" smtClean="0"/>
              <a:t>prevalen</a:t>
            </a:r>
            <a:r>
              <a:rPr lang="tr-TR" dirty="0" smtClean="0"/>
              <a:t>t </a:t>
            </a:r>
            <a:r>
              <a:rPr lang="en-US" dirty="0" smtClean="0"/>
              <a:t>in </a:t>
            </a:r>
            <a:r>
              <a:rPr lang="en-US" dirty="0"/>
              <a:t>temperate areas.</a:t>
            </a:r>
            <a:r>
              <a:rPr lang="tr-TR" dirty="0"/>
              <a:t> </a:t>
            </a:r>
          </a:p>
          <a:p>
            <a:endParaRPr lang="en-US" dirty="0"/>
          </a:p>
        </p:txBody>
      </p:sp>
      <p:sp>
        <p:nvSpPr>
          <p:cNvPr id="6" name="Slayt Numarası Yer Tutucusu 5"/>
          <p:cNvSpPr>
            <a:spLocks noGrp="1"/>
          </p:cNvSpPr>
          <p:nvPr>
            <p:ph type="sldNum" sz="quarter" idx="12"/>
          </p:nvPr>
        </p:nvSpPr>
        <p:spPr/>
        <p:txBody>
          <a:bodyPr/>
          <a:lstStyle/>
          <a:p>
            <a:fld id="{C49AD610-8F75-4BB0-A093-645472BC3D06}" type="slidenum">
              <a:rPr lang="tr-TR" smtClean="0"/>
              <a:t>5</a:t>
            </a:fld>
            <a:endParaRPr lang="tr-TR"/>
          </a:p>
        </p:txBody>
      </p:sp>
    </p:spTree>
    <p:extLst>
      <p:ext uri="{BB962C8B-B14F-4D97-AF65-F5344CB8AC3E}">
        <p14:creationId xmlns:p14="http://schemas.microsoft.com/office/powerpoint/2010/main" val="1934614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20504" y="1674055"/>
            <a:ext cx="5247249" cy="4195481"/>
          </a:xfrm>
        </p:spPr>
        <p:txBody>
          <a:bodyPr/>
          <a:lstStyle/>
          <a:p>
            <a:pPr algn="just"/>
            <a:r>
              <a:rPr lang="en-US" dirty="0" err="1"/>
              <a:t>Lepto</a:t>
            </a:r>
            <a:r>
              <a:rPr lang="en-US" dirty="0"/>
              <a:t> has been diagnosed in all types of dogs. All breeds and sizes of dogs are at risk. </a:t>
            </a:r>
            <a:r>
              <a:rPr lang="en-US" dirty="0" err="1"/>
              <a:t>Lepto</a:t>
            </a:r>
            <a:r>
              <a:rPr lang="en-US" dirty="0"/>
              <a:t> can be a very serious disease and can be fatal if not diagnosed and treated early. </a:t>
            </a:r>
            <a:r>
              <a:rPr lang="tr-TR" dirty="0" smtClean="0"/>
              <a:t> </a:t>
            </a:r>
          </a:p>
          <a:p>
            <a:pPr algn="just"/>
            <a:r>
              <a:rPr lang="en-US" dirty="0" smtClean="0"/>
              <a:t>It </a:t>
            </a:r>
            <a:r>
              <a:rPr lang="en-US" dirty="0"/>
              <a:t>generally attacks a dog's liver and kidneys and can lead to organ damage or failure. However, if </a:t>
            </a:r>
            <a:r>
              <a:rPr lang="en-US" dirty="0" err="1"/>
              <a:t>lepto</a:t>
            </a:r>
            <a:r>
              <a:rPr lang="en-US" dirty="0"/>
              <a:t> is caught early, it responds well to </a:t>
            </a:r>
            <a:r>
              <a:rPr lang="en-US" b="1" dirty="0"/>
              <a:t>antibiotics</a:t>
            </a:r>
            <a:r>
              <a:rPr lang="en-US" dirty="0"/>
              <a:t>. Preventative measures, such as </a:t>
            </a:r>
            <a:r>
              <a:rPr lang="en-US" b="1" dirty="0"/>
              <a:t>vaccinations</a:t>
            </a:r>
            <a:r>
              <a:rPr lang="en-US" dirty="0"/>
              <a:t>, are available </a:t>
            </a:r>
            <a:r>
              <a:rPr lang="en-US" dirty="0" smtClean="0"/>
              <a:t>to</a:t>
            </a:r>
            <a:r>
              <a:rPr lang="tr-TR" dirty="0" smtClean="0"/>
              <a:t>o.</a:t>
            </a:r>
            <a:endParaRPr lang="en-US" dirty="0"/>
          </a:p>
          <a:p>
            <a:endParaRPr lang="tr-TR" dirty="0"/>
          </a:p>
        </p:txBody>
      </p:sp>
      <p:sp>
        <p:nvSpPr>
          <p:cNvPr id="4" name="Slayt Numarası Yer Tutucusu 3"/>
          <p:cNvSpPr>
            <a:spLocks noGrp="1"/>
          </p:cNvSpPr>
          <p:nvPr>
            <p:ph type="sldNum" sz="quarter" idx="12"/>
          </p:nvPr>
        </p:nvSpPr>
        <p:spPr/>
        <p:txBody>
          <a:bodyPr/>
          <a:lstStyle/>
          <a:p>
            <a:fld id="{C49AD610-8F75-4BB0-A093-645472BC3D06}" type="slidenum">
              <a:rPr lang="tr-TR" smtClean="0"/>
              <a:t>6</a:t>
            </a:fld>
            <a:endParaRPr lang="tr-T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4902" y="1674055"/>
            <a:ext cx="5627077" cy="4431323"/>
          </a:xfrm>
          <a:prstGeom prst="rect">
            <a:avLst/>
          </a:prstGeom>
          <a:ln>
            <a:noFill/>
          </a:ln>
          <a:effectLst>
            <a:softEdge rad="112500"/>
          </a:effectLst>
        </p:spPr>
      </p:pic>
    </p:spTree>
    <p:extLst>
      <p:ext uri="{BB962C8B-B14F-4D97-AF65-F5344CB8AC3E}">
        <p14:creationId xmlns:p14="http://schemas.microsoft.com/office/powerpoint/2010/main" val="2291062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1959771" cy="6858000"/>
          </a:xfrm>
        </p:spPr>
        <p:txBody>
          <a:bodyPr>
            <a:normAutofit/>
          </a:bodyPr>
          <a:lstStyle/>
          <a:p>
            <a:pPr marL="0" indent="0">
              <a:buNone/>
            </a:pPr>
            <a:r>
              <a:rPr lang="tr-TR" sz="4800" dirty="0" smtClean="0">
                <a:solidFill>
                  <a:schemeClr val="bg2">
                    <a:lumMod val="40000"/>
                    <a:lumOff val="60000"/>
                  </a:schemeClr>
                </a:solidFill>
              </a:rPr>
              <a:t>  </a:t>
            </a:r>
          </a:p>
          <a:p>
            <a:pPr marL="0" indent="0">
              <a:buNone/>
            </a:pPr>
            <a:r>
              <a:rPr lang="tr-TR" dirty="0" smtClean="0"/>
              <a:t> </a:t>
            </a:r>
          </a:p>
          <a:p>
            <a:pPr algn="just"/>
            <a:r>
              <a:rPr lang="en-US" dirty="0" smtClean="0"/>
              <a:t>The </a:t>
            </a:r>
            <a:r>
              <a:rPr lang="en-US" dirty="0" err="1" smtClean="0"/>
              <a:t>Leptospira</a:t>
            </a:r>
            <a:r>
              <a:rPr lang="en-US" dirty="0" smtClean="0"/>
              <a:t> infection mainly occurs in subtropical, tropical, and wet environments.</a:t>
            </a:r>
            <a:r>
              <a:rPr lang="tr-TR" dirty="0" smtClean="0"/>
              <a:t> </a:t>
            </a:r>
          </a:p>
          <a:p>
            <a:pPr algn="just"/>
            <a:r>
              <a:rPr lang="tr-TR" dirty="0" err="1" smtClean="0"/>
              <a:t>They</a:t>
            </a:r>
            <a:r>
              <a:rPr lang="en-US" dirty="0" smtClean="0"/>
              <a:t> are more prevalent in marshy/muddy areas which have stagnant surface water</a:t>
            </a:r>
            <a:r>
              <a:rPr lang="tr-TR" dirty="0" smtClean="0"/>
              <a:t>.</a:t>
            </a:r>
          </a:p>
          <a:p>
            <a:pPr algn="just"/>
            <a:r>
              <a:rPr lang="en-US" dirty="0" smtClean="0"/>
              <a:t>Heavily irrigated pastures are also common sources of infection. </a:t>
            </a:r>
            <a:r>
              <a:rPr lang="tr-TR" dirty="0" smtClean="0"/>
              <a:t> </a:t>
            </a:r>
          </a:p>
          <a:p>
            <a:pPr algn="just"/>
            <a:r>
              <a:rPr lang="en-US" dirty="0" smtClean="0"/>
              <a:t>The infection rate for domestic pets has been increasing in the U.S. </a:t>
            </a:r>
            <a:r>
              <a:rPr lang="tr-TR" dirty="0" smtClean="0"/>
              <a:t>a</a:t>
            </a:r>
            <a:r>
              <a:rPr lang="en-US" dirty="0" err="1" smtClean="0"/>
              <a:t>nd</a:t>
            </a:r>
            <a:r>
              <a:rPr lang="en-US" dirty="0" smtClean="0"/>
              <a:t> Canada, with infections occurring most commonly in the fall season. </a:t>
            </a:r>
            <a:r>
              <a:rPr lang="tr-TR" dirty="0" smtClean="0"/>
              <a:t> </a:t>
            </a:r>
          </a:p>
          <a:p>
            <a:pPr algn="just"/>
            <a:r>
              <a:rPr lang="en-US" dirty="0" smtClean="0"/>
              <a:t>Dogs will typically come into contact with the </a:t>
            </a:r>
            <a:r>
              <a:rPr lang="en-US" dirty="0" err="1" smtClean="0"/>
              <a:t>leptospira</a:t>
            </a:r>
            <a:r>
              <a:rPr lang="en-US" dirty="0" smtClean="0"/>
              <a:t> bacteria in </a:t>
            </a:r>
            <a:r>
              <a:rPr lang="en-US" b="1" dirty="0" smtClean="0"/>
              <a:t>infected water, soil, or mud, while swimming, passing through, or drinking contaminated water, or from coming into contact with urine from an infected animal.</a:t>
            </a:r>
            <a:r>
              <a:rPr lang="en-US" dirty="0" smtClean="0"/>
              <a:t> </a:t>
            </a:r>
            <a:r>
              <a:rPr lang="tr-TR" dirty="0" smtClean="0"/>
              <a:t>  </a:t>
            </a:r>
          </a:p>
          <a:p>
            <a:pPr algn="just"/>
            <a:r>
              <a:rPr lang="en-US" dirty="0" smtClean="0"/>
              <a:t>Hunting and sporting dogs, dogs that live near wooded areas, and dogs that live on or near farms are at an increased risk of </a:t>
            </a:r>
            <a:r>
              <a:rPr lang="en-US" dirty="0" err="1" smtClean="0"/>
              <a:t>acuiring</a:t>
            </a:r>
            <a:r>
              <a:rPr lang="en-US" dirty="0" smtClean="0"/>
              <a:t> this bacteria. Also </a:t>
            </a:r>
            <a:r>
              <a:rPr lang="en-US" dirty="0"/>
              <a:t>dogs that have spent time in a </a:t>
            </a:r>
            <a:r>
              <a:rPr lang="en-US" dirty="0" smtClean="0"/>
              <a:t>kennel</a:t>
            </a:r>
            <a:r>
              <a:rPr lang="tr-TR" dirty="0" smtClean="0"/>
              <a:t> </a:t>
            </a:r>
            <a:r>
              <a:rPr lang="en-US" dirty="0" smtClean="0"/>
              <a:t>are</a:t>
            </a:r>
            <a:r>
              <a:rPr lang="tr-TR" dirty="0" smtClean="0"/>
              <a:t> </a:t>
            </a:r>
            <a:r>
              <a:rPr lang="en-US" dirty="0" smtClean="0"/>
              <a:t>at increased risk</a:t>
            </a:r>
            <a:r>
              <a:rPr lang="tr-TR" dirty="0" smtClean="0"/>
              <a:t>.</a:t>
            </a:r>
            <a:endParaRPr lang="tr-TR" sz="4800" dirty="0" smtClean="0">
              <a:solidFill>
                <a:schemeClr val="bg2">
                  <a:lumMod val="40000"/>
                  <a:lumOff val="60000"/>
                </a:schemeClr>
              </a:solidFill>
            </a:endParaRPr>
          </a:p>
        </p:txBody>
      </p:sp>
      <p:sp>
        <p:nvSpPr>
          <p:cNvPr id="4" name="Slayt Numarası Yer Tutucusu 3"/>
          <p:cNvSpPr>
            <a:spLocks noGrp="1"/>
          </p:cNvSpPr>
          <p:nvPr>
            <p:ph type="sldNum" sz="quarter" idx="12"/>
          </p:nvPr>
        </p:nvSpPr>
        <p:spPr/>
        <p:txBody>
          <a:bodyPr/>
          <a:lstStyle/>
          <a:p>
            <a:fld id="{C49AD610-8F75-4BB0-A093-645472BC3D06}" type="slidenum">
              <a:rPr lang="tr-TR" smtClean="0"/>
              <a:t>7</a:t>
            </a:fld>
            <a:endParaRPr lang="tr-TR"/>
          </a:p>
        </p:txBody>
      </p:sp>
    </p:spTree>
    <p:extLst>
      <p:ext uri="{BB962C8B-B14F-4D97-AF65-F5344CB8AC3E}">
        <p14:creationId xmlns:p14="http://schemas.microsoft.com/office/powerpoint/2010/main" val="12152657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1190739" cy="6858000"/>
          </a:xfrm>
        </p:spPr>
        <p:txBody>
          <a:bodyPr/>
          <a:lstStyle/>
          <a:p>
            <a:pPr marL="0" indent="0">
              <a:buNone/>
            </a:pPr>
            <a:endParaRPr lang="tr-TR" dirty="0" smtClean="0"/>
          </a:p>
          <a:p>
            <a:endParaRPr lang="tr-TR" dirty="0"/>
          </a:p>
          <a:p>
            <a:endParaRPr lang="tr-TR" dirty="0"/>
          </a:p>
        </p:txBody>
      </p:sp>
      <p:sp>
        <p:nvSpPr>
          <p:cNvPr id="4" name="Slayt Numarası Yer Tutucusu 3"/>
          <p:cNvSpPr>
            <a:spLocks noGrp="1"/>
          </p:cNvSpPr>
          <p:nvPr>
            <p:ph type="sldNum" sz="quarter" idx="12"/>
          </p:nvPr>
        </p:nvSpPr>
        <p:spPr/>
        <p:txBody>
          <a:bodyPr/>
          <a:lstStyle/>
          <a:p>
            <a:fld id="{C49AD610-8F75-4BB0-A093-645472BC3D06}" type="slidenum">
              <a:rPr lang="tr-TR" smtClean="0"/>
              <a:t>8</a:t>
            </a:fld>
            <a:endParaRPr lang="tr-TR"/>
          </a:p>
        </p:txBody>
      </p:sp>
      <p:sp>
        <p:nvSpPr>
          <p:cNvPr id="5" name="Akış Çizelgesi: Sıralı Erişimli Depolama 4"/>
          <p:cNvSpPr/>
          <p:nvPr/>
        </p:nvSpPr>
        <p:spPr>
          <a:xfrm>
            <a:off x="5689154" y="2836541"/>
            <a:ext cx="6302327" cy="3798276"/>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Infection often causes serious damage to the kidney and liver, and can be fatal in severe cases. The organism is transmitted in the urine of infected animals and can survive in the environment for long periods of time, especially in warm stagnant water or moist soil. Wild animals, including the skunk, raccoon, opossum, rat, wolf, and deer, are an important source of infection</a:t>
            </a:r>
            <a:r>
              <a:rPr lang="en-US" sz="1600" dirty="0">
                <a:ln w="0"/>
                <a:solidFill>
                  <a:schemeClr val="tx1"/>
                </a:solidFill>
                <a:effectLst>
                  <a:outerShdw blurRad="38100" dist="19050" dir="2700000" algn="tl" rotWithShape="0">
                    <a:schemeClr val="dk1">
                      <a:alpha val="40000"/>
                    </a:schemeClr>
                  </a:outerShdw>
                </a:effectLst>
              </a:rPr>
              <a:t>.</a:t>
            </a:r>
            <a:endParaRPr lang="tr-TR" sz="1600" dirty="0">
              <a:ln w="0"/>
              <a:solidFill>
                <a:schemeClr val="tx1"/>
              </a:solidFill>
              <a:effectLst>
                <a:outerShdw blurRad="38100" dist="19050" dir="2700000" algn="tl" rotWithShape="0">
                  <a:schemeClr val="dk1">
                    <a:alpha val="40000"/>
                  </a:schemeClr>
                </a:outerShdw>
              </a:effectLst>
            </a:endParaRPr>
          </a:p>
        </p:txBody>
      </p:sp>
      <p:sp>
        <p:nvSpPr>
          <p:cNvPr id="7" name="Dikdörtgen 6"/>
          <p:cNvSpPr/>
          <p:nvPr/>
        </p:nvSpPr>
        <p:spPr>
          <a:xfrm>
            <a:off x="295422" y="1567098"/>
            <a:ext cx="6194474" cy="1938992"/>
          </a:xfrm>
          <a:prstGeom prst="rect">
            <a:avLst/>
          </a:prstGeom>
        </p:spPr>
        <p:txBody>
          <a:bodyPr wrap="square">
            <a:spAutoFit/>
          </a:bodyPr>
          <a:lstStyle/>
          <a:p>
            <a:pPr algn="just"/>
            <a:r>
              <a:rPr lang="en-US" sz="2000" i="1" dirty="0">
                <a:solidFill>
                  <a:schemeClr val="accent6">
                    <a:lumMod val="40000"/>
                    <a:lumOff val="60000"/>
                  </a:schemeClr>
                </a:solidFill>
              </a:rPr>
              <a:t>Most dogs are infected by direct contact with infected urine, or by contact with water or soil contaminated with infected urine. </a:t>
            </a:r>
            <a:r>
              <a:rPr lang="en-US" sz="2000" i="1" dirty="0" err="1">
                <a:solidFill>
                  <a:schemeClr val="accent6">
                    <a:lumMod val="40000"/>
                    <a:lumOff val="60000"/>
                  </a:schemeClr>
                </a:solidFill>
              </a:rPr>
              <a:t>Leptospira</a:t>
            </a:r>
            <a:r>
              <a:rPr lang="en-US" sz="2000" i="1" dirty="0">
                <a:solidFill>
                  <a:schemeClr val="accent6">
                    <a:lumMod val="40000"/>
                    <a:lumOff val="60000"/>
                  </a:schemeClr>
                </a:solidFill>
              </a:rPr>
              <a:t> can penetrate the lining of the nose, mouth and eyelid, and can also enter the body through scratches or open sores on the skin.</a:t>
            </a:r>
            <a:endParaRPr lang="tr-TR" sz="2000" i="1" dirty="0">
              <a:solidFill>
                <a:schemeClr val="accent6">
                  <a:lumMod val="40000"/>
                  <a:lumOff val="60000"/>
                </a:schemeClr>
              </a:solidFill>
            </a:endParaRPr>
          </a:p>
        </p:txBody>
      </p:sp>
    </p:spTree>
    <p:extLst>
      <p:ext uri="{BB962C8B-B14F-4D97-AF65-F5344CB8AC3E}">
        <p14:creationId xmlns:p14="http://schemas.microsoft.com/office/powerpoint/2010/main" val="1953887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5663821" cy="4694829"/>
          </a:xfrm>
        </p:spPr>
        <p:txBody>
          <a:bodyPr>
            <a:normAutofit/>
          </a:bodyPr>
          <a:lstStyle/>
          <a:p>
            <a:r>
              <a:rPr lang="tr-TR" sz="4000" dirty="0" err="1" smtClean="0">
                <a:solidFill>
                  <a:schemeClr val="bg2">
                    <a:lumMod val="20000"/>
                    <a:lumOff val="80000"/>
                  </a:schemeClr>
                </a:solidFill>
              </a:rPr>
              <a:t>Morphology</a:t>
            </a:r>
            <a:r>
              <a:rPr lang="tr-TR" sz="4000" dirty="0" smtClean="0">
                <a:solidFill>
                  <a:schemeClr val="bg2">
                    <a:lumMod val="20000"/>
                    <a:lumOff val="80000"/>
                  </a:schemeClr>
                </a:solidFill>
              </a:rPr>
              <a:t>  </a:t>
            </a:r>
          </a:p>
          <a:p>
            <a:pPr marL="0" indent="0">
              <a:buNone/>
            </a:pPr>
            <a:r>
              <a:rPr lang="tr-TR" sz="4000" dirty="0">
                <a:solidFill>
                  <a:schemeClr val="bg2">
                    <a:lumMod val="20000"/>
                    <a:lumOff val="80000"/>
                  </a:schemeClr>
                </a:solidFill>
              </a:rPr>
              <a:t> </a:t>
            </a:r>
            <a:endParaRPr lang="tr-TR" sz="4000" dirty="0" smtClean="0">
              <a:solidFill>
                <a:schemeClr val="bg2">
                  <a:lumMod val="20000"/>
                  <a:lumOff val="80000"/>
                </a:schemeClr>
              </a:solidFill>
            </a:endParaRPr>
          </a:p>
          <a:p>
            <a:endParaRPr lang="tr-TR" sz="1600" dirty="0">
              <a:solidFill>
                <a:schemeClr val="bg2">
                  <a:lumMod val="20000"/>
                  <a:lumOff val="80000"/>
                </a:schemeClr>
              </a:solidFill>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39" y="1013178"/>
            <a:ext cx="4305111" cy="3228833"/>
          </a:xfrm>
          <a:prstGeom prst="rect">
            <a:avLst/>
          </a:prstGeom>
          <a:ln>
            <a:noFill/>
          </a:ln>
          <a:effectLst>
            <a:softEdge rad="112500"/>
          </a:effec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4913" y="2703617"/>
            <a:ext cx="6018303" cy="3982423"/>
          </a:xfrm>
          <a:prstGeom prst="rect">
            <a:avLst/>
          </a:prstGeom>
          <a:ln>
            <a:noFill/>
          </a:ln>
          <a:effectLst>
            <a:softEdge rad="112500"/>
          </a:effectLst>
        </p:spPr>
      </p:pic>
      <p:sp>
        <p:nvSpPr>
          <p:cNvPr id="6" name="Dikdörtgen 5"/>
          <p:cNvSpPr/>
          <p:nvPr/>
        </p:nvSpPr>
        <p:spPr>
          <a:xfrm>
            <a:off x="4794912" y="1013177"/>
            <a:ext cx="6287069" cy="1754326"/>
          </a:xfrm>
          <a:prstGeom prst="rect">
            <a:avLst/>
          </a:prstGeom>
        </p:spPr>
        <p:txBody>
          <a:bodyPr wrap="square">
            <a:spAutoFit/>
          </a:bodyPr>
          <a:lstStyle/>
          <a:p>
            <a:r>
              <a:rPr lang="tr-TR" dirty="0" smtClean="0">
                <a:solidFill>
                  <a:schemeClr val="bg2">
                    <a:lumMod val="20000"/>
                    <a:lumOff val="80000"/>
                  </a:schemeClr>
                </a:solidFill>
                <a:sym typeface="Wingdings" panose="05000000000000000000" pitchFamily="2" charset="2"/>
              </a:rPr>
              <a:t> </a:t>
            </a:r>
            <a:r>
              <a:rPr lang="tr-TR" dirty="0" err="1" smtClean="0">
                <a:solidFill>
                  <a:schemeClr val="bg2">
                    <a:lumMod val="20000"/>
                    <a:lumOff val="80000"/>
                  </a:schemeClr>
                </a:solidFill>
              </a:rPr>
              <a:t>The</a:t>
            </a:r>
            <a:r>
              <a:rPr lang="tr-TR" dirty="0" smtClean="0">
                <a:solidFill>
                  <a:schemeClr val="bg2">
                    <a:lumMod val="20000"/>
                    <a:lumOff val="80000"/>
                  </a:schemeClr>
                </a:solidFill>
              </a:rPr>
              <a:t> </a:t>
            </a:r>
            <a:r>
              <a:rPr lang="tr-TR" dirty="0" err="1">
                <a:solidFill>
                  <a:schemeClr val="bg2">
                    <a:lumMod val="20000"/>
                    <a:lumOff val="80000"/>
                  </a:schemeClr>
                </a:solidFill>
              </a:rPr>
              <a:t>Leptospira</a:t>
            </a:r>
            <a:r>
              <a:rPr lang="tr-TR" dirty="0">
                <a:solidFill>
                  <a:schemeClr val="bg2">
                    <a:lumMod val="20000"/>
                    <a:lumOff val="80000"/>
                  </a:schemeClr>
                </a:solidFill>
              </a:rPr>
              <a:t> </a:t>
            </a:r>
            <a:r>
              <a:rPr lang="tr-TR" dirty="0" err="1">
                <a:solidFill>
                  <a:schemeClr val="bg2">
                    <a:lumMod val="20000"/>
                    <a:lumOff val="80000"/>
                  </a:schemeClr>
                </a:solidFill>
              </a:rPr>
              <a:t>appear</a:t>
            </a:r>
            <a:r>
              <a:rPr lang="tr-TR" dirty="0">
                <a:solidFill>
                  <a:schemeClr val="bg2">
                    <a:lumMod val="20000"/>
                    <a:lumOff val="80000"/>
                  </a:schemeClr>
                </a:solidFill>
              </a:rPr>
              <a:t> </a:t>
            </a:r>
            <a:r>
              <a:rPr lang="tr-TR" b="1" dirty="0" err="1">
                <a:solidFill>
                  <a:schemeClr val="bg2">
                    <a:lumMod val="20000"/>
                    <a:lumOff val="80000"/>
                  </a:schemeClr>
                </a:solidFill>
              </a:rPr>
              <a:t>tightly</a:t>
            </a:r>
            <a:r>
              <a:rPr lang="tr-TR" b="1" dirty="0">
                <a:solidFill>
                  <a:schemeClr val="bg2">
                    <a:lumMod val="20000"/>
                    <a:lumOff val="80000"/>
                  </a:schemeClr>
                </a:solidFill>
              </a:rPr>
              <a:t> </a:t>
            </a:r>
            <a:r>
              <a:rPr lang="tr-TR" b="1" dirty="0" err="1" smtClean="0">
                <a:solidFill>
                  <a:schemeClr val="bg2">
                    <a:lumMod val="20000"/>
                    <a:lumOff val="80000"/>
                  </a:schemeClr>
                </a:solidFill>
              </a:rPr>
              <a:t>coiled</a:t>
            </a:r>
            <a:r>
              <a:rPr lang="tr-TR" b="1" dirty="0" smtClean="0">
                <a:solidFill>
                  <a:schemeClr val="bg2">
                    <a:lumMod val="20000"/>
                    <a:lumOff val="80000"/>
                  </a:schemeClr>
                </a:solidFill>
              </a:rPr>
              <a:t>, </a:t>
            </a:r>
            <a:r>
              <a:rPr lang="tr-TR" b="1" dirty="0" err="1" smtClean="0">
                <a:solidFill>
                  <a:schemeClr val="bg2">
                    <a:lumMod val="20000"/>
                    <a:lumOff val="80000"/>
                  </a:schemeClr>
                </a:solidFill>
              </a:rPr>
              <a:t>thin</a:t>
            </a:r>
            <a:r>
              <a:rPr lang="tr-TR" b="1" dirty="0" smtClean="0">
                <a:solidFill>
                  <a:schemeClr val="bg2">
                    <a:lumMod val="20000"/>
                    <a:lumOff val="80000"/>
                  </a:schemeClr>
                </a:solidFill>
              </a:rPr>
              <a:t>, </a:t>
            </a:r>
            <a:r>
              <a:rPr lang="tr-TR" b="1" dirty="0" err="1" smtClean="0">
                <a:solidFill>
                  <a:schemeClr val="bg2">
                    <a:lumMod val="20000"/>
                    <a:lumOff val="80000"/>
                  </a:schemeClr>
                </a:solidFill>
              </a:rPr>
              <a:t>flexible</a:t>
            </a:r>
            <a:r>
              <a:rPr lang="tr-TR" b="1" dirty="0" smtClean="0">
                <a:solidFill>
                  <a:schemeClr val="bg2">
                    <a:lumMod val="20000"/>
                    <a:lumOff val="80000"/>
                  </a:schemeClr>
                </a:solidFill>
              </a:rPr>
              <a:t>.  </a:t>
            </a:r>
          </a:p>
          <a:p>
            <a:r>
              <a:rPr lang="tr-TR" dirty="0" smtClean="0">
                <a:solidFill>
                  <a:schemeClr val="bg2">
                    <a:lumMod val="20000"/>
                    <a:lumOff val="80000"/>
                  </a:schemeClr>
                </a:solidFill>
                <a:sym typeface="Wingdings" panose="05000000000000000000" pitchFamily="2" charset="2"/>
              </a:rPr>
              <a:t> </a:t>
            </a:r>
            <a:r>
              <a:rPr lang="tr-TR" dirty="0" err="1" smtClean="0">
                <a:solidFill>
                  <a:schemeClr val="bg2">
                    <a:lumMod val="20000"/>
                    <a:lumOff val="80000"/>
                  </a:schemeClr>
                </a:solidFill>
              </a:rPr>
              <a:t>Spirochetes</a:t>
            </a:r>
            <a:r>
              <a:rPr lang="tr-TR" dirty="0" smtClean="0">
                <a:solidFill>
                  <a:schemeClr val="bg2">
                    <a:lumMod val="20000"/>
                    <a:lumOff val="80000"/>
                  </a:schemeClr>
                </a:solidFill>
              </a:rPr>
              <a:t> </a:t>
            </a:r>
            <a:r>
              <a:rPr lang="tr-TR" dirty="0">
                <a:solidFill>
                  <a:schemeClr val="bg2">
                    <a:lumMod val="20000"/>
                    <a:lumOff val="80000"/>
                  </a:schemeClr>
                </a:solidFill>
              </a:rPr>
              <a:t>5-15 </a:t>
            </a:r>
            <a:r>
              <a:rPr lang="tr-TR" dirty="0" err="1">
                <a:solidFill>
                  <a:schemeClr val="bg2">
                    <a:lumMod val="20000"/>
                    <a:lumOff val="80000"/>
                  </a:schemeClr>
                </a:solidFill>
              </a:rPr>
              <a:t>microns</a:t>
            </a:r>
            <a:r>
              <a:rPr lang="tr-TR" dirty="0">
                <a:solidFill>
                  <a:schemeClr val="bg2">
                    <a:lumMod val="20000"/>
                    <a:lumOff val="80000"/>
                  </a:schemeClr>
                </a:solidFill>
              </a:rPr>
              <a:t> </a:t>
            </a:r>
            <a:r>
              <a:rPr lang="tr-TR" dirty="0" err="1">
                <a:solidFill>
                  <a:schemeClr val="bg2">
                    <a:lumMod val="20000"/>
                    <a:lumOff val="80000"/>
                  </a:schemeClr>
                </a:solidFill>
              </a:rPr>
              <a:t>long</a:t>
            </a:r>
            <a:r>
              <a:rPr lang="tr-TR" dirty="0">
                <a:solidFill>
                  <a:schemeClr val="bg2">
                    <a:lumMod val="20000"/>
                    <a:lumOff val="80000"/>
                  </a:schemeClr>
                </a:solidFill>
              </a:rPr>
              <a:t>. </a:t>
            </a:r>
          </a:p>
          <a:p>
            <a:r>
              <a:rPr lang="tr-TR" dirty="0" smtClean="0">
                <a:solidFill>
                  <a:schemeClr val="bg2">
                    <a:lumMod val="20000"/>
                    <a:lumOff val="80000"/>
                  </a:schemeClr>
                </a:solidFill>
                <a:sym typeface="Wingdings" panose="05000000000000000000" pitchFamily="2" charset="2"/>
              </a:rPr>
              <a:t> </a:t>
            </a:r>
            <a:r>
              <a:rPr lang="tr-TR" dirty="0" err="1" smtClean="0">
                <a:solidFill>
                  <a:schemeClr val="bg2">
                    <a:lumMod val="20000"/>
                    <a:lumOff val="80000"/>
                  </a:schemeClr>
                </a:solidFill>
              </a:rPr>
              <a:t>One</a:t>
            </a:r>
            <a:r>
              <a:rPr lang="tr-TR" dirty="0" smtClean="0">
                <a:solidFill>
                  <a:schemeClr val="bg2">
                    <a:lumMod val="20000"/>
                    <a:lumOff val="80000"/>
                  </a:schemeClr>
                </a:solidFill>
              </a:rPr>
              <a:t> </a:t>
            </a:r>
            <a:r>
              <a:rPr lang="tr-TR" dirty="0" err="1">
                <a:solidFill>
                  <a:schemeClr val="bg2">
                    <a:lumMod val="20000"/>
                    <a:lumOff val="80000"/>
                  </a:schemeClr>
                </a:solidFill>
              </a:rPr>
              <a:t>end</a:t>
            </a:r>
            <a:r>
              <a:rPr lang="tr-TR" dirty="0">
                <a:solidFill>
                  <a:schemeClr val="bg2">
                    <a:lumMod val="20000"/>
                    <a:lumOff val="80000"/>
                  </a:schemeClr>
                </a:solidFill>
              </a:rPr>
              <a:t> </a:t>
            </a:r>
            <a:r>
              <a:rPr lang="tr-TR" dirty="0" err="1">
                <a:solidFill>
                  <a:schemeClr val="bg2">
                    <a:lumMod val="20000"/>
                    <a:lumOff val="80000"/>
                  </a:schemeClr>
                </a:solidFill>
              </a:rPr>
              <a:t>appears</a:t>
            </a:r>
            <a:r>
              <a:rPr lang="tr-TR" dirty="0">
                <a:solidFill>
                  <a:schemeClr val="bg2">
                    <a:lumMod val="20000"/>
                    <a:lumOff val="80000"/>
                  </a:schemeClr>
                </a:solidFill>
              </a:rPr>
              <a:t> </a:t>
            </a:r>
            <a:r>
              <a:rPr lang="tr-TR" b="1" dirty="0" smtClean="0">
                <a:solidFill>
                  <a:schemeClr val="bg2">
                    <a:lumMod val="20000"/>
                    <a:lumOff val="80000"/>
                  </a:schemeClr>
                </a:solidFill>
              </a:rPr>
              <a:t>bent, </a:t>
            </a:r>
            <a:r>
              <a:rPr lang="tr-TR" b="1" dirty="0" err="1">
                <a:solidFill>
                  <a:schemeClr val="bg2">
                    <a:lumMod val="20000"/>
                    <a:lumOff val="80000"/>
                  </a:schemeClr>
                </a:solidFill>
              </a:rPr>
              <a:t>forms</a:t>
            </a:r>
            <a:r>
              <a:rPr lang="tr-TR" b="1" dirty="0">
                <a:solidFill>
                  <a:schemeClr val="bg2">
                    <a:lumMod val="20000"/>
                    <a:lumOff val="80000"/>
                  </a:schemeClr>
                </a:solidFill>
              </a:rPr>
              <a:t> a </a:t>
            </a:r>
            <a:r>
              <a:rPr lang="tr-TR" b="1" dirty="0" err="1">
                <a:solidFill>
                  <a:schemeClr val="bg2">
                    <a:lumMod val="20000"/>
                    <a:lumOff val="80000"/>
                  </a:schemeClr>
                </a:solidFill>
              </a:rPr>
              <a:t>hook</a:t>
            </a:r>
            <a:r>
              <a:rPr lang="tr-TR" dirty="0">
                <a:solidFill>
                  <a:schemeClr val="bg2">
                    <a:lumMod val="20000"/>
                    <a:lumOff val="80000"/>
                  </a:schemeClr>
                </a:solidFill>
              </a:rPr>
              <a:t>. </a:t>
            </a:r>
          </a:p>
          <a:p>
            <a:r>
              <a:rPr lang="tr-TR" dirty="0" smtClean="0">
                <a:solidFill>
                  <a:schemeClr val="bg2">
                    <a:lumMod val="20000"/>
                    <a:lumOff val="80000"/>
                  </a:schemeClr>
                </a:solidFill>
                <a:sym typeface="Wingdings" panose="05000000000000000000" pitchFamily="2" charset="2"/>
              </a:rPr>
              <a:t> </a:t>
            </a:r>
            <a:r>
              <a:rPr lang="tr-TR" dirty="0" err="1" smtClean="0">
                <a:solidFill>
                  <a:schemeClr val="bg2">
                    <a:lumMod val="20000"/>
                    <a:lumOff val="80000"/>
                  </a:schemeClr>
                </a:solidFill>
              </a:rPr>
              <a:t>Actively</a:t>
            </a:r>
            <a:r>
              <a:rPr lang="tr-TR" dirty="0" smtClean="0">
                <a:solidFill>
                  <a:schemeClr val="bg2">
                    <a:lumMod val="20000"/>
                    <a:lumOff val="80000"/>
                  </a:schemeClr>
                </a:solidFill>
              </a:rPr>
              <a:t> </a:t>
            </a:r>
            <a:r>
              <a:rPr lang="tr-TR" dirty="0" err="1">
                <a:solidFill>
                  <a:schemeClr val="bg2">
                    <a:lumMod val="20000"/>
                    <a:lumOff val="80000"/>
                  </a:schemeClr>
                </a:solidFill>
              </a:rPr>
              <a:t>motile</a:t>
            </a:r>
            <a:r>
              <a:rPr lang="tr-TR" dirty="0">
                <a:solidFill>
                  <a:schemeClr val="bg2">
                    <a:lumMod val="20000"/>
                    <a:lumOff val="80000"/>
                  </a:schemeClr>
                </a:solidFill>
              </a:rPr>
              <a:t>. </a:t>
            </a:r>
          </a:p>
          <a:p>
            <a:r>
              <a:rPr lang="tr-TR" dirty="0" smtClean="0">
                <a:solidFill>
                  <a:schemeClr val="bg2">
                    <a:lumMod val="20000"/>
                    <a:lumOff val="80000"/>
                  </a:schemeClr>
                </a:solidFill>
                <a:sym typeface="Wingdings" panose="05000000000000000000" pitchFamily="2" charset="2"/>
              </a:rPr>
              <a:t> </a:t>
            </a:r>
            <a:r>
              <a:rPr lang="tr-TR" dirty="0" err="1" smtClean="0">
                <a:solidFill>
                  <a:schemeClr val="bg2">
                    <a:lumMod val="20000"/>
                    <a:lumOff val="80000"/>
                  </a:schemeClr>
                </a:solidFill>
              </a:rPr>
              <a:t>Seen</a:t>
            </a:r>
            <a:r>
              <a:rPr lang="tr-TR" dirty="0" smtClean="0">
                <a:solidFill>
                  <a:schemeClr val="bg2">
                    <a:lumMod val="20000"/>
                    <a:lumOff val="80000"/>
                  </a:schemeClr>
                </a:solidFill>
              </a:rPr>
              <a:t> </a:t>
            </a:r>
            <a:r>
              <a:rPr lang="tr-TR" dirty="0" err="1">
                <a:solidFill>
                  <a:schemeClr val="bg2">
                    <a:lumMod val="20000"/>
                    <a:lumOff val="80000"/>
                  </a:schemeClr>
                </a:solidFill>
              </a:rPr>
              <a:t>best</a:t>
            </a:r>
            <a:r>
              <a:rPr lang="tr-TR" dirty="0">
                <a:solidFill>
                  <a:schemeClr val="bg2">
                    <a:lumMod val="20000"/>
                    <a:lumOff val="80000"/>
                  </a:schemeClr>
                </a:solidFill>
              </a:rPr>
              <a:t> </a:t>
            </a:r>
            <a:r>
              <a:rPr lang="tr-TR" dirty="0" err="1">
                <a:solidFill>
                  <a:schemeClr val="bg2">
                    <a:lumMod val="20000"/>
                    <a:lumOff val="80000"/>
                  </a:schemeClr>
                </a:solidFill>
              </a:rPr>
              <a:t>with</a:t>
            </a:r>
            <a:r>
              <a:rPr lang="tr-TR" dirty="0">
                <a:solidFill>
                  <a:schemeClr val="bg2">
                    <a:lumMod val="20000"/>
                    <a:lumOff val="80000"/>
                  </a:schemeClr>
                </a:solidFill>
              </a:rPr>
              <a:t> </a:t>
            </a:r>
            <a:r>
              <a:rPr lang="tr-TR" b="1" dirty="0" err="1">
                <a:solidFill>
                  <a:schemeClr val="bg2">
                    <a:lumMod val="20000"/>
                    <a:lumOff val="80000"/>
                  </a:schemeClr>
                </a:solidFill>
              </a:rPr>
              <a:t>dark</a:t>
            </a:r>
            <a:r>
              <a:rPr lang="tr-TR" b="1" dirty="0">
                <a:solidFill>
                  <a:schemeClr val="bg2">
                    <a:lumMod val="20000"/>
                    <a:lumOff val="80000"/>
                  </a:schemeClr>
                </a:solidFill>
              </a:rPr>
              <a:t> </a:t>
            </a:r>
            <a:r>
              <a:rPr lang="tr-TR" b="1" dirty="0" err="1">
                <a:solidFill>
                  <a:schemeClr val="bg2">
                    <a:lumMod val="20000"/>
                    <a:lumOff val="80000"/>
                  </a:schemeClr>
                </a:solidFill>
              </a:rPr>
              <a:t>field</a:t>
            </a:r>
            <a:r>
              <a:rPr lang="tr-TR" b="1" dirty="0">
                <a:solidFill>
                  <a:schemeClr val="bg2">
                    <a:lumMod val="20000"/>
                    <a:lumOff val="80000"/>
                  </a:schemeClr>
                </a:solidFill>
              </a:rPr>
              <a:t> </a:t>
            </a:r>
            <a:r>
              <a:rPr lang="tr-TR" b="1" dirty="0" err="1">
                <a:solidFill>
                  <a:schemeClr val="bg2">
                    <a:lumMod val="20000"/>
                    <a:lumOff val="80000"/>
                  </a:schemeClr>
                </a:solidFill>
              </a:rPr>
              <a:t>Microscopy</a:t>
            </a:r>
            <a:r>
              <a:rPr lang="tr-TR" b="1" dirty="0">
                <a:solidFill>
                  <a:schemeClr val="bg2">
                    <a:lumMod val="20000"/>
                    <a:lumOff val="80000"/>
                  </a:schemeClr>
                </a:solidFill>
              </a:rPr>
              <a:t>. </a:t>
            </a:r>
          </a:p>
          <a:p>
            <a:endParaRPr lang="en-US" b="1" dirty="0"/>
          </a:p>
        </p:txBody>
      </p:sp>
      <p:sp>
        <p:nvSpPr>
          <p:cNvPr id="7" name="Slayt Numarası Yer Tutucusu 6"/>
          <p:cNvSpPr>
            <a:spLocks noGrp="1"/>
          </p:cNvSpPr>
          <p:nvPr>
            <p:ph type="sldNum" sz="quarter" idx="12"/>
          </p:nvPr>
        </p:nvSpPr>
        <p:spPr/>
        <p:txBody>
          <a:bodyPr/>
          <a:lstStyle/>
          <a:p>
            <a:fld id="{C49AD610-8F75-4BB0-A093-645472BC3D06}" type="slidenum">
              <a:rPr lang="tr-TR" smtClean="0"/>
              <a:t>9</a:t>
            </a:fld>
            <a:endParaRPr lang="tr-TR"/>
          </a:p>
        </p:txBody>
      </p:sp>
    </p:spTree>
    <p:extLst>
      <p:ext uri="{BB962C8B-B14F-4D97-AF65-F5344CB8AC3E}">
        <p14:creationId xmlns:p14="http://schemas.microsoft.com/office/powerpoint/2010/main" val="28416257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3474</TotalTime>
  <Words>2840</Words>
  <Application>Microsoft Office PowerPoint</Application>
  <PresentationFormat>Niestandardowy</PresentationFormat>
  <Paragraphs>209</Paragraphs>
  <Slides>33</Slides>
  <Notes>8</Notes>
  <HiddenSlides>0</HiddenSlides>
  <MMClips>0</MMClips>
  <ScaleCrop>false</ScaleCrop>
  <HeadingPairs>
    <vt:vector size="4" baseType="variant">
      <vt:variant>
        <vt:lpstr>Motyw</vt:lpstr>
      </vt:variant>
      <vt:variant>
        <vt:i4>1</vt:i4>
      </vt:variant>
      <vt:variant>
        <vt:lpstr>Tytuły slajdów</vt:lpstr>
      </vt:variant>
      <vt:variant>
        <vt:i4>33</vt:i4>
      </vt:variant>
    </vt:vector>
  </HeadingPairs>
  <TitlesOfParts>
    <vt:vector size="34" baseType="lpstr">
      <vt:lpstr>İyon</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MOTUN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Samsung</dc:creator>
  <cp:lastModifiedBy>DIG-13</cp:lastModifiedBy>
  <cp:revision>127</cp:revision>
  <dcterms:created xsi:type="dcterms:W3CDTF">2016-05-05T15:22:56Z</dcterms:created>
  <dcterms:modified xsi:type="dcterms:W3CDTF">2021-05-17T08:59:53Z</dcterms:modified>
</cp:coreProperties>
</file>