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7" d="100"/>
          <a:sy n="117" d="100"/>
        </p:scale>
        <p:origin x="-35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dirty="0"/>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F25518A9-B687-4302-9395-2322403C6656}" type="datetimeFigureOut">
              <a:rPr lang="en-US" dirty="0"/>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1A99A684-0CB7-41E9-A4DF-5D1C2CA5BF6F}" type="datetimeFigureOut">
              <a:rPr lang="en-US" dirty="0"/>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FEDD7C35-9E19-4518-A4B2-3B09CD8CC756}" type="datetimeFigureOut">
              <a:rPr lang="en-US" dirty="0"/>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26196DA8-8897-4DDF-BFB6-5D83863C837A}" type="datetimeFigureOut">
              <a:rPr lang="en-US" dirty="0"/>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it-IT" smtClean="0"/>
              <a:t>Fare clic per modificare lo stile del titolo</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3" name="Date Placeholder 2"/>
          <p:cNvSpPr>
            <a:spLocks noGrp="1"/>
          </p:cNvSpPr>
          <p:nvPr>
            <p:ph type="dt" sz="half" idx="10"/>
          </p:nvPr>
        </p:nvSpPr>
        <p:spPr/>
        <p:txBody>
          <a:bodyPr/>
          <a:lstStyle/>
          <a:p>
            <a:fld id="{DCBBA708-C5F0-412D-90E2-1919F0D196AE}" type="datetimeFigureOut">
              <a:rPr lang="en-US" dirty="0"/>
              <a:t>3/24/2022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it-IT" smtClean="0"/>
              <a:t>Fare clic per modificare lo stile del titolo</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3" name="Date Placeholder 2"/>
          <p:cNvSpPr>
            <a:spLocks noGrp="1"/>
          </p:cNvSpPr>
          <p:nvPr>
            <p:ph type="dt" sz="half" idx="10"/>
          </p:nvPr>
        </p:nvSpPr>
        <p:spPr/>
        <p:txBody>
          <a:bodyPr/>
          <a:lstStyle/>
          <a:p>
            <a:fld id="{A9C8F8FA-EF43-4642-9368-3F4E33039BD9}" type="datetimeFigureOut">
              <a:rPr lang="en-US" dirty="0"/>
              <a:t>3/24/2022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dirty="0"/>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13FEF9-69D0-4F8C-A336-59491FBEDC47}" type="datetimeFigureOut">
              <a:rPr lang="en-US" dirty="0"/>
              <a:t>3/24/2022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dirty="0"/>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AEB9C5D3-0140-4E75-8D7F-C0623D06DFD7}" type="datetimeFigureOut">
              <a:rPr lang="en-US" dirty="0"/>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dirty="0"/>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680322" y="3030008"/>
            <a:ext cx="4698355" cy="2906179"/>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5594123" y="3030008"/>
            <a:ext cx="4700059" cy="2906179"/>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dirty="0"/>
              <a:t>3/24/2022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dirty="0"/>
              <a:t>3/24/2022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dirty="0"/>
              <a:t>3/24/2022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it-IT" smtClean="0"/>
              <a:t>Fare clic per modificare lo stile del titolo</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73AE0757-B101-4811-9189-10EB2F458E2D}" type="datetimeFigureOut">
              <a:rPr lang="en-US" dirty="0"/>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7EBDC078-589F-40E3-816C-EE21D62B5BBA}" type="datetimeFigureOut">
              <a:rPr lang="en-US" dirty="0"/>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dirty="0"/>
              <a:t>3/24/2022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MAEDI VISNA DESEASE</a:t>
            </a:r>
            <a:endParaRPr lang="it-IT" dirty="0"/>
          </a:p>
        </p:txBody>
      </p:sp>
      <p:sp>
        <p:nvSpPr>
          <p:cNvPr id="3" name="Sottotitolo 2"/>
          <p:cNvSpPr>
            <a:spLocks noGrp="1"/>
          </p:cNvSpPr>
          <p:nvPr>
            <p:ph type="subTitle" idx="1"/>
          </p:nvPr>
        </p:nvSpPr>
        <p:spPr/>
        <p:txBody>
          <a:bodyPr/>
          <a:lstStyle/>
          <a:p>
            <a:endParaRPr lang="it-IT" dirty="0"/>
          </a:p>
        </p:txBody>
      </p:sp>
    </p:spTree>
    <p:extLst>
      <p:ext uri="{BB962C8B-B14F-4D97-AF65-F5344CB8AC3E}">
        <p14:creationId xmlns:p14="http://schemas.microsoft.com/office/powerpoint/2010/main" val="371772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POST-MORTEM LESIONS</a:t>
            </a:r>
            <a:endParaRPr lang="it-IT" dirty="0"/>
          </a:p>
        </p:txBody>
      </p:sp>
      <p:sp>
        <p:nvSpPr>
          <p:cNvPr id="3" name="Segnaposto contenuto 2"/>
          <p:cNvSpPr>
            <a:spLocks noGrp="1"/>
          </p:cNvSpPr>
          <p:nvPr>
            <p:ph sz="half" idx="1"/>
          </p:nvPr>
        </p:nvSpPr>
        <p:spPr>
          <a:xfrm>
            <a:off x="418011" y="2336873"/>
            <a:ext cx="4960667" cy="4299058"/>
          </a:xfrm>
        </p:spPr>
        <p:txBody>
          <a:bodyPr>
            <a:normAutofit fontScale="85000" lnSpcReduction="10000"/>
          </a:bodyPr>
          <a:lstStyle/>
          <a:p>
            <a:r>
              <a:rPr lang="en-US" dirty="0" smtClean="0"/>
              <a:t>In </a:t>
            </a:r>
            <a:r>
              <a:rPr lang="en-US" dirty="0" err="1" smtClean="0"/>
              <a:t>maedi</a:t>
            </a:r>
            <a:r>
              <a:rPr lang="en-US" dirty="0"/>
              <a:t>, the lungs are enlarged, abnormally firm and heavy, and fail to collapse when the thoracic cavity is opened. They are typically emphysematous and mottled or uniformly discolored, with pale gray or pale brown areas of consolidation. Mottling may not be obvious in the earliest stages of the </a:t>
            </a:r>
            <a:r>
              <a:rPr lang="en-US" dirty="0" smtClean="0"/>
              <a:t>disease.</a:t>
            </a:r>
          </a:p>
          <a:p>
            <a:r>
              <a:rPr lang="en-US" dirty="0"/>
              <a:t>Nodules may be found around the smaller airways and blood vessels, and the mediastinal and tracheobronchial lymph nodes are usually enlarged and edematous</a:t>
            </a:r>
            <a:r>
              <a:rPr lang="en-US" dirty="0" smtClean="0"/>
              <a:t>.</a:t>
            </a:r>
          </a:p>
          <a:p>
            <a:r>
              <a:rPr lang="it-IT" dirty="0"/>
              <a:t> On </a:t>
            </a:r>
            <a:r>
              <a:rPr lang="it-IT" dirty="0" err="1"/>
              <a:t>histological</a:t>
            </a:r>
            <a:r>
              <a:rPr lang="it-IT" dirty="0"/>
              <a:t> </a:t>
            </a:r>
            <a:r>
              <a:rPr lang="it-IT" dirty="0" err="1"/>
              <a:t>examination</a:t>
            </a:r>
            <a:r>
              <a:rPr lang="it-IT" dirty="0"/>
              <a:t>, </a:t>
            </a:r>
            <a:r>
              <a:rPr lang="it-IT" dirty="0" err="1"/>
              <a:t>lung</a:t>
            </a:r>
            <a:r>
              <a:rPr lang="it-IT" dirty="0"/>
              <a:t> </a:t>
            </a:r>
            <a:r>
              <a:rPr lang="it-IT" dirty="0" err="1"/>
              <a:t>lesions</a:t>
            </a:r>
            <a:r>
              <a:rPr lang="it-IT" dirty="0"/>
              <a:t> </a:t>
            </a:r>
            <a:r>
              <a:rPr lang="it-IT" dirty="0" err="1"/>
              <a:t>may</a:t>
            </a:r>
            <a:r>
              <a:rPr lang="it-IT" dirty="0"/>
              <a:t> include </a:t>
            </a:r>
            <a:r>
              <a:rPr lang="it-IT" dirty="0" err="1"/>
              <a:t>chronic</a:t>
            </a:r>
            <a:r>
              <a:rPr lang="it-IT" dirty="0"/>
              <a:t>, diffuse </a:t>
            </a:r>
            <a:r>
              <a:rPr lang="it-IT" dirty="0" err="1"/>
              <a:t>interstitial</a:t>
            </a:r>
            <a:r>
              <a:rPr lang="it-IT" dirty="0"/>
              <a:t> pneumonia, </a:t>
            </a:r>
            <a:r>
              <a:rPr lang="it-IT" dirty="0" err="1"/>
              <a:t>perivascular</a:t>
            </a:r>
            <a:r>
              <a:rPr lang="it-IT" dirty="0"/>
              <a:t> and </a:t>
            </a:r>
            <a:r>
              <a:rPr lang="it-IT" dirty="0" err="1"/>
              <a:t>peribronchial</a:t>
            </a:r>
            <a:r>
              <a:rPr lang="it-IT" dirty="0"/>
              <a:t> </a:t>
            </a:r>
            <a:r>
              <a:rPr lang="it-IT" dirty="0" err="1"/>
              <a:t>lymphoid</a:t>
            </a:r>
            <a:r>
              <a:rPr lang="it-IT" dirty="0"/>
              <a:t> </a:t>
            </a:r>
            <a:r>
              <a:rPr lang="it-IT" dirty="0" err="1"/>
              <a:t>hyperplasia</a:t>
            </a:r>
            <a:r>
              <a:rPr lang="it-IT" dirty="0"/>
              <a:t>, and </a:t>
            </a:r>
            <a:r>
              <a:rPr lang="it-IT" dirty="0" err="1"/>
              <a:t>hypertrophy</a:t>
            </a:r>
            <a:r>
              <a:rPr lang="it-IT" dirty="0"/>
              <a:t> of the </a:t>
            </a:r>
            <a:r>
              <a:rPr lang="it-IT" dirty="0" err="1"/>
              <a:t>smooth</a:t>
            </a:r>
            <a:r>
              <a:rPr lang="it-IT" dirty="0"/>
              <a:t> </a:t>
            </a:r>
            <a:r>
              <a:rPr lang="it-IT" dirty="0" err="1"/>
              <a:t>muscle</a:t>
            </a:r>
            <a:r>
              <a:rPr lang="it-IT" dirty="0"/>
              <a:t> </a:t>
            </a:r>
            <a:r>
              <a:rPr lang="it-IT" dirty="0" err="1"/>
              <a:t>throughout</a:t>
            </a:r>
            <a:r>
              <a:rPr lang="it-IT" dirty="0"/>
              <a:t> </a:t>
            </a:r>
            <a:r>
              <a:rPr lang="it-IT" dirty="0" err="1"/>
              <a:t>lungs</a:t>
            </a:r>
            <a:r>
              <a:rPr lang="it-IT" dirty="0"/>
              <a:t>. </a:t>
            </a:r>
          </a:p>
        </p:txBody>
      </p:sp>
      <p:pic>
        <p:nvPicPr>
          <p:cNvPr id="5" name="Segnaposto contenut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37020" y="2336873"/>
            <a:ext cx="2244385" cy="33467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2282" y="3104905"/>
            <a:ext cx="3033537" cy="20632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91899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POST-MORTEM LESIONS</a:t>
            </a:r>
            <a:endParaRPr lang="it-IT" dirty="0"/>
          </a:p>
        </p:txBody>
      </p:sp>
      <p:sp>
        <p:nvSpPr>
          <p:cNvPr id="3" name="Segnaposto contenuto 2"/>
          <p:cNvSpPr>
            <a:spLocks noGrp="1"/>
          </p:cNvSpPr>
          <p:nvPr>
            <p:ph sz="half" idx="1"/>
          </p:nvPr>
        </p:nvSpPr>
        <p:spPr>
          <a:xfrm>
            <a:off x="353749" y="2366705"/>
            <a:ext cx="4698358" cy="3599316"/>
          </a:xfrm>
        </p:spPr>
        <p:txBody>
          <a:bodyPr>
            <a:normAutofit fontScale="92500" lnSpcReduction="20000"/>
          </a:bodyPr>
          <a:lstStyle/>
          <a:p>
            <a:r>
              <a:rPr lang="en-US" dirty="0"/>
              <a:t>Apart from wasting of the carcass, the only gross lesions seen in </a:t>
            </a:r>
            <a:r>
              <a:rPr lang="en-US" dirty="0" err="1"/>
              <a:t>visna</a:t>
            </a:r>
            <a:r>
              <a:rPr lang="en-US" dirty="0"/>
              <a:t> occur in the brain and spinal cord. Focal, asymmetric, brownish pink areas may be found in the white matter of the brain and spinal cord, as well as on the ventricular surfaces. The meninges may be cloudy and the spinal cord may be swollen. On microscopic examination, the typical CNS lesion is </a:t>
            </a:r>
            <a:r>
              <a:rPr lang="en-US" dirty="0" err="1"/>
              <a:t>meningoleukoencephalitis</a:t>
            </a:r>
            <a:r>
              <a:rPr lang="en-US" dirty="0"/>
              <a:t> with secondary demyelination. In some cases, the inflammatory cell aggregates may be nodular or granulomatous, and necrotic centers may be noted in severe cases. </a:t>
            </a:r>
            <a:endParaRPr lang="it-IT" dirty="0"/>
          </a:p>
        </p:txBody>
      </p:sp>
      <p:pic>
        <p:nvPicPr>
          <p:cNvPr id="5" name="Segnaposto contenut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72345" y="2950828"/>
            <a:ext cx="3272595" cy="24310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5178" y="2950828"/>
            <a:ext cx="3087265" cy="24310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90226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POST-MORTEM LESIONS</a:t>
            </a:r>
            <a:endParaRPr lang="it-IT" dirty="0"/>
          </a:p>
        </p:txBody>
      </p:sp>
      <p:sp>
        <p:nvSpPr>
          <p:cNvPr id="3" name="Segnaposto contenuto 2"/>
          <p:cNvSpPr>
            <a:spLocks noGrp="1"/>
          </p:cNvSpPr>
          <p:nvPr>
            <p:ph sz="half" idx="1"/>
          </p:nvPr>
        </p:nvSpPr>
        <p:spPr/>
        <p:txBody>
          <a:bodyPr/>
          <a:lstStyle/>
          <a:p>
            <a:r>
              <a:rPr lang="en-US" dirty="0"/>
              <a:t>In ewes with </a:t>
            </a:r>
            <a:r>
              <a:rPr lang="en-US" dirty="0" err="1"/>
              <a:t>indurative</a:t>
            </a:r>
            <a:r>
              <a:rPr lang="en-US" dirty="0"/>
              <a:t> mastitis, the udder is diffusely indurated and the associated lymph nodes may be enlarged. Histologically, the udder is characterized by mononuclear infiltration of the </a:t>
            </a:r>
            <a:r>
              <a:rPr lang="en-US" dirty="0" err="1"/>
              <a:t>periductular</a:t>
            </a:r>
            <a:r>
              <a:rPr lang="en-US" dirty="0"/>
              <a:t> stroma; these cells obliterate the normal mammary tissue. </a:t>
            </a:r>
            <a:endParaRPr lang="en-US" dirty="0" smtClean="0"/>
          </a:p>
          <a:p>
            <a:r>
              <a:rPr lang="en-US" dirty="0"/>
              <a:t>Arthritis may also be seen in some animals, and the kidneys may have microscopic evidence of vasculitis. </a:t>
            </a:r>
            <a:endParaRPr lang="it-IT" dirty="0"/>
          </a:p>
        </p:txBody>
      </p:sp>
      <p:pic>
        <p:nvPicPr>
          <p:cNvPr id="5" name="Segnaposto contenut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2423" y="2557366"/>
            <a:ext cx="4254181" cy="28758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34383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MORBIDITY AND MORTALITY</a:t>
            </a:r>
            <a:endParaRPr lang="it-IT" dirty="0"/>
          </a:p>
        </p:txBody>
      </p:sp>
      <p:sp>
        <p:nvSpPr>
          <p:cNvPr id="3" name="Segnaposto contenuto 2"/>
          <p:cNvSpPr>
            <a:spLocks noGrp="1"/>
          </p:cNvSpPr>
          <p:nvPr>
            <p:ph sz="half" idx="1"/>
          </p:nvPr>
        </p:nvSpPr>
        <p:spPr/>
        <p:txBody>
          <a:bodyPr>
            <a:normAutofit fontScale="92500" lnSpcReduction="10000"/>
          </a:bodyPr>
          <a:lstStyle/>
          <a:p>
            <a:r>
              <a:rPr lang="en-US" dirty="0"/>
              <a:t>MVV is widespread among sheep in many parts of the world. In the United States, the prevalence varies with the region. Infection rates in sheep are highest in the Western and Midwestern States, and can reach nearly 50% in some areas. Control programs have reduced the incidence of MVV in some countries</a:t>
            </a:r>
            <a:r>
              <a:rPr lang="en-US" dirty="0" smtClean="0"/>
              <a:t>.</a:t>
            </a:r>
          </a:p>
          <a:p>
            <a:r>
              <a:rPr lang="en-US" dirty="0" smtClean="0"/>
              <a:t> </a:t>
            </a:r>
            <a:r>
              <a:rPr lang="en-US" dirty="0" err="1" smtClean="0"/>
              <a:t>Maedi-visna</a:t>
            </a:r>
            <a:r>
              <a:rPr lang="en-US" dirty="0" smtClean="0"/>
              <a:t> </a:t>
            </a:r>
            <a:r>
              <a:rPr lang="en-US" dirty="0"/>
              <a:t>is uncommon in goats; clinical cases have mainly been reported as </a:t>
            </a:r>
            <a:r>
              <a:rPr lang="en-US" dirty="0" err="1"/>
              <a:t>visna</a:t>
            </a:r>
            <a:r>
              <a:rPr lang="en-US" dirty="0"/>
              <a:t> in adult dairy goats. </a:t>
            </a:r>
            <a:endParaRPr lang="it-IT" dirty="0"/>
          </a:p>
        </p:txBody>
      </p:sp>
      <p:sp>
        <p:nvSpPr>
          <p:cNvPr id="4" name="Segnaposto contenuto 3"/>
          <p:cNvSpPr>
            <a:spLocks noGrp="1"/>
          </p:cNvSpPr>
          <p:nvPr>
            <p:ph sz="half" idx="2"/>
          </p:nvPr>
        </p:nvSpPr>
        <p:spPr/>
        <p:txBody>
          <a:bodyPr>
            <a:normAutofit fontScale="92500" lnSpcReduction="10000"/>
          </a:bodyPr>
          <a:lstStyle/>
          <a:p>
            <a:r>
              <a:rPr lang="en-US" dirty="0"/>
              <a:t>Most infections are asymptomatic, but once clinical signs appear, the disease is progressive and usually fatal. When MVV is introduced into a new area, the mortality rate may reach 20-30%. The mortality rate is low in regions where </a:t>
            </a:r>
            <a:r>
              <a:rPr lang="en-US" dirty="0" err="1"/>
              <a:t>maedi</a:t>
            </a:r>
            <a:r>
              <a:rPr lang="en-US" dirty="0"/>
              <a:t> </a:t>
            </a:r>
            <a:r>
              <a:rPr lang="en-US" dirty="0" err="1"/>
              <a:t>visna</a:t>
            </a:r>
            <a:r>
              <a:rPr lang="en-US" dirty="0"/>
              <a:t> is endemic; annual losses rarely exceed 5% in a flock, even when nearly 100% of the flock is infected. Co-infection with </a:t>
            </a:r>
            <a:r>
              <a:rPr lang="en-US" dirty="0" err="1"/>
              <a:t>Jaagsiekte</a:t>
            </a:r>
            <a:r>
              <a:rPr lang="en-US" dirty="0"/>
              <a:t> virus, the retrovirus that that causes ovine pulmonary adenocarcinoma, results in more severe symptoms and increased transmission. </a:t>
            </a:r>
            <a:endParaRPr lang="it-IT" dirty="0"/>
          </a:p>
        </p:txBody>
      </p:sp>
    </p:spTree>
    <p:extLst>
      <p:ext uri="{BB962C8B-B14F-4D97-AF65-F5344CB8AC3E}">
        <p14:creationId xmlns:p14="http://schemas.microsoft.com/office/powerpoint/2010/main" val="1178148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Tree>
    <p:extLst>
      <p:ext uri="{BB962C8B-B14F-4D97-AF65-F5344CB8AC3E}">
        <p14:creationId xmlns:p14="http://schemas.microsoft.com/office/powerpoint/2010/main" val="2317077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WHAT IS MAEDI-VISNA DISEASE?</a:t>
            </a:r>
            <a:endParaRPr lang="it-IT" dirty="0"/>
          </a:p>
        </p:txBody>
      </p:sp>
      <p:sp>
        <p:nvSpPr>
          <p:cNvPr id="3" name="Segnaposto contenuto 2"/>
          <p:cNvSpPr>
            <a:spLocks noGrp="1"/>
          </p:cNvSpPr>
          <p:nvPr>
            <p:ph sz="half" idx="1"/>
          </p:nvPr>
        </p:nvSpPr>
        <p:spPr/>
        <p:txBody>
          <a:bodyPr/>
          <a:lstStyle/>
          <a:p>
            <a:r>
              <a:rPr lang="it-IT" dirty="0" err="1"/>
              <a:t>Maedi-visna</a:t>
            </a:r>
            <a:r>
              <a:rPr lang="it-IT" dirty="0"/>
              <a:t> </a:t>
            </a:r>
            <a:r>
              <a:rPr lang="it-IT" dirty="0" err="1"/>
              <a:t>is</a:t>
            </a:r>
            <a:r>
              <a:rPr lang="it-IT" dirty="0"/>
              <a:t> an </a:t>
            </a:r>
            <a:r>
              <a:rPr lang="it-IT" dirty="0" err="1"/>
              <a:t>economically</a:t>
            </a:r>
            <a:r>
              <a:rPr lang="it-IT" dirty="0"/>
              <a:t> </a:t>
            </a:r>
            <a:r>
              <a:rPr lang="it-IT" dirty="0" err="1"/>
              <a:t>important</a:t>
            </a:r>
            <a:r>
              <a:rPr lang="it-IT" dirty="0"/>
              <a:t> </a:t>
            </a:r>
            <a:r>
              <a:rPr lang="it-IT" dirty="0" err="1"/>
              <a:t>viral</a:t>
            </a:r>
            <a:r>
              <a:rPr lang="it-IT" dirty="0"/>
              <a:t> </a:t>
            </a:r>
            <a:r>
              <a:rPr lang="it-IT" dirty="0" err="1"/>
              <a:t>disease</a:t>
            </a:r>
            <a:r>
              <a:rPr lang="it-IT" dirty="0"/>
              <a:t> of </a:t>
            </a:r>
            <a:r>
              <a:rPr lang="it-IT" dirty="0" err="1"/>
              <a:t>sheep</a:t>
            </a:r>
            <a:r>
              <a:rPr lang="it-IT" dirty="0"/>
              <a:t> </a:t>
            </a:r>
            <a:r>
              <a:rPr lang="it-IT" dirty="0" err="1"/>
              <a:t>that</a:t>
            </a:r>
            <a:r>
              <a:rPr lang="it-IT" dirty="0"/>
              <a:t> </a:t>
            </a:r>
            <a:r>
              <a:rPr lang="it-IT" dirty="0" err="1"/>
              <a:t>occasionally</a:t>
            </a:r>
            <a:r>
              <a:rPr lang="it-IT" dirty="0"/>
              <a:t> </a:t>
            </a:r>
            <a:r>
              <a:rPr lang="it-IT" dirty="0" err="1"/>
              <a:t>affects</a:t>
            </a:r>
            <a:r>
              <a:rPr lang="it-IT" dirty="0"/>
              <a:t> </a:t>
            </a:r>
            <a:r>
              <a:rPr lang="it-IT" dirty="0" err="1"/>
              <a:t>goats</a:t>
            </a:r>
            <a:r>
              <a:rPr lang="it-IT" dirty="0"/>
              <a:t>. The </a:t>
            </a:r>
            <a:r>
              <a:rPr lang="it-IT" dirty="0" err="1"/>
              <a:t>maedi-visna</a:t>
            </a:r>
            <a:r>
              <a:rPr lang="it-IT" dirty="0"/>
              <a:t> virus (MVV), a lentivirus; </a:t>
            </a:r>
            <a:r>
              <a:rPr lang="it-IT" dirty="0" err="1"/>
              <a:t>infects</a:t>
            </a:r>
            <a:r>
              <a:rPr lang="it-IT" dirty="0"/>
              <a:t> </a:t>
            </a:r>
            <a:r>
              <a:rPr lang="it-IT" dirty="0" err="1"/>
              <a:t>its</a:t>
            </a:r>
            <a:r>
              <a:rPr lang="it-IT" dirty="0"/>
              <a:t> </a:t>
            </a:r>
            <a:r>
              <a:rPr lang="it-IT" dirty="0" err="1"/>
              <a:t>hosts</a:t>
            </a:r>
            <a:r>
              <a:rPr lang="it-IT" dirty="0"/>
              <a:t> for life. </a:t>
            </a:r>
            <a:r>
              <a:rPr lang="it-IT" dirty="0" err="1"/>
              <a:t>Although</a:t>
            </a:r>
            <a:r>
              <a:rPr lang="it-IT" dirty="0"/>
              <a:t> </a:t>
            </a:r>
            <a:r>
              <a:rPr lang="it-IT" dirty="0" err="1"/>
              <a:t>most</a:t>
            </a:r>
            <a:r>
              <a:rPr lang="it-IT" dirty="0"/>
              <a:t> </a:t>
            </a:r>
            <a:r>
              <a:rPr lang="it-IT" dirty="0" err="1"/>
              <a:t>infections</a:t>
            </a:r>
            <a:r>
              <a:rPr lang="it-IT" dirty="0"/>
              <a:t> are </a:t>
            </a:r>
            <a:r>
              <a:rPr lang="it-IT" dirty="0" err="1"/>
              <a:t>subclinical</a:t>
            </a:r>
            <a:r>
              <a:rPr lang="it-IT" dirty="0"/>
              <a:t>, a </a:t>
            </a:r>
            <a:r>
              <a:rPr lang="it-IT" dirty="0" err="1"/>
              <a:t>minority</a:t>
            </a:r>
            <a:r>
              <a:rPr lang="it-IT" dirty="0"/>
              <a:t> of </a:t>
            </a:r>
            <a:r>
              <a:rPr lang="it-IT" dirty="0" err="1"/>
              <a:t>animals</a:t>
            </a:r>
            <a:r>
              <a:rPr lang="it-IT" dirty="0"/>
              <a:t> </a:t>
            </a:r>
            <a:r>
              <a:rPr lang="it-IT" dirty="0" err="1"/>
              <a:t>develops</a:t>
            </a:r>
            <a:r>
              <a:rPr lang="it-IT" dirty="0"/>
              <a:t> progressive, </a:t>
            </a:r>
            <a:r>
              <a:rPr lang="it-IT" dirty="0" err="1"/>
              <a:t>untreatable</a:t>
            </a:r>
            <a:r>
              <a:rPr lang="it-IT" dirty="0"/>
              <a:t> </a:t>
            </a:r>
            <a:r>
              <a:rPr lang="it-IT" dirty="0" err="1"/>
              <a:t>disease</a:t>
            </a:r>
            <a:r>
              <a:rPr lang="it-IT" dirty="0"/>
              <a:t> </a:t>
            </a:r>
            <a:r>
              <a:rPr lang="it-IT" dirty="0" err="1"/>
              <a:t>syndromes</a:t>
            </a:r>
            <a:r>
              <a:rPr lang="it-IT" dirty="0"/>
              <a:t> </a:t>
            </a:r>
            <a:r>
              <a:rPr lang="it-IT" dirty="0" err="1"/>
              <a:t>including</a:t>
            </a:r>
            <a:r>
              <a:rPr lang="it-IT" dirty="0"/>
              <a:t> </a:t>
            </a:r>
            <a:r>
              <a:rPr lang="it-IT" dirty="0" err="1"/>
              <a:t>dyspnea</a:t>
            </a:r>
            <a:r>
              <a:rPr lang="it-IT" dirty="0"/>
              <a:t> (</a:t>
            </a:r>
            <a:r>
              <a:rPr lang="it-IT" dirty="0" err="1"/>
              <a:t>maedi</a:t>
            </a:r>
            <a:r>
              <a:rPr lang="it-IT" dirty="0"/>
              <a:t>) or </a:t>
            </a:r>
            <a:r>
              <a:rPr lang="it-IT" dirty="0" err="1"/>
              <a:t>neurologic</a:t>
            </a:r>
            <a:r>
              <a:rPr lang="it-IT" dirty="0"/>
              <a:t> </a:t>
            </a:r>
            <a:r>
              <a:rPr lang="it-IT" dirty="0" err="1"/>
              <a:t>signs</a:t>
            </a:r>
            <a:r>
              <a:rPr lang="it-IT" dirty="0"/>
              <a:t> (</a:t>
            </a:r>
            <a:r>
              <a:rPr lang="it-IT" dirty="0" err="1"/>
              <a:t>visna</a:t>
            </a:r>
            <a:r>
              <a:rPr lang="it-IT" dirty="0"/>
              <a:t>). </a:t>
            </a:r>
            <a:r>
              <a:rPr lang="it-IT" dirty="0" err="1"/>
              <a:t>Both</a:t>
            </a:r>
            <a:r>
              <a:rPr lang="it-IT" dirty="0"/>
              <a:t> </a:t>
            </a:r>
            <a:r>
              <a:rPr lang="it-IT" dirty="0" err="1"/>
              <a:t>maedi</a:t>
            </a:r>
            <a:r>
              <a:rPr lang="it-IT" dirty="0"/>
              <a:t> and </a:t>
            </a:r>
            <a:r>
              <a:rPr lang="it-IT" dirty="0" err="1"/>
              <a:t>visna</a:t>
            </a:r>
            <a:r>
              <a:rPr lang="it-IT" dirty="0"/>
              <a:t> are </a:t>
            </a:r>
            <a:r>
              <a:rPr lang="it-IT" dirty="0" err="1"/>
              <a:t>eventually</a:t>
            </a:r>
            <a:r>
              <a:rPr lang="it-IT" dirty="0"/>
              <a:t> </a:t>
            </a:r>
            <a:r>
              <a:rPr lang="it-IT" dirty="0" err="1" smtClean="0"/>
              <a:t>fatal</a:t>
            </a:r>
            <a:r>
              <a:rPr lang="it-IT" dirty="0" smtClean="0"/>
              <a:t>.</a:t>
            </a:r>
            <a:endParaRPr lang="it-IT" dirty="0"/>
          </a:p>
        </p:txBody>
      </p:sp>
      <p:pic>
        <p:nvPicPr>
          <p:cNvPr id="5" name="Segnaposto contenut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53070" y="2521132"/>
            <a:ext cx="5012577" cy="28195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49336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ETIOLOGY</a:t>
            </a:r>
            <a:endParaRPr lang="it-IT" dirty="0"/>
          </a:p>
        </p:txBody>
      </p:sp>
      <p:sp>
        <p:nvSpPr>
          <p:cNvPr id="3" name="Segnaposto contenuto 2"/>
          <p:cNvSpPr>
            <a:spLocks noGrp="1"/>
          </p:cNvSpPr>
          <p:nvPr>
            <p:ph sz="half" idx="1"/>
          </p:nvPr>
        </p:nvSpPr>
        <p:spPr>
          <a:xfrm>
            <a:off x="680321" y="2702633"/>
            <a:ext cx="4698358" cy="3599316"/>
          </a:xfrm>
        </p:spPr>
        <p:txBody>
          <a:bodyPr/>
          <a:lstStyle/>
          <a:p>
            <a:r>
              <a:rPr lang="it-IT" dirty="0" err="1"/>
              <a:t>Maedi-visna</a:t>
            </a:r>
            <a:r>
              <a:rPr lang="it-IT" dirty="0"/>
              <a:t> </a:t>
            </a:r>
            <a:r>
              <a:rPr lang="it-IT" dirty="0" err="1"/>
              <a:t>results</a:t>
            </a:r>
            <a:r>
              <a:rPr lang="it-IT" dirty="0"/>
              <a:t> from </a:t>
            </a:r>
            <a:r>
              <a:rPr lang="it-IT" dirty="0" err="1"/>
              <a:t>infection</a:t>
            </a:r>
            <a:r>
              <a:rPr lang="it-IT" dirty="0"/>
              <a:t> by the </a:t>
            </a:r>
            <a:r>
              <a:rPr lang="it-IT" dirty="0" err="1"/>
              <a:t>maedi-visna</a:t>
            </a:r>
            <a:r>
              <a:rPr lang="it-IT" dirty="0"/>
              <a:t> virus, a </a:t>
            </a:r>
            <a:r>
              <a:rPr lang="it-IT" dirty="0" err="1"/>
              <a:t>member</a:t>
            </a:r>
            <a:r>
              <a:rPr lang="it-IT" dirty="0"/>
              <a:t> of the </a:t>
            </a:r>
            <a:r>
              <a:rPr lang="it-IT" dirty="0" err="1"/>
              <a:t>genus</a:t>
            </a:r>
            <a:r>
              <a:rPr lang="it-IT" dirty="0"/>
              <a:t> Lentivirus in the family </a:t>
            </a:r>
            <a:r>
              <a:rPr lang="it-IT" dirty="0" err="1"/>
              <a:t>Retroviridae</a:t>
            </a:r>
            <a:r>
              <a:rPr lang="it-IT" dirty="0"/>
              <a:t> (</a:t>
            </a:r>
            <a:r>
              <a:rPr lang="it-IT" dirty="0" err="1"/>
              <a:t>subfamily</a:t>
            </a:r>
            <a:r>
              <a:rPr lang="it-IT" dirty="0"/>
              <a:t> </a:t>
            </a:r>
            <a:r>
              <a:rPr lang="it-IT" dirty="0" err="1"/>
              <a:t>Orthoretrovirinae</a:t>
            </a:r>
            <a:r>
              <a:rPr lang="it-IT" dirty="0"/>
              <a:t>). </a:t>
            </a:r>
            <a:r>
              <a:rPr lang="it-IT" dirty="0" err="1"/>
              <a:t>This</a:t>
            </a:r>
            <a:r>
              <a:rPr lang="it-IT" dirty="0"/>
              <a:t> virus </a:t>
            </a:r>
            <a:r>
              <a:rPr lang="it-IT" dirty="0" err="1"/>
              <a:t>becomes</a:t>
            </a:r>
            <a:r>
              <a:rPr lang="it-IT" dirty="0"/>
              <a:t> </a:t>
            </a:r>
            <a:r>
              <a:rPr lang="it-IT" dirty="0" err="1"/>
              <a:t>integrated</a:t>
            </a:r>
            <a:r>
              <a:rPr lang="it-IT" dirty="0"/>
              <a:t> </a:t>
            </a:r>
            <a:r>
              <a:rPr lang="it-IT" dirty="0" err="1"/>
              <a:t>into</a:t>
            </a:r>
            <a:r>
              <a:rPr lang="it-IT" dirty="0"/>
              <a:t> </a:t>
            </a:r>
            <a:r>
              <a:rPr lang="it-IT" dirty="0" err="1"/>
              <a:t>leukocyte</a:t>
            </a:r>
            <a:r>
              <a:rPr lang="it-IT" dirty="0"/>
              <a:t> DNA; </a:t>
            </a:r>
            <a:r>
              <a:rPr lang="it-IT" dirty="0" err="1"/>
              <a:t>infected</a:t>
            </a:r>
            <a:r>
              <a:rPr lang="it-IT" dirty="0"/>
              <a:t> </a:t>
            </a:r>
            <a:r>
              <a:rPr lang="it-IT" dirty="0" err="1"/>
              <a:t>animals</a:t>
            </a:r>
            <a:r>
              <a:rPr lang="it-IT" dirty="0"/>
              <a:t> </a:t>
            </a:r>
            <a:r>
              <a:rPr lang="it-IT" dirty="0" err="1"/>
              <a:t>become</a:t>
            </a:r>
            <a:r>
              <a:rPr lang="it-IT" dirty="0"/>
              <a:t> </a:t>
            </a:r>
            <a:r>
              <a:rPr lang="it-IT" dirty="0" err="1"/>
              <a:t>chronic</a:t>
            </a:r>
            <a:r>
              <a:rPr lang="it-IT" dirty="0"/>
              <a:t> </a:t>
            </a:r>
            <a:r>
              <a:rPr lang="it-IT" dirty="0" err="1"/>
              <a:t>carriers</a:t>
            </a:r>
            <a:r>
              <a:rPr lang="it-IT" dirty="0"/>
              <a:t>. </a:t>
            </a:r>
            <a:r>
              <a:rPr lang="it-IT" dirty="0" err="1"/>
              <a:t>Several</a:t>
            </a:r>
            <a:r>
              <a:rPr lang="it-IT" dirty="0"/>
              <a:t> </a:t>
            </a:r>
            <a:r>
              <a:rPr lang="it-IT" dirty="0" err="1"/>
              <a:t>genetically</a:t>
            </a:r>
            <a:r>
              <a:rPr lang="it-IT" dirty="0"/>
              <a:t> </a:t>
            </a:r>
            <a:r>
              <a:rPr lang="it-IT" dirty="0" err="1"/>
              <a:t>distinct</a:t>
            </a:r>
            <a:r>
              <a:rPr lang="it-IT" dirty="0"/>
              <a:t> </a:t>
            </a:r>
            <a:r>
              <a:rPr lang="it-IT" dirty="0" err="1"/>
              <a:t>isolates</a:t>
            </a:r>
            <a:r>
              <a:rPr lang="it-IT" dirty="0"/>
              <a:t> </a:t>
            </a:r>
            <a:r>
              <a:rPr lang="it-IT" dirty="0" err="1"/>
              <a:t>circulate</a:t>
            </a:r>
            <a:r>
              <a:rPr lang="it-IT" dirty="0"/>
              <a:t> in </a:t>
            </a:r>
            <a:r>
              <a:rPr lang="it-IT" dirty="0" err="1"/>
              <a:t>sheep</a:t>
            </a:r>
            <a:r>
              <a:rPr lang="it-IT" dirty="0"/>
              <a:t>. </a:t>
            </a:r>
          </a:p>
        </p:txBody>
      </p:sp>
      <p:pic>
        <p:nvPicPr>
          <p:cNvPr id="5" name="Segnaposto contenut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2108" y="2590719"/>
            <a:ext cx="5207647" cy="3345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33124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SPECIES AFFECTED</a:t>
            </a:r>
            <a:endParaRPr lang="it-IT" dirty="0"/>
          </a:p>
        </p:txBody>
      </p:sp>
      <p:sp>
        <p:nvSpPr>
          <p:cNvPr id="3" name="Segnaposto contenuto 2"/>
          <p:cNvSpPr>
            <a:spLocks noGrp="1"/>
          </p:cNvSpPr>
          <p:nvPr>
            <p:ph sz="half" idx="1"/>
          </p:nvPr>
        </p:nvSpPr>
        <p:spPr/>
        <p:txBody>
          <a:bodyPr>
            <a:normAutofit lnSpcReduction="10000"/>
          </a:bodyPr>
          <a:lstStyle/>
          <a:p>
            <a:r>
              <a:rPr lang="en-US" dirty="0" err="1"/>
              <a:t>Maedi-visna</a:t>
            </a:r>
            <a:r>
              <a:rPr lang="en-US" dirty="0"/>
              <a:t> affects sheep and, to a lesser extent, goats. Breed susceptibility varies. Texel, Border Leicester, and Finnish Landrace sheep appear to be relatively susceptible to disease; Columbia, </a:t>
            </a:r>
            <a:r>
              <a:rPr lang="en-US" dirty="0" err="1"/>
              <a:t>Rambouillet</a:t>
            </a:r>
            <a:r>
              <a:rPr lang="en-US" dirty="0"/>
              <a:t>, and Suffolk sheep seem to be relatively resistant. Serological evidence of SRLV infections has also been reported in wild ruminants including </a:t>
            </a:r>
            <a:r>
              <a:rPr lang="en-US" dirty="0" err="1"/>
              <a:t>moufflin</a:t>
            </a:r>
            <a:r>
              <a:rPr lang="en-US" dirty="0"/>
              <a:t>, ibex and chamois; however, preliminary evidence suggests that these viruses may be distinct from CAEV and MVV. </a:t>
            </a:r>
            <a:endParaRPr lang="it-IT" dirty="0"/>
          </a:p>
        </p:txBody>
      </p:sp>
      <p:pic>
        <p:nvPicPr>
          <p:cNvPr id="5" name="Segnaposto contenut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6796" y="2480565"/>
            <a:ext cx="4720707" cy="26531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5919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GEOGRAPHIC DISTRIBUTION</a:t>
            </a:r>
            <a:endParaRPr lang="it-IT" dirty="0"/>
          </a:p>
        </p:txBody>
      </p:sp>
      <p:sp>
        <p:nvSpPr>
          <p:cNvPr id="3" name="Segnaposto contenuto 2"/>
          <p:cNvSpPr>
            <a:spLocks noGrp="1"/>
          </p:cNvSpPr>
          <p:nvPr>
            <p:ph sz="half" idx="1"/>
          </p:nvPr>
        </p:nvSpPr>
        <p:spPr/>
        <p:txBody>
          <a:bodyPr/>
          <a:lstStyle/>
          <a:p>
            <a:r>
              <a:rPr lang="en-US" dirty="0" err="1"/>
              <a:t>Maedi-visna</a:t>
            </a:r>
            <a:r>
              <a:rPr lang="en-US" dirty="0"/>
              <a:t> has been found in most sheep-raising countries other than Australia and New Zealand. MVV has been reported from most of continental Europe, the United Kingdom, Canada, the United States, Peru, Kenya, South Africa, Israel, India, Myanmar and the southern regions of the former U.S.S.R. </a:t>
            </a:r>
            <a:endParaRPr lang="it-IT" dirty="0"/>
          </a:p>
        </p:txBody>
      </p:sp>
      <p:pic>
        <p:nvPicPr>
          <p:cNvPr id="5" name="Segnaposto contenut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49268" y="2442482"/>
            <a:ext cx="3692457" cy="2408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25548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TRASMISSION</a:t>
            </a:r>
            <a:endParaRPr lang="it-IT" dirty="0"/>
          </a:p>
        </p:txBody>
      </p:sp>
      <p:sp>
        <p:nvSpPr>
          <p:cNvPr id="3" name="Segnaposto contenuto 2"/>
          <p:cNvSpPr>
            <a:spLocks noGrp="1"/>
          </p:cNvSpPr>
          <p:nvPr>
            <p:ph sz="half" idx="1"/>
          </p:nvPr>
        </p:nvSpPr>
        <p:spPr>
          <a:xfrm>
            <a:off x="143692" y="2335495"/>
            <a:ext cx="6374674" cy="3545686"/>
          </a:xfrm>
        </p:spPr>
        <p:txBody>
          <a:bodyPr>
            <a:noAutofit/>
          </a:bodyPr>
          <a:lstStyle/>
          <a:p>
            <a:r>
              <a:rPr lang="en-US" sz="1600" dirty="0"/>
              <a:t>Most animals become infected early in life, from drinking infected colostrum or milk. The virus can also be spread during close contact, probably by the respiratory route. Coinfection with pulmonary </a:t>
            </a:r>
            <a:r>
              <a:rPr lang="en-US" sz="1600" dirty="0" err="1"/>
              <a:t>adenomatosis</a:t>
            </a:r>
            <a:r>
              <a:rPr lang="en-US" sz="1600" dirty="0"/>
              <a:t> (</a:t>
            </a:r>
            <a:r>
              <a:rPr lang="en-US" sz="1600" dirty="0" err="1"/>
              <a:t>Jaagsiekte</a:t>
            </a:r>
            <a:r>
              <a:rPr lang="en-US" sz="1600" dirty="0"/>
              <a:t>) virus increases MVV titers in the respiratory tract, increasing contact transmission between sheep. Transmission has been reported from water contaminated with feces, but indirect spread is generally thought to be rare. Intrauterine spread is thought to be negligible or minor.  MVV infects sheep or goats for life, but viral burdens vary between individual animals. Both asymptomatic and symptomatic animals can transmit this virus. Sheep can be a source of SRLV transmission to goats, and vice versa. There is little information on the route(s) of transmission between sheep and goats, but the ingestion of contaminated colostrum or milk, or close contact between the two species in crowded barns have been suggested. Under experimental conditions, lambs that have nursed from infected goats can become persistently infected with SRLV.</a:t>
            </a:r>
            <a:endParaRPr lang="it-IT" sz="1600" dirty="0"/>
          </a:p>
        </p:txBody>
      </p:sp>
      <p:pic>
        <p:nvPicPr>
          <p:cNvPr id="5" name="Segnaposto contenut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01599" y="2677886"/>
            <a:ext cx="4890883" cy="32032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29518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INCUBATION PERIOD</a:t>
            </a:r>
            <a:endParaRPr lang="it-IT" dirty="0"/>
          </a:p>
        </p:txBody>
      </p:sp>
      <p:sp>
        <p:nvSpPr>
          <p:cNvPr id="3" name="Segnaposto contenuto 2"/>
          <p:cNvSpPr>
            <a:spLocks noGrp="1"/>
          </p:cNvSpPr>
          <p:nvPr>
            <p:ph sz="half" idx="1"/>
          </p:nvPr>
        </p:nvSpPr>
        <p:spPr/>
        <p:txBody>
          <a:bodyPr/>
          <a:lstStyle/>
          <a:p>
            <a:r>
              <a:rPr lang="en-US" dirty="0"/>
              <a:t>The incubation period for </a:t>
            </a:r>
            <a:r>
              <a:rPr lang="en-US" dirty="0" err="1"/>
              <a:t>maedi</a:t>
            </a:r>
            <a:r>
              <a:rPr lang="en-US" dirty="0"/>
              <a:t> is usually more than two years; clinical signs typically develop when animals are three to four years old. The incubation period for </a:t>
            </a:r>
            <a:r>
              <a:rPr lang="en-US" dirty="0" err="1"/>
              <a:t>visna</a:t>
            </a:r>
            <a:r>
              <a:rPr lang="en-US" dirty="0"/>
              <a:t> is somewhat shorter, and symptoms can appear in sheep as young as two years. </a:t>
            </a:r>
            <a:endParaRPr lang="it-IT" dirty="0"/>
          </a:p>
        </p:txBody>
      </p:sp>
      <p:pic>
        <p:nvPicPr>
          <p:cNvPr id="5" name="Segnaposto contenut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3330" y="2337326"/>
            <a:ext cx="4380846" cy="35988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189" y="4719013"/>
            <a:ext cx="3327809" cy="18635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54854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CLINICAL SIGNS</a:t>
            </a:r>
            <a:endParaRPr lang="it-IT" dirty="0"/>
          </a:p>
        </p:txBody>
      </p:sp>
      <p:sp>
        <p:nvSpPr>
          <p:cNvPr id="3" name="Segnaposto contenuto 2"/>
          <p:cNvSpPr>
            <a:spLocks noGrp="1"/>
          </p:cNvSpPr>
          <p:nvPr>
            <p:ph sz="half" idx="1"/>
          </p:nvPr>
        </p:nvSpPr>
        <p:spPr/>
        <p:txBody>
          <a:bodyPr>
            <a:normAutofit fontScale="92500" lnSpcReduction="10000"/>
          </a:bodyPr>
          <a:lstStyle/>
          <a:p>
            <a:r>
              <a:rPr lang="en-US" dirty="0"/>
              <a:t>Most MVV infections are asymptomatic. In animals with clinical signs, the disease can take several forms. Sheep with </a:t>
            </a:r>
            <a:r>
              <a:rPr lang="en-US" dirty="0" err="1"/>
              <a:t>maedi</a:t>
            </a:r>
            <a:r>
              <a:rPr lang="en-US" dirty="0"/>
              <a:t>, the most common form, experience wasting, progressive dyspnea and sometimes a dry cough. Fever, bronchial exudates and depression are not usually seen. </a:t>
            </a:r>
            <a:r>
              <a:rPr lang="en-US" dirty="0" err="1"/>
              <a:t>Maedi</a:t>
            </a:r>
            <a:r>
              <a:rPr lang="en-US" dirty="0"/>
              <a:t> is eventually fatal; death results from anoxia or secondary bacterial pneumonia. </a:t>
            </a:r>
            <a:endParaRPr lang="it-IT" dirty="0"/>
          </a:p>
        </p:txBody>
      </p:sp>
      <p:sp>
        <p:nvSpPr>
          <p:cNvPr id="4" name="Segnaposto contenuto 3"/>
          <p:cNvSpPr>
            <a:spLocks noGrp="1"/>
          </p:cNvSpPr>
          <p:nvPr>
            <p:ph sz="half" idx="2"/>
          </p:nvPr>
        </p:nvSpPr>
        <p:spPr/>
        <p:txBody>
          <a:bodyPr>
            <a:normAutofit fontScale="92500" lnSpcReduction="10000"/>
          </a:bodyPr>
          <a:lstStyle/>
          <a:p>
            <a:r>
              <a:rPr lang="en-US" dirty="0" err="1"/>
              <a:t>Visna</a:t>
            </a:r>
            <a:r>
              <a:rPr lang="en-US" dirty="0"/>
              <a:t> occurs less frequently than </a:t>
            </a:r>
            <a:r>
              <a:rPr lang="en-US" dirty="0" err="1"/>
              <a:t>maedi</a:t>
            </a:r>
            <a:r>
              <a:rPr lang="en-US" dirty="0"/>
              <a:t> in sheep, although it is the more common form reported in goats. </a:t>
            </a:r>
            <a:r>
              <a:rPr lang="en-US" dirty="0" err="1"/>
              <a:t>Visna</a:t>
            </a:r>
            <a:r>
              <a:rPr lang="en-US" dirty="0"/>
              <a:t> usually begins insidiously, with subtle neurologic signs such as </a:t>
            </a:r>
            <a:r>
              <a:rPr lang="en-US" dirty="0" err="1"/>
              <a:t>hindlimb</a:t>
            </a:r>
            <a:r>
              <a:rPr lang="en-US" dirty="0"/>
              <a:t> weakness, trembling of the lips or a head tilt, accompanied by loss of condition. The symptoms gradually progress to ataxia, incoordination, muscle tremors, paresis and paraplegia. Other neurological signs, including rare instance of blindness, may also be seen. The clinical course can be as long as a year. Unattended animals usually die of inanition.</a:t>
            </a:r>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4195" y="4902719"/>
            <a:ext cx="2953056" cy="1746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61324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CLINICAL SINGS</a:t>
            </a:r>
            <a:endParaRPr lang="it-IT" dirty="0"/>
          </a:p>
        </p:txBody>
      </p:sp>
      <p:sp>
        <p:nvSpPr>
          <p:cNvPr id="3" name="Segnaposto contenuto 2"/>
          <p:cNvSpPr>
            <a:spLocks noGrp="1"/>
          </p:cNvSpPr>
          <p:nvPr>
            <p:ph sz="half" idx="1"/>
          </p:nvPr>
        </p:nvSpPr>
        <p:spPr>
          <a:xfrm>
            <a:off x="680321" y="2781010"/>
            <a:ext cx="4698358" cy="3599316"/>
          </a:xfrm>
        </p:spPr>
        <p:txBody>
          <a:bodyPr/>
          <a:lstStyle/>
          <a:p>
            <a:r>
              <a:rPr lang="en-US" dirty="0"/>
              <a:t>MVV can also cause slowly progressive arthritis with severe lameness, or chronic </a:t>
            </a:r>
            <a:r>
              <a:rPr lang="en-US" dirty="0" err="1"/>
              <a:t>indurative</a:t>
            </a:r>
            <a:r>
              <a:rPr lang="en-US" dirty="0"/>
              <a:t> mastitis with decreased production of normal-appearing milk. Weight gain in lambs may be decreased, possibly due to lower milk yields from dams with </a:t>
            </a:r>
            <a:r>
              <a:rPr lang="en-US" dirty="0" err="1"/>
              <a:t>indurative</a:t>
            </a:r>
            <a:r>
              <a:rPr lang="en-US" dirty="0"/>
              <a:t> mastitis. </a:t>
            </a:r>
            <a:endParaRPr lang="it-IT" dirty="0"/>
          </a:p>
        </p:txBody>
      </p:sp>
      <p:pic>
        <p:nvPicPr>
          <p:cNvPr id="5" name="Segnaposto contenut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93543" y="2781010"/>
            <a:ext cx="3700639" cy="2501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57637170"/>
      </p:ext>
    </p:extLst>
  </p:cSld>
  <p:clrMapOvr>
    <a:masterClrMapping/>
  </p:clrMapOvr>
</p:sld>
</file>

<file path=ppt/theme/theme1.xml><?xml version="1.0" encoding="utf-8"?>
<a:theme xmlns:a="http://schemas.openxmlformats.org/drawingml/2006/main" name="Berlino">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TM04033917[[fn=Berlino]]</Template>
  <TotalTime>2051</TotalTime>
  <Words>1151</Words>
  <Application>Microsoft Office PowerPoint</Application>
  <PresentationFormat>Niestandardowy</PresentationFormat>
  <Paragraphs>31</Paragraphs>
  <Slides>14</Slides>
  <Notes>0</Notes>
  <HiddenSlides>0</HiddenSlides>
  <MMClips>0</MMClip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Berlino</vt:lpstr>
      <vt:lpstr>MAEDI VISNA DESEASE</vt:lpstr>
      <vt:lpstr>WHAT IS MAEDI-VISNA DISEASE?</vt:lpstr>
      <vt:lpstr>ETIOLOGY</vt:lpstr>
      <vt:lpstr>SPECIES AFFECTED</vt:lpstr>
      <vt:lpstr>GEOGRAPHIC DISTRIBUTION</vt:lpstr>
      <vt:lpstr>TRASMISSION</vt:lpstr>
      <vt:lpstr>INCUBATION PERIOD</vt:lpstr>
      <vt:lpstr>CLINICAL SIGNS</vt:lpstr>
      <vt:lpstr>CLINICAL SINGS</vt:lpstr>
      <vt:lpstr>POST-MORTEM LESIONS</vt:lpstr>
      <vt:lpstr>POST-MORTEM LESIONS</vt:lpstr>
      <vt:lpstr>POST-MORTEM LESIONS</vt:lpstr>
      <vt:lpstr>MORBIDITY AND MORTALITY</vt:lpstr>
      <vt:lpstr>Prezentacja programu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MAEDI VISNA DESEASE</dc:title>
  <dc:creator>gionnibono94@outlook.it</dc:creator>
  <cp:lastModifiedBy>DIG-13</cp:lastModifiedBy>
  <cp:revision>20</cp:revision>
  <dcterms:created xsi:type="dcterms:W3CDTF">2020-01-16T13:32:09Z</dcterms:created>
  <dcterms:modified xsi:type="dcterms:W3CDTF">2022-03-24T11:28:18Z</dcterms:modified>
</cp:coreProperties>
</file>