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01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63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38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6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63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90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33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37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81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21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8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65E7-1A1C-437A-B478-6C4C95C6BF20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BA593-91ED-4325-83B8-016FB415B5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45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it-IT" dirty="0" smtClean="0"/>
              <a:t>MYCOPLASMOSIS IN SWINE</a:t>
            </a:r>
            <a:endParaRPr lang="it-IT" dirty="0"/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82700"/>
            <a:ext cx="4659610" cy="31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Pathogenesis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err="1" smtClean="0"/>
              <a:t>Mhyo</a:t>
            </a:r>
            <a:r>
              <a:rPr lang="it-IT" dirty="0" smtClean="0"/>
              <a:t> </a:t>
            </a:r>
            <a:r>
              <a:rPr lang="it-IT" dirty="0" err="1" smtClean="0"/>
              <a:t>infection</a:t>
            </a:r>
            <a:r>
              <a:rPr lang="it-IT" dirty="0" smtClean="0"/>
              <a:t> </a:t>
            </a:r>
            <a:r>
              <a:rPr lang="it-IT" dirty="0" err="1" smtClean="0"/>
              <a:t>induces</a:t>
            </a:r>
            <a:r>
              <a:rPr lang="it-IT" dirty="0" smtClean="0"/>
              <a:t> </a:t>
            </a:r>
            <a:r>
              <a:rPr lang="it-IT" dirty="0" err="1" smtClean="0"/>
              <a:t>macrophages</a:t>
            </a:r>
            <a:r>
              <a:rPr lang="it-IT" dirty="0" smtClean="0"/>
              <a:t> to produce </a:t>
            </a:r>
            <a:r>
              <a:rPr lang="it-IT" dirty="0" err="1" smtClean="0"/>
              <a:t>proinflammatory</a:t>
            </a:r>
            <a:r>
              <a:rPr lang="it-IT" dirty="0" smtClean="0"/>
              <a:t> </a:t>
            </a:r>
            <a:r>
              <a:rPr lang="it-IT" dirty="0" err="1" smtClean="0"/>
              <a:t>cytokines</a:t>
            </a:r>
            <a:endParaRPr lang="it-IT" dirty="0" smtClean="0"/>
          </a:p>
          <a:p>
            <a:pPr algn="just"/>
            <a:r>
              <a:rPr lang="it-IT" dirty="0" smtClean="0"/>
              <a:t>IL-1, IL-6, IL-8 and </a:t>
            </a:r>
            <a:r>
              <a:rPr lang="it-IT" dirty="0" err="1" smtClean="0"/>
              <a:t>tumor</a:t>
            </a:r>
            <a:r>
              <a:rPr lang="it-IT" dirty="0" smtClean="0"/>
              <a:t> </a:t>
            </a:r>
            <a:r>
              <a:rPr lang="it-IT" dirty="0" err="1" smtClean="0"/>
              <a:t>necrosis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-</a:t>
            </a:r>
            <a:r>
              <a:rPr lang="el-GR" dirty="0" smtClean="0"/>
              <a:t>α</a:t>
            </a:r>
            <a:r>
              <a:rPr lang="it-IT" dirty="0" smtClean="0"/>
              <a:t>, IL-10, IL-12, IL-18 (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secretion</a:t>
            </a:r>
            <a:r>
              <a:rPr lang="it-IT" dirty="0" smtClean="0"/>
              <a:t> of interferon-</a:t>
            </a:r>
            <a:r>
              <a:rPr lang="el-GR" dirty="0" smtClean="0"/>
              <a:t>γ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inhibited</a:t>
            </a:r>
            <a:r>
              <a:rPr lang="it-IT" dirty="0" smtClean="0"/>
              <a:t>)</a:t>
            </a:r>
          </a:p>
          <a:p>
            <a:pPr marL="0" indent="0" algn="just">
              <a:buNone/>
            </a:pPr>
            <a:r>
              <a:rPr lang="it-IT" dirty="0" smtClean="0"/>
              <a:t>DOWNREGULATION OF CELLMEDIATE IMMUNITY! </a:t>
            </a:r>
            <a:r>
              <a:rPr lang="it-IT" dirty="0" err="1" smtClean="0"/>
              <a:t>Stimulation</a:t>
            </a:r>
            <a:r>
              <a:rPr lang="it-IT" dirty="0" smtClean="0"/>
              <a:t> of the </a:t>
            </a:r>
            <a:r>
              <a:rPr lang="it-IT" dirty="0" err="1" smtClean="0"/>
              <a:t>inflammation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causes</a:t>
            </a:r>
            <a:r>
              <a:rPr lang="it-IT" dirty="0" smtClean="0"/>
              <a:t> </a:t>
            </a:r>
            <a:r>
              <a:rPr lang="it-IT" dirty="0" err="1" smtClean="0"/>
              <a:t>tissue</a:t>
            </a:r>
            <a:r>
              <a:rPr lang="it-IT" dirty="0" smtClean="0"/>
              <a:t> </a:t>
            </a:r>
            <a:r>
              <a:rPr lang="it-IT" dirty="0" err="1" smtClean="0"/>
              <a:t>injuries</a:t>
            </a:r>
            <a:r>
              <a:rPr lang="it-IT" dirty="0" smtClean="0"/>
              <a:t> in the </a:t>
            </a:r>
            <a:r>
              <a:rPr lang="it-IT" dirty="0" err="1" smtClean="0"/>
              <a:t>lungs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814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" t="-33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Direct </a:t>
            </a:r>
            <a:r>
              <a:rPr lang="it-IT" dirty="0" err="1" smtClean="0"/>
              <a:t>trasmission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nose</a:t>
            </a:r>
            <a:r>
              <a:rPr lang="it-IT" dirty="0" smtClean="0"/>
              <a:t> to </a:t>
            </a:r>
            <a:r>
              <a:rPr lang="it-IT" dirty="0" err="1" smtClean="0"/>
              <a:t>nose</a:t>
            </a:r>
            <a:r>
              <a:rPr lang="it-IT" dirty="0" smtClean="0"/>
              <a:t> </a:t>
            </a:r>
            <a:r>
              <a:rPr lang="it-IT" dirty="0" err="1" smtClean="0"/>
              <a:t>contact</a:t>
            </a:r>
            <a:endParaRPr lang="it-IT" dirty="0" smtClean="0"/>
          </a:p>
          <a:p>
            <a:pPr algn="just"/>
            <a:r>
              <a:rPr lang="it-IT" dirty="0" err="1" smtClean="0"/>
              <a:t>Airborne</a:t>
            </a:r>
            <a:r>
              <a:rPr lang="it-IT" dirty="0" smtClean="0"/>
              <a:t> </a:t>
            </a:r>
            <a:r>
              <a:rPr lang="it-IT" dirty="0" err="1" smtClean="0"/>
              <a:t>transmission</a:t>
            </a:r>
            <a:r>
              <a:rPr lang="it-IT" dirty="0" smtClean="0"/>
              <a:t> </a:t>
            </a:r>
          </a:p>
          <a:p>
            <a:pPr algn="just"/>
            <a:r>
              <a:rPr lang="it-IT" dirty="0" smtClean="0"/>
              <a:t>Vertical </a:t>
            </a:r>
            <a:r>
              <a:rPr lang="it-IT" dirty="0" err="1" smtClean="0"/>
              <a:t>transmission</a:t>
            </a:r>
            <a:r>
              <a:rPr lang="it-IT" dirty="0" smtClean="0"/>
              <a:t> (from </a:t>
            </a:r>
            <a:r>
              <a:rPr lang="it-IT" dirty="0" err="1" smtClean="0"/>
              <a:t>sow</a:t>
            </a:r>
            <a:r>
              <a:rPr lang="it-IT" dirty="0" smtClean="0"/>
              <a:t> to </a:t>
            </a:r>
            <a:r>
              <a:rPr lang="it-IT" dirty="0" err="1" smtClean="0"/>
              <a:t>pig</a:t>
            </a:r>
            <a:r>
              <a:rPr lang="it-IT" dirty="0" smtClean="0"/>
              <a:t> and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littermate</a:t>
            </a:r>
            <a:r>
              <a:rPr lang="it-IT" dirty="0" smtClean="0"/>
              <a:t> or </a:t>
            </a:r>
            <a:r>
              <a:rPr lang="it-IT" dirty="0" err="1" smtClean="0"/>
              <a:t>penmates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252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ages</a:t>
            </a:r>
            <a:endParaRPr lang="it-IT" dirty="0" smtClean="0"/>
          </a:p>
          <a:p>
            <a:pPr algn="just"/>
            <a:r>
              <a:rPr lang="it-IT" dirty="0" err="1" smtClean="0"/>
              <a:t>Incubation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unpredictable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spreads</a:t>
            </a:r>
            <a:r>
              <a:rPr lang="it-IT" dirty="0" smtClean="0"/>
              <a:t> </a:t>
            </a:r>
            <a:r>
              <a:rPr lang="it-IT" dirty="0" err="1" smtClean="0"/>
              <a:t>slowly</a:t>
            </a:r>
            <a:r>
              <a:rPr lang="it-IT" dirty="0" smtClean="0"/>
              <a:t>,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</a:t>
            </a:r>
            <a:r>
              <a:rPr lang="it-IT" dirty="0" err="1" smtClean="0"/>
              <a:t>begins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2-6 </a:t>
            </a:r>
            <a:r>
              <a:rPr lang="it-IT" dirty="0" err="1" smtClean="0"/>
              <a:t>months</a:t>
            </a:r>
            <a:endParaRPr lang="it-IT" dirty="0" smtClean="0"/>
          </a:p>
          <a:p>
            <a:pPr algn="just"/>
            <a:r>
              <a:rPr lang="it-IT" dirty="0" err="1" smtClean="0"/>
              <a:t>Morbidity</a:t>
            </a:r>
            <a:r>
              <a:rPr lang="it-IT" dirty="0" smtClean="0"/>
              <a:t> 100%</a:t>
            </a:r>
          </a:p>
          <a:p>
            <a:pPr marL="0" indent="0" algn="just">
              <a:buNone/>
            </a:pPr>
            <a:r>
              <a:rPr lang="it-IT" dirty="0" smtClean="0"/>
              <a:t>EPIDEMIC FORM</a:t>
            </a:r>
          </a:p>
          <a:p>
            <a:pPr algn="just"/>
            <a:r>
              <a:rPr lang="it-IT" dirty="0" err="1" smtClean="0"/>
              <a:t>Spreads</a:t>
            </a:r>
            <a:r>
              <a:rPr lang="it-IT" dirty="0" smtClean="0"/>
              <a:t> </a:t>
            </a:r>
            <a:r>
              <a:rPr lang="it-IT" dirty="0" err="1" smtClean="0"/>
              <a:t>rapidly</a:t>
            </a:r>
            <a:endParaRPr lang="it-IT" dirty="0" smtClean="0"/>
          </a:p>
          <a:p>
            <a:pPr algn="just"/>
            <a:r>
              <a:rPr lang="it-IT" dirty="0" err="1" smtClean="0"/>
              <a:t>Coughing</a:t>
            </a:r>
            <a:r>
              <a:rPr lang="it-IT" dirty="0" smtClean="0"/>
              <a:t>, acute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distress</a:t>
            </a:r>
            <a:r>
              <a:rPr lang="it-IT" dirty="0" smtClean="0"/>
              <a:t>, </a:t>
            </a:r>
            <a:r>
              <a:rPr lang="it-IT" dirty="0" err="1" smtClean="0"/>
              <a:t>pyrexia</a:t>
            </a:r>
            <a:r>
              <a:rPr lang="it-IT" dirty="0" smtClean="0"/>
              <a:t>, </a:t>
            </a:r>
            <a:r>
              <a:rPr lang="it-IT" dirty="0" err="1" smtClean="0"/>
              <a:t>death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25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ENDEMIC FORM</a:t>
            </a:r>
          </a:p>
          <a:p>
            <a:pPr algn="just"/>
            <a:r>
              <a:rPr lang="it-IT" dirty="0" err="1" smtClean="0"/>
              <a:t>Transition</a:t>
            </a:r>
            <a:r>
              <a:rPr lang="it-IT" dirty="0" smtClean="0"/>
              <a:t> in 2-5 </a:t>
            </a:r>
            <a:r>
              <a:rPr lang="it-IT" dirty="0" err="1" smtClean="0"/>
              <a:t>months</a:t>
            </a:r>
            <a:endParaRPr lang="it-IT" dirty="0" smtClean="0"/>
          </a:p>
          <a:p>
            <a:pPr algn="just"/>
            <a:r>
              <a:rPr lang="it-IT" dirty="0" smtClean="0"/>
              <a:t>Dry, </a:t>
            </a:r>
            <a:r>
              <a:rPr lang="it-IT" dirty="0" err="1" smtClean="0"/>
              <a:t>nonproductive</a:t>
            </a:r>
            <a:r>
              <a:rPr lang="it-IT" dirty="0" smtClean="0"/>
              <a:t> </a:t>
            </a:r>
            <a:r>
              <a:rPr lang="it-IT" dirty="0" err="1" smtClean="0"/>
              <a:t>cough</a:t>
            </a:r>
            <a:r>
              <a:rPr lang="it-IT" dirty="0" smtClean="0"/>
              <a:t> (2-3 weeks or </a:t>
            </a:r>
            <a:r>
              <a:rPr lang="it-IT" dirty="0" err="1" smtClean="0"/>
              <a:t>persists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Fever, </a:t>
            </a:r>
            <a:r>
              <a:rPr lang="it-IT" dirty="0" err="1" smtClean="0"/>
              <a:t>decreased</a:t>
            </a:r>
            <a:r>
              <a:rPr lang="it-IT" dirty="0" smtClean="0"/>
              <a:t> appetite, </a:t>
            </a:r>
            <a:r>
              <a:rPr lang="it-IT" dirty="0" err="1" smtClean="0"/>
              <a:t>labored</a:t>
            </a:r>
            <a:r>
              <a:rPr lang="it-IT" dirty="0" smtClean="0"/>
              <a:t> </a:t>
            </a:r>
            <a:r>
              <a:rPr lang="it-IT" dirty="0" err="1" smtClean="0"/>
              <a:t>breathing</a:t>
            </a:r>
            <a:r>
              <a:rPr lang="it-IT" dirty="0" smtClean="0"/>
              <a:t> or </a:t>
            </a:r>
            <a:r>
              <a:rPr lang="it-IT" dirty="0" err="1" smtClean="0"/>
              <a:t>prostration</a:t>
            </a:r>
            <a:r>
              <a:rPr lang="it-IT" dirty="0" smtClean="0"/>
              <a:t> due to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pathogens</a:t>
            </a:r>
            <a:endParaRPr lang="it-IT" dirty="0" smtClean="0"/>
          </a:p>
          <a:p>
            <a:pPr algn="just"/>
            <a:r>
              <a:rPr lang="it-IT" dirty="0" err="1" smtClean="0"/>
              <a:t>Pigs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appear</a:t>
            </a:r>
            <a:r>
              <a:rPr lang="it-IT" dirty="0" smtClean="0"/>
              <a:t> </a:t>
            </a:r>
            <a:r>
              <a:rPr lang="it-IT" dirty="0" err="1" smtClean="0"/>
              <a:t>fairly</a:t>
            </a:r>
            <a:r>
              <a:rPr lang="it-IT" dirty="0" smtClean="0"/>
              <a:t> </a:t>
            </a:r>
            <a:r>
              <a:rPr lang="it-IT" dirty="0" err="1" smtClean="0"/>
              <a:t>healty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greater</a:t>
            </a:r>
            <a:r>
              <a:rPr lang="it-IT" dirty="0" smtClean="0"/>
              <a:t> </a:t>
            </a:r>
            <a:r>
              <a:rPr lang="it-IT" dirty="0" err="1" smtClean="0"/>
              <a:t>dispersion</a:t>
            </a:r>
            <a:r>
              <a:rPr lang="it-IT" dirty="0" smtClean="0"/>
              <a:t> in </a:t>
            </a:r>
            <a:r>
              <a:rPr lang="it-IT" dirty="0" err="1" smtClean="0"/>
              <a:t>size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</a:t>
            </a:r>
            <a:r>
              <a:rPr lang="it-IT" dirty="0" err="1" smtClean="0"/>
              <a:t>feed</a:t>
            </a:r>
            <a:r>
              <a:rPr lang="it-IT" dirty="0" smtClean="0"/>
              <a:t> </a:t>
            </a:r>
            <a:r>
              <a:rPr lang="it-IT" dirty="0" err="1" smtClean="0"/>
              <a:t>intake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661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Gross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Acute </a:t>
            </a:r>
            <a:r>
              <a:rPr lang="it-IT" dirty="0" err="1" smtClean="0"/>
              <a:t>epidemic</a:t>
            </a:r>
            <a:r>
              <a:rPr lang="it-IT" dirty="0" smtClean="0"/>
              <a:t>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mycoplasmosis</a:t>
            </a:r>
            <a:r>
              <a:rPr lang="it-IT" dirty="0" smtClean="0"/>
              <a:t>:</a:t>
            </a:r>
          </a:p>
          <a:p>
            <a:pPr algn="just"/>
            <a:r>
              <a:rPr lang="it-IT" dirty="0" err="1" smtClean="0"/>
              <a:t>Cranial</a:t>
            </a:r>
            <a:r>
              <a:rPr lang="it-IT" dirty="0" smtClean="0"/>
              <a:t> </a:t>
            </a:r>
            <a:r>
              <a:rPr lang="it-IT" dirty="0" err="1" smtClean="0"/>
              <a:t>ventral</a:t>
            </a:r>
            <a:r>
              <a:rPr lang="it-IT" dirty="0" smtClean="0"/>
              <a:t> or </a:t>
            </a:r>
            <a:r>
              <a:rPr lang="it-IT" dirty="0" err="1" smtClean="0"/>
              <a:t>diffuses</a:t>
            </a:r>
            <a:r>
              <a:rPr lang="it-IT" dirty="0" smtClean="0"/>
              <a:t> </a:t>
            </a:r>
            <a:r>
              <a:rPr lang="it-IT" dirty="0" err="1" smtClean="0"/>
              <a:t>increased</a:t>
            </a:r>
            <a:r>
              <a:rPr lang="it-IT" dirty="0" smtClean="0"/>
              <a:t> </a:t>
            </a:r>
            <a:r>
              <a:rPr lang="it-IT" dirty="0" err="1" smtClean="0"/>
              <a:t>firmness</a:t>
            </a:r>
            <a:r>
              <a:rPr lang="it-IT" dirty="0" smtClean="0"/>
              <a:t>, </a:t>
            </a:r>
            <a:r>
              <a:rPr lang="it-IT" dirty="0" err="1" smtClean="0"/>
              <a:t>failure</a:t>
            </a:r>
            <a:r>
              <a:rPr lang="it-IT" dirty="0" smtClean="0"/>
              <a:t> to </a:t>
            </a:r>
            <a:r>
              <a:rPr lang="it-IT" dirty="0" err="1" smtClean="0"/>
              <a:t>collapse</a:t>
            </a:r>
            <a:r>
              <a:rPr lang="it-IT" dirty="0" smtClean="0"/>
              <a:t>, </a:t>
            </a:r>
            <a:r>
              <a:rPr lang="it-IT" dirty="0" err="1" smtClean="0"/>
              <a:t>marked</a:t>
            </a:r>
            <a:r>
              <a:rPr lang="it-IT" dirty="0" smtClean="0"/>
              <a:t> edema of the </a:t>
            </a:r>
            <a:r>
              <a:rPr lang="it-IT" dirty="0" err="1" smtClean="0"/>
              <a:t>lungs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 err="1" smtClean="0"/>
              <a:t>Chronically</a:t>
            </a:r>
            <a:r>
              <a:rPr lang="it-IT" dirty="0" smtClean="0"/>
              <a:t> </a:t>
            </a:r>
            <a:r>
              <a:rPr lang="it-IT" dirty="0" err="1" smtClean="0"/>
              <a:t>affected</a:t>
            </a:r>
            <a:r>
              <a:rPr lang="it-IT" dirty="0" smtClean="0"/>
              <a:t> </a:t>
            </a:r>
            <a:r>
              <a:rPr lang="it-IT" dirty="0" err="1" smtClean="0"/>
              <a:t>enzootic</a:t>
            </a:r>
            <a:r>
              <a:rPr lang="it-IT" dirty="0" smtClean="0"/>
              <a:t> pneumonia:</a:t>
            </a:r>
          </a:p>
          <a:p>
            <a:pPr algn="just"/>
            <a:r>
              <a:rPr lang="it-IT" dirty="0" err="1" smtClean="0"/>
              <a:t>Purple</a:t>
            </a:r>
            <a:r>
              <a:rPr lang="it-IT" dirty="0" smtClean="0"/>
              <a:t> to </a:t>
            </a:r>
            <a:r>
              <a:rPr lang="it-IT" dirty="0" err="1" smtClean="0"/>
              <a:t>gray</a:t>
            </a:r>
            <a:r>
              <a:rPr lang="it-IT" dirty="0" smtClean="0"/>
              <a:t> </a:t>
            </a:r>
            <a:r>
              <a:rPr lang="it-IT" dirty="0" err="1" smtClean="0"/>
              <a:t>rubbery</a:t>
            </a:r>
            <a:r>
              <a:rPr lang="it-IT" dirty="0" smtClean="0"/>
              <a:t> </a:t>
            </a:r>
            <a:r>
              <a:rPr lang="it-IT" dirty="0" err="1" smtClean="0"/>
              <a:t>consolidation</a:t>
            </a:r>
            <a:r>
              <a:rPr lang="it-IT" dirty="0" smtClean="0"/>
              <a:t> of the </a:t>
            </a:r>
            <a:r>
              <a:rPr lang="it-IT" dirty="0" err="1" smtClean="0"/>
              <a:t>cranial</a:t>
            </a:r>
            <a:r>
              <a:rPr lang="it-IT" dirty="0" smtClean="0"/>
              <a:t> </a:t>
            </a:r>
            <a:r>
              <a:rPr lang="it-IT" dirty="0" err="1" smtClean="0"/>
              <a:t>ventral</a:t>
            </a:r>
            <a:r>
              <a:rPr lang="it-IT" dirty="0" smtClean="0"/>
              <a:t> </a:t>
            </a:r>
            <a:r>
              <a:rPr lang="it-IT" dirty="0" err="1" smtClean="0"/>
              <a:t>portions</a:t>
            </a:r>
            <a:r>
              <a:rPr lang="it-IT" dirty="0" smtClean="0"/>
              <a:t> of the </a:t>
            </a:r>
            <a:r>
              <a:rPr lang="it-IT" dirty="0" err="1" smtClean="0"/>
              <a:t>lungs</a:t>
            </a:r>
            <a:r>
              <a:rPr lang="it-IT" dirty="0" smtClean="0"/>
              <a:t> in a </a:t>
            </a:r>
            <a:r>
              <a:rPr lang="it-IT" dirty="0" err="1" smtClean="0"/>
              <a:t>lobular</a:t>
            </a:r>
            <a:r>
              <a:rPr lang="it-IT" dirty="0" smtClean="0"/>
              <a:t> pattern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68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Gross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err="1" smtClean="0"/>
              <a:t>Uncomplicated</a:t>
            </a:r>
            <a:r>
              <a:rPr lang="it-IT" dirty="0" smtClean="0"/>
              <a:t> </a:t>
            </a:r>
            <a:r>
              <a:rPr lang="it-IT" dirty="0" err="1" smtClean="0"/>
              <a:t>infection</a:t>
            </a:r>
            <a:r>
              <a:rPr lang="it-IT" dirty="0" smtClean="0"/>
              <a:t>:</a:t>
            </a:r>
          </a:p>
          <a:p>
            <a:pPr algn="just"/>
            <a:r>
              <a:rPr lang="it-IT" dirty="0" err="1" smtClean="0"/>
              <a:t>Lesion</a:t>
            </a:r>
            <a:r>
              <a:rPr lang="it-IT" dirty="0" smtClean="0"/>
              <a:t> of </a:t>
            </a:r>
            <a:r>
              <a:rPr lang="it-IT" dirty="0" err="1" smtClean="0"/>
              <a:t>smaller</a:t>
            </a:r>
            <a:r>
              <a:rPr lang="it-IT" dirty="0" smtClean="0"/>
              <a:t> </a:t>
            </a:r>
            <a:r>
              <a:rPr lang="it-IT" dirty="0" err="1" smtClean="0"/>
              <a:t>portion</a:t>
            </a:r>
            <a:r>
              <a:rPr lang="it-IT" dirty="0" smtClean="0"/>
              <a:t> of the </a:t>
            </a:r>
            <a:r>
              <a:rPr lang="it-IT" dirty="0" err="1" smtClean="0"/>
              <a:t>lungs</a:t>
            </a:r>
            <a:r>
              <a:rPr lang="it-IT" dirty="0" smtClean="0"/>
              <a:t> and on </a:t>
            </a:r>
            <a:r>
              <a:rPr lang="it-IT" dirty="0" err="1" smtClean="0"/>
              <a:t>cut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, </a:t>
            </a:r>
            <a:r>
              <a:rPr lang="it-IT" dirty="0" err="1" smtClean="0"/>
              <a:t>parenchyma</a:t>
            </a:r>
            <a:r>
              <a:rPr lang="it-IT" dirty="0" smtClean="0"/>
              <a:t> </a:t>
            </a:r>
            <a:r>
              <a:rPr lang="it-IT" dirty="0" err="1" smtClean="0"/>
              <a:t>uniform</a:t>
            </a:r>
            <a:r>
              <a:rPr lang="it-IT" dirty="0" smtClean="0"/>
              <a:t> in color, </a:t>
            </a:r>
            <a:r>
              <a:rPr lang="it-IT" dirty="0" err="1" smtClean="0"/>
              <a:t>catarrhal</a:t>
            </a:r>
            <a:r>
              <a:rPr lang="it-IT" dirty="0" smtClean="0"/>
              <a:t> </a:t>
            </a:r>
            <a:r>
              <a:rPr lang="it-IT" dirty="0" err="1" smtClean="0"/>
              <a:t>exudate</a:t>
            </a:r>
            <a:r>
              <a:rPr lang="it-IT" dirty="0" smtClean="0"/>
              <a:t> from </a:t>
            </a:r>
            <a:r>
              <a:rPr lang="it-IT" dirty="0" err="1" smtClean="0"/>
              <a:t>airways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err="1" smtClean="0"/>
              <a:t>Enzootic</a:t>
            </a:r>
            <a:r>
              <a:rPr lang="it-IT" dirty="0" smtClean="0"/>
              <a:t> pneumonia+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pathogens</a:t>
            </a:r>
            <a:r>
              <a:rPr lang="it-IT" dirty="0" smtClean="0"/>
              <a:t>:</a:t>
            </a:r>
          </a:p>
          <a:p>
            <a:pPr algn="just"/>
            <a:r>
              <a:rPr lang="it-IT" dirty="0" smtClean="0"/>
              <a:t>Lager </a:t>
            </a:r>
            <a:r>
              <a:rPr lang="it-IT" dirty="0" err="1" smtClean="0"/>
              <a:t>portions</a:t>
            </a:r>
            <a:r>
              <a:rPr lang="it-IT" dirty="0" smtClean="0"/>
              <a:t> of the </a:t>
            </a:r>
            <a:r>
              <a:rPr lang="it-IT" dirty="0" err="1" smtClean="0"/>
              <a:t>lungs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are </a:t>
            </a:r>
            <a:r>
              <a:rPr lang="it-IT" dirty="0" err="1" smtClean="0"/>
              <a:t>affected</a:t>
            </a:r>
            <a:r>
              <a:rPr lang="it-IT" dirty="0" smtClean="0"/>
              <a:t>, more </a:t>
            </a:r>
            <a:r>
              <a:rPr lang="it-IT" dirty="0" err="1" smtClean="0"/>
              <a:t>firm</a:t>
            </a:r>
            <a:r>
              <a:rPr lang="it-IT" dirty="0" smtClean="0"/>
              <a:t> and </a:t>
            </a:r>
            <a:r>
              <a:rPr lang="it-IT" dirty="0" err="1" smtClean="0"/>
              <a:t>heavy</a:t>
            </a:r>
            <a:r>
              <a:rPr lang="it-IT" dirty="0" smtClean="0"/>
              <a:t>, on </a:t>
            </a:r>
            <a:r>
              <a:rPr lang="it-IT" dirty="0" err="1" smtClean="0"/>
              <a:t>cut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 are </a:t>
            </a:r>
            <a:r>
              <a:rPr lang="it-IT" dirty="0" err="1" smtClean="0"/>
              <a:t>mottled</a:t>
            </a:r>
            <a:r>
              <a:rPr lang="it-IT" dirty="0" smtClean="0"/>
              <a:t> by </a:t>
            </a:r>
            <a:r>
              <a:rPr lang="it-IT" dirty="0" err="1" smtClean="0"/>
              <a:t>aroborized</a:t>
            </a:r>
            <a:r>
              <a:rPr lang="it-IT" dirty="0" smtClean="0"/>
              <a:t> clusters of </a:t>
            </a:r>
            <a:r>
              <a:rPr lang="it-IT" dirty="0" err="1" smtClean="0"/>
              <a:t>gray</a:t>
            </a:r>
            <a:r>
              <a:rPr lang="it-IT" dirty="0" smtClean="0"/>
              <a:t> to </a:t>
            </a:r>
            <a:r>
              <a:rPr lang="it-IT" dirty="0" err="1" smtClean="0"/>
              <a:t>white</a:t>
            </a:r>
            <a:r>
              <a:rPr lang="it-IT" dirty="0" smtClean="0"/>
              <a:t> </a:t>
            </a:r>
            <a:r>
              <a:rPr lang="it-IT" dirty="0" err="1" smtClean="0"/>
              <a:t>exudate</a:t>
            </a:r>
            <a:r>
              <a:rPr lang="it-IT" dirty="0" smtClean="0"/>
              <a:t> </a:t>
            </a:r>
            <a:r>
              <a:rPr lang="it-IT" dirty="0" err="1" smtClean="0"/>
              <a:t>distended</a:t>
            </a:r>
            <a:r>
              <a:rPr lang="it-IT" dirty="0" smtClean="0"/>
              <a:t> alveoli, </a:t>
            </a:r>
            <a:r>
              <a:rPr lang="it-IT" dirty="0" err="1" smtClean="0"/>
              <a:t>mucopurulent</a:t>
            </a:r>
            <a:r>
              <a:rPr lang="it-IT" dirty="0" smtClean="0"/>
              <a:t> </a:t>
            </a:r>
            <a:r>
              <a:rPr lang="it-IT" dirty="0" err="1" smtClean="0"/>
              <a:t>exudate</a:t>
            </a:r>
            <a:r>
              <a:rPr lang="it-IT" dirty="0" smtClean="0"/>
              <a:t> from </a:t>
            </a:r>
            <a:r>
              <a:rPr lang="it-IT" dirty="0" err="1" smtClean="0"/>
              <a:t>airways</a:t>
            </a:r>
            <a:endParaRPr lang="it-IT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195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Gross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recovered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r>
              <a:rPr lang="it-IT" dirty="0" smtClean="0"/>
              <a:t>:</a:t>
            </a:r>
          </a:p>
          <a:p>
            <a:pPr algn="just"/>
            <a:r>
              <a:rPr lang="it-IT" dirty="0" err="1" smtClean="0"/>
              <a:t>Thickeness</a:t>
            </a:r>
            <a:r>
              <a:rPr lang="it-IT" dirty="0" smtClean="0"/>
              <a:t> by </a:t>
            </a:r>
            <a:r>
              <a:rPr lang="it-IT" dirty="0" err="1" smtClean="0"/>
              <a:t>firm</a:t>
            </a:r>
            <a:r>
              <a:rPr lang="it-IT" dirty="0" smtClean="0"/>
              <a:t> </a:t>
            </a:r>
            <a:r>
              <a:rPr lang="it-IT" dirty="0" err="1" smtClean="0"/>
              <a:t>white</a:t>
            </a:r>
            <a:r>
              <a:rPr lang="it-IT" dirty="0" smtClean="0"/>
              <a:t> </a:t>
            </a:r>
            <a:r>
              <a:rPr lang="it-IT" dirty="0" err="1" smtClean="0"/>
              <a:t>connective</a:t>
            </a:r>
            <a:r>
              <a:rPr lang="it-IT" dirty="0" smtClean="0"/>
              <a:t> </a:t>
            </a:r>
            <a:r>
              <a:rPr lang="it-IT" dirty="0" err="1" smtClean="0"/>
              <a:t>tissue</a:t>
            </a:r>
            <a:r>
              <a:rPr lang="it-IT" dirty="0" smtClean="0"/>
              <a:t> of </a:t>
            </a:r>
            <a:r>
              <a:rPr lang="it-IT" dirty="0" err="1" smtClean="0"/>
              <a:t>interlobular</a:t>
            </a:r>
            <a:r>
              <a:rPr lang="it-IT" dirty="0" smtClean="0"/>
              <a:t> </a:t>
            </a:r>
            <a:r>
              <a:rPr lang="it-IT" dirty="0" err="1" smtClean="0"/>
              <a:t>connective</a:t>
            </a:r>
            <a:r>
              <a:rPr lang="it-IT" dirty="0" smtClean="0"/>
              <a:t> </a:t>
            </a:r>
            <a:r>
              <a:rPr lang="it-IT" dirty="0" err="1" smtClean="0"/>
              <a:t>tissue</a:t>
            </a:r>
            <a:r>
              <a:rPr lang="it-IT" dirty="0" smtClean="0"/>
              <a:t> in the </a:t>
            </a:r>
            <a:r>
              <a:rPr lang="it-IT" dirty="0" err="1" smtClean="0"/>
              <a:t>cranial</a:t>
            </a:r>
            <a:r>
              <a:rPr lang="it-IT" dirty="0" smtClean="0"/>
              <a:t> </a:t>
            </a:r>
            <a:r>
              <a:rPr lang="it-IT" dirty="0" err="1" smtClean="0"/>
              <a:t>ventral</a:t>
            </a:r>
            <a:r>
              <a:rPr lang="it-IT" dirty="0" smtClean="0"/>
              <a:t> </a:t>
            </a:r>
            <a:r>
              <a:rPr lang="it-IT" dirty="0" err="1" smtClean="0"/>
              <a:t>lungs</a:t>
            </a:r>
            <a:endParaRPr lang="it-IT" dirty="0" smtClean="0"/>
          </a:p>
          <a:p>
            <a:pPr algn="just"/>
            <a:r>
              <a:rPr lang="it-IT" dirty="0" err="1" smtClean="0"/>
              <a:t>Tracheobronchial</a:t>
            </a:r>
            <a:r>
              <a:rPr lang="it-IT" dirty="0" smtClean="0"/>
              <a:t> </a:t>
            </a:r>
            <a:r>
              <a:rPr lang="it-IT" dirty="0" err="1" smtClean="0"/>
              <a:t>lymph</a:t>
            </a:r>
            <a:r>
              <a:rPr lang="it-IT" dirty="0" smtClean="0"/>
              <a:t> </a:t>
            </a:r>
            <a:r>
              <a:rPr lang="it-IT" dirty="0" err="1" smtClean="0"/>
              <a:t>nodes</a:t>
            </a:r>
            <a:r>
              <a:rPr lang="it-IT" dirty="0" smtClean="0"/>
              <a:t> are </a:t>
            </a:r>
            <a:r>
              <a:rPr lang="it-IT" dirty="0" err="1" smtClean="0"/>
              <a:t>firm</a:t>
            </a:r>
            <a:r>
              <a:rPr lang="it-IT" dirty="0" smtClean="0"/>
              <a:t>, </a:t>
            </a:r>
            <a:r>
              <a:rPr lang="it-IT" dirty="0" err="1" smtClean="0"/>
              <a:t>moist</a:t>
            </a:r>
            <a:r>
              <a:rPr lang="it-IT" dirty="0" smtClean="0"/>
              <a:t> and </a:t>
            </a:r>
            <a:r>
              <a:rPr lang="it-IT" dirty="0" err="1" smtClean="0"/>
              <a:t>enlarged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4638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Microscopic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Lymphocytes</a:t>
            </a:r>
            <a:r>
              <a:rPr lang="it-IT" dirty="0" smtClean="0"/>
              <a:t> and </a:t>
            </a:r>
            <a:r>
              <a:rPr lang="it-IT" dirty="0" err="1" smtClean="0"/>
              <a:t>fewer</a:t>
            </a:r>
            <a:r>
              <a:rPr lang="it-IT" dirty="0" smtClean="0"/>
              <a:t> </a:t>
            </a:r>
            <a:r>
              <a:rPr lang="it-IT" dirty="0" err="1" smtClean="0"/>
              <a:t>macrophages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cuffs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the </a:t>
            </a:r>
            <a:r>
              <a:rPr lang="it-IT" dirty="0" err="1" smtClean="0"/>
              <a:t>airways</a:t>
            </a:r>
            <a:r>
              <a:rPr lang="it-IT" dirty="0" smtClean="0"/>
              <a:t>, and </a:t>
            </a:r>
            <a:r>
              <a:rPr lang="it-IT" dirty="0" err="1" smtClean="0"/>
              <a:t>adjacent</a:t>
            </a:r>
            <a:r>
              <a:rPr lang="it-IT" dirty="0" smtClean="0"/>
              <a:t>  </a:t>
            </a:r>
            <a:r>
              <a:rPr lang="it-IT" dirty="0" err="1" smtClean="0"/>
              <a:t>blood</a:t>
            </a:r>
            <a:r>
              <a:rPr lang="it-IT" dirty="0" smtClean="0"/>
              <a:t> </a:t>
            </a:r>
            <a:r>
              <a:rPr lang="it-IT" dirty="0" err="1" smtClean="0"/>
              <a:t>vessels</a:t>
            </a:r>
            <a:r>
              <a:rPr lang="it-IT" dirty="0" smtClean="0"/>
              <a:t> and </a:t>
            </a:r>
            <a:r>
              <a:rPr lang="it-IT" dirty="0" err="1" smtClean="0"/>
              <a:t>lymphocytes</a:t>
            </a:r>
            <a:r>
              <a:rPr lang="it-IT" dirty="0" smtClean="0"/>
              <a:t> </a:t>
            </a:r>
            <a:r>
              <a:rPr lang="it-IT" dirty="0" err="1" smtClean="0"/>
              <a:t>expand</a:t>
            </a:r>
            <a:r>
              <a:rPr lang="it-IT" dirty="0" smtClean="0"/>
              <a:t> the </a:t>
            </a:r>
            <a:r>
              <a:rPr lang="it-IT" dirty="0" err="1" smtClean="0"/>
              <a:t>propriasubmucosa</a:t>
            </a:r>
            <a:r>
              <a:rPr lang="it-IT" dirty="0" smtClean="0"/>
              <a:t> of the </a:t>
            </a:r>
            <a:r>
              <a:rPr lang="it-IT" dirty="0" err="1" smtClean="0"/>
              <a:t>airways</a:t>
            </a:r>
            <a:endParaRPr lang="it-IT" dirty="0" smtClean="0"/>
          </a:p>
          <a:p>
            <a:pPr algn="just"/>
            <a:r>
              <a:rPr lang="it-IT" dirty="0" err="1" smtClean="0"/>
              <a:t>Epithelium</a:t>
            </a:r>
            <a:r>
              <a:rPr lang="it-IT" dirty="0" smtClean="0"/>
              <a:t> of the </a:t>
            </a:r>
            <a:r>
              <a:rPr lang="it-IT" dirty="0" err="1" smtClean="0"/>
              <a:t>airways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hyperplastic</a:t>
            </a:r>
            <a:endParaRPr lang="it-IT" dirty="0" smtClean="0"/>
          </a:p>
          <a:p>
            <a:pPr algn="just"/>
            <a:r>
              <a:rPr lang="it-IT" dirty="0" err="1" smtClean="0"/>
              <a:t>Serous</a:t>
            </a:r>
            <a:r>
              <a:rPr lang="it-IT" dirty="0" smtClean="0"/>
              <a:t> </a:t>
            </a:r>
            <a:r>
              <a:rPr lang="it-IT" dirty="0" err="1" smtClean="0"/>
              <a:t>fluid</a:t>
            </a:r>
            <a:r>
              <a:rPr lang="it-IT" dirty="0" smtClean="0"/>
              <a:t> and </a:t>
            </a:r>
            <a:r>
              <a:rPr lang="it-IT" dirty="0" err="1" smtClean="0"/>
              <a:t>fluid</a:t>
            </a:r>
            <a:r>
              <a:rPr lang="it-IT" dirty="0" smtClean="0"/>
              <a:t> </a:t>
            </a:r>
            <a:r>
              <a:rPr lang="it-IT" dirty="0" err="1" smtClean="0"/>
              <a:t>distended</a:t>
            </a:r>
            <a:r>
              <a:rPr lang="it-IT" dirty="0" smtClean="0"/>
              <a:t> </a:t>
            </a:r>
            <a:r>
              <a:rPr lang="it-IT" dirty="0" err="1" smtClean="0"/>
              <a:t>macrophages</a:t>
            </a:r>
            <a:r>
              <a:rPr lang="it-IT" dirty="0" smtClean="0"/>
              <a:t>, </a:t>
            </a:r>
            <a:r>
              <a:rPr lang="it-IT" dirty="0" err="1" smtClean="0"/>
              <a:t>fewer</a:t>
            </a:r>
            <a:r>
              <a:rPr lang="it-IT" dirty="0" smtClean="0"/>
              <a:t> </a:t>
            </a:r>
            <a:r>
              <a:rPr lang="it-IT" dirty="0" err="1" smtClean="0"/>
              <a:t>neutrophils</a:t>
            </a:r>
            <a:r>
              <a:rPr lang="it-IT" dirty="0" smtClean="0"/>
              <a:t>, </a:t>
            </a:r>
            <a:r>
              <a:rPr lang="it-IT" dirty="0" err="1" smtClean="0"/>
              <a:t>lymphocytes</a:t>
            </a:r>
            <a:r>
              <a:rPr lang="it-IT" dirty="0" smtClean="0"/>
              <a:t>, plasma </a:t>
            </a:r>
            <a:r>
              <a:rPr lang="it-IT" dirty="0" err="1" smtClean="0"/>
              <a:t>cells</a:t>
            </a:r>
            <a:r>
              <a:rPr lang="it-IT" dirty="0" smtClean="0"/>
              <a:t> in alveoli and </a:t>
            </a:r>
            <a:r>
              <a:rPr lang="it-IT" dirty="0" err="1" smtClean="0"/>
              <a:t>airway</a:t>
            </a:r>
            <a:r>
              <a:rPr lang="it-IT" dirty="0" smtClean="0"/>
              <a:t> </a:t>
            </a:r>
            <a:r>
              <a:rPr lang="it-IT" dirty="0" err="1" smtClean="0"/>
              <a:t>lumens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628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Microscopic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r>
              <a:rPr lang="it-IT" dirty="0" smtClean="0"/>
              <a:t>:</a:t>
            </a:r>
          </a:p>
          <a:p>
            <a:pPr algn="just"/>
            <a:r>
              <a:rPr lang="it-IT" dirty="0" err="1" smtClean="0"/>
              <a:t>Lymphocytic</a:t>
            </a:r>
            <a:r>
              <a:rPr lang="it-IT" dirty="0" smtClean="0"/>
              <a:t> </a:t>
            </a:r>
            <a:r>
              <a:rPr lang="it-IT" dirty="0" err="1" smtClean="0"/>
              <a:t>cuffs</a:t>
            </a:r>
            <a:r>
              <a:rPr lang="it-IT" dirty="0" smtClean="0"/>
              <a:t> are more </a:t>
            </a:r>
            <a:r>
              <a:rPr lang="it-IT" dirty="0" err="1" smtClean="0"/>
              <a:t>prominent</a:t>
            </a:r>
            <a:r>
              <a:rPr lang="it-IT" dirty="0" smtClean="0"/>
              <a:t> and </a:t>
            </a:r>
            <a:r>
              <a:rPr lang="it-IT" dirty="0" err="1" smtClean="0"/>
              <a:t>contain</a:t>
            </a:r>
            <a:r>
              <a:rPr lang="it-IT" dirty="0" smtClean="0"/>
              <a:t> </a:t>
            </a:r>
            <a:r>
              <a:rPr lang="it-IT" dirty="0" err="1" smtClean="0"/>
              <a:t>lumphoid</a:t>
            </a:r>
            <a:r>
              <a:rPr lang="it-IT" dirty="0" smtClean="0"/>
              <a:t> </a:t>
            </a:r>
            <a:r>
              <a:rPr lang="it-IT" dirty="0" err="1" smtClean="0"/>
              <a:t>nodules</a:t>
            </a:r>
            <a:endParaRPr lang="it-IT" dirty="0" smtClean="0"/>
          </a:p>
          <a:p>
            <a:pPr algn="just"/>
            <a:r>
              <a:rPr lang="it-IT" dirty="0" err="1" smtClean="0"/>
              <a:t>Increased</a:t>
            </a:r>
            <a:r>
              <a:rPr lang="it-IT" dirty="0" smtClean="0"/>
              <a:t> </a:t>
            </a:r>
            <a:r>
              <a:rPr lang="it-IT" dirty="0" err="1" smtClean="0"/>
              <a:t>numbers</a:t>
            </a:r>
            <a:r>
              <a:rPr lang="it-IT" dirty="0" smtClean="0"/>
              <a:t> of </a:t>
            </a:r>
            <a:r>
              <a:rPr lang="it-IT" dirty="0" err="1" smtClean="0"/>
              <a:t>globet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and </a:t>
            </a:r>
            <a:r>
              <a:rPr lang="it-IT" dirty="0" err="1" smtClean="0"/>
              <a:t>hyperplasia</a:t>
            </a:r>
            <a:r>
              <a:rPr lang="it-IT" dirty="0" smtClean="0"/>
              <a:t> of </a:t>
            </a:r>
            <a:r>
              <a:rPr lang="it-IT" dirty="0" err="1" smtClean="0"/>
              <a:t>submucosal</a:t>
            </a:r>
            <a:r>
              <a:rPr lang="it-IT" dirty="0" smtClean="0"/>
              <a:t> </a:t>
            </a:r>
            <a:r>
              <a:rPr lang="it-IT" dirty="0" err="1" smtClean="0"/>
              <a:t>glands</a:t>
            </a:r>
            <a:r>
              <a:rPr lang="it-IT" dirty="0" smtClean="0"/>
              <a:t> in bronchi</a:t>
            </a:r>
          </a:p>
          <a:p>
            <a:pPr marL="0" indent="0" algn="just">
              <a:buNone/>
            </a:pPr>
            <a:r>
              <a:rPr lang="it-IT" dirty="0" err="1" smtClean="0"/>
              <a:t>Enzootic</a:t>
            </a:r>
            <a:r>
              <a:rPr lang="it-IT" dirty="0" smtClean="0"/>
              <a:t> pneumonia:</a:t>
            </a:r>
          </a:p>
          <a:p>
            <a:pPr algn="just"/>
            <a:r>
              <a:rPr lang="it-IT" dirty="0" err="1" smtClean="0"/>
              <a:t>Exudate</a:t>
            </a:r>
            <a:r>
              <a:rPr lang="it-IT" dirty="0" smtClean="0"/>
              <a:t> in alveoli and </a:t>
            </a:r>
            <a:r>
              <a:rPr lang="it-IT" dirty="0" err="1" smtClean="0"/>
              <a:t>airway</a:t>
            </a:r>
            <a:r>
              <a:rPr lang="it-IT" dirty="0" smtClean="0"/>
              <a:t> </a:t>
            </a:r>
            <a:r>
              <a:rPr lang="it-IT" dirty="0" err="1" smtClean="0"/>
              <a:t>lumens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more </a:t>
            </a:r>
            <a:r>
              <a:rPr lang="it-IT" dirty="0" err="1" smtClean="0"/>
              <a:t>extensive</a:t>
            </a:r>
            <a:r>
              <a:rPr lang="it-IT" dirty="0" smtClean="0"/>
              <a:t> and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contain</a:t>
            </a:r>
            <a:r>
              <a:rPr lang="it-IT" dirty="0" smtClean="0"/>
              <a:t> dense </a:t>
            </a:r>
            <a:r>
              <a:rPr lang="it-IT" dirty="0" err="1" smtClean="0"/>
              <a:t>aggregates</a:t>
            </a:r>
            <a:r>
              <a:rPr lang="it-IT" dirty="0" smtClean="0"/>
              <a:t> of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bacteria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err="1" smtClean="0"/>
              <a:t>Recovering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r>
              <a:rPr lang="it-IT" dirty="0" smtClean="0"/>
              <a:t>:</a:t>
            </a:r>
          </a:p>
          <a:p>
            <a:pPr algn="just"/>
            <a:r>
              <a:rPr lang="it-IT" dirty="0" err="1" smtClean="0"/>
              <a:t>Collapsed</a:t>
            </a:r>
            <a:r>
              <a:rPr lang="it-IT" dirty="0" smtClean="0"/>
              <a:t> and/or </a:t>
            </a:r>
            <a:r>
              <a:rPr lang="it-IT" dirty="0" err="1" smtClean="0"/>
              <a:t>emphysematous</a:t>
            </a:r>
            <a:r>
              <a:rPr lang="it-IT" dirty="0" smtClean="0"/>
              <a:t> alveoli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5569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Diagnosis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err="1" smtClean="0"/>
              <a:t>Herd</a:t>
            </a:r>
            <a:r>
              <a:rPr lang="it-IT" dirty="0" smtClean="0"/>
              <a:t> </a:t>
            </a:r>
            <a:r>
              <a:rPr lang="it-IT" dirty="0" err="1" smtClean="0"/>
              <a:t>epidemiology</a:t>
            </a:r>
            <a:endParaRPr lang="it-IT" dirty="0" smtClean="0"/>
          </a:p>
          <a:p>
            <a:pPr algn="just"/>
            <a:r>
              <a:rPr lang="it-IT" dirty="0" smtClean="0"/>
              <a:t>Culture on </a:t>
            </a:r>
            <a:r>
              <a:rPr lang="it-IT" dirty="0" err="1" smtClean="0"/>
              <a:t>samples</a:t>
            </a:r>
            <a:r>
              <a:rPr lang="it-IT" dirty="0" smtClean="0"/>
              <a:t> of </a:t>
            </a:r>
            <a:r>
              <a:rPr lang="it-IT" dirty="0" err="1" smtClean="0"/>
              <a:t>lungs</a:t>
            </a:r>
            <a:r>
              <a:rPr lang="it-IT" dirty="0" smtClean="0"/>
              <a:t> with </a:t>
            </a:r>
            <a:r>
              <a:rPr lang="it-IT" dirty="0" err="1" smtClean="0"/>
              <a:t>grosslyairway</a:t>
            </a:r>
            <a:r>
              <a:rPr lang="it-IT" dirty="0" smtClean="0"/>
              <a:t> (4-8 weeks to </a:t>
            </a:r>
            <a:r>
              <a:rPr lang="it-IT" dirty="0" err="1" smtClean="0"/>
              <a:t>grow</a:t>
            </a:r>
            <a:r>
              <a:rPr lang="it-IT" dirty="0" smtClean="0"/>
              <a:t>)</a:t>
            </a:r>
          </a:p>
          <a:p>
            <a:pPr algn="just"/>
            <a:r>
              <a:rPr lang="it-IT" dirty="0" err="1" smtClean="0"/>
              <a:t>Flourescent</a:t>
            </a:r>
            <a:r>
              <a:rPr lang="it-IT" dirty="0" smtClean="0"/>
              <a:t> </a:t>
            </a:r>
            <a:r>
              <a:rPr lang="it-IT" dirty="0" err="1" smtClean="0"/>
              <a:t>antibody</a:t>
            </a:r>
            <a:r>
              <a:rPr lang="it-IT" dirty="0" smtClean="0"/>
              <a:t> (FA) or </a:t>
            </a:r>
            <a:r>
              <a:rPr lang="it-IT" dirty="0" err="1" smtClean="0"/>
              <a:t>immunohistochemistry</a:t>
            </a:r>
            <a:r>
              <a:rPr lang="it-IT" dirty="0" smtClean="0"/>
              <a:t> (IHC) or in situ </a:t>
            </a:r>
            <a:r>
              <a:rPr lang="it-IT" dirty="0" err="1" smtClean="0"/>
              <a:t>hybridization</a:t>
            </a:r>
            <a:r>
              <a:rPr lang="it-IT" dirty="0" smtClean="0"/>
              <a:t> (ISH) on </a:t>
            </a:r>
            <a:r>
              <a:rPr lang="it-IT" dirty="0" err="1" smtClean="0"/>
              <a:t>tissue</a:t>
            </a:r>
            <a:r>
              <a:rPr lang="it-IT" dirty="0" smtClean="0"/>
              <a:t> </a:t>
            </a:r>
            <a:r>
              <a:rPr lang="it-IT" dirty="0" err="1" smtClean="0"/>
              <a:t>collected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soon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death</a:t>
            </a:r>
            <a:r>
              <a:rPr lang="it-IT" dirty="0" smtClean="0"/>
              <a:t> and </a:t>
            </a:r>
            <a:r>
              <a:rPr lang="it-IT" dirty="0" err="1" smtClean="0"/>
              <a:t>fixed</a:t>
            </a:r>
            <a:r>
              <a:rPr lang="it-IT" dirty="0" smtClean="0"/>
              <a:t> in 10% NBF (IHC and ISH)or </a:t>
            </a:r>
            <a:r>
              <a:rPr lang="it-IT" dirty="0" err="1" smtClean="0"/>
              <a:t>chilled</a:t>
            </a:r>
            <a:r>
              <a:rPr lang="it-IT" dirty="0" smtClean="0"/>
              <a:t> and </a:t>
            </a:r>
            <a:r>
              <a:rPr lang="it-IT" dirty="0" err="1" smtClean="0"/>
              <a:t>shipped</a:t>
            </a:r>
            <a:r>
              <a:rPr lang="it-IT" dirty="0"/>
              <a:t> </a:t>
            </a:r>
            <a:r>
              <a:rPr lang="it-IT" dirty="0" smtClean="0"/>
              <a:t>on </a:t>
            </a:r>
            <a:r>
              <a:rPr lang="it-IT" dirty="0" err="1" smtClean="0"/>
              <a:t>ice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24 h (FA)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489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Classification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err="1" smtClean="0"/>
              <a:t>Division</a:t>
            </a:r>
            <a:r>
              <a:rPr lang="it-IT" dirty="0" smtClean="0"/>
              <a:t>: </a:t>
            </a:r>
            <a:r>
              <a:rPr lang="it-IT" dirty="0" err="1" smtClean="0"/>
              <a:t>Prokaryota</a:t>
            </a:r>
            <a:endParaRPr lang="it-IT" dirty="0" smtClean="0"/>
          </a:p>
          <a:p>
            <a:pPr algn="just"/>
            <a:r>
              <a:rPr lang="it-IT" dirty="0" smtClean="0"/>
              <a:t>Class: </a:t>
            </a:r>
            <a:r>
              <a:rPr lang="it-IT" dirty="0" err="1" smtClean="0"/>
              <a:t>Mollicutes</a:t>
            </a:r>
            <a:endParaRPr lang="it-IT" dirty="0" smtClean="0"/>
          </a:p>
          <a:p>
            <a:pPr algn="just"/>
            <a:r>
              <a:rPr lang="it-IT" dirty="0" smtClean="0"/>
              <a:t>Order: </a:t>
            </a:r>
            <a:r>
              <a:rPr lang="it-IT" dirty="0" err="1" smtClean="0"/>
              <a:t>Mycoplasmatales</a:t>
            </a:r>
            <a:endParaRPr lang="it-IT" dirty="0" smtClean="0"/>
          </a:p>
          <a:p>
            <a:pPr algn="just"/>
            <a:r>
              <a:rPr lang="it-IT" dirty="0" smtClean="0"/>
              <a:t>Family: </a:t>
            </a:r>
            <a:r>
              <a:rPr lang="it-IT" dirty="0" err="1" smtClean="0"/>
              <a:t>Mycoplasmataceae</a:t>
            </a:r>
            <a:endParaRPr lang="it-IT" dirty="0" smtClean="0"/>
          </a:p>
          <a:p>
            <a:pPr algn="just"/>
            <a:r>
              <a:rPr lang="it-IT" dirty="0" err="1" smtClean="0"/>
              <a:t>Genus</a:t>
            </a:r>
            <a:r>
              <a:rPr lang="it-IT" dirty="0" smtClean="0"/>
              <a:t>: </a:t>
            </a:r>
            <a:r>
              <a:rPr lang="it-IT" i="1" dirty="0" err="1" smtClean="0"/>
              <a:t>Mycoplasma</a:t>
            </a:r>
            <a:endParaRPr lang="it-IT" i="1" dirty="0" smtClean="0"/>
          </a:p>
          <a:p>
            <a:pPr algn="just"/>
            <a:r>
              <a:rPr lang="it-IT" dirty="0" err="1" smtClean="0"/>
              <a:t>Species</a:t>
            </a:r>
            <a:r>
              <a:rPr lang="it-IT" dirty="0" smtClean="0"/>
              <a:t> </a:t>
            </a:r>
            <a:r>
              <a:rPr lang="it-IT" sz="2400" dirty="0" smtClean="0"/>
              <a:t>(</a:t>
            </a:r>
            <a:r>
              <a:rPr lang="it-IT" sz="2400" dirty="0" err="1" smtClean="0"/>
              <a:t>most</a:t>
            </a:r>
            <a:r>
              <a:rPr lang="it-IT" sz="2400" dirty="0" smtClean="0"/>
              <a:t> common) </a:t>
            </a:r>
            <a:r>
              <a:rPr lang="it-IT" dirty="0" smtClean="0"/>
              <a:t>: </a:t>
            </a:r>
            <a:r>
              <a:rPr lang="it-IT" i="1" dirty="0" smtClean="0"/>
              <a:t>M. </a:t>
            </a:r>
            <a:r>
              <a:rPr lang="it-IT" i="1" dirty="0" err="1" smtClean="0"/>
              <a:t>hyopneumoniae</a:t>
            </a:r>
            <a:r>
              <a:rPr lang="it-IT" i="1" dirty="0" smtClean="0"/>
              <a:t>, M. </a:t>
            </a:r>
            <a:r>
              <a:rPr lang="it-IT" i="1" dirty="0" err="1" smtClean="0"/>
              <a:t>hyorhinis</a:t>
            </a:r>
            <a:r>
              <a:rPr lang="it-IT" i="1" dirty="0" smtClean="0"/>
              <a:t>, M. </a:t>
            </a:r>
            <a:r>
              <a:rPr lang="it-IT" i="1" dirty="0" err="1" smtClean="0"/>
              <a:t>hyosynoviae</a:t>
            </a:r>
            <a:r>
              <a:rPr lang="it-IT" i="1" dirty="0" smtClean="0"/>
              <a:t>, M. </a:t>
            </a:r>
            <a:r>
              <a:rPr lang="it-IT" i="1" dirty="0" err="1" smtClean="0"/>
              <a:t>suis</a:t>
            </a:r>
            <a:endParaRPr lang="it-IT" i="1" dirty="0" smtClean="0"/>
          </a:p>
          <a:p>
            <a:pPr algn="just"/>
            <a:r>
              <a:rPr lang="it-IT" sz="2600" dirty="0" err="1" smtClean="0"/>
              <a:t>Other</a:t>
            </a:r>
            <a:r>
              <a:rPr lang="it-IT" sz="2600" dirty="0" smtClean="0"/>
              <a:t> </a:t>
            </a:r>
            <a:r>
              <a:rPr lang="it-IT" sz="2600" dirty="0" err="1" smtClean="0"/>
              <a:t>species</a:t>
            </a:r>
            <a:r>
              <a:rPr lang="it-IT" sz="2600" dirty="0" smtClean="0"/>
              <a:t>: </a:t>
            </a:r>
            <a:r>
              <a:rPr lang="it-IT" sz="2600" i="1" dirty="0" smtClean="0"/>
              <a:t>M. flocculare, M. </a:t>
            </a:r>
            <a:r>
              <a:rPr lang="it-IT" sz="2600" i="1" dirty="0" err="1" smtClean="0"/>
              <a:t>sualvi</a:t>
            </a:r>
            <a:r>
              <a:rPr lang="it-IT" sz="2600" i="1" dirty="0" smtClean="0"/>
              <a:t>, M. </a:t>
            </a:r>
            <a:r>
              <a:rPr lang="it-IT" sz="2600" i="1" dirty="0" err="1" smtClean="0"/>
              <a:t>hyopharyngis</a:t>
            </a:r>
            <a:r>
              <a:rPr lang="it-IT" sz="2600" i="1" dirty="0" smtClean="0"/>
              <a:t>, M. </a:t>
            </a:r>
            <a:r>
              <a:rPr lang="it-IT" sz="2600" i="1" dirty="0" err="1" smtClean="0"/>
              <a:t>arginii</a:t>
            </a:r>
            <a:r>
              <a:rPr lang="it-IT" sz="2600" i="1" dirty="0" smtClean="0"/>
              <a:t>, M. </a:t>
            </a:r>
            <a:r>
              <a:rPr lang="it-IT" sz="2600" i="1" dirty="0" err="1" smtClean="0"/>
              <a:t>bovigenitalium</a:t>
            </a:r>
            <a:r>
              <a:rPr lang="it-IT" sz="2600" i="1" dirty="0" smtClean="0"/>
              <a:t>, M. buccale, M. </a:t>
            </a:r>
            <a:r>
              <a:rPr lang="it-IT" sz="2600" i="1" dirty="0" err="1" smtClean="0"/>
              <a:t>gallinarum</a:t>
            </a:r>
            <a:r>
              <a:rPr lang="it-IT" sz="2600" i="1" dirty="0" smtClean="0"/>
              <a:t>, M. </a:t>
            </a:r>
            <a:r>
              <a:rPr lang="it-IT" sz="2600" i="1" dirty="0" err="1" smtClean="0"/>
              <a:t>iners</a:t>
            </a:r>
            <a:r>
              <a:rPr lang="it-IT" sz="2600" i="1" dirty="0" smtClean="0"/>
              <a:t>, M. </a:t>
            </a:r>
            <a:r>
              <a:rPr lang="it-IT" sz="2600" i="1" dirty="0" err="1" smtClean="0"/>
              <a:t>mycoides</a:t>
            </a:r>
            <a:r>
              <a:rPr lang="it-IT" sz="2600" i="1" dirty="0" smtClean="0"/>
              <a:t>, M. </a:t>
            </a:r>
            <a:r>
              <a:rPr lang="it-IT" sz="2600" i="1" dirty="0" err="1" smtClean="0"/>
              <a:t>salivarium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67893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Diagnosis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PCR on </a:t>
            </a:r>
            <a:r>
              <a:rPr lang="it-IT" dirty="0" err="1" smtClean="0"/>
              <a:t>lung</a:t>
            </a:r>
            <a:r>
              <a:rPr lang="it-IT" dirty="0" smtClean="0"/>
              <a:t> </a:t>
            </a:r>
            <a:r>
              <a:rPr lang="it-IT" dirty="0" err="1" smtClean="0"/>
              <a:t>tissue</a:t>
            </a:r>
            <a:r>
              <a:rPr lang="it-IT" dirty="0" smtClean="0"/>
              <a:t>, </a:t>
            </a:r>
            <a:r>
              <a:rPr lang="it-IT" dirty="0" err="1" smtClean="0"/>
              <a:t>bronchial</a:t>
            </a:r>
            <a:r>
              <a:rPr lang="it-IT" dirty="0" smtClean="0"/>
              <a:t> </a:t>
            </a:r>
            <a:r>
              <a:rPr lang="it-IT" dirty="0" err="1" smtClean="0"/>
              <a:t>swabs</a:t>
            </a:r>
            <a:r>
              <a:rPr lang="it-IT" dirty="0" smtClean="0"/>
              <a:t>, or </a:t>
            </a:r>
            <a:r>
              <a:rPr lang="it-IT" dirty="0" err="1" smtClean="0"/>
              <a:t>bronchial</a:t>
            </a:r>
            <a:r>
              <a:rPr lang="it-IT" dirty="0" smtClean="0"/>
              <a:t> </a:t>
            </a:r>
            <a:r>
              <a:rPr lang="it-IT" dirty="0" err="1" smtClean="0"/>
              <a:t>washings</a:t>
            </a:r>
            <a:endParaRPr lang="it-IT" dirty="0" smtClean="0"/>
          </a:p>
          <a:p>
            <a:pPr algn="just"/>
            <a:r>
              <a:rPr lang="it-IT" dirty="0" smtClean="0"/>
              <a:t>Real-time PCR</a:t>
            </a:r>
          </a:p>
          <a:p>
            <a:pPr algn="just"/>
            <a:r>
              <a:rPr lang="it-IT" dirty="0" err="1" smtClean="0"/>
              <a:t>Serology</a:t>
            </a:r>
            <a:r>
              <a:rPr lang="it-IT" dirty="0"/>
              <a:t> </a:t>
            </a:r>
            <a:r>
              <a:rPr lang="it-IT" dirty="0" smtClean="0"/>
              <a:t>(positive or negative status)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544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/>
              <a:t>Treatment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err="1" smtClean="0"/>
              <a:t>Antibiotics</a:t>
            </a:r>
            <a:r>
              <a:rPr lang="it-IT" dirty="0" smtClean="0"/>
              <a:t>: </a:t>
            </a:r>
            <a:r>
              <a:rPr lang="it-IT" u="sng" dirty="0" err="1" smtClean="0"/>
              <a:t>quinolones</a:t>
            </a:r>
            <a:r>
              <a:rPr lang="it-IT" dirty="0" smtClean="0"/>
              <a:t>, </a:t>
            </a:r>
            <a:r>
              <a:rPr lang="it-IT" dirty="0" err="1" smtClean="0"/>
              <a:t>tylosin</a:t>
            </a:r>
            <a:r>
              <a:rPr lang="it-IT" dirty="0" smtClean="0"/>
              <a:t>, </a:t>
            </a:r>
            <a:r>
              <a:rPr lang="it-IT" dirty="0" err="1" smtClean="0"/>
              <a:t>oxytetracycline</a:t>
            </a:r>
            <a:r>
              <a:rPr lang="it-IT" dirty="0" smtClean="0"/>
              <a:t>, </a:t>
            </a:r>
            <a:r>
              <a:rPr lang="it-IT" dirty="0" err="1" smtClean="0"/>
              <a:t>tilmicosin</a:t>
            </a:r>
            <a:r>
              <a:rPr lang="it-IT" dirty="0" smtClean="0"/>
              <a:t>, and </a:t>
            </a:r>
            <a:r>
              <a:rPr lang="it-IT" dirty="0" err="1" smtClean="0"/>
              <a:t>tulathromycin</a:t>
            </a:r>
            <a:endParaRPr lang="it-IT" dirty="0" smtClean="0"/>
          </a:p>
          <a:p>
            <a:pPr algn="just"/>
            <a:r>
              <a:rPr lang="it-IT" dirty="0" err="1" smtClean="0"/>
              <a:t>Other</a:t>
            </a:r>
            <a:r>
              <a:rPr lang="it-IT" dirty="0" smtClean="0"/>
              <a:t>: </a:t>
            </a:r>
            <a:r>
              <a:rPr lang="it-IT" dirty="0" err="1" smtClean="0"/>
              <a:t>tiamulin</a:t>
            </a:r>
            <a:r>
              <a:rPr lang="it-IT" dirty="0" smtClean="0"/>
              <a:t>, </a:t>
            </a:r>
            <a:r>
              <a:rPr lang="it-IT" dirty="0" err="1" smtClean="0"/>
              <a:t>danfloxacin</a:t>
            </a:r>
            <a:r>
              <a:rPr lang="it-IT" dirty="0" smtClean="0"/>
              <a:t>, </a:t>
            </a:r>
            <a:r>
              <a:rPr lang="it-IT" dirty="0" err="1" smtClean="0"/>
              <a:t>chlortetracycline</a:t>
            </a:r>
            <a:r>
              <a:rPr lang="it-IT" dirty="0" smtClean="0"/>
              <a:t>, </a:t>
            </a:r>
            <a:r>
              <a:rPr lang="it-IT" dirty="0" err="1" smtClean="0"/>
              <a:t>lincomycin</a:t>
            </a:r>
            <a:r>
              <a:rPr lang="it-IT" dirty="0" smtClean="0"/>
              <a:t>, </a:t>
            </a:r>
            <a:r>
              <a:rPr lang="it-IT" dirty="0" err="1" smtClean="0"/>
              <a:t>tilmicosin</a:t>
            </a:r>
            <a:endParaRPr lang="it-IT" dirty="0" smtClean="0"/>
          </a:p>
          <a:p>
            <a:pPr algn="just"/>
            <a:r>
              <a:rPr lang="it-IT" dirty="0" smtClean="0"/>
              <a:t>Little </a:t>
            </a:r>
            <a:r>
              <a:rPr lang="it-IT" dirty="0" err="1" smtClean="0"/>
              <a:t>efficacy</a:t>
            </a:r>
            <a:r>
              <a:rPr lang="it-IT" dirty="0" smtClean="0"/>
              <a:t>: </a:t>
            </a:r>
            <a:r>
              <a:rPr lang="it-IT" dirty="0" err="1" smtClean="0"/>
              <a:t>polymyxin</a:t>
            </a:r>
            <a:r>
              <a:rPr lang="it-IT" dirty="0" smtClean="0"/>
              <a:t>, </a:t>
            </a:r>
            <a:r>
              <a:rPr lang="it-IT" dirty="0" err="1" smtClean="0"/>
              <a:t>erythromicin</a:t>
            </a:r>
            <a:r>
              <a:rPr lang="it-IT" dirty="0" smtClean="0"/>
              <a:t>, </a:t>
            </a:r>
            <a:r>
              <a:rPr lang="it-IT" dirty="0" err="1" smtClean="0"/>
              <a:t>streptomycin</a:t>
            </a:r>
            <a:r>
              <a:rPr lang="it-IT" dirty="0" smtClean="0"/>
              <a:t>, </a:t>
            </a:r>
            <a:r>
              <a:rPr lang="it-IT" dirty="0" err="1" smtClean="0"/>
              <a:t>trimethoprim</a:t>
            </a:r>
            <a:r>
              <a:rPr lang="it-IT" dirty="0" smtClean="0"/>
              <a:t>, </a:t>
            </a:r>
            <a:r>
              <a:rPr lang="it-IT" dirty="0" err="1" smtClean="0"/>
              <a:t>sulfonamides</a:t>
            </a:r>
            <a:endParaRPr lang="it-IT" dirty="0" smtClean="0"/>
          </a:p>
          <a:p>
            <a:pPr algn="just"/>
            <a:r>
              <a:rPr lang="it-IT" dirty="0" smtClean="0"/>
              <a:t>NO: </a:t>
            </a:r>
            <a:r>
              <a:rPr lang="it-IT" dirty="0" err="1" smtClean="0"/>
              <a:t>penicillin</a:t>
            </a:r>
            <a:r>
              <a:rPr lang="it-IT" dirty="0" smtClean="0"/>
              <a:t>, </a:t>
            </a:r>
            <a:r>
              <a:rPr lang="it-IT" dirty="0" err="1" smtClean="0"/>
              <a:t>ampicillin</a:t>
            </a:r>
            <a:r>
              <a:rPr lang="it-IT" dirty="0" smtClean="0"/>
              <a:t>, </a:t>
            </a:r>
            <a:r>
              <a:rPr lang="it-IT" dirty="0" err="1" smtClean="0"/>
              <a:t>amoxicillin</a:t>
            </a:r>
            <a:r>
              <a:rPr lang="it-IT" dirty="0" smtClean="0"/>
              <a:t>, </a:t>
            </a:r>
            <a:r>
              <a:rPr lang="it-IT" dirty="0" err="1" smtClean="0"/>
              <a:t>cephalosporin</a:t>
            </a:r>
            <a:r>
              <a:rPr lang="it-IT" dirty="0" smtClean="0"/>
              <a:t> (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interfere</a:t>
            </a:r>
            <a:r>
              <a:rPr lang="it-IT" dirty="0" smtClean="0"/>
              <a:t> with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wall</a:t>
            </a:r>
            <a:r>
              <a:rPr lang="it-IT" dirty="0" smtClean="0"/>
              <a:t>)</a:t>
            </a:r>
          </a:p>
          <a:p>
            <a:pPr algn="just"/>
            <a:r>
              <a:rPr lang="it-IT" dirty="0" err="1" smtClean="0"/>
              <a:t>Resistance</a:t>
            </a:r>
            <a:r>
              <a:rPr lang="it-IT" dirty="0" smtClean="0"/>
              <a:t> to: </a:t>
            </a:r>
            <a:r>
              <a:rPr lang="it-IT" dirty="0" err="1" smtClean="0"/>
              <a:t>tetracyclines</a:t>
            </a:r>
            <a:r>
              <a:rPr lang="it-IT" dirty="0" smtClean="0"/>
              <a:t>, </a:t>
            </a:r>
            <a:r>
              <a:rPr lang="it-IT" dirty="0" err="1" smtClean="0"/>
              <a:t>macrolides</a:t>
            </a:r>
            <a:r>
              <a:rPr lang="it-IT" dirty="0" smtClean="0"/>
              <a:t>, </a:t>
            </a:r>
            <a:r>
              <a:rPr lang="it-IT" dirty="0" err="1" smtClean="0"/>
              <a:t>lincosamides</a:t>
            </a:r>
            <a:r>
              <a:rPr lang="it-IT" dirty="0" smtClean="0"/>
              <a:t>, </a:t>
            </a:r>
            <a:r>
              <a:rPr lang="it-IT" dirty="0" err="1" smtClean="0"/>
              <a:t>flouruquinolones</a:t>
            </a:r>
            <a:endParaRPr lang="it-IT" dirty="0" smtClean="0"/>
          </a:p>
          <a:p>
            <a:pPr algn="just"/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OFTEN WE NEED TO USE MULTIPLE ANTIBIOTICS TO CONTROL THE SECONDARY PATHOGENS TOO!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334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Prevention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err="1" smtClean="0"/>
              <a:t>Providing</a:t>
            </a:r>
            <a:r>
              <a:rPr lang="it-IT" dirty="0" smtClean="0"/>
              <a:t> an </a:t>
            </a:r>
            <a:r>
              <a:rPr lang="it-IT" dirty="0" err="1" smtClean="0"/>
              <a:t>optimal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 smtClean="0"/>
              <a:t> (air, </a:t>
            </a:r>
            <a:r>
              <a:rPr lang="it-IT" dirty="0" err="1" smtClean="0"/>
              <a:t>ventilation</a:t>
            </a:r>
            <a:r>
              <a:rPr lang="it-IT" dirty="0" smtClean="0"/>
              <a:t>, temperature,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animals</a:t>
            </a:r>
            <a:r>
              <a:rPr lang="it-IT" dirty="0" smtClean="0"/>
              <a:t>, </a:t>
            </a:r>
            <a:r>
              <a:rPr lang="it-IT" dirty="0" err="1" smtClean="0"/>
              <a:t>space</a:t>
            </a:r>
            <a:r>
              <a:rPr lang="it-IT" dirty="0" smtClean="0"/>
              <a:t>) </a:t>
            </a:r>
          </a:p>
          <a:p>
            <a:pPr algn="just"/>
            <a:r>
              <a:rPr lang="it-IT" dirty="0" err="1" smtClean="0"/>
              <a:t>Strategy</a:t>
            </a:r>
            <a:r>
              <a:rPr lang="it-IT" dirty="0" smtClean="0"/>
              <a:t> of control: </a:t>
            </a:r>
            <a:r>
              <a:rPr lang="it-IT" dirty="0" err="1" smtClean="0"/>
              <a:t>all</a:t>
            </a:r>
            <a:r>
              <a:rPr lang="it-IT" dirty="0" smtClean="0"/>
              <a:t> in- </a:t>
            </a:r>
            <a:r>
              <a:rPr lang="it-IT" dirty="0" err="1" smtClean="0"/>
              <a:t>all</a:t>
            </a:r>
            <a:r>
              <a:rPr lang="it-IT" dirty="0" smtClean="0"/>
              <a:t> out </a:t>
            </a:r>
            <a:r>
              <a:rPr lang="it-IT" dirty="0" err="1" smtClean="0"/>
              <a:t>pig</a:t>
            </a:r>
            <a:r>
              <a:rPr lang="it-IT" dirty="0" smtClean="0"/>
              <a:t> flow, </a:t>
            </a:r>
            <a:r>
              <a:rPr lang="it-IT" dirty="0" err="1" smtClean="0"/>
              <a:t>medicated</a:t>
            </a:r>
            <a:r>
              <a:rPr lang="it-IT" dirty="0" smtClean="0"/>
              <a:t> and </a:t>
            </a:r>
            <a:r>
              <a:rPr lang="it-IT" dirty="0" err="1" smtClean="0"/>
              <a:t>segregated</a:t>
            </a:r>
            <a:r>
              <a:rPr lang="it-IT" dirty="0" smtClean="0"/>
              <a:t> </a:t>
            </a:r>
            <a:r>
              <a:rPr lang="it-IT" dirty="0" err="1" smtClean="0"/>
              <a:t>early</a:t>
            </a:r>
            <a:r>
              <a:rPr lang="it-IT" dirty="0" smtClean="0"/>
              <a:t> </a:t>
            </a:r>
            <a:r>
              <a:rPr lang="it-IT" dirty="0" err="1" smtClean="0"/>
              <a:t>weaning</a:t>
            </a:r>
            <a:endParaRPr lang="it-IT" dirty="0" smtClean="0"/>
          </a:p>
          <a:p>
            <a:pPr algn="just"/>
            <a:r>
              <a:rPr lang="it-IT" dirty="0" err="1" smtClean="0"/>
              <a:t>Eradication</a:t>
            </a:r>
            <a:r>
              <a:rPr lang="it-IT" dirty="0" smtClean="0"/>
              <a:t>: </a:t>
            </a:r>
            <a:r>
              <a:rPr lang="it-IT" dirty="0" err="1" smtClean="0"/>
              <a:t>treat</a:t>
            </a:r>
            <a:r>
              <a:rPr lang="it-IT" dirty="0" smtClean="0"/>
              <a:t> the </a:t>
            </a:r>
            <a:r>
              <a:rPr lang="it-IT" dirty="0" err="1" smtClean="0"/>
              <a:t>sows</a:t>
            </a:r>
            <a:r>
              <a:rPr lang="it-IT" dirty="0" smtClean="0"/>
              <a:t> with </a:t>
            </a:r>
            <a:r>
              <a:rPr lang="it-IT" dirty="0" err="1" smtClean="0"/>
              <a:t>antibiotics</a:t>
            </a:r>
            <a:r>
              <a:rPr lang="it-IT" dirty="0" smtClean="0"/>
              <a:t> and the </a:t>
            </a:r>
            <a:r>
              <a:rPr lang="it-IT" dirty="0" err="1" smtClean="0"/>
              <a:t>pigs</a:t>
            </a:r>
            <a:r>
              <a:rPr lang="it-IT" dirty="0" smtClean="0"/>
              <a:t> </a:t>
            </a:r>
            <a:r>
              <a:rPr lang="it-IT" dirty="0" err="1" smtClean="0"/>
              <a:t>weaned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6 </a:t>
            </a:r>
            <a:r>
              <a:rPr lang="it-IT" dirty="0" err="1" smtClean="0"/>
              <a:t>days</a:t>
            </a:r>
            <a:r>
              <a:rPr lang="it-IT" dirty="0" smtClean="0"/>
              <a:t> of </a:t>
            </a:r>
            <a:r>
              <a:rPr lang="it-IT" dirty="0" err="1" smtClean="0"/>
              <a:t>age</a:t>
            </a:r>
            <a:r>
              <a:rPr lang="it-IT" dirty="0" smtClean="0"/>
              <a:t>, and </a:t>
            </a:r>
            <a:r>
              <a:rPr lang="it-IT" dirty="0" err="1" smtClean="0"/>
              <a:t>segregated</a:t>
            </a:r>
            <a:r>
              <a:rPr lang="it-IT" dirty="0" smtClean="0"/>
              <a:t> </a:t>
            </a:r>
            <a:r>
              <a:rPr lang="it-IT" dirty="0" err="1" smtClean="0"/>
              <a:t>early</a:t>
            </a:r>
            <a:r>
              <a:rPr lang="it-IT" dirty="0" smtClean="0"/>
              <a:t> </a:t>
            </a:r>
            <a:r>
              <a:rPr lang="it-IT" dirty="0" err="1" smtClean="0"/>
              <a:t>weaning</a:t>
            </a:r>
            <a:r>
              <a:rPr lang="it-IT" dirty="0" smtClean="0"/>
              <a:t> with the use of </a:t>
            </a:r>
            <a:r>
              <a:rPr lang="it-IT" dirty="0" err="1" smtClean="0"/>
              <a:t>multisite</a:t>
            </a:r>
            <a:r>
              <a:rPr lang="it-IT" dirty="0" smtClean="0"/>
              <a:t> </a:t>
            </a:r>
            <a:r>
              <a:rPr lang="it-IT" dirty="0" err="1" smtClean="0"/>
              <a:t>operation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55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Prevention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Using </a:t>
            </a:r>
            <a:r>
              <a:rPr lang="it-IT" dirty="0" err="1" smtClean="0"/>
              <a:t>pigs</a:t>
            </a:r>
            <a:r>
              <a:rPr lang="it-IT" dirty="0" smtClean="0"/>
              <a:t> </a:t>
            </a:r>
            <a:r>
              <a:rPr lang="it-IT" dirty="0" err="1" smtClean="0"/>
              <a:t>cesarean-derived</a:t>
            </a:r>
            <a:r>
              <a:rPr lang="it-IT" dirty="0" smtClean="0"/>
              <a:t>, </a:t>
            </a:r>
            <a:r>
              <a:rPr lang="it-IT" dirty="0" err="1" smtClean="0"/>
              <a:t>colostrum-deprived</a:t>
            </a:r>
            <a:r>
              <a:rPr lang="it-IT" dirty="0" smtClean="0"/>
              <a:t> </a:t>
            </a:r>
            <a:r>
              <a:rPr lang="it-IT" dirty="0" err="1" smtClean="0"/>
              <a:t>pigs</a:t>
            </a:r>
            <a:r>
              <a:rPr lang="it-IT" dirty="0" smtClean="0"/>
              <a:t> to </a:t>
            </a:r>
            <a:r>
              <a:rPr lang="it-IT" dirty="0" err="1" smtClean="0"/>
              <a:t>repopulate</a:t>
            </a:r>
            <a:r>
              <a:rPr lang="it-IT" dirty="0" smtClean="0"/>
              <a:t> a </a:t>
            </a:r>
            <a:r>
              <a:rPr lang="it-IT" dirty="0" err="1" smtClean="0"/>
              <a:t>herd</a:t>
            </a:r>
            <a:endParaRPr lang="it-IT" dirty="0" smtClean="0"/>
          </a:p>
          <a:p>
            <a:pPr algn="just"/>
            <a:r>
              <a:rPr lang="it-IT" dirty="0" err="1" smtClean="0"/>
              <a:t>Vaccines</a:t>
            </a:r>
            <a:r>
              <a:rPr lang="it-IT" dirty="0" smtClean="0"/>
              <a:t>: to control the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with </a:t>
            </a:r>
            <a:r>
              <a:rPr lang="it-IT" dirty="0" err="1" smtClean="0"/>
              <a:t>mycoplasma</a:t>
            </a:r>
            <a:r>
              <a:rPr lang="it-IT" dirty="0" smtClean="0"/>
              <a:t> pneumonia. NOT PREVENT Single or </a:t>
            </a:r>
            <a:r>
              <a:rPr lang="it-IT" dirty="0" err="1" smtClean="0"/>
              <a:t>dual</a:t>
            </a:r>
            <a:r>
              <a:rPr lang="it-IT" dirty="0" smtClean="0"/>
              <a:t> dose </a:t>
            </a:r>
          </a:p>
          <a:p>
            <a:pPr algn="just"/>
            <a:r>
              <a:rPr lang="it-IT" dirty="0" smtClean="0"/>
              <a:t>+ </a:t>
            </a:r>
            <a:r>
              <a:rPr lang="it-IT" dirty="0" err="1" smtClean="0"/>
              <a:t>antibiotics</a:t>
            </a:r>
            <a:r>
              <a:rPr lang="it-IT" dirty="0" smtClean="0"/>
              <a:t>: to reduce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endParaRPr lang="it-IT" dirty="0" smtClean="0"/>
          </a:p>
          <a:p>
            <a:pPr algn="just"/>
            <a:r>
              <a:rPr lang="it-IT" dirty="0" err="1" smtClean="0"/>
              <a:t>Sow</a:t>
            </a:r>
            <a:r>
              <a:rPr lang="it-IT" dirty="0" smtClean="0"/>
              <a:t> </a:t>
            </a:r>
            <a:r>
              <a:rPr lang="it-IT" dirty="0" err="1" smtClean="0"/>
              <a:t>vaccination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controversial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34580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/>
              <a:t>Mycoplasma</a:t>
            </a:r>
            <a:r>
              <a:rPr lang="it-IT" i="1" dirty="0" smtClean="0"/>
              <a:t> </a:t>
            </a:r>
            <a:r>
              <a:rPr lang="it-IT" i="1" dirty="0" err="1" smtClean="0"/>
              <a:t>Hyorhinis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120480"/>
            <a:ext cx="8229600" cy="211683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“ is the agent that causes </a:t>
            </a:r>
            <a:r>
              <a:rPr lang="en-US" dirty="0" err="1" smtClean="0"/>
              <a:t>polyserositis</a:t>
            </a:r>
            <a:r>
              <a:rPr lang="en-US" dirty="0" smtClean="0"/>
              <a:t>, arthritis, and otitis. The organism is ubiquitous within the swine population”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680520" cy="28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Pathogenesis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adheres</a:t>
            </a:r>
            <a:r>
              <a:rPr lang="it-IT" dirty="0" smtClean="0"/>
              <a:t> to </a:t>
            </a:r>
            <a:r>
              <a:rPr lang="it-IT" dirty="0" err="1" smtClean="0"/>
              <a:t>ciliated</a:t>
            </a:r>
            <a:r>
              <a:rPr lang="it-IT" dirty="0" smtClean="0"/>
              <a:t> </a:t>
            </a:r>
            <a:r>
              <a:rPr lang="it-IT" dirty="0" err="1" smtClean="0"/>
              <a:t>epithelial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the </a:t>
            </a:r>
            <a:r>
              <a:rPr lang="it-IT" dirty="0" err="1" smtClean="0"/>
              <a:t>upper</a:t>
            </a:r>
            <a:r>
              <a:rPr lang="it-IT" dirty="0" smtClean="0"/>
              <a:t> and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tract</a:t>
            </a:r>
            <a:r>
              <a:rPr lang="it-IT" dirty="0" smtClean="0"/>
              <a:t> of </a:t>
            </a:r>
            <a:r>
              <a:rPr lang="it-IT" dirty="0" err="1" smtClean="0"/>
              <a:t>pigs</a:t>
            </a:r>
            <a:r>
              <a:rPr lang="it-IT" dirty="0"/>
              <a:t> </a:t>
            </a:r>
            <a:r>
              <a:rPr lang="it-IT" dirty="0" smtClean="0"/>
              <a:t>(=</a:t>
            </a:r>
            <a:r>
              <a:rPr lang="it-IT" dirty="0" err="1" smtClean="0"/>
              <a:t>Mhyo</a:t>
            </a:r>
            <a:r>
              <a:rPr lang="it-IT" dirty="0" smtClean="0"/>
              <a:t>)</a:t>
            </a:r>
          </a:p>
          <a:p>
            <a:pPr algn="just"/>
            <a:r>
              <a:rPr lang="it-IT" dirty="0" err="1" smtClean="0"/>
              <a:t>Presence</a:t>
            </a:r>
            <a:r>
              <a:rPr lang="it-IT" dirty="0" smtClean="0"/>
              <a:t> in the </a:t>
            </a:r>
            <a:r>
              <a:rPr lang="it-IT" dirty="0" err="1" smtClean="0"/>
              <a:t>eustachian</a:t>
            </a:r>
            <a:r>
              <a:rPr lang="it-IT" dirty="0" smtClean="0"/>
              <a:t> tube</a:t>
            </a:r>
          </a:p>
          <a:p>
            <a:pPr algn="just"/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pathogens</a:t>
            </a:r>
            <a:r>
              <a:rPr lang="it-IT" dirty="0" smtClean="0"/>
              <a:t> and stress </a:t>
            </a:r>
            <a:r>
              <a:rPr lang="it-IT" dirty="0" err="1" smtClean="0"/>
              <a:t>may</a:t>
            </a:r>
            <a:r>
              <a:rPr lang="it-IT" dirty="0" smtClean="0"/>
              <a:t> facilitate the spread</a:t>
            </a:r>
          </a:p>
          <a:p>
            <a:pPr algn="just"/>
            <a:r>
              <a:rPr lang="it-IT" dirty="0" smtClean="0"/>
              <a:t>Once </a:t>
            </a:r>
            <a:r>
              <a:rPr lang="it-IT" dirty="0" err="1" smtClean="0"/>
              <a:t>systemic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ym typeface="Wingdings" panose="05000000000000000000" pitchFamily="2" charset="2"/>
              </a:rPr>
              <a:t>polyserositis</a:t>
            </a:r>
            <a:r>
              <a:rPr lang="it-IT" dirty="0" smtClean="0">
                <a:sym typeface="Wingdings" panose="05000000000000000000" pitchFamily="2" charset="2"/>
              </a:rPr>
              <a:t> and       </a:t>
            </a:r>
            <a:r>
              <a:rPr lang="it-IT" dirty="0" err="1" smtClean="0">
                <a:sym typeface="Wingdings" panose="05000000000000000000" pitchFamily="2" charset="2"/>
              </a:rPr>
              <a:t>polyarthritis</a:t>
            </a:r>
            <a:r>
              <a:rPr lang="it-IT" dirty="0" smtClean="0">
                <a:sym typeface="Wingdings" panose="05000000000000000000" pitchFamily="2" charset="2"/>
              </a:rPr>
              <a:t> in </a:t>
            </a:r>
            <a:r>
              <a:rPr lang="it-IT" dirty="0" err="1" smtClean="0">
                <a:sym typeface="Wingdings" panose="05000000000000000000" pitchFamily="2" charset="2"/>
              </a:rPr>
              <a:t>pigs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less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than</a:t>
            </a:r>
            <a:r>
              <a:rPr lang="it-IT" dirty="0" smtClean="0">
                <a:sym typeface="Wingdings" panose="05000000000000000000" pitchFamily="2" charset="2"/>
              </a:rPr>
              <a:t> 8 weeks</a:t>
            </a:r>
          </a:p>
          <a:p>
            <a:pPr marL="0" indent="0" algn="just">
              <a:buNone/>
            </a:pPr>
            <a:r>
              <a:rPr lang="it-IT" dirty="0" smtClean="0">
                <a:sym typeface="Wingdings" panose="05000000000000000000" pitchFamily="2" charset="2"/>
              </a:rPr>
              <a:t>                              </a:t>
            </a:r>
            <a:r>
              <a:rPr lang="it-IT" dirty="0" err="1" smtClean="0">
                <a:sym typeface="Wingdings" panose="05000000000000000000" pitchFamily="2" charset="2"/>
              </a:rPr>
              <a:t>arthritis</a:t>
            </a:r>
            <a:r>
              <a:rPr lang="it-IT" dirty="0" smtClean="0">
                <a:sym typeface="Wingdings" panose="05000000000000000000" pitchFamily="2" charset="2"/>
              </a:rPr>
              <a:t> in </a:t>
            </a:r>
            <a:r>
              <a:rPr lang="it-IT" dirty="0" err="1" smtClean="0">
                <a:sym typeface="Wingdings" panose="05000000000000000000" pitchFamily="2" charset="2"/>
              </a:rPr>
              <a:t>pigs</a:t>
            </a:r>
            <a:r>
              <a:rPr lang="it-IT" dirty="0" smtClean="0">
                <a:sym typeface="Wingdings" panose="05000000000000000000" pitchFamily="2" charset="2"/>
              </a:rPr>
              <a:t> of 3-6 </a:t>
            </a:r>
            <a:r>
              <a:rPr lang="it-IT" dirty="0" err="1" smtClean="0">
                <a:sym typeface="Wingdings" panose="05000000000000000000" pitchFamily="2" charset="2"/>
              </a:rPr>
              <a:t>months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64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err="1" smtClean="0"/>
              <a:t>Polyserositis</a:t>
            </a:r>
            <a:r>
              <a:rPr lang="it-IT" dirty="0" smtClean="0"/>
              <a:t> </a:t>
            </a:r>
            <a:r>
              <a:rPr lang="it-IT" dirty="0" err="1" smtClean="0"/>
              <a:t>occurs</a:t>
            </a:r>
            <a:r>
              <a:rPr lang="it-IT" dirty="0" smtClean="0"/>
              <a:t> in 3-10 weeks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pigs</a:t>
            </a:r>
            <a:endParaRPr lang="it-IT" dirty="0" smtClean="0"/>
          </a:p>
          <a:p>
            <a:pPr algn="just"/>
            <a:r>
              <a:rPr lang="it-IT" dirty="0" err="1" smtClean="0"/>
              <a:t>Signs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3-10 </a:t>
            </a:r>
            <a:r>
              <a:rPr lang="it-IT" dirty="0" err="1" smtClean="0"/>
              <a:t>days</a:t>
            </a:r>
            <a:r>
              <a:rPr lang="it-IT" dirty="0" smtClean="0"/>
              <a:t> PI: </a:t>
            </a:r>
            <a:r>
              <a:rPr lang="it-IT" dirty="0" err="1" smtClean="0"/>
              <a:t>roughened</a:t>
            </a:r>
            <a:r>
              <a:rPr lang="it-IT" dirty="0" smtClean="0"/>
              <a:t> </a:t>
            </a:r>
            <a:r>
              <a:rPr lang="it-IT" dirty="0" err="1" smtClean="0"/>
              <a:t>hair</a:t>
            </a:r>
            <a:r>
              <a:rPr lang="it-IT" dirty="0" smtClean="0"/>
              <a:t> </a:t>
            </a:r>
            <a:r>
              <a:rPr lang="it-IT" dirty="0" err="1" smtClean="0"/>
              <a:t>coat</a:t>
            </a:r>
            <a:r>
              <a:rPr lang="it-IT" dirty="0" smtClean="0"/>
              <a:t>, </a:t>
            </a:r>
            <a:r>
              <a:rPr lang="it-IT" dirty="0" err="1" smtClean="0"/>
              <a:t>slight</a:t>
            </a:r>
            <a:r>
              <a:rPr lang="it-IT" dirty="0" smtClean="0"/>
              <a:t> </a:t>
            </a:r>
            <a:r>
              <a:rPr lang="it-IT" dirty="0" err="1" smtClean="0"/>
              <a:t>fever</a:t>
            </a:r>
            <a:r>
              <a:rPr lang="it-IT" dirty="0" smtClean="0"/>
              <a:t>, </a:t>
            </a:r>
            <a:r>
              <a:rPr lang="it-IT" dirty="0" err="1" smtClean="0"/>
              <a:t>depression</a:t>
            </a:r>
            <a:r>
              <a:rPr lang="it-IT" dirty="0" smtClean="0"/>
              <a:t>, </a:t>
            </a:r>
            <a:r>
              <a:rPr lang="it-IT" dirty="0" err="1" smtClean="0"/>
              <a:t>reduced</a:t>
            </a:r>
            <a:r>
              <a:rPr lang="it-IT" dirty="0" smtClean="0"/>
              <a:t> appetite, </a:t>
            </a:r>
            <a:r>
              <a:rPr lang="it-IT" dirty="0" err="1" smtClean="0"/>
              <a:t>reluctance</a:t>
            </a:r>
            <a:r>
              <a:rPr lang="it-IT" dirty="0" smtClean="0"/>
              <a:t> to </a:t>
            </a:r>
            <a:r>
              <a:rPr lang="it-IT" dirty="0" err="1" smtClean="0"/>
              <a:t>move</a:t>
            </a:r>
            <a:r>
              <a:rPr lang="it-IT" dirty="0" smtClean="0"/>
              <a:t>, </a:t>
            </a:r>
            <a:r>
              <a:rPr lang="it-IT" dirty="0" err="1" smtClean="0"/>
              <a:t>difficulty</a:t>
            </a:r>
            <a:r>
              <a:rPr lang="it-IT" dirty="0" smtClean="0"/>
              <a:t> </a:t>
            </a:r>
            <a:r>
              <a:rPr lang="it-IT" dirty="0" err="1" smtClean="0"/>
              <a:t>breathing</a:t>
            </a:r>
            <a:r>
              <a:rPr lang="it-IT" dirty="0" smtClean="0"/>
              <a:t>, </a:t>
            </a:r>
            <a:r>
              <a:rPr lang="it-IT" dirty="0" err="1" smtClean="0"/>
              <a:t>abdominal</a:t>
            </a:r>
            <a:r>
              <a:rPr lang="it-IT" dirty="0" smtClean="0"/>
              <a:t> </a:t>
            </a:r>
            <a:r>
              <a:rPr lang="it-IT" dirty="0" err="1" smtClean="0"/>
              <a:t>tenderness</a:t>
            </a:r>
            <a:r>
              <a:rPr lang="it-IT" dirty="0" smtClean="0"/>
              <a:t>, </a:t>
            </a:r>
            <a:r>
              <a:rPr lang="it-IT" dirty="0" err="1" smtClean="0"/>
              <a:t>lameness</a:t>
            </a:r>
            <a:r>
              <a:rPr lang="it-IT" dirty="0" smtClean="0"/>
              <a:t> and </a:t>
            </a:r>
            <a:r>
              <a:rPr lang="it-IT" dirty="0" err="1" smtClean="0"/>
              <a:t>swollen</a:t>
            </a:r>
            <a:r>
              <a:rPr lang="it-IT" dirty="0" smtClean="0"/>
              <a:t> </a:t>
            </a:r>
            <a:r>
              <a:rPr lang="it-IT" dirty="0" err="1" smtClean="0"/>
              <a:t>joints</a:t>
            </a:r>
            <a:endParaRPr lang="it-IT" dirty="0" smtClean="0"/>
          </a:p>
          <a:p>
            <a:pPr algn="just"/>
            <a:r>
              <a:rPr lang="it-IT" dirty="0" smtClean="0"/>
              <a:t>Acute </a:t>
            </a:r>
            <a:r>
              <a:rPr lang="it-IT" dirty="0" err="1" smtClean="0"/>
              <a:t>signs</a:t>
            </a:r>
            <a:r>
              <a:rPr lang="it-IT" dirty="0" smtClean="0"/>
              <a:t>: </a:t>
            </a:r>
            <a:r>
              <a:rPr lang="it-IT" dirty="0" err="1" smtClean="0"/>
              <a:t>resolve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10-14 </a:t>
            </a:r>
            <a:r>
              <a:rPr lang="it-IT" dirty="0" err="1" smtClean="0"/>
              <a:t>days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err="1" smtClean="0"/>
              <a:t>Arthritis</a:t>
            </a:r>
            <a:r>
              <a:rPr lang="it-IT" dirty="0" smtClean="0"/>
              <a:t> </a:t>
            </a:r>
          </a:p>
          <a:p>
            <a:pPr algn="just"/>
            <a:r>
              <a:rPr lang="it-IT" dirty="0" err="1" smtClean="0"/>
              <a:t>lameness</a:t>
            </a:r>
            <a:r>
              <a:rPr lang="it-IT" dirty="0" smtClean="0"/>
              <a:t> and </a:t>
            </a:r>
            <a:r>
              <a:rPr lang="it-IT" dirty="0" err="1" smtClean="0"/>
              <a:t>swollen</a:t>
            </a:r>
            <a:r>
              <a:rPr lang="it-IT" dirty="0" smtClean="0"/>
              <a:t> </a:t>
            </a:r>
            <a:r>
              <a:rPr lang="it-IT" dirty="0" err="1" smtClean="0"/>
              <a:t>joints</a:t>
            </a:r>
            <a:r>
              <a:rPr lang="it-IT" dirty="0" smtClean="0"/>
              <a:t> for 2-3 </a:t>
            </a:r>
            <a:r>
              <a:rPr lang="it-IT" dirty="0" err="1" smtClean="0"/>
              <a:t>months</a:t>
            </a:r>
            <a:r>
              <a:rPr lang="it-IT" dirty="0" smtClean="0"/>
              <a:t>, up to 6 </a:t>
            </a:r>
            <a:r>
              <a:rPr lang="it-IT" dirty="0" err="1" smtClean="0"/>
              <a:t>months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371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Signs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mtClean="0"/>
              <a:t>Mhr pneumonia</a:t>
            </a:r>
          </a:p>
          <a:p>
            <a:pPr algn="just"/>
            <a:r>
              <a:rPr lang="it-IT" smtClean="0"/>
              <a:t>Clinical signs are uncommon: dry nonproductive cough indistinguishable from Mhyo</a:t>
            </a:r>
          </a:p>
          <a:p>
            <a:pPr marL="0" indent="0" algn="just">
              <a:buNone/>
            </a:pPr>
            <a:r>
              <a:rPr lang="it-IT" smtClean="0"/>
              <a:t>Otitis</a:t>
            </a:r>
          </a:p>
          <a:p>
            <a:pPr algn="just"/>
            <a:r>
              <a:rPr lang="it-IT" smtClean="0"/>
              <a:t>Head tilt</a:t>
            </a:r>
          </a:p>
          <a:p>
            <a:pPr marL="0" indent="0" algn="just">
              <a:buNone/>
            </a:pPr>
            <a:r>
              <a:rPr lang="it-IT" smtClean="0"/>
              <a:t>Conjunctivitis </a:t>
            </a:r>
          </a:p>
          <a:p>
            <a:pPr algn="just"/>
            <a:r>
              <a:rPr lang="it-IT" smtClean="0"/>
              <a:t>Reddening of the conjunctiva, crustin of the margins of lids by exudate and tearing</a:t>
            </a:r>
            <a:r>
              <a:rPr lang="en-US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028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6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Gross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err="1" smtClean="0"/>
              <a:t>Septicemic</a:t>
            </a:r>
            <a:r>
              <a:rPr lang="it-IT" dirty="0" smtClean="0"/>
              <a:t> </a:t>
            </a:r>
            <a:r>
              <a:rPr lang="it-IT" dirty="0" err="1" smtClean="0"/>
              <a:t>Mhr</a:t>
            </a:r>
            <a:endParaRPr lang="it-IT" dirty="0"/>
          </a:p>
          <a:p>
            <a:pPr algn="just"/>
            <a:r>
              <a:rPr lang="it-IT" dirty="0" err="1" smtClean="0"/>
              <a:t>Fibrinopurulent</a:t>
            </a:r>
            <a:r>
              <a:rPr lang="it-IT" dirty="0" smtClean="0"/>
              <a:t> </a:t>
            </a:r>
            <a:r>
              <a:rPr lang="it-IT" dirty="0" err="1" smtClean="0"/>
              <a:t>pericarditis</a:t>
            </a:r>
            <a:r>
              <a:rPr lang="it-IT" dirty="0" smtClean="0"/>
              <a:t>, </a:t>
            </a:r>
            <a:r>
              <a:rPr lang="it-IT" dirty="0" err="1" smtClean="0"/>
              <a:t>pleuritis</a:t>
            </a:r>
            <a:r>
              <a:rPr lang="it-IT" dirty="0" smtClean="0"/>
              <a:t> and </a:t>
            </a:r>
            <a:r>
              <a:rPr lang="it-IT" dirty="0" err="1" smtClean="0"/>
              <a:t>peritonitis</a:t>
            </a:r>
            <a:r>
              <a:rPr lang="it-IT" dirty="0" smtClean="0"/>
              <a:t>. </a:t>
            </a:r>
            <a:r>
              <a:rPr lang="it-IT" dirty="0" err="1" smtClean="0"/>
              <a:t>Affected</a:t>
            </a:r>
            <a:r>
              <a:rPr lang="it-IT" dirty="0" smtClean="0"/>
              <a:t> </a:t>
            </a:r>
            <a:r>
              <a:rPr lang="it-IT" dirty="0" err="1" smtClean="0"/>
              <a:t>serosal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r>
              <a:rPr lang="it-IT" dirty="0" smtClean="0"/>
              <a:t> are </a:t>
            </a:r>
            <a:r>
              <a:rPr lang="it-IT" dirty="0" err="1" smtClean="0"/>
              <a:t>thickened</a:t>
            </a:r>
            <a:r>
              <a:rPr lang="it-IT" dirty="0" smtClean="0"/>
              <a:t>, </a:t>
            </a:r>
            <a:r>
              <a:rPr lang="it-IT" dirty="0" err="1" smtClean="0"/>
              <a:t>cloudy</a:t>
            </a:r>
            <a:r>
              <a:rPr lang="it-IT" dirty="0" smtClean="0"/>
              <a:t> and </a:t>
            </a:r>
            <a:r>
              <a:rPr lang="it-IT" dirty="0" err="1" smtClean="0"/>
              <a:t>rough</a:t>
            </a:r>
            <a:r>
              <a:rPr lang="it-IT" dirty="0" smtClean="0"/>
              <a:t>, with </a:t>
            </a:r>
            <a:r>
              <a:rPr lang="it-IT" dirty="0" err="1" smtClean="0"/>
              <a:t>fibrous</a:t>
            </a:r>
            <a:r>
              <a:rPr lang="it-IT" dirty="0" smtClean="0"/>
              <a:t> </a:t>
            </a:r>
            <a:r>
              <a:rPr lang="it-IT" dirty="0" err="1" smtClean="0"/>
              <a:t>adhesions</a:t>
            </a:r>
            <a:endParaRPr lang="it-IT" dirty="0" smtClean="0"/>
          </a:p>
          <a:p>
            <a:pPr algn="just"/>
            <a:r>
              <a:rPr lang="it-IT" dirty="0" err="1" smtClean="0"/>
              <a:t>Joints</a:t>
            </a:r>
            <a:r>
              <a:rPr lang="it-IT" dirty="0" smtClean="0"/>
              <a:t> are </a:t>
            </a:r>
            <a:r>
              <a:rPr lang="it-IT" dirty="0" err="1" smtClean="0"/>
              <a:t>swollen</a:t>
            </a:r>
            <a:r>
              <a:rPr lang="it-IT" dirty="0" smtClean="0"/>
              <a:t> with </a:t>
            </a:r>
            <a:r>
              <a:rPr lang="it-IT" dirty="0" err="1" smtClean="0"/>
              <a:t>serosanguinous</a:t>
            </a:r>
            <a:r>
              <a:rPr lang="it-IT" dirty="0" smtClean="0"/>
              <a:t> and </a:t>
            </a:r>
            <a:r>
              <a:rPr lang="it-IT" dirty="0" err="1" smtClean="0"/>
              <a:t>fibrinous</a:t>
            </a:r>
            <a:r>
              <a:rPr lang="it-IT" dirty="0" smtClean="0"/>
              <a:t> </a:t>
            </a:r>
            <a:r>
              <a:rPr lang="it-IT" dirty="0" err="1" smtClean="0"/>
              <a:t>synovial</a:t>
            </a:r>
            <a:r>
              <a:rPr lang="it-IT" dirty="0" smtClean="0"/>
              <a:t> </a:t>
            </a:r>
            <a:r>
              <a:rPr lang="it-IT" dirty="0" err="1" smtClean="0"/>
              <a:t>fluid</a:t>
            </a:r>
            <a:r>
              <a:rPr lang="it-IT" dirty="0" smtClean="0"/>
              <a:t>. </a:t>
            </a:r>
            <a:r>
              <a:rPr lang="it-IT" dirty="0" err="1" smtClean="0"/>
              <a:t>Synovial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r>
              <a:rPr lang="it-IT" dirty="0" smtClean="0"/>
              <a:t> are </a:t>
            </a:r>
            <a:r>
              <a:rPr lang="it-IT" dirty="0" err="1" smtClean="0"/>
              <a:t>swollen</a:t>
            </a:r>
            <a:r>
              <a:rPr lang="it-IT" dirty="0" smtClean="0"/>
              <a:t> and </a:t>
            </a:r>
            <a:r>
              <a:rPr lang="it-IT" dirty="0" err="1" smtClean="0"/>
              <a:t>hyperemic</a:t>
            </a:r>
            <a:r>
              <a:rPr lang="it-IT" dirty="0" smtClean="0"/>
              <a:t>. </a:t>
            </a:r>
            <a:r>
              <a:rPr lang="it-IT" dirty="0" err="1" smtClean="0"/>
              <a:t>Pannus</a:t>
            </a:r>
            <a:r>
              <a:rPr lang="it-IT" dirty="0" smtClean="0"/>
              <a:t>, </a:t>
            </a:r>
            <a:r>
              <a:rPr lang="it-IT" dirty="0" err="1" smtClean="0"/>
              <a:t>erosion</a:t>
            </a:r>
            <a:r>
              <a:rPr lang="it-IT" dirty="0" smtClean="0"/>
              <a:t> of </a:t>
            </a:r>
            <a:r>
              <a:rPr lang="it-IT" dirty="0" err="1" smtClean="0"/>
              <a:t>articular</a:t>
            </a:r>
            <a:r>
              <a:rPr lang="it-IT" dirty="0" smtClean="0"/>
              <a:t> </a:t>
            </a:r>
            <a:r>
              <a:rPr lang="it-IT" dirty="0" err="1" smtClean="0"/>
              <a:t>cartilage</a:t>
            </a:r>
            <a:r>
              <a:rPr lang="it-IT" dirty="0" smtClean="0"/>
              <a:t> and </a:t>
            </a:r>
            <a:r>
              <a:rPr lang="it-IT" dirty="0" err="1" smtClean="0"/>
              <a:t>fibrous</a:t>
            </a:r>
            <a:r>
              <a:rPr lang="it-IT" dirty="0" smtClean="0"/>
              <a:t> </a:t>
            </a:r>
            <a:r>
              <a:rPr lang="it-IT" dirty="0" err="1" smtClean="0"/>
              <a:t>adhesions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530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Gross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Lesion</a:t>
            </a:r>
            <a:r>
              <a:rPr lang="it-IT" dirty="0" smtClean="0"/>
              <a:t> in the </a:t>
            </a:r>
            <a:r>
              <a:rPr lang="it-IT" dirty="0" err="1" smtClean="0"/>
              <a:t>lungs</a:t>
            </a:r>
            <a:r>
              <a:rPr lang="it-IT" dirty="0" smtClean="0"/>
              <a:t> are the </a:t>
            </a:r>
            <a:r>
              <a:rPr lang="it-IT" dirty="0" err="1" smtClean="0"/>
              <a:t>same</a:t>
            </a:r>
            <a:r>
              <a:rPr lang="it-IT" dirty="0" smtClean="0"/>
              <a:t> of </a:t>
            </a:r>
            <a:r>
              <a:rPr lang="it-IT" dirty="0" err="1" smtClean="0"/>
              <a:t>Mhyo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milder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err="1" smtClean="0"/>
              <a:t>Otitis</a:t>
            </a:r>
            <a:r>
              <a:rPr lang="it-IT" dirty="0" smtClean="0"/>
              <a:t> </a:t>
            </a:r>
          </a:p>
          <a:p>
            <a:pPr algn="just"/>
            <a:r>
              <a:rPr lang="it-IT" dirty="0" err="1" smtClean="0"/>
              <a:t>Appearance</a:t>
            </a:r>
            <a:r>
              <a:rPr lang="it-IT" dirty="0" smtClean="0"/>
              <a:t> of </a:t>
            </a:r>
            <a:r>
              <a:rPr lang="it-IT" dirty="0" err="1" smtClean="0"/>
              <a:t>mycoplasmas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the </a:t>
            </a:r>
            <a:r>
              <a:rPr lang="it-IT" dirty="0" err="1" smtClean="0"/>
              <a:t>cilia</a:t>
            </a:r>
            <a:r>
              <a:rPr lang="it-IT" dirty="0" smtClean="0"/>
              <a:t> in the </a:t>
            </a:r>
            <a:r>
              <a:rPr lang="it-IT" dirty="0" err="1" smtClean="0"/>
              <a:t>auditory</a:t>
            </a:r>
            <a:r>
              <a:rPr lang="it-IT" dirty="0" smtClean="0"/>
              <a:t> canal and middle </a:t>
            </a:r>
            <a:r>
              <a:rPr lang="it-IT" dirty="0" err="1" smtClean="0"/>
              <a:t>ear</a:t>
            </a:r>
            <a:r>
              <a:rPr lang="it-IT" dirty="0" smtClean="0"/>
              <a:t>, and </a:t>
            </a:r>
            <a:r>
              <a:rPr lang="it-IT" dirty="0" err="1" smtClean="0"/>
              <a:t>purulent</a:t>
            </a:r>
            <a:r>
              <a:rPr lang="it-IT" dirty="0" smtClean="0"/>
              <a:t> </a:t>
            </a:r>
            <a:r>
              <a:rPr lang="it-IT" dirty="0" err="1" smtClean="0"/>
              <a:t>exudate</a:t>
            </a:r>
            <a:r>
              <a:rPr lang="it-IT" dirty="0" smtClean="0"/>
              <a:t> </a:t>
            </a:r>
            <a:r>
              <a:rPr lang="it-IT" dirty="0" err="1" smtClean="0"/>
              <a:t>fill</a:t>
            </a:r>
            <a:r>
              <a:rPr lang="it-IT" dirty="0" smtClean="0"/>
              <a:t> the middle </a:t>
            </a:r>
            <a:r>
              <a:rPr lang="it-IT" dirty="0" err="1" smtClean="0"/>
              <a:t>ear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014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14000" r="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Mollicutes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algn="just"/>
            <a:r>
              <a:rPr lang="it-IT" dirty="0" smtClean="0"/>
              <a:t>No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wall</a:t>
            </a:r>
            <a:endParaRPr lang="it-IT" dirty="0" smtClean="0"/>
          </a:p>
          <a:p>
            <a:pPr algn="just"/>
            <a:r>
              <a:rPr lang="it-IT" dirty="0" err="1" smtClean="0"/>
              <a:t>Plants</a:t>
            </a:r>
            <a:r>
              <a:rPr lang="it-IT" dirty="0" smtClean="0"/>
              <a:t>, </a:t>
            </a:r>
            <a:r>
              <a:rPr lang="it-IT" dirty="0" err="1" smtClean="0"/>
              <a:t>animals</a:t>
            </a:r>
            <a:r>
              <a:rPr lang="it-IT" dirty="0" smtClean="0"/>
              <a:t>, </a:t>
            </a:r>
            <a:r>
              <a:rPr lang="it-IT" dirty="0" err="1" smtClean="0"/>
              <a:t>humans</a:t>
            </a:r>
            <a:endParaRPr lang="it-IT" dirty="0" smtClean="0"/>
          </a:p>
          <a:p>
            <a:pPr algn="just"/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Gram</a:t>
            </a:r>
            <a:r>
              <a:rPr lang="it-IT" dirty="0" smtClean="0"/>
              <a:t> +, small </a:t>
            </a:r>
            <a:r>
              <a:rPr lang="it-IT" dirty="0" err="1" smtClean="0"/>
              <a:t>genomes</a:t>
            </a:r>
            <a:r>
              <a:rPr lang="it-IT" dirty="0" smtClean="0"/>
              <a:t>, no </a:t>
            </a:r>
            <a:r>
              <a:rPr lang="it-IT" dirty="0" err="1" smtClean="0"/>
              <a:t>biosynthetic</a:t>
            </a:r>
            <a:r>
              <a:rPr lang="it-IT" dirty="0" smtClean="0"/>
              <a:t> </a:t>
            </a:r>
            <a:r>
              <a:rPr lang="it-IT" dirty="0" err="1" smtClean="0"/>
              <a:t>pathways</a:t>
            </a:r>
            <a:r>
              <a:rPr lang="it-IT" dirty="0" smtClean="0"/>
              <a:t> -&gt; amino </a:t>
            </a:r>
            <a:r>
              <a:rPr lang="it-IT" dirty="0" err="1" smtClean="0"/>
              <a:t>acids</a:t>
            </a:r>
            <a:r>
              <a:rPr lang="it-IT" dirty="0" smtClean="0"/>
              <a:t>, </a:t>
            </a:r>
            <a:r>
              <a:rPr lang="it-IT" dirty="0" err="1" smtClean="0"/>
              <a:t>purines</a:t>
            </a:r>
            <a:r>
              <a:rPr lang="it-IT" dirty="0" smtClean="0"/>
              <a:t>, </a:t>
            </a:r>
            <a:r>
              <a:rPr lang="it-IT" dirty="0" err="1" smtClean="0"/>
              <a:t>pyrimidines</a:t>
            </a:r>
            <a:r>
              <a:rPr lang="it-IT" dirty="0" smtClean="0"/>
              <a:t>, and membrane </a:t>
            </a:r>
            <a:r>
              <a:rPr lang="it-IT" dirty="0" err="1" smtClean="0"/>
              <a:t>components</a:t>
            </a:r>
            <a:r>
              <a:rPr lang="it-IT" dirty="0" smtClean="0"/>
              <a:t> from </a:t>
            </a:r>
            <a:r>
              <a:rPr lang="it-IT" dirty="0" err="1" smtClean="0"/>
              <a:t>growth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11023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Diagnosis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Slinical</a:t>
            </a:r>
            <a:r>
              <a:rPr lang="it-IT" dirty="0" smtClean="0"/>
              <a:t> </a:t>
            </a:r>
            <a:r>
              <a:rPr lang="it-IT" dirty="0" err="1" smtClean="0"/>
              <a:t>signs</a:t>
            </a:r>
            <a:r>
              <a:rPr lang="it-IT" dirty="0" smtClean="0"/>
              <a:t> and </a:t>
            </a:r>
            <a:r>
              <a:rPr lang="it-IT" dirty="0" err="1" smtClean="0"/>
              <a:t>gross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endParaRPr lang="it-IT" dirty="0" smtClean="0"/>
          </a:p>
          <a:p>
            <a:pPr algn="just"/>
            <a:r>
              <a:rPr lang="it-IT" dirty="0" smtClean="0"/>
              <a:t>Culture or </a:t>
            </a:r>
            <a:r>
              <a:rPr lang="it-IT" dirty="0" err="1" smtClean="0"/>
              <a:t>molecular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on </a:t>
            </a:r>
            <a:r>
              <a:rPr lang="it-IT" dirty="0" err="1" smtClean="0"/>
              <a:t>samples</a:t>
            </a:r>
            <a:r>
              <a:rPr lang="it-IT" dirty="0" smtClean="0"/>
              <a:t> from </a:t>
            </a:r>
            <a:r>
              <a:rPr lang="it-IT" dirty="0" err="1" smtClean="0"/>
              <a:t>untreated</a:t>
            </a:r>
            <a:r>
              <a:rPr lang="it-IT" dirty="0" smtClean="0"/>
              <a:t> </a:t>
            </a:r>
            <a:r>
              <a:rPr lang="it-IT" dirty="0" err="1" smtClean="0"/>
              <a:t>animals</a:t>
            </a:r>
            <a:r>
              <a:rPr lang="it-IT" dirty="0" smtClean="0"/>
              <a:t> with acute or subacute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signs</a:t>
            </a:r>
            <a:r>
              <a:rPr lang="it-IT" dirty="0" smtClean="0"/>
              <a:t> (</a:t>
            </a:r>
            <a:r>
              <a:rPr lang="it-IT" dirty="0" err="1" smtClean="0"/>
              <a:t>swab</a:t>
            </a:r>
            <a:r>
              <a:rPr lang="it-IT" dirty="0" smtClean="0"/>
              <a:t> of </a:t>
            </a:r>
            <a:r>
              <a:rPr lang="it-IT" dirty="0" err="1" smtClean="0"/>
              <a:t>serosal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 or </a:t>
            </a:r>
            <a:r>
              <a:rPr lang="it-IT" dirty="0" err="1" smtClean="0"/>
              <a:t>joints</a:t>
            </a:r>
            <a:r>
              <a:rPr lang="it-IT" dirty="0" smtClean="0"/>
              <a:t> with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exudate</a:t>
            </a:r>
            <a:r>
              <a:rPr lang="it-IT" dirty="0" smtClean="0"/>
              <a:t> or </a:t>
            </a:r>
            <a:r>
              <a:rPr lang="it-IT" dirty="0" err="1" smtClean="0"/>
              <a:t>fibrin</a:t>
            </a:r>
            <a:r>
              <a:rPr lang="it-IT" dirty="0" smtClean="0"/>
              <a:t> from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locations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PCR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4659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Treatment and </a:t>
            </a:r>
            <a:r>
              <a:rPr lang="it-IT" dirty="0" err="1" smtClean="0"/>
              <a:t>prevention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Tylosin</a:t>
            </a:r>
            <a:r>
              <a:rPr lang="it-IT" dirty="0" smtClean="0"/>
              <a:t> or </a:t>
            </a:r>
            <a:r>
              <a:rPr lang="it-IT" dirty="0" err="1" smtClean="0"/>
              <a:t>lincomycin</a:t>
            </a:r>
            <a:endParaRPr lang="it-IT" dirty="0" smtClean="0"/>
          </a:p>
          <a:p>
            <a:pPr algn="just"/>
            <a:r>
              <a:rPr lang="it-IT" dirty="0" err="1" smtClean="0"/>
              <a:t>Preventin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predispose the </a:t>
            </a:r>
            <a:r>
              <a:rPr lang="it-IT" dirty="0" err="1" smtClean="0"/>
              <a:t>animal</a:t>
            </a:r>
            <a:endParaRPr lang="it-IT" dirty="0" smtClean="0"/>
          </a:p>
          <a:p>
            <a:pPr algn="just"/>
            <a:r>
              <a:rPr lang="it-IT" dirty="0" smtClean="0"/>
              <a:t>NO VACCINE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4714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it-IT" i="1" dirty="0" err="1" smtClean="0"/>
              <a:t>Mycoplasma</a:t>
            </a:r>
            <a:r>
              <a:rPr lang="it-IT" i="1" dirty="0" smtClean="0"/>
              <a:t> </a:t>
            </a:r>
            <a:r>
              <a:rPr lang="it-IT" i="1" dirty="0" err="1" smtClean="0"/>
              <a:t>Hyosynoviae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“Cause of </a:t>
            </a:r>
            <a:r>
              <a:rPr lang="it-IT" dirty="0" err="1" smtClean="0"/>
              <a:t>arthritis</a:t>
            </a:r>
            <a:r>
              <a:rPr lang="it-IT" dirty="0" smtClean="0"/>
              <a:t>”</a:t>
            </a:r>
          </a:p>
          <a:p>
            <a:pPr marL="0" indent="0" algn="just">
              <a:buNone/>
            </a:pPr>
            <a:r>
              <a:rPr lang="it-IT" dirty="0" err="1" smtClean="0"/>
              <a:t>Mhs</a:t>
            </a:r>
            <a:r>
              <a:rPr lang="it-IT" dirty="0" smtClean="0"/>
              <a:t> </a:t>
            </a:r>
            <a:r>
              <a:rPr lang="it-IT" dirty="0" err="1" smtClean="0"/>
              <a:t>colonizes</a:t>
            </a:r>
            <a:r>
              <a:rPr lang="it-IT" dirty="0" smtClean="0"/>
              <a:t> the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tract</a:t>
            </a:r>
            <a:r>
              <a:rPr lang="it-IT" dirty="0" smtClean="0"/>
              <a:t> of </a:t>
            </a:r>
            <a:r>
              <a:rPr lang="it-IT" dirty="0" err="1" smtClean="0"/>
              <a:t>pigs</a:t>
            </a:r>
            <a:r>
              <a:rPr lang="it-IT" dirty="0" smtClean="0"/>
              <a:t>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located</a:t>
            </a:r>
            <a:r>
              <a:rPr lang="it-IT" dirty="0" smtClean="0"/>
              <a:t> in the </a:t>
            </a:r>
            <a:r>
              <a:rPr lang="it-IT" dirty="0" err="1" smtClean="0"/>
              <a:t>upper</a:t>
            </a:r>
            <a:r>
              <a:rPr lang="it-IT" dirty="0" smtClean="0"/>
              <a:t> </a:t>
            </a:r>
            <a:r>
              <a:rPr lang="it-IT" dirty="0" err="1" smtClean="0"/>
              <a:t>portions</a:t>
            </a:r>
            <a:r>
              <a:rPr lang="it-IT" dirty="0" smtClean="0"/>
              <a:t>. The </a:t>
            </a:r>
            <a:r>
              <a:rPr lang="it-IT" dirty="0" err="1" smtClean="0"/>
              <a:t>organism</a:t>
            </a:r>
            <a:r>
              <a:rPr lang="it-IT" dirty="0" smtClean="0"/>
              <a:t> can </a:t>
            </a:r>
            <a:r>
              <a:rPr lang="it-IT" dirty="0" err="1" smtClean="0"/>
              <a:t>persist</a:t>
            </a:r>
            <a:r>
              <a:rPr lang="it-IT" dirty="0" smtClean="0"/>
              <a:t> in </a:t>
            </a:r>
            <a:r>
              <a:rPr lang="it-IT" dirty="0" err="1" smtClean="0"/>
              <a:t>carrier</a:t>
            </a:r>
            <a:r>
              <a:rPr lang="it-IT" dirty="0" smtClean="0"/>
              <a:t> </a:t>
            </a:r>
            <a:r>
              <a:rPr lang="it-IT" dirty="0" err="1" smtClean="0"/>
              <a:t>swine</a:t>
            </a:r>
            <a:r>
              <a:rPr lang="it-IT" dirty="0" smtClean="0"/>
              <a:t> </a:t>
            </a:r>
            <a:r>
              <a:rPr lang="it-IT" dirty="0" err="1" smtClean="0"/>
              <a:t>indefinitely</a:t>
            </a:r>
            <a:r>
              <a:rPr lang="it-IT" dirty="0" smtClean="0"/>
              <a:t> in the </a:t>
            </a:r>
            <a:r>
              <a:rPr lang="it-IT" dirty="0" err="1" smtClean="0"/>
              <a:t>tonsils</a:t>
            </a:r>
            <a:endParaRPr lang="it-IT" dirty="0" smtClean="0"/>
          </a:p>
          <a:p>
            <a:pPr algn="just"/>
            <a:r>
              <a:rPr lang="it-IT" dirty="0" smtClean="0"/>
              <a:t>In </a:t>
            </a:r>
            <a:r>
              <a:rPr lang="it-IT" dirty="0" err="1" smtClean="0"/>
              <a:t>infected</a:t>
            </a:r>
            <a:r>
              <a:rPr lang="it-IT" dirty="0" smtClean="0"/>
              <a:t> </a:t>
            </a:r>
            <a:r>
              <a:rPr lang="it-IT" dirty="0" err="1" smtClean="0"/>
              <a:t>sow</a:t>
            </a:r>
            <a:r>
              <a:rPr lang="it-IT" dirty="0" smtClean="0"/>
              <a:t> the </a:t>
            </a:r>
            <a:r>
              <a:rPr lang="it-IT" dirty="0" err="1" smtClean="0"/>
              <a:t>organism</a:t>
            </a:r>
            <a:r>
              <a:rPr lang="it-IT" dirty="0" smtClean="0"/>
              <a:t> IS NOT TRANSMITTED TO PIGS UNTIL 4-8 weeks </a:t>
            </a:r>
            <a:r>
              <a:rPr lang="it-IT" dirty="0" err="1" smtClean="0"/>
              <a:t>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9824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Pathogenesis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Acute </a:t>
            </a:r>
            <a:r>
              <a:rPr lang="it-IT" dirty="0" err="1" smtClean="0"/>
              <a:t>phase</a:t>
            </a:r>
            <a:endParaRPr lang="it-IT" dirty="0" smtClean="0"/>
          </a:p>
          <a:p>
            <a:pPr algn="just"/>
            <a:r>
              <a:rPr lang="it-IT" dirty="0" smtClean="0"/>
              <a:t> </a:t>
            </a:r>
            <a:r>
              <a:rPr lang="it-IT" dirty="0" err="1" smtClean="0"/>
              <a:t>lasts</a:t>
            </a:r>
            <a:r>
              <a:rPr lang="it-IT" dirty="0" smtClean="0"/>
              <a:t> 1-2 weeks (the </a:t>
            </a:r>
            <a:r>
              <a:rPr lang="it-IT" dirty="0" err="1" smtClean="0"/>
              <a:t>organism</a:t>
            </a:r>
            <a:r>
              <a:rPr lang="it-IT" dirty="0" smtClean="0"/>
              <a:t> </a:t>
            </a:r>
            <a:r>
              <a:rPr lang="it-IT" dirty="0" err="1" smtClean="0"/>
              <a:t>sprea</a:t>
            </a:r>
            <a:r>
              <a:rPr lang="it-IT" dirty="0" smtClean="0"/>
              <a:t> to the </a:t>
            </a:r>
            <a:r>
              <a:rPr lang="it-IT" dirty="0" err="1" smtClean="0"/>
              <a:t>joints</a:t>
            </a:r>
            <a:r>
              <a:rPr lang="it-IT" dirty="0" smtClean="0"/>
              <a:t> and </a:t>
            </a:r>
            <a:r>
              <a:rPr lang="it-IT" dirty="0" err="1" smtClean="0"/>
              <a:t>tissues</a:t>
            </a:r>
            <a:r>
              <a:rPr lang="it-IT" dirty="0" smtClean="0"/>
              <a:t> </a:t>
            </a:r>
            <a:r>
              <a:rPr lang="it-IT" dirty="0" err="1" smtClean="0"/>
              <a:t>throughout</a:t>
            </a:r>
            <a:r>
              <a:rPr lang="it-IT" dirty="0" smtClean="0"/>
              <a:t> the body) and </a:t>
            </a:r>
            <a:r>
              <a:rPr lang="it-IT" dirty="0" err="1" smtClean="0"/>
              <a:t>occurs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1-2 weeks from the </a:t>
            </a:r>
            <a:r>
              <a:rPr lang="it-IT" dirty="0" err="1" smtClean="0"/>
              <a:t>lameness</a:t>
            </a:r>
            <a:r>
              <a:rPr lang="it-IT" dirty="0" smtClean="0"/>
              <a:t> and </a:t>
            </a:r>
            <a:r>
              <a:rPr lang="it-IT" dirty="0" err="1" smtClean="0"/>
              <a:t>typically</a:t>
            </a:r>
            <a:r>
              <a:rPr lang="it-IT" dirty="0" smtClean="0"/>
              <a:t> 2-3 weeks PI</a:t>
            </a:r>
          </a:p>
          <a:p>
            <a:pPr algn="just"/>
            <a:r>
              <a:rPr lang="it-IT" dirty="0" err="1" smtClean="0"/>
              <a:t>Incubation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r>
              <a:rPr lang="it-IT" dirty="0" smtClean="0"/>
              <a:t> of </a:t>
            </a:r>
            <a:r>
              <a:rPr lang="it-IT" dirty="0" err="1" smtClean="0"/>
              <a:t>arthritis</a:t>
            </a:r>
            <a:r>
              <a:rPr lang="it-IT" dirty="0" smtClean="0"/>
              <a:t>: 4-9 </a:t>
            </a:r>
            <a:r>
              <a:rPr lang="it-IT" dirty="0" err="1" smtClean="0"/>
              <a:t>day</a:t>
            </a:r>
            <a:r>
              <a:rPr lang="it-IT" dirty="0" smtClean="0"/>
              <a:t> PI</a:t>
            </a:r>
          </a:p>
          <a:p>
            <a:pPr marL="0" indent="0" algn="just">
              <a:buNone/>
            </a:pPr>
            <a:r>
              <a:rPr lang="it-IT" dirty="0" smtClean="0"/>
              <a:t>Subacute and </a:t>
            </a: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endParaRPr lang="it-IT" dirty="0" smtClean="0"/>
          </a:p>
          <a:p>
            <a:pPr algn="just"/>
            <a:r>
              <a:rPr lang="it-IT" dirty="0" smtClean="0"/>
              <a:t>3-16 weeks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arthritis</a:t>
            </a:r>
            <a:endParaRPr lang="it-IT" dirty="0" smtClean="0"/>
          </a:p>
          <a:p>
            <a:pPr algn="just"/>
            <a:r>
              <a:rPr lang="it-IT" dirty="0" err="1" smtClean="0"/>
              <a:t>Tonsils</a:t>
            </a:r>
            <a:r>
              <a:rPr lang="it-IT" dirty="0" smtClean="0"/>
              <a:t> and </a:t>
            </a:r>
            <a:r>
              <a:rPr lang="it-IT" dirty="0" err="1" smtClean="0"/>
              <a:t>lympho</a:t>
            </a:r>
            <a:r>
              <a:rPr lang="it-IT" dirty="0" smtClean="0"/>
              <a:t> </a:t>
            </a:r>
            <a:r>
              <a:rPr lang="it-IT" dirty="0" err="1" smtClean="0"/>
              <a:t>nodes</a:t>
            </a:r>
            <a:r>
              <a:rPr lang="it-IT" dirty="0" smtClean="0"/>
              <a:t> </a:t>
            </a:r>
            <a:r>
              <a:rPr lang="it-IT" dirty="0" err="1" smtClean="0"/>
              <a:t>remain</a:t>
            </a:r>
            <a:r>
              <a:rPr lang="it-IT" dirty="0" smtClean="0"/>
              <a:t> </a:t>
            </a:r>
            <a:r>
              <a:rPr lang="it-IT" dirty="0" err="1" smtClean="0"/>
              <a:t>infected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79734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Acutely</a:t>
            </a:r>
            <a:r>
              <a:rPr lang="it-IT" dirty="0" smtClean="0"/>
              <a:t> </a:t>
            </a:r>
            <a:r>
              <a:rPr lang="it-IT" dirty="0" err="1" smtClean="0"/>
              <a:t>lameness</a:t>
            </a:r>
            <a:r>
              <a:rPr lang="it-IT" dirty="0" smtClean="0"/>
              <a:t> (3-5 </a:t>
            </a:r>
            <a:r>
              <a:rPr lang="it-IT" dirty="0" err="1" smtClean="0"/>
              <a:t>month-old</a:t>
            </a:r>
            <a:r>
              <a:rPr lang="it-IT" dirty="0" smtClean="0"/>
              <a:t> </a:t>
            </a:r>
            <a:r>
              <a:rPr lang="it-IT" dirty="0" err="1" smtClean="0"/>
              <a:t>pigs</a:t>
            </a:r>
            <a:r>
              <a:rPr lang="it-IT" dirty="0" smtClean="0"/>
              <a:t>)</a:t>
            </a:r>
          </a:p>
          <a:p>
            <a:pPr algn="just"/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rectal</a:t>
            </a:r>
            <a:r>
              <a:rPr lang="it-IT" dirty="0" smtClean="0"/>
              <a:t> temperature. </a:t>
            </a:r>
            <a:r>
              <a:rPr lang="it-IT" dirty="0" err="1" smtClean="0"/>
              <a:t>Slight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r>
              <a:rPr lang="it-IT" dirty="0" smtClean="0"/>
              <a:t> in appetite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laid</a:t>
            </a:r>
            <a:r>
              <a:rPr lang="it-IT" dirty="0" smtClean="0"/>
              <a:t> to </a:t>
            </a:r>
            <a:r>
              <a:rPr lang="it-IT" dirty="0" err="1" smtClean="0"/>
              <a:t>weight</a:t>
            </a:r>
            <a:r>
              <a:rPr lang="it-IT" dirty="0" smtClean="0"/>
              <a:t> </a:t>
            </a:r>
            <a:r>
              <a:rPr lang="it-IT" dirty="0" err="1" smtClean="0"/>
              <a:t>loss</a:t>
            </a:r>
            <a:endParaRPr lang="it-IT" dirty="0" smtClean="0"/>
          </a:p>
          <a:p>
            <a:pPr algn="just"/>
            <a:r>
              <a:rPr lang="it-IT" dirty="0" err="1" smtClean="0"/>
              <a:t>Joints</a:t>
            </a:r>
            <a:r>
              <a:rPr lang="it-IT" dirty="0" smtClean="0"/>
              <a:t> </a:t>
            </a:r>
            <a:r>
              <a:rPr lang="it-IT" dirty="0" err="1" smtClean="0"/>
              <a:t>normal</a:t>
            </a:r>
            <a:r>
              <a:rPr lang="it-IT" dirty="0" smtClean="0"/>
              <a:t> or </a:t>
            </a:r>
            <a:r>
              <a:rPr lang="it-IT" dirty="0" err="1" smtClean="0"/>
              <a:t>swollen</a:t>
            </a:r>
            <a:r>
              <a:rPr lang="it-IT" dirty="0" smtClean="0"/>
              <a:t>, soft and </a:t>
            </a:r>
            <a:r>
              <a:rPr lang="it-IT" dirty="0" err="1" smtClean="0"/>
              <a:t>fluctuating</a:t>
            </a:r>
            <a:endParaRPr lang="it-IT" dirty="0" smtClean="0"/>
          </a:p>
          <a:p>
            <a:pPr algn="just"/>
            <a:r>
              <a:rPr lang="it-IT" dirty="0" smtClean="0"/>
              <a:t>Acute </a:t>
            </a:r>
            <a:r>
              <a:rPr lang="it-IT" dirty="0" err="1" smtClean="0"/>
              <a:t>sign</a:t>
            </a:r>
            <a:r>
              <a:rPr lang="it-IT" dirty="0" smtClean="0"/>
              <a:t> </a:t>
            </a:r>
            <a:r>
              <a:rPr lang="it-IT" dirty="0" err="1" smtClean="0"/>
              <a:t>lasts</a:t>
            </a:r>
            <a:r>
              <a:rPr lang="it-IT" dirty="0" smtClean="0"/>
              <a:t> 3-10 </a:t>
            </a:r>
            <a:r>
              <a:rPr lang="it-IT" dirty="0" err="1" smtClean="0"/>
              <a:t>days</a:t>
            </a:r>
            <a:endParaRPr lang="it-IT" dirty="0" smtClean="0"/>
          </a:p>
          <a:p>
            <a:pPr algn="just"/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mortality</a:t>
            </a:r>
            <a:r>
              <a:rPr lang="it-IT" dirty="0" smtClean="0"/>
              <a:t>, 1-50% </a:t>
            </a:r>
            <a:r>
              <a:rPr lang="it-IT" dirty="0" err="1" smtClean="0"/>
              <a:t>morbility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3665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Gross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err="1" smtClean="0"/>
              <a:t>Proliferation</a:t>
            </a:r>
            <a:r>
              <a:rPr lang="it-IT" dirty="0" smtClean="0"/>
              <a:t>, </a:t>
            </a:r>
            <a:r>
              <a:rPr lang="it-IT" dirty="0" err="1" smtClean="0"/>
              <a:t>swelling</a:t>
            </a:r>
            <a:r>
              <a:rPr lang="it-IT" dirty="0" smtClean="0"/>
              <a:t>, edema, and </a:t>
            </a:r>
            <a:r>
              <a:rPr lang="it-IT" dirty="0" err="1" smtClean="0"/>
              <a:t>hyperemia</a:t>
            </a:r>
            <a:r>
              <a:rPr lang="it-IT" dirty="0" smtClean="0"/>
              <a:t> of </a:t>
            </a:r>
            <a:r>
              <a:rPr lang="it-IT" dirty="0" err="1" smtClean="0"/>
              <a:t>synovial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r>
              <a:rPr lang="it-IT" dirty="0" smtClean="0"/>
              <a:t> in </a:t>
            </a:r>
            <a:r>
              <a:rPr lang="it-IT" dirty="0" err="1" smtClean="0"/>
              <a:t>infected</a:t>
            </a:r>
            <a:r>
              <a:rPr lang="it-IT" dirty="0" smtClean="0"/>
              <a:t> </a:t>
            </a:r>
            <a:r>
              <a:rPr lang="it-IT" dirty="0" err="1" smtClean="0"/>
              <a:t>joints</a:t>
            </a:r>
            <a:endParaRPr lang="it-IT" dirty="0" smtClean="0"/>
          </a:p>
          <a:p>
            <a:pPr algn="just"/>
            <a:r>
              <a:rPr lang="it-IT" dirty="0" smtClean="0"/>
              <a:t>Small </a:t>
            </a:r>
            <a:r>
              <a:rPr lang="it-IT" dirty="0" err="1" smtClean="0"/>
              <a:t>amount</a:t>
            </a:r>
            <a:r>
              <a:rPr lang="it-IT" dirty="0" smtClean="0"/>
              <a:t> of </a:t>
            </a:r>
            <a:r>
              <a:rPr lang="it-IT" dirty="0" err="1" smtClean="0"/>
              <a:t>fibrinous</a:t>
            </a:r>
            <a:r>
              <a:rPr lang="it-IT" dirty="0" smtClean="0"/>
              <a:t> or </a:t>
            </a:r>
            <a:r>
              <a:rPr lang="it-IT" dirty="0" err="1" smtClean="0"/>
              <a:t>fibrinopurulent</a:t>
            </a:r>
            <a:r>
              <a:rPr lang="it-IT" dirty="0" smtClean="0"/>
              <a:t> </a:t>
            </a:r>
            <a:r>
              <a:rPr lang="it-IT" dirty="0" err="1" smtClean="0"/>
              <a:t>exudate</a:t>
            </a:r>
            <a:r>
              <a:rPr lang="it-IT" dirty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coat</a:t>
            </a:r>
            <a:r>
              <a:rPr lang="it-IT" dirty="0" smtClean="0"/>
              <a:t> </a:t>
            </a:r>
            <a:r>
              <a:rPr lang="it-IT" dirty="0" err="1" smtClean="0"/>
              <a:t>synovial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endParaRPr lang="it-IT" dirty="0" smtClean="0"/>
          </a:p>
          <a:p>
            <a:pPr algn="just"/>
            <a:r>
              <a:rPr lang="it-IT" dirty="0" err="1" smtClean="0"/>
              <a:t>Increased</a:t>
            </a:r>
            <a:r>
              <a:rPr lang="it-IT" dirty="0" smtClean="0"/>
              <a:t> volume of </a:t>
            </a:r>
            <a:r>
              <a:rPr lang="it-IT" dirty="0" err="1" smtClean="0"/>
              <a:t>synovial</a:t>
            </a:r>
            <a:r>
              <a:rPr lang="it-IT" dirty="0" smtClean="0"/>
              <a:t> </a:t>
            </a:r>
            <a:r>
              <a:rPr lang="it-IT" dirty="0" err="1" smtClean="0"/>
              <a:t>fluid</a:t>
            </a:r>
            <a:r>
              <a:rPr lang="it-IT" dirty="0" smtClean="0"/>
              <a:t> (</a:t>
            </a:r>
            <a:r>
              <a:rPr lang="it-IT" dirty="0" err="1" smtClean="0"/>
              <a:t>serofibrinous</a:t>
            </a:r>
            <a:r>
              <a:rPr lang="it-IT" dirty="0" smtClean="0"/>
              <a:t>, </a:t>
            </a:r>
            <a:r>
              <a:rPr lang="it-IT" dirty="0" err="1" smtClean="0"/>
              <a:t>serosanguinous</a:t>
            </a:r>
            <a:r>
              <a:rPr lang="it-IT" dirty="0" smtClean="0"/>
              <a:t> or </a:t>
            </a:r>
            <a:r>
              <a:rPr lang="it-IT" dirty="0" err="1" smtClean="0"/>
              <a:t>cloudy</a:t>
            </a:r>
            <a:r>
              <a:rPr lang="it-IT" dirty="0" smtClean="0"/>
              <a:t> and </a:t>
            </a:r>
            <a:r>
              <a:rPr lang="it-IT" dirty="0" err="1" smtClean="0"/>
              <a:t>brownish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Edema of </a:t>
            </a:r>
            <a:r>
              <a:rPr lang="it-IT" dirty="0" err="1" smtClean="0"/>
              <a:t>periarticular</a:t>
            </a:r>
            <a:r>
              <a:rPr lang="it-IT" dirty="0" smtClean="0"/>
              <a:t> </a:t>
            </a:r>
            <a:r>
              <a:rPr lang="it-IT" dirty="0" err="1" smtClean="0"/>
              <a:t>tissues</a:t>
            </a:r>
            <a:r>
              <a:rPr lang="it-IT" dirty="0" smtClean="0"/>
              <a:t> </a:t>
            </a:r>
            <a:r>
              <a:rPr lang="it-IT" dirty="0" err="1" smtClean="0"/>
              <a:t>surrounding</a:t>
            </a:r>
            <a:r>
              <a:rPr lang="it-IT" dirty="0" smtClean="0"/>
              <a:t> the </a:t>
            </a:r>
            <a:r>
              <a:rPr lang="it-IT" dirty="0" err="1" smtClean="0"/>
              <a:t>affected</a:t>
            </a:r>
            <a:r>
              <a:rPr lang="it-IT" dirty="0" smtClean="0"/>
              <a:t> </a:t>
            </a:r>
            <a:r>
              <a:rPr lang="it-IT" dirty="0" err="1" smtClean="0"/>
              <a:t>joints</a:t>
            </a:r>
            <a:endParaRPr lang="it-IT" dirty="0" smtClean="0"/>
          </a:p>
          <a:p>
            <a:pPr algn="just"/>
            <a:r>
              <a:rPr lang="it-IT" dirty="0" smtClean="0"/>
              <a:t>In </a:t>
            </a: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phases</a:t>
            </a:r>
            <a:r>
              <a:rPr lang="it-IT" dirty="0" smtClean="0"/>
              <a:t>: </a:t>
            </a:r>
            <a:r>
              <a:rPr lang="it-IT" dirty="0" err="1" smtClean="0"/>
              <a:t>joints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thickened</a:t>
            </a:r>
            <a:r>
              <a:rPr lang="it-IT" dirty="0" smtClean="0"/>
              <a:t> by </a:t>
            </a:r>
            <a:r>
              <a:rPr lang="it-IT" dirty="0" err="1" smtClean="0"/>
              <a:t>fibrosis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3221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Microscopic</a:t>
            </a:r>
            <a:r>
              <a:rPr lang="it-IT" dirty="0" smtClean="0"/>
              <a:t> </a:t>
            </a:r>
            <a:r>
              <a:rPr lang="it-IT" dirty="0" err="1" smtClean="0"/>
              <a:t>lesions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algn="just"/>
            <a:r>
              <a:rPr lang="it-IT" dirty="0" smtClean="0"/>
              <a:t>Acute </a:t>
            </a:r>
            <a:r>
              <a:rPr lang="it-IT" dirty="0" err="1" smtClean="0"/>
              <a:t>lesion</a:t>
            </a:r>
            <a:r>
              <a:rPr lang="it-IT" dirty="0" smtClean="0"/>
              <a:t> in </a:t>
            </a:r>
            <a:r>
              <a:rPr lang="it-IT" dirty="0" err="1" smtClean="0"/>
              <a:t>synovial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r>
              <a:rPr lang="it-IT" dirty="0" smtClean="0"/>
              <a:t> with edema, </a:t>
            </a:r>
            <a:r>
              <a:rPr lang="it-IT" dirty="0" err="1" smtClean="0"/>
              <a:t>hyperemia</a:t>
            </a:r>
            <a:r>
              <a:rPr lang="it-IT" dirty="0" smtClean="0"/>
              <a:t>, </a:t>
            </a:r>
            <a:r>
              <a:rPr lang="it-IT" dirty="0" err="1" smtClean="0"/>
              <a:t>hyperplasia</a:t>
            </a:r>
            <a:r>
              <a:rPr lang="it-IT" dirty="0" smtClean="0"/>
              <a:t> of </a:t>
            </a:r>
            <a:r>
              <a:rPr lang="it-IT" dirty="0" err="1" smtClean="0"/>
              <a:t>synovial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, and </a:t>
            </a:r>
            <a:r>
              <a:rPr lang="it-IT" dirty="0" err="1" smtClean="0"/>
              <a:t>perivascular</a:t>
            </a:r>
            <a:r>
              <a:rPr lang="it-IT" dirty="0" smtClean="0"/>
              <a:t> </a:t>
            </a:r>
            <a:r>
              <a:rPr lang="it-IT" dirty="0" err="1" smtClean="0"/>
              <a:t>infiltration</a:t>
            </a:r>
            <a:r>
              <a:rPr lang="it-IT" dirty="0" smtClean="0"/>
              <a:t> with </a:t>
            </a:r>
            <a:r>
              <a:rPr lang="it-IT" dirty="0" err="1" smtClean="0"/>
              <a:t>lymphocytes</a:t>
            </a:r>
            <a:r>
              <a:rPr lang="it-IT" dirty="0" smtClean="0"/>
              <a:t>, plasma </a:t>
            </a:r>
            <a:r>
              <a:rPr lang="it-IT" dirty="0" err="1" smtClean="0"/>
              <a:t>cells</a:t>
            </a:r>
            <a:r>
              <a:rPr lang="it-IT" dirty="0" smtClean="0"/>
              <a:t> and </a:t>
            </a:r>
            <a:r>
              <a:rPr lang="it-IT" dirty="0" err="1" smtClean="0"/>
              <a:t>macrophages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4458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Diagnosis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Culture or PCR on joint </a:t>
            </a:r>
            <a:r>
              <a:rPr lang="it-IT" dirty="0" err="1" smtClean="0"/>
              <a:t>fluid</a:t>
            </a:r>
            <a:r>
              <a:rPr lang="it-IT" dirty="0" smtClean="0"/>
              <a:t> or </a:t>
            </a:r>
            <a:r>
              <a:rPr lang="it-IT" dirty="0" err="1" smtClean="0"/>
              <a:t>synovial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r>
              <a:rPr lang="it-IT" dirty="0" smtClean="0"/>
              <a:t> </a:t>
            </a:r>
            <a:r>
              <a:rPr lang="it-IT" dirty="0" err="1" smtClean="0"/>
              <a:t>aseptically</a:t>
            </a:r>
            <a:r>
              <a:rPr lang="it-IT" dirty="0" smtClean="0"/>
              <a:t> </a:t>
            </a:r>
            <a:r>
              <a:rPr lang="it-IT" dirty="0" err="1" smtClean="0"/>
              <a:t>collected</a:t>
            </a:r>
            <a:r>
              <a:rPr lang="it-IT" dirty="0" smtClean="0"/>
              <a:t> from </a:t>
            </a:r>
            <a:r>
              <a:rPr lang="it-IT" dirty="0" err="1" smtClean="0"/>
              <a:t>affected</a:t>
            </a:r>
            <a:r>
              <a:rPr lang="it-IT" dirty="0" smtClean="0"/>
              <a:t> </a:t>
            </a:r>
            <a:r>
              <a:rPr lang="it-IT" dirty="0" err="1" smtClean="0"/>
              <a:t>joints</a:t>
            </a:r>
            <a:r>
              <a:rPr lang="it-IT" dirty="0" smtClean="0"/>
              <a:t> in </a:t>
            </a:r>
            <a:r>
              <a:rPr lang="it-IT" dirty="0" err="1" smtClean="0"/>
              <a:t>acutely</a:t>
            </a:r>
            <a:r>
              <a:rPr lang="it-IT" dirty="0" smtClean="0"/>
              <a:t> lame </a:t>
            </a:r>
            <a:r>
              <a:rPr lang="it-IT" dirty="0" err="1" smtClean="0"/>
              <a:t>untreated</a:t>
            </a:r>
            <a:r>
              <a:rPr lang="it-IT" dirty="0" smtClean="0"/>
              <a:t> </a:t>
            </a:r>
            <a:r>
              <a:rPr lang="it-IT" dirty="0" err="1" smtClean="0"/>
              <a:t>animals</a:t>
            </a:r>
            <a:endParaRPr lang="it-IT" dirty="0" smtClean="0"/>
          </a:p>
          <a:p>
            <a:pPr algn="just"/>
            <a:r>
              <a:rPr lang="it-IT" dirty="0" err="1" smtClean="0"/>
              <a:t>Serology</a:t>
            </a:r>
            <a:r>
              <a:rPr lang="it-IT" dirty="0" smtClean="0"/>
              <a:t>: </a:t>
            </a:r>
            <a:r>
              <a:rPr lang="it-IT" dirty="0" err="1" smtClean="0"/>
              <a:t>complement</a:t>
            </a:r>
            <a:r>
              <a:rPr lang="it-IT" dirty="0" smtClean="0"/>
              <a:t> </a:t>
            </a:r>
            <a:r>
              <a:rPr lang="it-IT" dirty="0" err="1" smtClean="0"/>
              <a:t>fixation</a:t>
            </a:r>
            <a:r>
              <a:rPr lang="it-IT" dirty="0" smtClean="0"/>
              <a:t> </a:t>
            </a:r>
            <a:r>
              <a:rPr lang="it-IT" dirty="0" err="1" smtClean="0"/>
              <a:t>assay</a:t>
            </a:r>
            <a:r>
              <a:rPr lang="it-IT" dirty="0" smtClean="0"/>
              <a:t> and ELISA on </a:t>
            </a:r>
            <a:r>
              <a:rPr lang="it-IT" dirty="0" err="1" smtClean="0"/>
              <a:t>serum</a:t>
            </a:r>
            <a:r>
              <a:rPr lang="it-IT" dirty="0" smtClean="0"/>
              <a:t> </a:t>
            </a:r>
            <a:r>
              <a:rPr lang="it-IT" dirty="0" err="1" smtClean="0"/>
              <a:t>samples</a:t>
            </a:r>
            <a:r>
              <a:rPr lang="it-IT" dirty="0" smtClean="0"/>
              <a:t> </a:t>
            </a:r>
            <a:r>
              <a:rPr lang="it-IT" dirty="0" err="1" smtClean="0"/>
              <a:t>collected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the acute and subacute or </a:t>
            </a: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092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Treatment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Enrofloxacin</a:t>
            </a:r>
            <a:r>
              <a:rPr lang="it-IT" dirty="0" smtClean="0"/>
              <a:t>, </a:t>
            </a:r>
            <a:r>
              <a:rPr lang="it-IT" u="sng" dirty="0" err="1" smtClean="0"/>
              <a:t>lincomycin</a:t>
            </a:r>
            <a:r>
              <a:rPr lang="it-IT" dirty="0" smtClean="0"/>
              <a:t>, </a:t>
            </a:r>
            <a:r>
              <a:rPr lang="it-IT" dirty="0" err="1" smtClean="0"/>
              <a:t>tetracycline</a:t>
            </a:r>
            <a:r>
              <a:rPr lang="it-IT" dirty="0" smtClean="0"/>
              <a:t> and </a:t>
            </a:r>
            <a:r>
              <a:rPr lang="it-IT" u="sng" dirty="0" err="1" smtClean="0"/>
              <a:t>tiamulin</a:t>
            </a:r>
            <a:endParaRPr lang="it-IT" u="sng" dirty="0" smtClean="0"/>
          </a:p>
          <a:p>
            <a:pPr algn="just"/>
            <a:r>
              <a:rPr lang="it-IT" dirty="0" err="1" smtClean="0"/>
              <a:t>Mhs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sensitive to </a:t>
            </a:r>
            <a:r>
              <a:rPr lang="it-IT" dirty="0" err="1" smtClean="0"/>
              <a:t>tylosin</a:t>
            </a:r>
            <a:r>
              <a:rPr lang="it-IT" dirty="0" smtClean="0"/>
              <a:t>, </a:t>
            </a:r>
            <a:r>
              <a:rPr lang="it-IT" dirty="0" err="1" smtClean="0"/>
              <a:t>lincomycin</a:t>
            </a:r>
            <a:r>
              <a:rPr lang="it-IT" dirty="0" smtClean="0"/>
              <a:t> and </a:t>
            </a:r>
            <a:r>
              <a:rPr lang="it-IT" dirty="0" err="1" smtClean="0"/>
              <a:t>valnemulin</a:t>
            </a:r>
            <a:endParaRPr lang="it-IT" dirty="0" smtClean="0"/>
          </a:p>
          <a:p>
            <a:pPr algn="just"/>
            <a:r>
              <a:rPr lang="it-IT" dirty="0" smtClean="0"/>
              <a:t>NO VACCINE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3643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/>
              <a:t>Mycoplasma</a:t>
            </a:r>
            <a:r>
              <a:rPr lang="it-IT" i="1" dirty="0" smtClean="0"/>
              <a:t> </a:t>
            </a:r>
            <a:r>
              <a:rPr lang="it-IT" i="1" dirty="0" err="1" smtClean="0"/>
              <a:t>suis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“</a:t>
            </a:r>
            <a:r>
              <a:rPr lang="it-IT" dirty="0" err="1" smtClean="0"/>
              <a:t>causes</a:t>
            </a:r>
            <a:r>
              <a:rPr lang="it-IT" dirty="0" smtClean="0"/>
              <a:t> anemia in </a:t>
            </a:r>
            <a:r>
              <a:rPr lang="it-IT" dirty="0" err="1" smtClean="0"/>
              <a:t>pigs</a:t>
            </a:r>
            <a:r>
              <a:rPr lang="it-IT" dirty="0" smtClean="0"/>
              <a:t>”</a:t>
            </a:r>
          </a:p>
          <a:p>
            <a:pPr marL="0" indent="0" algn="just">
              <a:buNone/>
            </a:pPr>
            <a:r>
              <a:rPr lang="it-IT" dirty="0" err="1" smtClean="0"/>
              <a:t>Originally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rickettsia-</a:t>
            </a:r>
            <a:r>
              <a:rPr lang="it-IT" dirty="0" err="1" smtClean="0"/>
              <a:t>like</a:t>
            </a:r>
            <a:r>
              <a:rPr lang="it-IT" dirty="0" smtClean="0"/>
              <a:t> or </a:t>
            </a:r>
            <a:r>
              <a:rPr lang="it-IT" dirty="0" err="1" smtClean="0"/>
              <a:t>anaplasmosis-like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</a:t>
            </a:r>
            <a:r>
              <a:rPr lang="it-IT" dirty="0" err="1" smtClean="0"/>
              <a:t>characterized</a:t>
            </a:r>
            <a:r>
              <a:rPr lang="it-IT" dirty="0" smtClean="0"/>
              <a:t> by </a:t>
            </a:r>
            <a:r>
              <a:rPr lang="it-IT" dirty="0" err="1" smtClean="0"/>
              <a:t>icteroanemia</a:t>
            </a:r>
            <a:r>
              <a:rPr lang="it-IT" dirty="0" smtClean="0"/>
              <a:t>,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distress</a:t>
            </a:r>
            <a:r>
              <a:rPr lang="it-IT" dirty="0" smtClean="0"/>
              <a:t>, </a:t>
            </a:r>
            <a:r>
              <a:rPr lang="it-IT" dirty="0" err="1" smtClean="0"/>
              <a:t>weakness</a:t>
            </a:r>
            <a:r>
              <a:rPr lang="it-IT" dirty="0" smtClean="0"/>
              <a:t>, and </a:t>
            </a:r>
            <a:r>
              <a:rPr lang="it-IT" dirty="0" err="1" smtClean="0"/>
              <a:t>fever</a:t>
            </a:r>
            <a:r>
              <a:rPr lang="it-IT" dirty="0" smtClean="0"/>
              <a:t> </a:t>
            </a:r>
            <a:r>
              <a:rPr lang="it-IT" dirty="0" err="1" smtClean="0"/>
              <a:t>occurring</a:t>
            </a:r>
            <a:r>
              <a:rPr lang="it-IT" dirty="0" smtClean="0"/>
              <a:t> in 2-8 </a:t>
            </a:r>
            <a:r>
              <a:rPr lang="it-IT" dirty="0" err="1" smtClean="0"/>
              <a:t>month-old</a:t>
            </a:r>
            <a:r>
              <a:rPr lang="it-IT" dirty="0" smtClean="0"/>
              <a:t> </a:t>
            </a:r>
            <a:r>
              <a:rPr lang="it-IT" dirty="0" err="1" smtClean="0"/>
              <a:t>pigs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In 1950- </a:t>
            </a:r>
            <a:r>
              <a:rPr lang="it-IT" i="1" dirty="0" err="1" smtClean="0"/>
              <a:t>E.suis</a:t>
            </a:r>
            <a:r>
              <a:rPr lang="it-IT" dirty="0" smtClean="0"/>
              <a:t>: </a:t>
            </a:r>
            <a:r>
              <a:rPr lang="it-IT" dirty="0" err="1" smtClean="0"/>
              <a:t>described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species</a:t>
            </a:r>
            <a:r>
              <a:rPr lang="it-IT" dirty="0" smtClean="0"/>
              <a:t> (</a:t>
            </a:r>
            <a:r>
              <a:rPr lang="it-IT" i="1" dirty="0" err="1" smtClean="0"/>
              <a:t>E.suis</a:t>
            </a:r>
            <a:r>
              <a:rPr lang="it-IT" i="1" dirty="0" smtClean="0"/>
              <a:t> an</a:t>
            </a:r>
            <a:r>
              <a:rPr lang="it-IT" dirty="0" smtClean="0"/>
              <a:t>d </a:t>
            </a:r>
            <a:r>
              <a:rPr lang="it-IT" i="1" dirty="0" err="1" smtClean="0"/>
              <a:t>Eperythrozoon</a:t>
            </a:r>
            <a:r>
              <a:rPr lang="it-IT" i="1" dirty="0" smtClean="0"/>
              <a:t> </a:t>
            </a:r>
            <a:r>
              <a:rPr lang="it-IT" i="1" dirty="0" err="1" smtClean="0"/>
              <a:t>parvum</a:t>
            </a:r>
            <a:r>
              <a:rPr lang="it-IT" dirty="0" smtClean="0"/>
              <a:t>),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later</a:t>
            </a:r>
            <a:r>
              <a:rPr lang="it-IT" dirty="0" smtClean="0"/>
              <a:t> </a:t>
            </a:r>
            <a:r>
              <a:rPr lang="it-IT" dirty="0" err="1" smtClean="0"/>
              <a:t>determined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organism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stages</a:t>
            </a:r>
            <a:r>
              <a:rPr lang="it-IT" dirty="0" smtClean="0"/>
              <a:t> of </a:t>
            </a:r>
            <a:r>
              <a:rPr lang="it-IT" dirty="0" err="1" smtClean="0"/>
              <a:t>maturity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210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/>
              <a:t>Mycoplasma</a:t>
            </a:r>
            <a:r>
              <a:rPr lang="it-IT" i="1" dirty="0" smtClean="0"/>
              <a:t> </a:t>
            </a:r>
            <a:r>
              <a:rPr lang="it-IT" i="1" dirty="0" err="1" smtClean="0"/>
              <a:t>Hyopneumoniae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“</a:t>
            </a:r>
            <a:r>
              <a:rPr lang="it-IT" dirty="0" err="1" smtClean="0"/>
              <a:t>initiates</a:t>
            </a:r>
            <a:r>
              <a:rPr lang="it-IT" dirty="0" smtClean="0"/>
              <a:t> a </a:t>
            </a: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insidious</a:t>
            </a:r>
            <a:r>
              <a:rPr lang="it-IT" dirty="0"/>
              <a:t> </a:t>
            </a:r>
            <a:r>
              <a:rPr lang="it-IT" dirty="0" err="1" smtClean="0"/>
              <a:t>bronchopneumonia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i="1" dirty="0" err="1" smtClean="0"/>
              <a:t>enzootic</a:t>
            </a:r>
            <a:r>
              <a:rPr lang="it-IT" i="1" dirty="0" smtClean="0"/>
              <a:t> pneumonia </a:t>
            </a:r>
            <a:r>
              <a:rPr lang="it-IT" dirty="0" smtClean="0"/>
              <a:t>by </a:t>
            </a:r>
            <a:r>
              <a:rPr lang="it-IT" dirty="0" err="1" smtClean="0"/>
              <a:t>suppression</a:t>
            </a:r>
            <a:r>
              <a:rPr lang="it-IT" dirty="0" smtClean="0"/>
              <a:t> of innate and </a:t>
            </a:r>
            <a:r>
              <a:rPr lang="it-IT" dirty="0" err="1" smtClean="0"/>
              <a:t>acquired</a:t>
            </a:r>
            <a:r>
              <a:rPr lang="it-IT" dirty="0" smtClean="0"/>
              <a:t> </a:t>
            </a:r>
            <a:r>
              <a:rPr lang="it-IT" dirty="0" err="1" smtClean="0"/>
              <a:t>pulmonary</a:t>
            </a:r>
            <a:r>
              <a:rPr lang="it-IT" dirty="0" smtClean="0"/>
              <a:t> </a:t>
            </a:r>
            <a:r>
              <a:rPr lang="it-IT" dirty="0" err="1" smtClean="0"/>
              <a:t>immunity</a:t>
            </a:r>
            <a:r>
              <a:rPr lang="it-IT" dirty="0" smtClean="0"/>
              <a:t> </a:t>
            </a:r>
            <a:r>
              <a:rPr lang="it-IT" dirty="0" err="1" smtClean="0"/>
              <a:t>allowing</a:t>
            </a:r>
            <a:r>
              <a:rPr lang="it-IT" dirty="0" smtClean="0"/>
              <a:t> </a:t>
            </a:r>
            <a:r>
              <a:rPr lang="it-IT" dirty="0" err="1" smtClean="0"/>
              <a:t>upper</a:t>
            </a:r>
            <a:r>
              <a:rPr lang="it-IT" dirty="0" smtClean="0"/>
              <a:t>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commensal</a:t>
            </a:r>
            <a:r>
              <a:rPr lang="it-IT" dirty="0" smtClean="0"/>
              <a:t> </a:t>
            </a:r>
            <a:r>
              <a:rPr lang="it-IT" dirty="0" err="1" smtClean="0"/>
              <a:t>bacteria</a:t>
            </a:r>
            <a:r>
              <a:rPr lang="it-IT" dirty="0" smtClean="0"/>
              <a:t> to proliferate in the </a:t>
            </a:r>
            <a:r>
              <a:rPr lang="it-IT" dirty="0" err="1" smtClean="0"/>
              <a:t>lungs</a:t>
            </a:r>
            <a:r>
              <a:rPr lang="it-IT" dirty="0" smtClean="0"/>
              <a:t> and </a:t>
            </a:r>
            <a:r>
              <a:rPr lang="it-IT" dirty="0" err="1" smtClean="0"/>
              <a:t>contribute</a:t>
            </a:r>
            <a:r>
              <a:rPr lang="it-IT" dirty="0" smtClean="0"/>
              <a:t> to </a:t>
            </a:r>
            <a:r>
              <a:rPr lang="it-IT" dirty="0" err="1" smtClean="0"/>
              <a:t>disease</a:t>
            </a:r>
            <a:r>
              <a:rPr lang="en-US" dirty="0" smtClean="0"/>
              <a:t>”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24215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Etiology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Lack</a:t>
            </a:r>
            <a:r>
              <a:rPr lang="it-IT" dirty="0" smtClean="0"/>
              <a:t> of </a:t>
            </a:r>
            <a:r>
              <a:rPr lang="it-IT" dirty="0" err="1" smtClean="0"/>
              <a:t>intracellular</a:t>
            </a:r>
            <a:r>
              <a:rPr lang="it-IT" dirty="0" smtClean="0"/>
              <a:t> </a:t>
            </a:r>
            <a:r>
              <a:rPr lang="it-IT" dirty="0" err="1" smtClean="0"/>
              <a:t>parasitism</a:t>
            </a:r>
            <a:r>
              <a:rPr lang="it-IT" dirty="0" smtClean="0"/>
              <a:t>, small </a:t>
            </a:r>
            <a:r>
              <a:rPr lang="it-IT" dirty="0" err="1" smtClean="0"/>
              <a:t>size</a:t>
            </a:r>
            <a:r>
              <a:rPr lang="it-IT" dirty="0" smtClean="0"/>
              <a:t>, </a:t>
            </a:r>
            <a:r>
              <a:rPr lang="it-IT" dirty="0" err="1" smtClean="0"/>
              <a:t>lack</a:t>
            </a:r>
            <a:r>
              <a:rPr lang="it-IT" dirty="0" smtClean="0"/>
              <a:t> of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wall</a:t>
            </a:r>
            <a:r>
              <a:rPr lang="it-IT" dirty="0" smtClean="0"/>
              <a:t>, </a:t>
            </a:r>
            <a:r>
              <a:rPr lang="it-IT" dirty="0" err="1" smtClean="0"/>
              <a:t>susceptibility</a:t>
            </a:r>
            <a:r>
              <a:rPr lang="it-IT" dirty="0" smtClean="0"/>
              <a:t> to </a:t>
            </a:r>
            <a:r>
              <a:rPr lang="it-IT" dirty="0" err="1" smtClean="0"/>
              <a:t>tetracyclines</a:t>
            </a:r>
            <a:endParaRPr lang="it-IT" dirty="0" smtClean="0"/>
          </a:p>
          <a:p>
            <a:pPr algn="just"/>
            <a:r>
              <a:rPr lang="it-IT" dirty="0" smtClean="0"/>
              <a:t>Round to </a:t>
            </a:r>
            <a:r>
              <a:rPr lang="it-IT" dirty="0" err="1" smtClean="0"/>
              <a:t>oval</a:t>
            </a:r>
            <a:r>
              <a:rPr lang="it-IT" dirty="0" smtClean="0"/>
              <a:t>, 0.2-2</a:t>
            </a:r>
            <a:r>
              <a:rPr lang="el-GR" dirty="0" smtClean="0"/>
              <a:t>μ</a:t>
            </a:r>
            <a:r>
              <a:rPr lang="it-IT" dirty="0" smtClean="0"/>
              <a:t>m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adheres</a:t>
            </a:r>
            <a:r>
              <a:rPr lang="it-IT" dirty="0" smtClean="0"/>
              <a:t> to the </a:t>
            </a:r>
            <a:r>
              <a:rPr lang="it-IT" dirty="0" err="1" smtClean="0"/>
              <a:t>surface</a:t>
            </a:r>
            <a:r>
              <a:rPr lang="it-IT" dirty="0" smtClean="0"/>
              <a:t> of </a:t>
            </a:r>
            <a:r>
              <a:rPr lang="it-IT" dirty="0" err="1" smtClean="0"/>
              <a:t>erythrocyte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r>
              <a:rPr lang="it-IT" dirty="0" smtClean="0"/>
              <a:t> and invade </a:t>
            </a:r>
            <a:r>
              <a:rPr lang="it-IT" dirty="0" err="1" smtClean="0"/>
              <a:t>it</a:t>
            </a:r>
            <a:r>
              <a:rPr lang="it-IT" dirty="0" smtClean="0"/>
              <a:t>, </a:t>
            </a:r>
            <a:r>
              <a:rPr lang="it-IT" dirty="0" err="1" smtClean="0"/>
              <a:t>residing</a:t>
            </a:r>
            <a:r>
              <a:rPr lang="it-IT" dirty="0" smtClean="0"/>
              <a:t> in </a:t>
            </a:r>
            <a:r>
              <a:rPr lang="it-IT" dirty="0" err="1" smtClean="0"/>
              <a:t>membran-bound</a:t>
            </a:r>
            <a:r>
              <a:rPr lang="it-IT" dirty="0" smtClean="0"/>
              <a:t> </a:t>
            </a:r>
            <a:r>
              <a:rPr lang="it-IT" dirty="0" err="1" smtClean="0"/>
              <a:t>vacuoles</a:t>
            </a:r>
            <a:r>
              <a:rPr lang="it-IT" dirty="0" smtClean="0"/>
              <a:t> or free in the </a:t>
            </a:r>
            <a:r>
              <a:rPr lang="it-IT" dirty="0" err="1" smtClean="0"/>
              <a:t>cytoplasm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0941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Epidemiology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err="1" smtClean="0"/>
              <a:t>Morbidity</a:t>
            </a:r>
            <a:r>
              <a:rPr lang="it-IT" dirty="0" smtClean="0"/>
              <a:t> 10-60%, </a:t>
            </a:r>
            <a:r>
              <a:rPr lang="it-IT" dirty="0" err="1" smtClean="0"/>
              <a:t>mortality</a:t>
            </a:r>
            <a:r>
              <a:rPr lang="it-IT" dirty="0" smtClean="0"/>
              <a:t> </a:t>
            </a:r>
            <a:r>
              <a:rPr lang="it-IT" dirty="0" err="1" smtClean="0"/>
              <a:t>ou</a:t>
            </a:r>
            <a:r>
              <a:rPr lang="it-IT" dirty="0" smtClean="0"/>
              <a:t> to 90% in acute </a:t>
            </a:r>
            <a:r>
              <a:rPr lang="it-IT" dirty="0" err="1" smtClean="0"/>
              <a:t>disease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err="1" smtClean="0"/>
              <a:t>Transmission</a:t>
            </a:r>
            <a:r>
              <a:rPr lang="it-IT" dirty="0" smtClean="0"/>
              <a:t>:</a:t>
            </a:r>
          </a:p>
          <a:p>
            <a:pPr algn="just"/>
            <a:r>
              <a:rPr lang="it-IT" dirty="0" smtClean="0"/>
              <a:t>Direct </a:t>
            </a:r>
            <a:r>
              <a:rPr lang="it-IT" dirty="0" err="1" smtClean="0"/>
              <a:t>expose</a:t>
            </a:r>
            <a:r>
              <a:rPr lang="it-IT" dirty="0" smtClean="0"/>
              <a:t> by </a:t>
            </a:r>
            <a:r>
              <a:rPr lang="it-IT" dirty="0" err="1" smtClean="0"/>
              <a:t>oral</a:t>
            </a:r>
            <a:r>
              <a:rPr lang="it-IT" dirty="0" smtClean="0"/>
              <a:t> </a:t>
            </a:r>
            <a:r>
              <a:rPr lang="it-IT" dirty="0" err="1" smtClean="0"/>
              <a:t>uptake</a:t>
            </a:r>
            <a:r>
              <a:rPr lang="it-IT" dirty="0" smtClean="0"/>
              <a:t> of </a:t>
            </a:r>
            <a:r>
              <a:rPr lang="it-IT" dirty="0" err="1" smtClean="0"/>
              <a:t>blood</a:t>
            </a:r>
            <a:r>
              <a:rPr lang="it-IT" dirty="0" smtClean="0"/>
              <a:t> and </a:t>
            </a:r>
            <a:r>
              <a:rPr lang="it-IT" dirty="0" err="1" smtClean="0"/>
              <a:t>blood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r>
              <a:rPr lang="it-IT" dirty="0" smtClean="0"/>
              <a:t> </a:t>
            </a:r>
          </a:p>
          <a:p>
            <a:pPr algn="just"/>
            <a:r>
              <a:rPr lang="it-IT" dirty="0" smtClean="0"/>
              <a:t>Living </a:t>
            </a:r>
            <a:r>
              <a:rPr lang="it-IT" dirty="0" err="1" smtClean="0"/>
              <a:t>vectors</a:t>
            </a:r>
            <a:r>
              <a:rPr lang="it-IT" dirty="0" smtClean="0"/>
              <a:t> (</a:t>
            </a:r>
            <a:r>
              <a:rPr lang="it-IT" dirty="0" err="1" smtClean="0"/>
              <a:t>ectoparasites</a:t>
            </a:r>
            <a:r>
              <a:rPr lang="it-IT" dirty="0" smtClean="0"/>
              <a:t> and </a:t>
            </a:r>
            <a:r>
              <a:rPr lang="it-IT" dirty="0" err="1" smtClean="0"/>
              <a:t>insects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Non living </a:t>
            </a:r>
            <a:r>
              <a:rPr lang="it-IT" dirty="0" err="1" smtClean="0"/>
              <a:t>vectors</a:t>
            </a:r>
            <a:r>
              <a:rPr lang="it-IT" dirty="0" smtClean="0"/>
              <a:t> (</a:t>
            </a:r>
            <a:r>
              <a:rPr lang="it-IT" dirty="0" err="1" smtClean="0"/>
              <a:t>needles</a:t>
            </a:r>
            <a:r>
              <a:rPr lang="it-IT" dirty="0" smtClean="0"/>
              <a:t>, </a:t>
            </a:r>
            <a:r>
              <a:rPr lang="it-IT" dirty="0" err="1" smtClean="0"/>
              <a:t>surgical</a:t>
            </a:r>
            <a:r>
              <a:rPr lang="it-IT" dirty="0" smtClean="0"/>
              <a:t> </a:t>
            </a:r>
            <a:r>
              <a:rPr lang="it-IT" dirty="0" err="1" smtClean="0"/>
              <a:t>instrument</a:t>
            </a:r>
            <a:r>
              <a:rPr lang="it-IT" dirty="0" smtClean="0"/>
              <a:t> </a:t>
            </a:r>
            <a:r>
              <a:rPr lang="it-IT" dirty="0" err="1" smtClean="0"/>
              <a:t>etc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By </a:t>
            </a:r>
            <a:r>
              <a:rPr lang="it-IT" dirty="0" err="1" smtClean="0"/>
              <a:t>semen</a:t>
            </a:r>
            <a:r>
              <a:rPr lang="it-IT" dirty="0" smtClean="0"/>
              <a:t>,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blood</a:t>
            </a:r>
            <a:r>
              <a:rPr lang="it-IT" dirty="0" smtClean="0"/>
              <a:t> </a:t>
            </a:r>
            <a:r>
              <a:rPr lang="it-IT" dirty="0" err="1" smtClean="0"/>
              <a:t>contamination</a:t>
            </a:r>
            <a:r>
              <a:rPr lang="it-IT" dirty="0" smtClean="0"/>
              <a:t> (rare)</a:t>
            </a:r>
          </a:p>
          <a:p>
            <a:pPr algn="just"/>
            <a:r>
              <a:rPr lang="it-IT" dirty="0" smtClean="0"/>
              <a:t>Vertical </a:t>
            </a:r>
            <a:r>
              <a:rPr lang="it-IT" dirty="0" err="1" smtClean="0"/>
              <a:t>transmission</a:t>
            </a:r>
            <a:r>
              <a:rPr lang="it-IT" dirty="0" smtClean="0"/>
              <a:t> in utero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1791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Pathogenesis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2000" dirty="0" err="1" smtClean="0"/>
              <a:t>Experimentally</a:t>
            </a:r>
            <a:r>
              <a:rPr lang="it-IT" sz="2000" dirty="0" smtClean="0"/>
              <a:t> </a:t>
            </a:r>
            <a:r>
              <a:rPr lang="it-IT" sz="2000" dirty="0" err="1" smtClean="0"/>
              <a:t>incubation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r>
              <a:rPr lang="it-IT" sz="2000" dirty="0" smtClean="0"/>
              <a:t>: 3-10 </a:t>
            </a:r>
            <a:r>
              <a:rPr lang="it-IT" sz="2000" dirty="0" err="1" smtClean="0"/>
              <a:t>days</a:t>
            </a:r>
            <a:r>
              <a:rPr lang="it-IT" sz="2000" dirty="0" smtClean="0"/>
              <a:t> – </a:t>
            </a:r>
            <a:r>
              <a:rPr lang="it-IT" sz="2000" dirty="0" err="1" smtClean="0"/>
              <a:t>natural</a:t>
            </a:r>
            <a:r>
              <a:rPr lang="it-IT" sz="2000" dirty="0" smtClean="0"/>
              <a:t> </a:t>
            </a:r>
            <a:r>
              <a:rPr lang="it-IT" sz="2000" dirty="0" err="1" smtClean="0"/>
              <a:t>incubation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variable</a:t>
            </a:r>
            <a:r>
              <a:rPr lang="it-IT" sz="2000" dirty="0" smtClean="0"/>
              <a:t>. Status of </a:t>
            </a:r>
            <a:r>
              <a:rPr lang="it-IT" sz="2000" dirty="0" err="1" smtClean="0"/>
              <a:t>carrier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also</a:t>
            </a:r>
            <a:r>
              <a:rPr lang="it-IT" sz="2000" dirty="0" smtClean="0"/>
              <a:t> </a:t>
            </a:r>
            <a:r>
              <a:rPr lang="it-IT" sz="2000" dirty="0" err="1" smtClean="0"/>
              <a:t>possible</a:t>
            </a:r>
            <a:endParaRPr lang="it-IT" sz="2000" dirty="0" smtClean="0"/>
          </a:p>
          <a:p>
            <a:pPr marL="0" indent="0" algn="just">
              <a:buNone/>
            </a:pPr>
            <a:r>
              <a:rPr lang="it-IT" dirty="0" smtClean="0"/>
              <a:t>Acute </a:t>
            </a:r>
            <a:r>
              <a:rPr lang="it-IT" dirty="0" err="1" smtClean="0"/>
              <a:t>phase</a:t>
            </a:r>
            <a:endParaRPr lang="it-IT" dirty="0" smtClean="0"/>
          </a:p>
          <a:p>
            <a:pPr algn="just"/>
            <a:r>
              <a:rPr lang="it-IT" dirty="0" err="1" smtClean="0"/>
              <a:t>Heavy</a:t>
            </a:r>
            <a:r>
              <a:rPr lang="it-IT" dirty="0" smtClean="0"/>
              <a:t> </a:t>
            </a:r>
            <a:r>
              <a:rPr lang="it-IT" dirty="0" err="1" smtClean="0"/>
              <a:t>bacteriemia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severe anemia</a:t>
            </a:r>
          </a:p>
          <a:p>
            <a:pPr marL="0" indent="0" algn="just">
              <a:buNone/>
            </a:pPr>
            <a:r>
              <a:rPr lang="it-IT" dirty="0" smtClean="0">
                <a:sym typeface="Wingdings" panose="05000000000000000000" pitchFamily="2" charset="2"/>
              </a:rPr>
              <a:t>(</a:t>
            </a:r>
            <a:r>
              <a:rPr lang="it-IT" dirty="0" err="1" smtClean="0">
                <a:sym typeface="Wingdings" panose="05000000000000000000" pitchFamily="2" charset="2"/>
              </a:rPr>
              <a:t>decrease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inpacked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cell</a:t>
            </a:r>
            <a:r>
              <a:rPr lang="it-IT" dirty="0" smtClean="0">
                <a:sym typeface="Wingdings" panose="05000000000000000000" pitchFamily="2" charset="2"/>
              </a:rPr>
              <a:t> volume, totale </a:t>
            </a:r>
            <a:r>
              <a:rPr lang="it-IT" dirty="0" err="1" smtClean="0">
                <a:sym typeface="Wingdings" panose="05000000000000000000" pitchFamily="2" charset="2"/>
              </a:rPr>
              <a:t>red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blood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cells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count</a:t>
            </a:r>
            <a:r>
              <a:rPr lang="it-IT" dirty="0" smtClean="0">
                <a:sym typeface="Wingdings" panose="05000000000000000000" pitchFamily="2" charset="2"/>
              </a:rPr>
              <a:t>, and </a:t>
            </a:r>
            <a:r>
              <a:rPr lang="it-IT" dirty="0" err="1" smtClean="0">
                <a:sym typeface="Wingdings" panose="05000000000000000000" pitchFamily="2" charset="2"/>
              </a:rPr>
              <a:t>hemogliobin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concentration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is</a:t>
            </a:r>
            <a:r>
              <a:rPr lang="it-IT" dirty="0" smtClean="0">
                <a:sym typeface="Wingdings" panose="05000000000000000000" pitchFamily="2" charset="2"/>
              </a:rPr>
              <a:t> due to MASSIVE PARASITISM OF </a:t>
            </a:r>
            <a:r>
              <a:rPr lang="it-IT" dirty="0" err="1" smtClean="0">
                <a:sym typeface="Wingdings" panose="05000000000000000000" pitchFamily="2" charset="2"/>
              </a:rPr>
              <a:t>RBCs</a:t>
            </a:r>
            <a:r>
              <a:rPr lang="it-IT" dirty="0" smtClean="0">
                <a:sym typeface="Wingdings" panose="05000000000000000000" pitchFamily="2" charset="2"/>
              </a:rPr>
              <a:t>)</a:t>
            </a:r>
          </a:p>
          <a:p>
            <a:pPr algn="just"/>
            <a:r>
              <a:rPr lang="it-IT" dirty="0" err="1" smtClean="0">
                <a:sym typeface="Wingdings" panose="05000000000000000000" pitchFamily="2" charset="2"/>
              </a:rPr>
              <a:t>RBCs</a:t>
            </a:r>
            <a:r>
              <a:rPr lang="it-IT" dirty="0" smtClean="0">
                <a:sym typeface="Wingdings" panose="05000000000000000000" pitchFamily="2" charset="2"/>
              </a:rPr>
              <a:t> with </a:t>
            </a:r>
            <a:r>
              <a:rPr lang="it-IT" dirty="0" err="1" smtClean="0">
                <a:sym typeface="Wingdings" panose="05000000000000000000" pitchFamily="2" charset="2"/>
              </a:rPr>
              <a:t>altered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membranes</a:t>
            </a:r>
            <a:r>
              <a:rPr lang="it-IT" dirty="0" smtClean="0">
                <a:sym typeface="Wingdings" panose="05000000000000000000" pitchFamily="2" charset="2"/>
              </a:rPr>
              <a:t> are </a:t>
            </a:r>
            <a:r>
              <a:rPr lang="it-IT" dirty="0" err="1" smtClean="0">
                <a:sym typeface="Wingdings" panose="05000000000000000000" pitchFamily="2" charset="2"/>
              </a:rPr>
              <a:t>recognized</a:t>
            </a:r>
            <a:r>
              <a:rPr lang="it-IT" dirty="0" smtClean="0">
                <a:sym typeface="Wingdings" panose="05000000000000000000" pitchFamily="2" charset="2"/>
              </a:rPr>
              <a:t> ad </a:t>
            </a:r>
            <a:r>
              <a:rPr lang="it-IT" dirty="0" err="1" smtClean="0">
                <a:sym typeface="Wingdings" panose="05000000000000000000" pitchFamily="2" charset="2"/>
              </a:rPr>
              <a:t>abnormal</a:t>
            </a:r>
            <a:r>
              <a:rPr lang="it-IT" dirty="0" smtClean="0">
                <a:sym typeface="Wingdings" panose="05000000000000000000" pitchFamily="2" charset="2"/>
              </a:rPr>
              <a:t> and </a:t>
            </a:r>
            <a:r>
              <a:rPr lang="it-IT" dirty="0" err="1" smtClean="0">
                <a:sym typeface="Wingdings" panose="05000000000000000000" pitchFamily="2" charset="2"/>
              </a:rPr>
              <a:t>removed</a:t>
            </a:r>
            <a:r>
              <a:rPr lang="it-IT" dirty="0" smtClean="0">
                <a:sym typeface="Wingdings" panose="05000000000000000000" pitchFamily="2" charset="2"/>
              </a:rPr>
              <a:t> from the </a:t>
            </a:r>
            <a:r>
              <a:rPr lang="it-IT" dirty="0" err="1" smtClean="0">
                <a:sym typeface="Wingdings" panose="05000000000000000000" pitchFamily="2" charset="2"/>
              </a:rPr>
              <a:t>circulation</a:t>
            </a:r>
            <a:r>
              <a:rPr lang="it-IT" dirty="0" smtClean="0">
                <a:sym typeface="Wingdings" panose="05000000000000000000" pitchFamily="2" charset="2"/>
              </a:rPr>
              <a:t> by the spleen</a:t>
            </a:r>
          </a:p>
          <a:p>
            <a:pPr algn="just"/>
            <a:r>
              <a:rPr lang="it-IT" dirty="0" err="1" smtClean="0">
                <a:sym typeface="Wingdings" panose="05000000000000000000" pitchFamily="2" charset="2"/>
              </a:rPr>
              <a:t>Increased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bleeding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potential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ym typeface="Wingdings" panose="05000000000000000000" pitchFamily="2" charset="2"/>
              </a:rPr>
              <a:t>consumptive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coagulopathy</a:t>
            </a:r>
            <a:endParaRPr lang="it-IT" dirty="0" smtClean="0">
              <a:sym typeface="Wingdings" panose="05000000000000000000" pitchFamily="2" charset="2"/>
            </a:endParaRPr>
          </a:p>
          <a:p>
            <a:pPr algn="just"/>
            <a:r>
              <a:rPr lang="it-IT" dirty="0" err="1" smtClean="0">
                <a:sym typeface="Wingdings" panose="05000000000000000000" pitchFamily="2" charset="2"/>
              </a:rPr>
              <a:t>Hypoglycemia</a:t>
            </a:r>
            <a:r>
              <a:rPr lang="it-IT" dirty="0" smtClean="0">
                <a:sym typeface="Wingdings" panose="05000000000000000000" pitchFamily="2" charset="2"/>
              </a:rPr>
              <a:t> and </a:t>
            </a:r>
            <a:r>
              <a:rPr lang="it-IT" dirty="0" err="1" smtClean="0">
                <a:sym typeface="Wingdings" panose="05000000000000000000" pitchFamily="2" charset="2"/>
              </a:rPr>
              <a:t>blood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acidosis</a:t>
            </a:r>
            <a:endParaRPr lang="it-IT" dirty="0" smtClean="0">
              <a:sym typeface="Wingdings" panose="05000000000000000000" pitchFamily="2" charset="2"/>
            </a:endParaRPr>
          </a:p>
          <a:p>
            <a:pPr algn="just"/>
            <a:r>
              <a:rPr lang="it-IT" dirty="0" smtClean="0">
                <a:sym typeface="Wingdings" panose="05000000000000000000" pitchFamily="2" charset="2"/>
              </a:rPr>
              <a:t>GENERAL IMMUNOSUPPRESSION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749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Acute </a:t>
            </a:r>
            <a:r>
              <a:rPr lang="it-IT" dirty="0" err="1" smtClean="0"/>
              <a:t>hemolytic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and </a:t>
            </a:r>
            <a:r>
              <a:rPr lang="it-IT" dirty="0" err="1" smtClean="0"/>
              <a:t>death</a:t>
            </a:r>
            <a:r>
              <a:rPr lang="it-IT" dirty="0" smtClean="0"/>
              <a:t> in </a:t>
            </a:r>
            <a:r>
              <a:rPr lang="it-IT" dirty="0" err="1" smtClean="0"/>
              <a:t>young</a:t>
            </a:r>
            <a:r>
              <a:rPr lang="it-IT" dirty="0" smtClean="0"/>
              <a:t> </a:t>
            </a:r>
            <a:r>
              <a:rPr lang="it-IT" dirty="0" err="1" smtClean="0"/>
              <a:t>pigs</a:t>
            </a:r>
            <a:r>
              <a:rPr lang="it-IT" dirty="0" smtClean="0"/>
              <a:t>, </a:t>
            </a:r>
            <a:r>
              <a:rPr lang="it-IT" dirty="0" err="1" smtClean="0"/>
              <a:t>prepartum</a:t>
            </a:r>
            <a:r>
              <a:rPr lang="it-IT" dirty="0" smtClean="0"/>
              <a:t> </a:t>
            </a:r>
            <a:r>
              <a:rPr lang="it-IT" dirty="0" err="1" smtClean="0"/>
              <a:t>sows</a:t>
            </a:r>
            <a:r>
              <a:rPr lang="it-IT" dirty="0" smtClean="0"/>
              <a:t>, and </a:t>
            </a:r>
            <a:r>
              <a:rPr lang="it-IT" dirty="0" err="1" smtClean="0"/>
              <a:t>stressed</a:t>
            </a:r>
            <a:r>
              <a:rPr lang="it-IT" dirty="0" smtClean="0"/>
              <a:t> </a:t>
            </a:r>
            <a:r>
              <a:rPr lang="it-IT" dirty="0" err="1" smtClean="0"/>
              <a:t>weaned</a:t>
            </a:r>
            <a:r>
              <a:rPr lang="it-IT" dirty="0" smtClean="0"/>
              <a:t> and </a:t>
            </a:r>
            <a:r>
              <a:rPr lang="it-IT" dirty="0" err="1" smtClean="0"/>
              <a:t>feeder</a:t>
            </a:r>
            <a:r>
              <a:rPr lang="it-IT" dirty="0" smtClean="0"/>
              <a:t> </a:t>
            </a:r>
            <a:r>
              <a:rPr lang="it-IT" dirty="0" err="1" smtClean="0"/>
              <a:t>pigs</a:t>
            </a:r>
            <a:endParaRPr lang="it-IT" dirty="0"/>
          </a:p>
          <a:p>
            <a:pPr algn="just"/>
            <a:r>
              <a:rPr lang="it-IT" dirty="0" smtClean="0"/>
              <a:t>In </a:t>
            </a:r>
            <a:r>
              <a:rPr lang="it-IT" dirty="0" err="1" smtClean="0"/>
              <a:t>sows</a:t>
            </a:r>
            <a:r>
              <a:rPr lang="it-IT" dirty="0" smtClean="0"/>
              <a:t>: </a:t>
            </a:r>
            <a:r>
              <a:rPr lang="it-IT" dirty="0" err="1" smtClean="0"/>
              <a:t>fever</a:t>
            </a:r>
            <a:r>
              <a:rPr lang="it-IT" dirty="0" smtClean="0"/>
              <a:t>, </a:t>
            </a:r>
            <a:r>
              <a:rPr lang="it-IT" dirty="0" err="1" smtClean="0"/>
              <a:t>anorexia</a:t>
            </a:r>
            <a:r>
              <a:rPr lang="it-IT" dirty="0" smtClean="0"/>
              <a:t>, </a:t>
            </a:r>
            <a:r>
              <a:rPr lang="it-IT" dirty="0" err="1" smtClean="0"/>
              <a:t>lethargy</a:t>
            </a:r>
            <a:r>
              <a:rPr lang="it-IT" dirty="0" smtClean="0"/>
              <a:t>, </a:t>
            </a:r>
            <a:r>
              <a:rPr lang="it-IT" dirty="0" err="1" smtClean="0"/>
              <a:t>decreased</a:t>
            </a:r>
            <a:r>
              <a:rPr lang="it-IT" dirty="0" smtClean="0"/>
              <a:t> </a:t>
            </a:r>
            <a:r>
              <a:rPr lang="it-IT" dirty="0" err="1" smtClean="0"/>
              <a:t>milk</a:t>
            </a:r>
            <a:r>
              <a:rPr lang="it-IT" dirty="0" smtClean="0"/>
              <a:t> production, </a:t>
            </a:r>
            <a:r>
              <a:rPr lang="it-IT" dirty="0" err="1" smtClean="0"/>
              <a:t>poor</a:t>
            </a:r>
            <a:r>
              <a:rPr lang="it-IT" dirty="0" smtClean="0"/>
              <a:t> </a:t>
            </a:r>
            <a:r>
              <a:rPr lang="it-IT" dirty="0" err="1" smtClean="0"/>
              <a:t>maternal</a:t>
            </a:r>
            <a:r>
              <a:rPr lang="it-IT" dirty="0" smtClean="0"/>
              <a:t> </a:t>
            </a:r>
            <a:r>
              <a:rPr lang="it-IT" dirty="0" err="1" smtClean="0"/>
              <a:t>behavior</a:t>
            </a:r>
            <a:r>
              <a:rPr lang="it-IT" dirty="0" smtClean="0"/>
              <a:t>.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signs</a:t>
            </a:r>
            <a:r>
              <a:rPr lang="it-IT" dirty="0" smtClean="0"/>
              <a:t> </a:t>
            </a:r>
            <a:r>
              <a:rPr lang="it-IT" dirty="0" err="1" smtClean="0"/>
              <a:t>occur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3-4 </a:t>
            </a:r>
            <a:r>
              <a:rPr lang="it-IT" dirty="0" err="1" smtClean="0"/>
              <a:t>days</a:t>
            </a:r>
            <a:r>
              <a:rPr lang="it-IT" dirty="0" smtClean="0"/>
              <a:t> of </a:t>
            </a:r>
            <a:r>
              <a:rPr lang="it-IT" dirty="0" err="1" smtClean="0"/>
              <a:t>introduction</a:t>
            </a:r>
            <a:r>
              <a:rPr lang="it-IT" dirty="0" smtClean="0"/>
              <a:t> to the </a:t>
            </a:r>
            <a:r>
              <a:rPr lang="it-IT" dirty="0" err="1" smtClean="0"/>
              <a:t>farrowing</a:t>
            </a:r>
            <a:r>
              <a:rPr lang="it-IT" dirty="0" smtClean="0"/>
              <a:t> room or </a:t>
            </a:r>
            <a:r>
              <a:rPr lang="it-IT" dirty="0" err="1" smtClean="0"/>
              <a:t>immediatly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farrowing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517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err="1" smtClean="0"/>
              <a:t>Pallor</a:t>
            </a:r>
            <a:r>
              <a:rPr lang="it-IT" dirty="0" smtClean="0"/>
              <a:t>, </a:t>
            </a:r>
            <a:r>
              <a:rPr lang="it-IT" dirty="0" err="1" smtClean="0"/>
              <a:t>fever</a:t>
            </a:r>
            <a:r>
              <a:rPr lang="it-IT" dirty="0" smtClean="0"/>
              <a:t>, </a:t>
            </a:r>
            <a:r>
              <a:rPr lang="it-IT" dirty="0" err="1" smtClean="0"/>
              <a:t>icterus</a:t>
            </a:r>
            <a:r>
              <a:rPr lang="it-IT" dirty="0" smtClean="0"/>
              <a:t>, </a:t>
            </a:r>
            <a:r>
              <a:rPr lang="it-IT" dirty="0" err="1" smtClean="0"/>
              <a:t>cyanosis</a:t>
            </a:r>
            <a:r>
              <a:rPr lang="it-IT" dirty="0" smtClean="0"/>
              <a:t> of the </a:t>
            </a:r>
            <a:r>
              <a:rPr lang="it-IT" dirty="0" err="1" smtClean="0"/>
              <a:t>extremities</a:t>
            </a:r>
            <a:r>
              <a:rPr lang="it-IT" dirty="0" smtClean="0"/>
              <a:t> (</a:t>
            </a:r>
            <a:r>
              <a:rPr lang="it-IT" dirty="0" err="1" smtClean="0"/>
              <a:t>ears</a:t>
            </a:r>
            <a:r>
              <a:rPr lang="it-IT" dirty="0" smtClean="0"/>
              <a:t>)</a:t>
            </a:r>
          </a:p>
          <a:p>
            <a:pPr algn="just"/>
            <a:r>
              <a:rPr lang="it-IT" dirty="0" err="1" smtClean="0"/>
              <a:t>Mild</a:t>
            </a:r>
            <a:r>
              <a:rPr lang="it-IT" dirty="0" smtClean="0"/>
              <a:t> anemia and </a:t>
            </a:r>
            <a:r>
              <a:rPr lang="it-IT" dirty="0" err="1" smtClean="0"/>
              <a:t>poor</a:t>
            </a:r>
            <a:r>
              <a:rPr lang="it-IT" dirty="0" smtClean="0"/>
              <a:t> </a:t>
            </a:r>
            <a:r>
              <a:rPr lang="it-IT" dirty="0" err="1" smtClean="0"/>
              <a:t>growth</a:t>
            </a:r>
            <a:r>
              <a:rPr lang="it-IT" dirty="0" smtClean="0"/>
              <a:t> </a:t>
            </a:r>
            <a:r>
              <a:rPr lang="it-IT" dirty="0" err="1" smtClean="0"/>
              <a:t>rates</a:t>
            </a:r>
            <a:r>
              <a:rPr lang="it-IT" dirty="0" smtClean="0"/>
              <a:t> in </a:t>
            </a:r>
            <a:r>
              <a:rPr lang="it-IT" dirty="0" err="1" smtClean="0"/>
              <a:t>weaned</a:t>
            </a:r>
            <a:r>
              <a:rPr lang="it-IT" dirty="0" smtClean="0"/>
              <a:t> and </a:t>
            </a:r>
            <a:r>
              <a:rPr lang="it-IT" dirty="0" err="1" smtClean="0"/>
              <a:t>feeder</a:t>
            </a:r>
            <a:r>
              <a:rPr lang="it-IT" dirty="0" smtClean="0"/>
              <a:t> </a:t>
            </a:r>
            <a:r>
              <a:rPr lang="it-IT" dirty="0" err="1" smtClean="0"/>
              <a:t>pigs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infection</a:t>
            </a:r>
            <a:r>
              <a:rPr lang="it-IT" dirty="0" smtClean="0"/>
              <a:t> </a:t>
            </a:r>
          </a:p>
          <a:p>
            <a:pPr algn="just"/>
            <a:r>
              <a:rPr lang="it-IT" dirty="0" smtClean="0"/>
              <a:t>in </a:t>
            </a:r>
            <a:r>
              <a:rPr lang="it-IT" dirty="0" err="1" smtClean="0"/>
              <a:t>animals</a:t>
            </a:r>
            <a:r>
              <a:rPr lang="it-IT" dirty="0" smtClean="0"/>
              <a:t> with </a:t>
            </a:r>
            <a:r>
              <a:rPr lang="it-IT" dirty="0" err="1" smtClean="0"/>
              <a:t>parasites</a:t>
            </a:r>
            <a:r>
              <a:rPr lang="it-IT" dirty="0" smtClean="0"/>
              <a:t>: </a:t>
            </a:r>
            <a:r>
              <a:rPr lang="it-IT" dirty="0" err="1" smtClean="0"/>
              <a:t>unthriftiness</a:t>
            </a:r>
            <a:r>
              <a:rPr lang="it-IT" dirty="0" smtClean="0"/>
              <a:t>, </a:t>
            </a:r>
            <a:r>
              <a:rPr lang="it-IT" dirty="0" err="1" smtClean="0"/>
              <a:t>pallor</a:t>
            </a:r>
            <a:r>
              <a:rPr lang="it-IT" dirty="0" smtClean="0"/>
              <a:t>, and </a:t>
            </a:r>
            <a:r>
              <a:rPr lang="it-IT" dirty="0" err="1" smtClean="0"/>
              <a:t>skin</a:t>
            </a:r>
            <a:r>
              <a:rPr lang="it-IT" dirty="0" smtClean="0"/>
              <a:t> </a:t>
            </a:r>
            <a:r>
              <a:rPr lang="it-IT" dirty="0" err="1" smtClean="0"/>
              <a:t>hypersensitivity</a:t>
            </a:r>
            <a:r>
              <a:rPr lang="it-IT" dirty="0" smtClean="0"/>
              <a:t> (urticaria)</a:t>
            </a:r>
          </a:p>
          <a:p>
            <a:pPr algn="just"/>
            <a:r>
              <a:rPr lang="it-IT" dirty="0" err="1" smtClean="0"/>
              <a:t>Decreased</a:t>
            </a:r>
            <a:r>
              <a:rPr lang="it-IT" dirty="0" smtClean="0"/>
              <a:t> </a:t>
            </a:r>
            <a:r>
              <a:rPr lang="it-IT" dirty="0" err="1" smtClean="0"/>
              <a:t>reproductive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evidenced</a:t>
            </a:r>
            <a:r>
              <a:rPr lang="it-IT" dirty="0" smtClean="0"/>
              <a:t> by </a:t>
            </a:r>
            <a:r>
              <a:rPr lang="it-IT" dirty="0" err="1" smtClean="0"/>
              <a:t>sows</a:t>
            </a:r>
            <a:r>
              <a:rPr lang="it-IT" dirty="0" smtClean="0"/>
              <a:t> with </a:t>
            </a:r>
            <a:r>
              <a:rPr lang="it-IT" dirty="0" err="1" smtClean="0"/>
              <a:t>anestrus</a:t>
            </a:r>
            <a:r>
              <a:rPr lang="it-IT" dirty="0" smtClean="0"/>
              <a:t>, </a:t>
            </a:r>
            <a:r>
              <a:rPr lang="it-IT" dirty="0" err="1" smtClean="0"/>
              <a:t>delayed</a:t>
            </a:r>
            <a:r>
              <a:rPr lang="it-IT" dirty="0" smtClean="0"/>
              <a:t> </a:t>
            </a:r>
            <a:r>
              <a:rPr lang="it-IT" dirty="0" err="1" smtClean="0"/>
              <a:t>estrus</a:t>
            </a:r>
            <a:r>
              <a:rPr lang="it-IT" dirty="0" smtClean="0"/>
              <a:t>, </a:t>
            </a:r>
            <a:r>
              <a:rPr lang="it-IT" dirty="0" err="1" smtClean="0"/>
              <a:t>early</a:t>
            </a:r>
            <a:r>
              <a:rPr lang="it-IT" dirty="0" smtClean="0"/>
              <a:t> </a:t>
            </a:r>
            <a:r>
              <a:rPr lang="it-IT" dirty="0" err="1" smtClean="0"/>
              <a:t>embryonic</a:t>
            </a:r>
            <a:r>
              <a:rPr lang="it-IT" dirty="0" smtClean="0"/>
              <a:t> </a:t>
            </a:r>
            <a:r>
              <a:rPr lang="it-IT" dirty="0" err="1" smtClean="0"/>
              <a:t>death</a:t>
            </a:r>
            <a:r>
              <a:rPr lang="it-IT" dirty="0" smtClean="0"/>
              <a:t> and </a:t>
            </a:r>
            <a:r>
              <a:rPr lang="it-IT" dirty="0" err="1" smtClean="0"/>
              <a:t>abortion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720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Diagnosis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signs</a:t>
            </a:r>
            <a:r>
              <a:rPr lang="it-IT" dirty="0" smtClean="0"/>
              <a:t> and </a:t>
            </a:r>
            <a:r>
              <a:rPr lang="it-IT" dirty="0" err="1" smtClean="0"/>
              <a:t>gematology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 smtClean="0"/>
          </a:p>
          <a:p>
            <a:pPr algn="just"/>
            <a:r>
              <a:rPr lang="it-IT" dirty="0" err="1" smtClean="0"/>
              <a:t>Splenectomize</a:t>
            </a:r>
            <a:r>
              <a:rPr lang="it-IT" dirty="0" smtClean="0"/>
              <a:t> a </a:t>
            </a:r>
            <a:r>
              <a:rPr lang="it-IT" dirty="0" err="1" smtClean="0"/>
              <a:t>potentially</a:t>
            </a:r>
            <a:r>
              <a:rPr lang="it-IT" dirty="0" smtClean="0"/>
              <a:t> </a:t>
            </a:r>
            <a:r>
              <a:rPr lang="it-IT" dirty="0" err="1" smtClean="0"/>
              <a:t>infected</a:t>
            </a:r>
            <a:r>
              <a:rPr lang="it-IT" dirty="0" smtClean="0"/>
              <a:t> </a:t>
            </a:r>
            <a:r>
              <a:rPr lang="it-IT" dirty="0" err="1" smtClean="0"/>
              <a:t>pig</a:t>
            </a:r>
            <a:r>
              <a:rPr lang="it-IT" dirty="0" smtClean="0"/>
              <a:t> or inoculate a </a:t>
            </a:r>
            <a:r>
              <a:rPr lang="it-IT" dirty="0" err="1" smtClean="0"/>
              <a:t>splenectomized</a:t>
            </a:r>
            <a:r>
              <a:rPr lang="it-IT" dirty="0" smtClean="0"/>
              <a:t> </a:t>
            </a:r>
            <a:r>
              <a:rPr lang="it-IT" dirty="0" err="1" smtClean="0"/>
              <a:t>pig</a:t>
            </a:r>
            <a:r>
              <a:rPr lang="it-IT" dirty="0" smtClean="0"/>
              <a:t> with </a:t>
            </a:r>
            <a:r>
              <a:rPr lang="it-IT" dirty="0" err="1" smtClean="0"/>
              <a:t>blood</a:t>
            </a:r>
            <a:r>
              <a:rPr lang="it-IT" dirty="0" smtClean="0"/>
              <a:t> from </a:t>
            </a:r>
            <a:r>
              <a:rPr lang="it-IT" dirty="0" err="1" smtClean="0"/>
              <a:t>suspected</a:t>
            </a:r>
            <a:r>
              <a:rPr lang="it-IT" dirty="0" smtClean="0"/>
              <a:t> </a:t>
            </a:r>
            <a:r>
              <a:rPr lang="it-IT" dirty="0" err="1" smtClean="0"/>
              <a:t>pigs</a:t>
            </a:r>
            <a:endParaRPr lang="it-IT" dirty="0" smtClean="0"/>
          </a:p>
          <a:p>
            <a:pPr algn="just"/>
            <a:r>
              <a:rPr lang="it-IT" dirty="0" smtClean="0"/>
              <a:t>PCR</a:t>
            </a:r>
          </a:p>
          <a:p>
            <a:pPr algn="just"/>
            <a:r>
              <a:rPr lang="it-IT" dirty="0" err="1" smtClean="0"/>
              <a:t>Complement</a:t>
            </a:r>
            <a:r>
              <a:rPr lang="it-IT" dirty="0" smtClean="0"/>
              <a:t> </a:t>
            </a:r>
            <a:r>
              <a:rPr lang="it-IT" dirty="0" err="1" smtClean="0"/>
              <a:t>fixation</a:t>
            </a:r>
            <a:endParaRPr lang="it-IT" dirty="0" smtClean="0"/>
          </a:p>
          <a:p>
            <a:pPr algn="just"/>
            <a:r>
              <a:rPr lang="it-IT" dirty="0" err="1" smtClean="0"/>
              <a:t>Indirect</a:t>
            </a:r>
            <a:r>
              <a:rPr lang="it-IT" dirty="0" smtClean="0"/>
              <a:t> </a:t>
            </a:r>
            <a:r>
              <a:rPr lang="it-IT" dirty="0" err="1" smtClean="0"/>
              <a:t>hemagglutination</a:t>
            </a:r>
            <a:endParaRPr lang="it-IT" dirty="0" smtClean="0"/>
          </a:p>
          <a:p>
            <a:pPr algn="just"/>
            <a:r>
              <a:rPr lang="it-IT" dirty="0" smtClean="0"/>
              <a:t>ELISA</a:t>
            </a:r>
          </a:p>
          <a:p>
            <a:pPr algn="just"/>
            <a:r>
              <a:rPr lang="it-IT" dirty="0" smtClean="0"/>
              <a:t>Real-time PCR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8170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Treatment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Oxytetracycline</a:t>
            </a:r>
            <a:r>
              <a:rPr lang="it-IT" dirty="0" smtClean="0"/>
              <a:t>, 20-30 mg/kg </a:t>
            </a:r>
            <a:r>
              <a:rPr lang="it-IT" dirty="0" err="1" smtClean="0"/>
              <a:t>parenterally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Administration of </a:t>
            </a:r>
            <a:r>
              <a:rPr lang="it-IT" dirty="0" err="1" smtClean="0"/>
              <a:t>oxytetracycline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time of stress can </a:t>
            </a:r>
            <a:r>
              <a:rPr lang="it-IT" dirty="0" err="1" smtClean="0"/>
              <a:t>prevent</a:t>
            </a:r>
            <a:r>
              <a:rPr lang="it-IT" dirty="0" smtClean="0"/>
              <a:t> acute </a:t>
            </a:r>
            <a:r>
              <a:rPr lang="it-IT" dirty="0" err="1" smtClean="0"/>
              <a:t>disease</a:t>
            </a:r>
            <a:r>
              <a:rPr lang="it-IT" dirty="0" smtClean="0"/>
              <a:t>. </a:t>
            </a:r>
            <a:r>
              <a:rPr lang="it-IT" dirty="0" err="1" smtClean="0"/>
              <a:t>Oral</a:t>
            </a:r>
            <a:r>
              <a:rPr lang="it-IT" dirty="0" smtClean="0"/>
              <a:t> </a:t>
            </a:r>
            <a:r>
              <a:rPr lang="it-IT" dirty="0" err="1" smtClean="0"/>
              <a:t>therapy</a:t>
            </a:r>
            <a:r>
              <a:rPr lang="it-IT" dirty="0" smtClean="0"/>
              <a:t> can reduce the </a:t>
            </a:r>
            <a:r>
              <a:rPr lang="it-IT" dirty="0" err="1" smtClean="0"/>
              <a:t>incidence</a:t>
            </a:r>
            <a:r>
              <a:rPr lang="it-IT" dirty="0" smtClean="0"/>
              <a:t> of anemia. NOT PREVENT OUTBREAKS</a:t>
            </a:r>
          </a:p>
          <a:p>
            <a:pPr algn="just"/>
            <a:r>
              <a:rPr lang="it-IT" dirty="0" err="1" smtClean="0"/>
              <a:t>Supportive</a:t>
            </a:r>
            <a:r>
              <a:rPr lang="it-IT" dirty="0" smtClean="0"/>
              <a:t> </a:t>
            </a:r>
            <a:r>
              <a:rPr lang="it-IT" dirty="0" err="1" smtClean="0"/>
              <a:t>therapy</a:t>
            </a:r>
            <a:endParaRPr lang="it-IT" dirty="0" smtClean="0"/>
          </a:p>
          <a:p>
            <a:pPr algn="just"/>
            <a:r>
              <a:rPr lang="it-IT" dirty="0" err="1" smtClean="0"/>
              <a:t>Iron</a:t>
            </a:r>
            <a:r>
              <a:rPr lang="it-IT" dirty="0" smtClean="0"/>
              <a:t> </a:t>
            </a:r>
            <a:r>
              <a:rPr lang="it-IT" dirty="0" err="1" smtClean="0"/>
              <a:t>dextran</a:t>
            </a:r>
            <a:r>
              <a:rPr lang="it-IT" dirty="0" smtClean="0"/>
              <a:t> </a:t>
            </a:r>
            <a:r>
              <a:rPr lang="it-IT" dirty="0" err="1" smtClean="0"/>
              <a:t>injections</a:t>
            </a:r>
            <a:r>
              <a:rPr lang="it-IT" dirty="0" smtClean="0"/>
              <a:t> (200 mg/</a:t>
            </a:r>
            <a:r>
              <a:rPr lang="it-IT" dirty="0" err="1" smtClean="0"/>
              <a:t>pig</a:t>
            </a:r>
            <a:r>
              <a:rPr lang="it-IT" dirty="0" smtClean="0"/>
              <a:t>) help </a:t>
            </a:r>
            <a:r>
              <a:rPr lang="it-IT" dirty="0" err="1" smtClean="0"/>
              <a:t>recovery</a:t>
            </a:r>
            <a:r>
              <a:rPr lang="it-IT" dirty="0" smtClean="0"/>
              <a:t> and </a:t>
            </a:r>
            <a:r>
              <a:rPr lang="it-IT" dirty="0" err="1" smtClean="0"/>
              <a:t>minimize</a:t>
            </a:r>
            <a:r>
              <a:rPr lang="it-IT" dirty="0" smtClean="0"/>
              <a:t> </a:t>
            </a:r>
            <a:r>
              <a:rPr lang="it-IT" dirty="0" err="1" smtClean="0"/>
              <a:t>mortality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3648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Prevention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err="1" smtClean="0"/>
              <a:t>Supportive</a:t>
            </a:r>
            <a:r>
              <a:rPr lang="it-IT" dirty="0" smtClean="0"/>
              <a:t> </a:t>
            </a:r>
            <a:r>
              <a:rPr lang="it-IT" dirty="0" err="1" smtClean="0"/>
              <a:t>therapy</a:t>
            </a:r>
            <a:endParaRPr lang="it-IT" dirty="0" smtClean="0"/>
          </a:p>
          <a:p>
            <a:pPr algn="just"/>
            <a:r>
              <a:rPr lang="it-IT" dirty="0" err="1" smtClean="0"/>
              <a:t>Preventin</a:t>
            </a:r>
            <a:r>
              <a:rPr lang="it-IT" dirty="0" smtClean="0"/>
              <a:t> </a:t>
            </a:r>
            <a:r>
              <a:rPr lang="it-IT" dirty="0" err="1" smtClean="0"/>
              <a:t>reinfection</a:t>
            </a:r>
            <a:endParaRPr lang="it-IT" dirty="0" smtClean="0"/>
          </a:p>
          <a:p>
            <a:pPr algn="just"/>
            <a:r>
              <a:rPr lang="it-IT" dirty="0" err="1" smtClean="0"/>
              <a:t>Parasitic</a:t>
            </a:r>
            <a:r>
              <a:rPr lang="it-IT" dirty="0" smtClean="0"/>
              <a:t> control and </a:t>
            </a:r>
            <a:r>
              <a:rPr lang="it-IT" dirty="0" err="1" smtClean="0"/>
              <a:t>hygiene</a:t>
            </a:r>
            <a:r>
              <a:rPr lang="it-IT" dirty="0" smtClean="0"/>
              <a:t> (</a:t>
            </a:r>
            <a:r>
              <a:rPr lang="it-IT" dirty="0" err="1" smtClean="0"/>
              <a:t>changing</a:t>
            </a:r>
            <a:r>
              <a:rPr lang="it-IT" dirty="0" smtClean="0"/>
              <a:t> </a:t>
            </a:r>
            <a:r>
              <a:rPr lang="it-IT" dirty="0" err="1" smtClean="0"/>
              <a:t>needles</a:t>
            </a:r>
            <a:r>
              <a:rPr lang="it-IT" dirty="0"/>
              <a:t> </a:t>
            </a:r>
            <a:r>
              <a:rPr lang="it-IT" dirty="0" err="1" smtClean="0"/>
              <a:t>etc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NO VACCINE</a:t>
            </a:r>
          </a:p>
          <a:p>
            <a:pPr algn="just"/>
            <a:r>
              <a:rPr lang="it-IT" dirty="0" smtClean="0"/>
              <a:t>Control of </a:t>
            </a:r>
            <a:r>
              <a:rPr lang="it-IT" dirty="0" err="1" smtClean="0"/>
              <a:t>animal</a:t>
            </a:r>
            <a:r>
              <a:rPr lang="it-IT" dirty="0" smtClean="0"/>
              <a:t> </a:t>
            </a:r>
            <a:r>
              <a:rPr lang="it-IT" dirty="0" err="1" smtClean="0"/>
              <a:t>movement</a:t>
            </a:r>
            <a:r>
              <a:rPr lang="it-IT" dirty="0" smtClean="0"/>
              <a:t> </a:t>
            </a:r>
            <a:r>
              <a:rPr lang="it-IT" sz="2200" dirty="0" smtClean="0"/>
              <a:t>(negative status </a:t>
            </a:r>
            <a:r>
              <a:rPr lang="it-IT" sz="2200" dirty="0" err="1" smtClean="0"/>
              <a:t>ca</a:t>
            </a:r>
            <a:r>
              <a:rPr lang="it-IT" sz="2200" dirty="0" smtClean="0"/>
              <a:t> be </a:t>
            </a:r>
            <a:r>
              <a:rPr lang="it-IT" sz="2200" dirty="0" err="1" smtClean="0"/>
              <a:t>assumed</a:t>
            </a:r>
            <a:r>
              <a:rPr lang="it-IT" sz="2200" dirty="0" smtClean="0"/>
              <a:t> </a:t>
            </a:r>
            <a:r>
              <a:rPr lang="it-IT" sz="2200" dirty="0" err="1" smtClean="0"/>
              <a:t>if</a:t>
            </a:r>
            <a:r>
              <a:rPr lang="it-IT" sz="2200" dirty="0" smtClean="0"/>
              <a:t> </a:t>
            </a:r>
            <a:r>
              <a:rPr lang="it-IT" sz="2200" dirty="0" err="1" smtClean="0"/>
              <a:t>serologica</a:t>
            </a:r>
            <a:r>
              <a:rPr lang="it-IT" sz="2200" dirty="0" smtClean="0"/>
              <a:t> or PCR </a:t>
            </a:r>
            <a:r>
              <a:rPr lang="it-IT" sz="2200" dirty="0" err="1" smtClean="0"/>
              <a:t>tests</a:t>
            </a:r>
            <a:r>
              <a:rPr lang="it-IT" sz="2200" dirty="0" smtClean="0"/>
              <a:t> from </a:t>
            </a:r>
            <a:r>
              <a:rPr lang="it-IT" sz="2200" dirty="0" err="1" smtClean="0"/>
              <a:t>serum</a:t>
            </a:r>
            <a:r>
              <a:rPr lang="it-IT" sz="2200" dirty="0" smtClean="0"/>
              <a:t> of </a:t>
            </a:r>
            <a:r>
              <a:rPr lang="it-IT" sz="2200" dirty="0" err="1" smtClean="0"/>
              <a:t>pigs</a:t>
            </a:r>
            <a:r>
              <a:rPr lang="it-IT" sz="2200" dirty="0" smtClean="0"/>
              <a:t> in the </a:t>
            </a:r>
            <a:r>
              <a:rPr lang="it-IT" sz="2200" dirty="0" err="1" smtClean="0"/>
              <a:t>farrowing</a:t>
            </a:r>
            <a:r>
              <a:rPr lang="it-IT" sz="2200" dirty="0" smtClean="0"/>
              <a:t> </a:t>
            </a:r>
            <a:r>
              <a:rPr lang="it-IT" sz="2200" dirty="0" err="1" smtClean="0"/>
              <a:t>unit</a:t>
            </a:r>
            <a:r>
              <a:rPr lang="it-IT" sz="2200" dirty="0" smtClean="0"/>
              <a:t> are negative or </a:t>
            </a:r>
            <a:r>
              <a:rPr lang="it-IT" sz="2200" dirty="0" err="1" smtClean="0"/>
              <a:t>if</a:t>
            </a:r>
            <a:r>
              <a:rPr lang="it-IT" sz="2200" dirty="0" smtClean="0"/>
              <a:t> </a:t>
            </a:r>
            <a:r>
              <a:rPr lang="it-IT" sz="2200" dirty="0" err="1" smtClean="0"/>
              <a:t>transfusion</a:t>
            </a:r>
            <a:r>
              <a:rPr lang="it-IT" sz="2200" dirty="0" smtClean="0"/>
              <a:t> </a:t>
            </a:r>
            <a:r>
              <a:rPr lang="it-IT" sz="2200" dirty="0" err="1" smtClean="0"/>
              <a:t>fro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</a:t>
            </a:r>
            <a:r>
              <a:rPr lang="it-IT" sz="2200" dirty="0" err="1" smtClean="0"/>
              <a:t>least</a:t>
            </a:r>
            <a:r>
              <a:rPr lang="it-IT" sz="2200" dirty="0" smtClean="0"/>
              <a:t> 10 </a:t>
            </a:r>
            <a:r>
              <a:rPr lang="it-IT" sz="2200" dirty="0" err="1" smtClean="0"/>
              <a:t>blood</a:t>
            </a:r>
            <a:r>
              <a:rPr lang="it-IT" sz="2200" dirty="0" smtClean="0"/>
              <a:t> </a:t>
            </a:r>
            <a:r>
              <a:rPr lang="it-IT" sz="2200" dirty="0" err="1" smtClean="0"/>
              <a:t>samples</a:t>
            </a:r>
            <a:r>
              <a:rPr lang="it-IT" sz="2200" dirty="0" smtClean="0"/>
              <a:t> </a:t>
            </a:r>
            <a:r>
              <a:rPr lang="it-IT" sz="2200" dirty="0" err="1" smtClean="0"/>
              <a:t>into</a:t>
            </a:r>
            <a:r>
              <a:rPr lang="it-IT" sz="2200" dirty="0" smtClean="0"/>
              <a:t> </a:t>
            </a:r>
            <a:r>
              <a:rPr lang="it-IT" sz="2200" dirty="0" err="1" smtClean="0"/>
              <a:t>slenectomized</a:t>
            </a:r>
            <a:r>
              <a:rPr lang="it-IT" sz="2200" dirty="0" smtClean="0"/>
              <a:t> </a:t>
            </a:r>
            <a:r>
              <a:rPr lang="it-IT" sz="2200" dirty="0" err="1" smtClean="0"/>
              <a:t>pigs</a:t>
            </a:r>
            <a:r>
              <a:rPr lang="it-IT" sz="2200" dirty="0" smtClean="0"/>
              <a:t> </a:t>
            </a:r>
            <a:r>
              <a:rPr lang="it-IT" sz="2200" dirty="0" err="1" smtClean="0"/>
              <a:t>has</a:t>
            </a:r>
            <a:r>
              <a:rPr lang="it-IT" sz="2200" dirty="0" smtClean="0"/>
              <a:t> no </a:t>
            </a:r>
            <a:r>
              <a:rPr lang="it-IT" sz="2200" dirty="0" err="1" smtClean="0"/>
              <a:t>effect</a:t>
            </a:r>
            <a:r>
              <a:rPr lang="it-IT" sz="2200" dirty="0" smtClean="0"/>
              <a:t>)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919868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it-IT" dirty="0" err="1" smtClean="0"/>
              <a:t>Bibliography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2955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Jeffrey J </a:t>
            </a:r>
            <a:r>
              <a:rPr lang="it-IT" dirty="0" err="1" smtClean="0"/>
              <a:t>zimmerman</a:t>
            </a:r>
            <a:r>
              <a:rPr lang="it-IT" dirty="0" smtClean="0"/>
              <a:t>, Locke A </a:t>
            </a:r>
            <a:r>
              <a:rPr lang="it-IT" dirty="0" err="1" smtClean="0"/>
              <a:t>Karriker</a:t>
            </a:r>
            <a:r>
              <a:rPr lang="it-IT" dirty="0" smtClean="0"/>
              <a:t>, Alejandro Ramirez, Kent J </a:t>
            </a:r>
            <a:r>
              <a:rPr lang="it-IT" dirty="0" err="1" smtClean="0"/>
              <a:t>Schwartz</a:t>
            </a:r>
            <a:r>
              <a:rPr lang="it-IT" dirty="0" smtClean="0"/>
              <a:t>, Gregory W Stevenson, </a:t>
            </a:r>
            <a:r>
              <a:rPr lang="it-IT" dirty="0" err="1" smtClean="0"/>
              <a:t>Disease</a:t>
            </a:r>
            <a:r>
              <a:rPr lang="it-IT" dirty="0" smtClean="0"/>
              <a:t> of </a:t>
            </a:r>
            <a:r>
              <a:rPr lang="it-IT" dirty="0" err="1" smtClean="0"/>
              <a:t>Swine</a:t>
            </a:r>
            <a:r>
              <a:rPr lang="it-IT" dirty="0" smtClean="0"/>
              <a:t>, 10° </a:t>
            </a:r>
            <a:r>
              <a:rPr lang="it-IT" dirty="0" err="1" smtClean="0"/>
              <a:t>edition</a:t>
            </a:r>
            <a:r>
              <a:rPr lang="it-IT" dirty="0" smtClean="0"/>
              <a:t> 2012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949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Colony</a:t>
            </a:r>
            <a:r>
              <a:rPr lang="it-IT" dirty="0" smtClean="0"/>
              <a:t> </a:t>
            </a:r>
            <a:r>
              <a:rPr lang="it-IT" dirty="0" err="1" smtClean="0"/>
              <a:t>morphology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In culture, </a:t>
            </a:r>
            <a:r>
              <a:rPr lang="it-IT" dirty="0" err="1" smtClean="0"/>
              <a:t>Mhyo</a:t>
            </a:r>
            <a:r>
              <a:rPr lang="it-IT" dirty="0" smtClean="0"/>
              <a:t> </a:t>
            </a:r>
            <a:r>
              <a:rPr lang="it-IT" dirty="0" err="1" smtClean="0"/>
              <a:t>grows</a:t>
            </a:r>
            <a:r>
              <a:rPr lang="it-IT" dirty="0" smtClean="0"/>
              <a:t> </a:t>
            </a:r>
            <a:r>
              <a:rPr lang="it-IT" dirty="0" err="1" smtClean="0"/>
              <a:t>slowly</a:t>
            </a:r>
            <a:r>
              <a:rPr lang="it-IT" dirty="0"/>
              <a:t> </a:t>
            </a:r>
            <a:r>
              <a:rPr lang="it-IT" dirty="0" smtClean="0"/>
              <a:t>-&gt; </a:t>
            </a:r>
            <a:r>
              <a:rPr lang="it-IT" dirty="0" err="1" smtClean="0"/>
              <a:t>turbidity</a:t>
            </a:r>
            <a:r>
              <a:rPr lang="it-IT" dirty="0" smtClean="0"/>
              <a:t> and an acid color </a:t>
            </a:r>
            <a:r>
              <a:rPr lang="it-IT" dirty="0" err="1" smtClean="0"/>
              <a:t>shift</a:t>
            </a:r>
            <a:r>
              <a:rPr lang="it-IT" dirty="0" smtClean="0"/>
              <a:t> to the media 3-30 </a:t>
            </a:r>
            <a:r>
              <a:rPr lang="it-IT" dirty="0" err="1" smtClean="0"/>
              <a:t>days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inoculation</a:t>
            </a:r>
            <a:r>
              <a:rPr lang="it-IT" dirty="0" smtClean="0"/>
              <a:t> of media</a:t>
            </a:r>
          </a:p>
          <a:p>
            <a:pPr algn="just"/>
            <a:r>
              <a:rPr lang="it-IT" dirty="0" err="1" smtClean="0"/>
              <a:t>Inoculation</a:t>
            </a:r>
            <a:r>
              <a:rPr lang="it-IT" dirty="0" smtClean="0"/>
              <a:t> of </a:t>
            </a:r>
            <a:r>
              <a:rPr lang="it-IT" dirty="0" err="1" smtClean="0"/>
              <a:t>solid</a:t>
            </a:r>
            <a:r>
              <a:rPr lang="it-IT" dirty="0" smtClean="0"/>
              <a:t> agar medium and </a:t>
            </a:r>
            <a:r>
              <a:rPr lang="it-IT" dirty="0" err="1" smtClean="0"/>
              <a:t>incubation</a:t>
            </a:r>
            <a:r>
              <a:rPr lang="it-IT" dirty="0" smtClean="0"/>
              <a:t> in a 5-10% carbon </a:t>
            </a:r>
            <a:r>
              <a:rPr lang="it-IT" dirty="0" err="1" smtClean="0"/>
              <a:t>dioxide</a:t>
            </a:r>
            <a:r>
              <a:rPr lang="it-IT" dirty="0" smtClean="0"/>
              <a:t> </a:t>
            </a:r>
            <a:r>
              <a:rPr lang="it-IT" dirty="0" err="1" smtClean="0"/>
              <a:t>atmosphere</a:t>
            </a:r>
            <a:r>
              <a:rPr lang="it-IT" dirty="0" smtClean="0"/>
              <a:t>-&gt; </a:t>
            </a:r>
            <a:r>
              <a:rPr lang="it-IT" dirty="0" err="1" smtClean="0"/>
              <a:t>visible</a:t>
            </a:r>
            <a:r>
              <a:rPr lang="it-IT" dirty="0" smtClean="0"/>
              <a:t> </a:t>
            </a:r>
            <a:r>
              <a:rPr lang="it-IT" dirty="0" err="1" smtClean="0"/>
              <a:t>colonies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2-3 </a:t>
            </a:r>
            <a:r>
              <a:rPr lang="it-IT" dirty="0" err="1" smtClean="0"/>
              <a:t>days</a:t>
            </a:r>
            <a:r>
              <a:rPr lang="it-IT" dirty="0" smtClean="0"/>
              <a:t> of </a:t>
            </a:r>
            <a:r>
              <a:rPr lang="it-IT" dirty="0" err="1" smtClean="0"/>
              <a:t>incubation</a:t>
            </a:r>
            <a:endParaRPr lang="it-IT" dirty="0" smtClean="0"/>
          </a:p>
          <a:p>
            <a:pPr algn="just"/>
            <a:r>
              <a:rPr lang="it-IT" dirty="0" err="1" smtClean="0"/>
              <a:t>Strains</a:t>
            </a:r>
            <a:r>
              <a:rPr lang="it-IT" dirty="0" smtClean="0"/>
              <a:t> are </a:t>
            </a:r>
            <a:r>
              <a:rPr lang="it-IT" dirty="0" err="1" smtClean="0"/>
              <a:t>antigenically</a:t>
            </a:r>
            <a:r>
              <a:rPr lang="it-IT" dirty="0" smtClean="0"/>
              <a:t> and </a:t>
            </a:r>
            <a:r>
              <a:rPr lang="it-IT" dirty="0" err="1" smtClean="0"/>
              <a:t>genetically</a:t>
            </a:r>
            <a:r>
              <a:rPr lang="it-IT" dirty="0" smtClean="0"/>
              <a:t> diverse</a:t>
            </a:r>
          </a:p>
          <a:p>
            <a:pPr algn="just"/>
            <a:r>
              <a:rPr lang="it-IT" dirty="0" smtClean="0"/>
              <a:t>NO </a:t>
            </a:r>
            <a:r>
              <a:rPr lang="it-IT" dirty="0" err="1" smtClean="0"/>
              <a:t>variable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proteins</a:t>
            </a:r>
            <a:r>
              <a:rPr lang="it-IT" dirty="0" smtClean="0"/>
              <a:t> -&gt; </a:t>
            </a:r>
            <a:r>
              <a:rPr lang="it-IT" dirty="0" err="1" smtClean="0"/>
              <a:t>varies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varies</a:t>
            </a:r>
            <a:r>
              <a:rPr lang="it-IT" dirty="0" smtClean="0"/>
              <a:t> </a:t>
            </a:r>
            <a:r>
              <a:rPr lang="it-IT" dirty="0" err="1" smtClean="0"/>
              <a:t>proteolytic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-&gt; </a:t>
            </a:r>
            <a:r>
              <a:rPr lang="it-IT" dirty="0" err="1" smtClean="0"/>
              <a:t>altered</a:t>
            </a:r>
            <a:r>
              <a:rPr lang="it-IT" dirty="0" smtClean="0"/>
              <a:t> </a:t>
            </a:r>
            <a:r>
              <a:rPr lang="it-IT" dirty="0" err="1" smtClean="0"/>
              <a:t>immunoblot</a:t>
            </a:r>
            <a:r>
              <a:rPr lang="it-IT" dirty="0" smtClean="0"/>
              <a:t> </a:t>
            </a:r>
            <a:r>
              <a:rPr lang="it-IT" dirty="0" err="1" smtClean="0"/>
              <a:t>protein</a:t>
            </a:r>
            <a:r>
              <a:rPr lang="it-IT" dirty="0" smtClean="0"/>
              <a:t> </a:t>
            </a:r>
            <a:r>
              <a:rPr lang="it-IT" dirty="0" err="1" smtClean="0"/>
              <a:t>patterns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515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Pathogenesis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Colonization</a:t>
            </a:r>
            <a:r>
              <a:rPr lang="it-IT" dirty="0" smtClean="0"/>
              <a:t> of </a:t>
            </a:r>
            <a:r>
              <a:rPr lang="it-IT" dirty="0" err="1" smtClean="0"/>
              <a:t>airway</a:t>
            </a:r>
            <a:r>
              <a:rPr lang="it-IT" dirty="0" smtClean="0"/>
              <a:t> </a:t>
            </a:r>
            <a:r>
              <a:rPr lang="it-IT" dirty="0" err="1" smtClean="0"/>
              <a:t>epithelium</a:t>
            </a:r>
            <a:endParaRPr lang="it-IT" dirty="0"/>
          </a:p>
          <a:p>
            <a:pPr algn="just"/>
            <a:r>
              <a:rPr lang="it-IT" dirty="0" err="1"/>
              <a:t>S</a:t>
            </a:r>
            <a:r>
              <a:rPr lang="it-IT" dirty="0" err="1" smtClean="0"/>
              <a:t>timulation</a:t>
            </a:r>
            <a:r>
              <a:rPr lang="it-IT" dirty="0" smtClean="0"/>
              <a:t> of a </a:t>
            </a:r>
            <a:r>
              <a:rPr lang="it-IT" dirty="0" err="1" smtClean="0"/>
              <a:t>prolonged</a:t>
            </a:r>
            <a:r>
              <a:rPr lang="it-IT" dirty="0" smtClean="0"/>
              <a:t> </a:t>
            </a:r>
            <a:r>
              <a:rPr lang="it-IT" dirty="0" err="1" smtClean="0"/>
              <a:t>inflammatory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endParaRPr lang="it-IT" dirty="0" smtClean="0"/>
          </a:p>
          <a:p>
            <a:pPr algn="just"/>
            <a:r>
              <a:rPr lang="it-IT" dirty="0" err="1"/>
              <a:t>S</a:t>
            </a:r>
            <a:r>
              <a:rPr lang="it-IT" dirty="0" err="1" smtClean="0"/>
              <a:t>uppression</a:t>
            </a:r>
            <a:r>
              <a:rPr lang="it-IT" dirty="0" smtClean="0"/>
              <a:t> and </a:t>
            </a:r>
            <a:r>
              <a:rPr lang="it-IT" dirty="0" err="1" smtClean="0"/>
              <a:t>modulation</a:t>
            </a:r>
            <a:r>
              <a:rPr lang="it-IT" dirty="0" smtClean="0"/>
              <a:t> of innate and </a:t>
            </a:r>
            <a:r>
              <a:rPr lang="it-IT" dirty="0" err="1" smtClean="0"/>
              <a:t>adaptive</a:t>
            </a:r>
            <a:r>
              <a:rPr lang="it-IT" dirty="0" smtClean="0"/>
              <a:t> immune </a:t>
            </a:r>
            <a:r>
              <a:rPr lang="it-IT" dirty="0" err="1" smtClean="0"/>
              <a:t>responses</a:t>
            </a:r>
            <a:endParaRPr lang="it-IT" dirty="0" smtClean="0"/>
          </a:p>
          <a:p>
            <a:pPr algn="just"/>
            <a:r>
              <a:rPr lang="it-IT" dirty="0" err="1"/>
              <a:t>I</a:t>
            </a:r>
            <a:r>
              <a:rPr lang="it-IT" dirty="0" err="1" smtClean="0"/>
              <a:t>nteraction</a:t>
            </a:r>
            <a:r>
              <a:rPr lang="it-IT" dirty="0" smtClean="0"/>
              <a:t> with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infectious</a:t>
            </a:r>
            <a:r>
              <a:rPr lang="it-IT" dirty="0" smtClean="0"/>
              <a:t> agents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667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3000" r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Pathogenesis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arenR"/>
            </a:pPr>
            <a:r>
              <a:rPr lang="it-IT" dirty="0" err="1" smtClean="0">
                <a:solidFill>
                  <a:schemeClr val="bg1"/>
                </a:solidFill>
              </a:rPr>
              <a:t>Colonization</a:t>
            </a:r>
            <a:r>
              <a:rPr lang="it-IT" dirty="0" smtClean="0">
                <a:solidFill>
                  <a:schemeClr val="bg1"/>
                </a:solidFill>
              </a:rPr>
              <a:t>: </a:t>
            </a:r>
            <a:r>
              <a:rPr lang="it-IT" dirty="0" err="1" smtClean="0">
                <a:solidFill>
                  <a:schemeClr val="bg1"/>
                </a:solidFill>
              </a:rPr>
              <a:t>binding</a:t>
            </a:r>
            <a:r>
              <a:rPr lang="it-IT" dirty="0" smtClean="0">
                <a:solidFill>
                  <a:schemeClr val="bg1"/>
                </a:solidFill>
              </a:rPr>
              <a:t> to the </a:t>
            </a:r>
            <a:r>
              <a:rPr lang="it-IT" dirty="0" err="1" smtClean="0">
                <a:solidFill>
                  <a:schemeClr val="bg1"/>
                </a:solidFill>
              </a:rPr>
              <a:t>cilia</a:t>
            </a:r>
            <a:r>
              <a:rPr lang="it-IT" dirty="0" smtClean="0">
                <a:solidFill>
                  <a:schemeClr val="bg1"/>
                </a:solidFill>
              </a:rPr>
              <a:t> of </a:t>
            </a:r>
            <a:r>
              <a:rPr lang="it-IT" dirty="0" err="1" smtClean="0">
                <a:solidFill>
                  <a:schemeClr val="bg1"/>
                </a:solidFill>
              </a:rPr>
              <a:t>epithelial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cells</a:t>
            </a:r>
            <a:r>
              <a:rPr lang="it-IT" dirty="0" smtClean="0">
                <a:solidFill>
                  <a:schemeClr val="bg1"/>
                </a:solidFill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</a:rPr>
              <a:t>airways</a:t>
            </a:r>
            <a:endParaRPr lang="it-IT" dirty="0" smtClean="0">
              <a:solidFill>
                <a:schemeClr val="bg1"/>
              </a:solidFill>
            </a:endParaRPr>
          </a:p>
          <a:p>
            <a:pPr algn="just"/>
            <a:r>
              <a:rPr lang="it-IT" dirty="0" err="1" smtClean="0">
                <a:solidFill>
                  <a:schemeClr val="bg1"/>
                </a:solidFill>
              </a:rPr>
              <a:t>Adhesion</a:t>
            </a:r>
            <a:r>
              <a:rPr lang="it-IT" dirty="0" smtClean="0">
                <a:solidFill>
                  <a:schemeClr val="bg1"/>
                </a:solidFill>
              </a:rPr>
              <a:t>: P97</a:t>
            </a:r>
          </a:p>
          <a:p>
            <a:pPr marL="0" indent="0" algn="just">
              <a:buNone/>
            </a:pPr>
            <a:r>
              <a:rPr lang="it-IT" dirty="0" err="1" smtClean="0">
                <a:solidFill>
                  <a:schemeClr val="bg1"/>
                </a:solidFill>
              </a:rPr>
              <a:t>Colonization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results</a:t>
            </a:r>
            <a:r>
              <a:rPr lang="it-IT" dirty="0" smtClean="0">
                <a:solidFill>
                  <a:schemeClr val="bg1"/>
                </a:solidFill>
              </a:rPr>
              <a:t> in </a:t>
            </a:r>
            <a:r>
              <a:rPr lang="it-IT" dirty="0" err="1" smtClean="0">
                <a:solidFill>
                  <a:schemeClr val="bg1"/>
                </a:solidFill>
              </a:rPr>
              <a:t>ciliostasis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clumping</a:t>
            </a:r>
            <a:r>
              <a:rPr lang="it-IT" dirty="0" smtClean="0">
                <a:solidFill>
                  <a:schemeClr val="bg1"/>
                </a:solidFill>
              </a:rPr>
              <a:t> and </a:t>
            </a:r>
            <a:r>
              <a:rPr lang="it-IT" dirty="0" err="1" smtClean="0">
                <a:solidFill>
                  <a:schemeClr val="bg1"/>
                </a:solidFill>
              </a:rPr>
              <a:t>loss</a:t>
            </a:r>
            <a:r>
              <a:rPr lang="it-IT" dirty="0" smtClean="0">
                <a:solidFill>
                  <a:schemeClr val="bg1"/>
                </a:solidFill>
              </a:rPr>
              <a:t> of </a:t>
            </a:r>
            <a:r>
              <a:rPr lang="it-IT" dirty="0" err="1" smtClean="0">
                <a:solidFill>
                  <a:schemeClr val="bg1"/>
                </a:solidFill>
              </a:rPr>
              <a:t>cilia</a:t>
            </a:r>
            <a:r>
              <a:rPr lang="it-IT" dirty="0" smtClean="0">
                <a:solidFill>
                  <a:schemeClr val="bg1"/>
                </a:solidFill>
              </a:rPr>
              <a:t>, and </a:t>
            </a:r>
            <a:r>
              <a:rPr lang="it-IT" dirty="0" err="1" smtClean="0">
                <a:solidFill>
                  <a:schemeClr val="bg1"/>
                </a:solidFill>
              </a:rPr>
              <a:t>loss</a:t>
            </a:r>
            <a:r>
              <a:rPr lang="it-IT" dirty="0" smtClean="0">
                <a:solidFill>
                  <a:schemeClr val="bg1"/>
                </a:solidFill>
              </a:rPr>
              <a:t> of </a:t>
            </a:r>
            <a:r>
              <a:rPr lang="it-IT" dirty="0" err="1" smtClean="0">
                <a:solidFill>
                  <a:schemeClr val="bg1"/>
                </a:solidFill>
              </a:rPr>
              <a:t>bronchial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epithelial</a:t>
            </a:r>
            <a:r>
              <a:rPr lang="it-IT" dirty="0" smtClean="0">
                <a:solidFill>
                  <a:schemeClr val="bg1"/>
                </a:solidFill>
              </a:rPr>
              <a:t> and </a:t>
            </a:r>
            <a:r>
              <a:rPr lang="it-IT" dirty="0" err="1" smtClean="0">
                <a:solidFill>
                  <a:schemeClr val="bg1"/>
                </a:solidFill>
              </a:rPr>
              <a:t>goblet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cells</a:t>
            </a:r>
            <a:endParaRPr lang="it-IT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Reduction</a:t>
            </a:r>
            <a:r>
              <a:rPr lang="it-IT" dirty="0" smtClean="0">
                <a:solidFill>
                  <a:schemeClr val="bg1"/>
                </a:solidFill>
                <a:sym typeface="Wingdings" panose="05000000000000000000" pitchFamily="2" charset="2"/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efficency</a:t>
            </a:r>
            <a:r>
              <a:rPr lang="it-IT" dirty="0" smtClean="0">
                <a:solidFill>
                  <a:schemeClr val="bg1"/>
                </a:solidFill>
                <a:sym typeface="Wingdings" panose="05000000000000000000" pitchFamily="2" charset="2"/>
              </a:rPr>
              <a:t> of clearance of </a:t>
            </a:r>
            <a:r>
              <a:rPr lang="it-IT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debris</a:t>
            </a:r>
            <a:r>
              <a:rPr lang="it-IT" dirty="0" smtClean="0">
                <a:solidFill>
                  <a:schemeClr val="bg1"/>
                </a:solidFill>
                <a:sym typeface="Wingdings" panose="05000000000000000000" pitchFamily="2" charset="2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invading</a:t>
            </a:r>
            <a:r>
              <a:rPr lang="it-IT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pathogens</a:t>
            </a:r>
            <a:r>
              <a:rPr lang="it-IT" dirty="0" smtClean="0">
                <a:solidFill>
                  <a:schemeClr val="bg1"/>
                </a:solidFill>
                <a:sym typeface="Wingdings" panose="05000000000000000000" pitchFamily="2" charset="2"/>
              </a:rPr>
              <a:t> by the </a:t>
            </a:r>
            <a:r>
              <a:rPr lang="it-IT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mucociliary</a:t>
            </a:r>
            <a:r>
              <a:rPr lang="it-IT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apparatus</a:t>
            </a:r>
            <a:r>
              <a:rPr lang="it-IT" dirty="0" smtClean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4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Pathogenesis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IMMUNOSUPPRESSIVE EFFECTS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ym typeface="Wingdings" panose="05000000000000000000" pitchFamily="2" charset="2"/>
              </a:rPr>
              <a:t>upper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respiratory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commensal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bacteria</a:t>
            </a:r>
            <a:r>
              <a:rPr lang="it-IT" dirty="0" smtClean="0">
                <a:sym typeface="Wingdings" panose="05000000000000000000" pitchFamily="2" charset="2"/>
              </a:rPr>
              <a:t> are </a:t>
            </a:r>
            <a:r>
              <a:rPr lang="it-IT" dirty="0" err="1" smtClean="0">
                <a:sym typeface="Wingdings" panose="05000000000000000000" pitchFamily="2" charset="2"/>
              </a:rPr>
              <a:t>able</a:t>
            </a:r>
            <a:r>
              <a:rPr lang="it-IT" dirty="0" smtClean="0">
                <a:sym typeface="Wingdings" panose="05000000000000000000" pitchFamily="2" charset="2"/>
              </a:rPr>
              <a:t> to </a:t>
            </a:r>
            <a:r>
              <a:rPr lang="it-IT" dirty="0" err="1" smtClean="0">
                <a:sym typeface="Wingdings" panose="05000000000000000000" pitchFamily="2" charset="2"/>
              </a:rPr>
              <a:t>establish</a:t>
            </a:r>
            <a:r>
              <a:rPr lang="it-IT" dirty="0" smtClean="0">
                <a:sym typeface="Wingdings" panose="05000000000000000000" pitchFamily="2" charset="2"/>
              </a:rPr>
              <a:t> and proliferate in the alveoli </a:t>
            </a:r>
            <a:r>
              <a:rPr lang="it-IT" dirty="0" err="1" smtClean="0">
                <a:sym typeface="Wingdings" panose="05000000000000000000" pitchFamily="2" charset="2"/>
              </a:rPr>
              <a:t>as</a:t>
            </a:r>
            <a:r>
              <a:rPr lang="it-IT" dirty="0" smtClean="0">
                <a:sym typeface="Wingdings" panose="05000000000000000000" pitchFamily="2" charset="2"/>
              </a:rPr>
              <a:t> SECONDARY PATHOGENS!</a:t>
            </a:r>
          </a:p>
          <a:p>
            <a:pPr algn="just">
              <a:buFont typeface="Wingdings"/>
              <a:buChar char="à"/>
            </a:pPr>
            <a:r>
              <a:rPr lang="it-IT" sz="4000" u="sng" dirty="0" smtClean="0">
                <a:sym typeface="Wingdings" panose="05000000000000000000" pitchFamily="2" charset="2"/>
              </a:rPr>
              <a:t>ENZOOTIC PNEUMONIA</a:t>
            </a:r>
          </a:p>
          <a:p>
            <a:pPr marL="0" indent="0" algn="just">
              <a:buNone/>
            </a:pPr>
            <a:r>
              <a:rPr lang="it-IT" sz="2400" dirty="0" err="1" smtClean="0">
                <a:sym typeface="Wingdings" panose="05000000000000000000" pitchFamily="2" charset="2"/>
              </a:rPr>
              <a:t>Virulence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factor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remain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unknown</a:t>
            </a:r>
            <a:endParaRPr lang="it-IT" sz="24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it-IT" sz="4000" u="sng" dirty="0"/>
          </a:p>
        </p:txBody>
      </p:sp>
    </p:spTree>
    <p:extLst>
      <p:ext uri="{BB962C8B-B14F-4D97-AF65-F5344CB8AC3E}">
        <p14:creationId xmlns:p14="http://schemas.microsoft.com/office/powerpoint/2010/main" val="208808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Pathogenesis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The innate and </a:t>
            </a:r>
            <a:r>
              <a:rPr lang="it-IT" dirty="0" err="1" smtClean="0"/>
              <a:t>adaptive</a:t>
            </a:r>
            <a:r>
              <a:rPr lang="it-IT" dirty="0" smtClean="0"/>
              <a:t> </a:t>
            </a:r>
            <a:r>
              <a:rPr lang="it-IT" dirty="0" err="1" smtClean="0"/>
              <a:t>respiratory</a:t>
            </a:r>
            <a:r>
              <a:rPr lang="it-IT" dirty="0" smtClean="0"/>
              <a:t> immune </a:t>
            </a:r>
            <a:r>
              <a:rPr lang="it-IT" dirty="0" err="1" smtClean="0"/>
              <a:t>response</a:t>
            </a:r>
            <a:r>
              <a:rPr lang="it-IT" dirty="0"/>
              <a:t> </a:t>
            </a:r>
            <a:r>
              <a:rPr lang="it-IT" dirty="0" smtClean="0"/>
              <a:t>are </a:t>
            </a:r>
            <a:r>
              <a:rPr lang="it-IT" dirty="0" err="1" smtClean="0"/>
              <a:t>also</a:t>
            </a:r>
            <a:r>
              <a:rPr lang="it-IT" dirty="0" smtClean="0"/>
              <a:t> modulate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ym typeface="Wingdings" panose="05000000000000000000" pitchFamily="2" charset="2"/>
              </a:rPr>
              <a:t>chronic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colonization</a:t>
            </a:r>
            <a:r>
              <a:rPr lang="it-IT" dirty="0" smtClean="0">
                <a:sym typeface="Wingdings" panose="05000000000000000000" pitchFamily="2" charset="2"/>
              </a:rPr>
              <a:t> of </a:t>
            </a:r>
            <a:r>
              <a:rPr lang="it-IT" dirty="0" err="1" smtClean="0">
                <a:sym typeface="Wingdings" panose="05000000000000000000" pitchFamily="2" charset="2"/>
              </a:rPr>
              <a:t>airways</a:t>
            </a:r>
            <a:r>
              <a:rPr lang="it-IT" dirty="0" smtClean="0">
                <a:sym typeface="Wingdings" panose="05000000000000000000" pitchFamily="2" charset="2"/>
              </a:rPr>
              <a:t> and </a:t>
            </a:r>
            <a:r>
              <a:rPr lang="it-IT" dirty="0" err="1" smtClean="0">
                <a:sym typeface="Wingdings" panose="05000000000000000000" pitchFamily="2" charset="2"/>
              </a:rPr>
              <a:t>prolonged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pulmonary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inflammatory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response</a:t>
            </a:r>
            <a:r>
              <a:rPr lang="it-IT" dirty="0" smtClean="0"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it-IT" dirty="0" err="1" smtClean="0">
                <a:sym typeface="Wingdings" panose="05000000000000000000" pitchFamily="2" charset="2"/>
              </a:rPr>
              <a:t>Colonization</a:t>
            </a:r>
            <a:r>
              <a:rPr lang="it-IT" dirty="0" smtClean="0">
                <a:sym typeface="Wingdings" panose="05000000000000000000" pitchFamily="2" charset="2"/>
              </a:rPr>
              <a:t> of </a:t>
            </a:r>
            <a:r>
              <a:rPr lang="it-IT" dirty="0" err="1" smtClean="0">
                <a:sym typeface="Wingdings" panose="05000000000000000000" pitchFamily="2" charset="2"/>
              </a:rPr>
              <a:t>cilia</a:t>
            </a:r>
            <a:endParaRPr lang="it-IT" dirty="0" smtClean="0">
              <a:sym typeface="Wingdings" panose="05000000000000000000" pitchFamily="2" charset="2"/>
            </a:endParaRPr>
          </a:p>
          <a:p>
            <a:pPr algn="just"/>
            <a:r>
              <a:rPr lang="it-IT" dirty="0" err="1" smtClean="0">
                <a:sym typeface="Wingdings" panose="05000000000000000000" pitchFamily="2" charset="2"/>
              </a:rPr>
              <a:t>Infiltration</a:t>
            </a:r>
            <a:r>
              <a:rPr lang="it-IT" dirty="0" smtClean="0">
                <a:sym typeface="Wingdings" panose="05000000000000000000" pitchFamily="2" charset="2"/>
              </a:rPr>
              <a:t> of </a:t>
            </a:r>
            <a:r>
              <a:rPr lang="it-IT" dirty="0" err="1" smtClean="0">
                <a:sym typeface="Wingdings" panose="05000000000000000000" pitchFamily="2" charset="2"/>
              </a:rPr>
              <a:t>peribronchiolar</a:t>
            </a:r>
            <a:r>
              <a:rPr lang="it-IT" dirty="0" smtClean="0">
                <a:sym typeface="Wingdings" panose="05000000000000000000" pitchFamily="2" charset="2"/>
              </a:rPr>
              <a:t> and </a:t>
            </a:r>
            <a:r>
              <a:rPr lang="it-IT" dirty="0" err="1" smtClean="0">
                <a:sym typeface="Wingdings" panose="05000000000000000000" pitchFamily="2" charset="2"/>
              </a:rPr>
              <a:t>adjacent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perivascular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connective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tissue</a:t>
            </a:r>
            <a:r>
              <a:rPr lang="it-IT" dirty="0" smtClean="0">
                <a:sym typeface="Wingdings" panose="05000000000000000000" pitchFamily="2" charset="2"/>
              </a:rPr>
              <a:t> by </a:t>
            </a:r>
            <a:r>
              <a:rPr lang="it-IT" u="sng" dirty="0" smtClean="0">
                <a:sym typeface="Wingdings" panose="05000000000000000000" pitchFamily="2" charset="2"/>
              </a:rPr>
              <a:t>MACROPHAGES</a:t>
            </a:r>
            <a:r>
              <a:rPr lang="it-IT" dirty="0" smtClean="0">
                <a:sym typeface="Wingdings" panose="05000000000000000000" pitchFamily="2" charset="2"/>
              </a:rPr>
              <a:t> and </a:t>
            </a:r>
            <a:r>
              <a:rPr lang="it-IT" dirty="0" err="1" smtClean="0">
                <a:sym typeface="Wingdings" panose="05000000000000000000" pitchFamily="2" charset="2"/>
              </a:rPr>
              <a:t>both</a:t>
            </a:r>
            <a:r>
              <a:rPr lang="it-IT" dirty="0" smtClean="0">
                <a:sym typeface="Wingdings" panose="05000000000000000000" pitchFamily="2" charset="2"/>
              </a:rPr>
              <a:t> B and T </a:t>
            </a:r>
            <a:r>
              <a:rPr lang="it-IT" dirty="0" err="1" smtClean="0">
                <a:sym typeface="Wingdings" panose="05000000000000000000" pitchFamily="2" charset="2"/>
              </a:rPr>
              <a:t>lymphocytes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2628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2131</Words>
  <Application>Microsoft Office PowerPoint</Application>
  <PresentationFormat>Pokaz na ekranie (4:3)</PresentationFormat>
  <Paragraphs>235</Paragraphs>
  <Slides>48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Tema di Office</vt:lpstr>
      <vt:lpstr>MYCOPLASMOSIS IN SWINE</vt:lpstr>
      <vt:lpstr>Classification </vt:lpstr>
      <vt:lpstr>Mollicutes </vt:lpstr>
      <vt:lpstr>Mycoplasma Hyopneumoniae</vt:lpstr>
      <vt:lpstr>Colony morphology </vt:lpstr>
      <vt:lpstr>Pathogenesis</vt:lpstr>
      <vt:lpstr>Pathogenesis </vt:lpstr>
      <vt:lpstr>Pathogenesis </vt:lpstr>
      <vt:lpstr>Pathogenesis </vt:lpstr>
      <vt:lpstr>Pathogenesis </vt:lpstr>
      <vt:lpstr>Transmission </vt:lpstr>
      <vt:lpstr>Signs </vt:lpstr>
      <vt:lpstr>Signs </vt:lpstr>
      <vt:lpstr>Gross lesions </vt:lpstr>
      <vt:lpstr>Gross lesions</vt:lpstr>
      <vt:lpstr>Gross lesions</vt:lpstr>
      <vt:lpstr>Microscopic lesions</vt:lpstr>
      <vt:lpstr>Microscopic lesions</vt:lpstr>
      <vt:lpstr>Diagnosis </vt:lpstr>
      <vt:lpstr>Diagnosis </vt:lpstr>
      <vt:lpstr>Treatment </vt:lpstr>
      <vt:lpstr>Prevention </vt:lpstr>
      <vt:lpstr>Prevention </vt:lpstr>
      <vt:lpstr>Mycoplasma Hyorhinis</vt:lpstr>
      <vt:lpstr>Pathogenesis </vt:lpstr>
      <vt:lpstr>Signs </vt:lpstr>
      <vt:lpstr>Signs </vt:lpstr>
      <vt:lpstr>Gross lesions </vt:lpstr>
      <vt:lpstr>Gross lesions </vt:lpstr>
      <vt:lpstr>Diagnosis </vt:lpstr>
      <vt:lpstr>Treatment and prevention</vt:lpstr>
      <vt:lpstr>Mycoplasma Hyosynoviae</vt:lpstr>
      <vt:lpstr>Pathogenesis </vt:lpstr>
      <vt:lpstr>Signs </vt:lpstr>
      <vt:lpstr>Gross lesions </vt:lpstr>
      <vt:lpstr>Microscopic lesions</vt:lpstr>
      <vt:lpstr>Diagnosis </vt:lpstr>
      <vt:lpstr>Treatment </vt:lpstr>
      <vt:lpstr>Mycoplasma suis</vt:lpstr>
      <vt:lpstr>Etiology </vt:lpstr>
      <vt:lpstr>Epidemiology </vt:lpstr>
      <vt:lpstr>Pathogenesis </vt:lpstr>
      <vt:lpstr>Signs </vt:lpstr>
      <vt:lpstr>Signs </vt:lpstr>
      <vt:lpstr>Diagnosis </vt:lpstr>
      <vt:lpstr>Treatment </vt:lpstr>
      <vt:lpstr>Prevention </vt:lpstr>
      <vt:lpstr>Bibliography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MYCOPLASMOSIS IN SWINE</dc:title>
  <dc:creator>user</dc:creator>
  <cp:lastModifiedBy>DIG-13</cp:lastModifiedBy>
  <cp:revision>40</cp:revision>
  <dcterms:created xsi:type="dcterms:W3CDTF">2017-12-10T12:18:55Z</dcterms:created>
  <dcterms:modified xsi:type="dcterms:W3CDTF">2021-05-17T09:10:15Z</dcterms:modified>
</cp:coreProperties>
</file>