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7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821243-8E3C-4C65-93E1-291F7277A62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6332EF-F480-430A-A137-8E2519CD1D87}" type="slidenum">
              <a:rPr lang="es-ES" smtClean="0"/>
              <a:t>‹#›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vet.net/Capillaria" TargetMode="External"/><Relationship Id="rId3" Type="http://schemas.openxmlformats.org/officeDocument/2006/relationships/hyperlink" Target="https://msu.edu/~silvar/heartworm.htm" TargetMode="External"/><Relationship Id="rId7" Type="http://schemas.openxmlformats.org/officeDocument/2006/relationships/hyperlink" Target="http://www.aavp.org/wiki/nematodes/strongylida/metastrongyloidea/aelurostrongylus-abstrusus/" TargetMode="External"/><Relationship Id="rId2" Type="http://schemas.openxmlformats.org/officeDocument/2006/relationships/hyperlink" Target="http://www.capcvet.org/capc-recommendations/canine-heartwor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bi.ulg.ac.be/bitstream/2268/187958/1/456.pdf" TargetMode="External"/><Relationship Id="rId5" Type="http://schemas.openxmlformats.org/officeDocument/2006/relationships/hyperlink" Target="https://en.wikipedia.org/wiki/Dirofilaria_immitis" TargetMode="External"/><Relationship Id="rId10" Type="http://schemas.openxmlformats.org/officeDocument/2006/relationships/hyperlink" Target="https://en.wikipedia.org/wiki/Capillaria_aerophila" TargetMode="External"/><Relationship Id="rId4" Type="http://schemas.openxmlformats.org/officeDocument/2006/relationships/hyperlink" Target="http://www.ncbi.nlm.nih.gov/pmc/articles/PMC2923136/" TargetMode="External"/><Relationship Id="rId9" Type="http://schemas.openxmlformats.org/officeDocument/2006/relationships/hyperlink" Target="http://www.vetpedia.net/siteen/node/2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/>
              <a:t>NEMATODE IN LUNGS AND HEART IN DOGS AND CATS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44307" y="5877272"/>
            <a:ext cx="2303928" cy="688040"/>
          </a:xfrm>
        </p:spPr>
        <p:txBody>
          <a:bodyPr>
            <a:normAutofit/>
          </a:bodyPr>
          <a:lstStyle/>
          <a:p>
            <a:pPr algn="ctr"/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47086" cy="365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0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Angiostrongylus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vasorum</a:t>
            </a:r>
            <a:r>
              <a:rPr lang="es-ES" sz="3200" b="1" i="1" u="sng" dirty="0">
                <a:solidFill>
                  <a:srgbClr val="04617B"/>
                </a:solidFill>
              </a:rPr>
              <a:t>: </a:t>
            </a:r>
            <a:r>
              <a:rPr lang="es-ES" sz="3200" b="1" i="1" u="sng" dirty="0" err="1">
                <a:solidFill>
                  <a:srgbClr val="04617B"/>
                </a:solidFill>
              </a:rPr>
              <a:t>pathogenesis</a:t>
            </a:r>
            <a:r>
              <a:rPr lang="es-ES" sz="3200" b="1" i="1" u="sng" dirty="0">
                <a:solidFill>
                  <a:srgbClr val="04617B"/>
                </a:solidFill>
              </a:rPr>
              <a:t> and </a:t>
            </a:r>
            <a:r>
              <a:rPr lang="es-ES" sz="3200" b="1" i="1" u="sng" dirty="0" err="1">
                <a:solidFill>
                  <a:srgbClr val="04617B"/>
                </a:solidFill>
              </a:rPr>
              <a:t>clinical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signs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>
            <a:normAutofit/>
          </a:bodyPr>
          <a:lstStyle/>
          <a:p>
            <a:r>
              <a:rPr lang="en-US" sz="2000" dirty="0"/>
              <a:t>A second </a:t>
            </a:r>
            <a:r>
              <a:rPr lang="en-US" sz="2000" dirty="0" smtClean="0"/>
              <a:t>manifestation: </a:t>
            </a:r>
            <a:r>
              <a:rPr lang="en-US" sz="2000" dirty="0"/>
              <a:t> </a:t>
            </a:r>
            <a:r>
              <a:rPr lang="en-US" sz="2000" dirty="0" smtClean="0"/>
              <a:t>bleeding abnormalities.</a:t>
            </a:r>
          </a:p>
          <a:p>
            <a:endParaRPr lang="en-US" sz="2000" dirty="0"/>
          </a:p>
          <a:p>
            <a:r>
              <a:rPr lang="en-US" sz="2000" dirty="0"/>
              <a:t>Many types of bleeding </a:t>
            </a:r>
            <a:r>
              <a:rPr lang="en-US" sz="2000" dirty="0" smtClean="0"/>
              <a:t>: </a:t>
            </a:r>
            <a:r>
              <a:rPr lang="en-US" sz="2000" dirty="0" err="1" smtClean="0"/>
              <a:t>petechiae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/>
              <a:t>ecchymoses</a:t>
            </a:r>
            <a:r>
              <a:rPr lang="en-US" sz="2000" dirty="0" smtClean="0"/>
              <a:t>, extensive </a:t>
            </a:r>
            <a:r>
              <a:rPr lang="en-US" sz="2000" dirty="0"/>
              <a:t>hematomas and bleedings in abdominal and thoracic </a:t>
            </a:r>
            <a:r>
              <a:rPr lang="en-US" sz="2000" dirty="0" smtClean="0"/>
              <a:t>cavities. </a:t>
            </a:r>
          </a:p>
          <a:p>
            <a:endParaRPr lang="en-US" sz="2000" dirty="0"/>
          </a:p>
          <a:p>
            <a:r>
              <a:rPr lang="en-US" sz="2000" dirty="0" smtClean="0"/>
              <a:t>Coagulation </a:t>
            </a:r>
            <a:r>
              <a:rPr lang="en-US" sz="2000" dirty="0"/>
              <a:t>pathway can be </a:t>
            </a:r>
            <a:r>
              <a:rPr lang="en-US" sz="2000" dirty="0" smtClean="0"/>
              <a:t>disturbed.</a:t>
            </a:r>
          </a:p>
          <a:p>
            <a:endParaRPr lang="en-US" sz="2000" dirty="0"/>
          </a:p>
          <a:p>
            <a:r>
              <a:rPr lang="en-US" sz="2000" dirty="0"/>
              <a:t>Bleeding in the brain or spinal </a:t>
            </a:r>
            <a:r>
              <a:rPr lang="en-US" sz="2000" dirty="0" smtClean="0"/>
              <a:t>cord cause </a:t>
            </a:r>
            <a:r>
              <a:rPr lang="en-US" sz="2000" dirty="0"/>
              <a:t>neurologic symptoms. </a:t>
            </a:r>
            <a:r>
              <a:rPr lang="en-US" sz="2000" dirty="0" err="1"/>
              <a:t>Craniotentorial</a:t>
            </a:r>
            <a:r>
              <a:rPr lang="en-US" sz="2000" dirty="0"/>
              <a:t> </a:t>
            </a:r>
            <a:r>
              <a:rPr lang="en-US" sz="2000" dirty="0" smtClean="0"/>
              <a:t>bleeding: epileptic </a:t>
            </a:r>
            <a:r>
              <a:rPr lang="en-US" sz="2000" dirty="0"/>
              <a:t>seizures, paresis and abnormal postural </a:t>
            </a:r>
            <a:r>
              <a:rPr lang="en-US" sz="2000" dirty="0" smtClean="0"/>
              <a:t>reactions.</a:t>
            </a:r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cerebellar </a:t>
            </a:r>
            <a:r>
              <a:rPr lang="en-US" sz="2000" dirty="0" smtClean="0"/>
              <a:t>bleeding: </a:t>
            </a:r>
            <a:r>
              <a:rPr lang="en-US" sz="2000" dirty="0" err="1"/>
              <a:t>hypermetria</a:t>
            </a:r>
            <a:r>
              <a:rPr lang="en-US" sz="2000" dirty="0"/>
              <a:t>, vestibular symptoms and </a:t>
            </a:r>
            <a:r>
              <a:rPr lang="en-US" sz="2000" dirty="0" err="1" smtClean="0"/>
              <a:t>opisthotonus</a:t>
            </a:r>
            <a:r>
              <a:rPr lang="en-US" sz="2000" dirty="0" smtClean="0"/>
              <a:t>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071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Angiostrongylus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vasorum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diagnosis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Auscultation: a </a:t>
            </a:r>
            <a:r>
              <a:rPr lang="en-US" sz="2000" dirty="0"/>
              <a:t>systolic murmur can be heard over the tricuspid </a:t>
            </a:r>
            <a:r>
              <a:rPr lang="en-US" sz="2000" dirty="0" smtClean="0"/>
              <a:t>valve.</a:t>
            </a:r>
          </a:p>
          <a:p>
            <a:endParaRPr lang="en-US" sz="2000" dirty="0"/>
          </a:p>
          <a:p>
            <a:r>
              <a:rPr lang="en-US" sz="2000" dirty="0"/>
              <a:t>Thoracic </a:t>
            </a:r>
            <a:r>
              <a:rPr lang="en-US" sz="2000" dirty="0" smtClean="0"/>
              <a:t>radiographs: multifocal/peripheral </a:t>
            </a:r>
            <a:r>
              <a:rPr lang="en-US" sz="2000" dirty="0" err="1"/>
              <a:t>bronchointerstitial</a:t>
            </a:r>
            <a:r>
              <a:rPr lang="en-US" sz="2000" dirty="0"/>
              <a:t> pattern with alveolar </a:t>
            </a:r>
            <a:r>
              <a:rPr lang="en-US" sz="2000" dirty="0" smtClean="0"/>
              <a:t>patches.</a:t>
            </a:r>
          </a:p>
          <a:p>
            <a:endParaRPr lang="en-US" sz="2000" dirty="0"/>
          </a:p>
          <a:p>
            <a:r>
              <a:rPr lang="en-US" sz="2000" dirty="0"/>
              <a:t>High resolution computed </a:t>
            </a:r>
            <a:r>
              <a:rPr lang="en-US" sz="2000" dirty="0" smtClean="0"/>
              <a:t>tomography: lung lesions.</a:t>
            </a:r>
          </a:p>
          <a:p>
            <a:endParaRPr lang="en-US" sz="2000" dirty="0"/>
          </a:p>
          <a:p>
            <a:r>
              <a:rPr lang="en-US" sz="2000" dirty="0" smtClean="0"/>
              <a:t>If neurological </a:t>
            </a:r>
            <a:r>
              <a:rPr lang="en-US" sz="2000" dirty="0"/>
              <a:t>signs, magnetic resonance imaging or </a:t>
            </a:r>
            <a:r>
              <a:rPr lang="en-US" sz="2000" dirty="0" err="1"/>
              <a:t>myelography</a:t>
            </a:r>
            <a:r>
              <a:rPr lang="en-US" sz="2000" dirty="0"/>
              <a:t> are useful diagnostic tools.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Cardiac ultrasonography and </a:t>
            </a:r>
            <a:r>
              <a:rPr lang="en-US" sz="2000" dirty="0" smtClean="0"/>
              <a:t>Doppler</a:t>
            </a:r>
            <a:endParaRPr lang="en-U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095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Angiostrongylus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vasorum</a:t>
            </a:r>
            <a:r>
              <a:rPr lang="es-ES" sz="3200" b="1" i="1" u="sng" dirty="0">
                <a:solidFill>
                  <a:srgbClr val="04617B"/>
                </a:solidFill>
              </a:rPr>
              <a:t>: diagnosis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Blood and cerebrospinal fluid (CSF) </a:t>
            </a:r>
            <a:r>
              <a:rPr lang="en-US" sz="2000" dirty="0" smtClean="0"/>
              <a:t>analysis.</a:t>
            </a:r>
          </a:p>
          <a:p>
            <a:endParaRPr lang="en-US" sz="2000" dirty="0" smtClean="0"/>
          </a:p>
          <a:p>
            <a:r>
              <a:rPr lang="es-ES" sz="2000" dirty="0" err="1"/>
              <a:t>Bronchoalveolar</a:t>
            </a:r>
            <a:r>
              <a:rPr lang="es-ES" sz="2000" dirty="0"/>
              <a:t> </a:t>
            </a:r>
            <a:r>
              <a:rPr lang="es-ES" sz="2000" dirty="0" err="1"/>
              <a:t>lavage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Regenerative </a:t>
            </a:r>
            <a:r>
              <a:rPr lang="en-US" sz="2000" dirty="0" smtClean="0"/>
              <a:t>anemia, </a:t>
            </a:r>
            <a:r>
              <a:rPr lang="en-US" sz="2000" dirty="0"/>
              <a:t>eosinophilia, thrombocytopenia and, less frequently, </a:t>
            </a:r>
            <a:r>
              <a:rPr lang="en-US" sz="2000" dirty="0" err="1"/>
              <a:t>leucocytosis</a:t>
            </a:r>
            <a:r>
              <a:rPr lang="en-US" sz="2000" dirty="0"/>
              <a:t> and </a:t>
            </a:r>
            <a:r>
              <a:rPr lang="en-US" sz="2000" dirty="0" err="1" smtClean="0"/>
              <a:t>neutrophilia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s-ES" sz="2000" dirty="0" err="1"/>
              <a:t>Faecal</a:t>
            </a:r>
            <a:r>
              <a:rPr lang="es-ES" sz="2000" dirty="0"/>
              <a:t> </a:t>
            </a:r>
            <a:r>
              <a:rPr lang="es-ES" sz="2000" dirty="0" err="1" smtClean="0"/>
              <a:t>examination</a:t>
            </a:r>
            <a:r>
              <a:rPr lang="es-ES" sz="2000" dirty="0" smtClean="0"/>
              <a:t>: </a:t>
            </a:r>
            <a:r>
              <a:rPr lang="en-US" sz="2000" dirty="0"/>
              <a:t>A. </a:t>
            </a:r>
            <a:r>
              <a:rPr lang="en-US" sz="2000" dirty="0" err="1"/>
              <a:t>vasorum</a:t>
            </a:r>
            <a:r>
              <a:rPr lang="en-US" sz="2000" dirty="0"/>
              <a:t> L1 larvae can be </a:t>
            </a:r>
            <a:r>
              <a:rPr lang="en-US" sz="2000" dirty="0" smtClean="0"/>
              <a:t>detected.</a:t>
            </a:r>
          </a:p>
          <a:p>
            <a:endParaRPr lang="en-US" sz="2000" dirty="0"/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044751" cy="23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44543" y="6021287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First stage larva (L1) visualized by light microscopy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71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Angiostrongylus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vasorum</a:t>
            </a:r>
            <a:r>
              <a:rPr lang="es-ES" sz="3200" b="1" i="1" u="sng" dirty="0">
                <a:solidFill>
                  <a:srgbClr val="04617B"/>
                </a:solidFill>
              </a:rPr>
              <a:t>: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necropsy</a:t>
            </a:r>
            <a:r>
              <a:rPr lang="es-ES" sz="3200" b="1" i="1" u="sng" dirty="0" smtClean="0">
                <a:solidFill>
                  <a:srgbClr val="04617B"/>
                </a:solidFill>
              </a:rPr>
              <a:t>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findings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s-ES" sz="2000" dirty="0" err="1" smtClean="0"/>
              <a:t>Lungs</a:t>
            </a:r>
            <a:r>
              <a:rPr lang="es-ES" sz="2000" dirty="0" smtClean="0"/>
              <a:t> </a:t>
            </a:r>
            <a:r>
              <a:rPr lang="es-ES" sz="2000" dirty="0"/>
              <a:t>show </a:t>
            </a:r>
            <a:r>
              <a:rPr lang="es-ES" sz="2000" dirty="0" err="1"/>
              <a:t>granulomatous</a:t>
            </a:r>
            <a:r>
              <a:rPr lang="es-ES" sz="2000" dirty="0"/>
              <a:t> </a:t>
            </a:r>
            <a:r>
              <a:rPr lang="es-ES" sz="2000" dirty="0" err="1"/>
              <a:t>pneumonia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suppurative</a:t>
            </a:r>
            <a:r>
              <a:rPr lang="es-ES" sz="2000" dirty="0"/>
              <a:t> and </a:t>
            </a:r>
            <a:r>
              <a:rPr lang="es-ES" sz="2000" dirty="0" err="1"/>
              <a:t>eosinophilic</a:t>
            </a:r>
            <a:r>
              <a:rPr lang="es-ES" sz="2000" dirty="0"/>
              <a:t> </a:t>
            </a:r>
            <a:r>
              <a:rPr lang="es-ES" sz="2000" dirty="0" err="1"/>
              <a:t>inflammation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vascular </a:t>
            </a:r>
            <a:r>
              <a:rPr lang="es-ES" sz="2000" dirty="0" err="1"/>
              <a:t>changes</a:t>
            </a:r>
            <a:r>
              <a:rPr lang="es-ES" sz="2000" dirty="0"/>
              <a:t> (</a:t>
            </a:r>
            <a:r>
              <a:rPr lang="es-ES" sz="2000" dirty="0" err="1"/>
              <a:t>thrombosis</a:t>
            </a:r>
            <a:r>
              <a:rPr lang="es-ES" sz="2000" dirty="0"/>
              <a:t> and fibrosis</a:t>
            </a:r>
            <a:r>
              <a:rPr lang="es-ES" sz="2000" dirty="0" smtClean="0"/>
              <a:t>).</a:t>
            </a:r>
          </a:p>
          <a:p>
            <a:endParaRPr lang="es-ES" sz="2000" dirty="0"/>
          </a:p>
          <a:p>
            <a:r>
              <a:rPr lang="en-US" sz="2000" dirty="0"/>
              <a:t>Adult worms </a:t>
            </a:r>
            <a:r>
              <a:rPr lang="en-US" sz="2000" dirty="0" smtClean="0"/>
              <a:t> </a:t>
            </a:r>
            <a:r>
              <a:rPr lang="en-US" sz="2000" dirty="0"/>
              <a:t>present in the pulmonary arteries and right </a:t>
            </a:r>
            <a:r>
              <a:rPr lang="en-US" sz="2000" dirty="0" smtClean="0"/>
              <a:t>heart, </a:t>
            </a:r>
            <a:r>
              <a:rPr lang="en-US" sz="2000" dirty="0"/>
              <a:t>surrounded by fibrin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Larvae </a:t>
            </a:r>
            <a:r>
              <a:rPr lang="en-US" sz="2000" dirty="0"/>
              <a:t>found in the smaller vessels of the lungs and cause inflammation. This causes the formation of </a:t>
            </a:r>
            <a:r>
              <a:rPr lang="en-US" sz="2000" dirty="0" err="1"/>
              <a:t>caseogranulomas</a:t>
            </a:r>
            <a:r>
              <a:rPr lang="en-US" sz="2000" dirty="0"/>
              <a:t> at the periphery of the lungs and </a:t>
            </a:r>
            <a:r>
              <a:rPr lang="en-US" sz="2000" dirty="0" smtClean="0"/>
              <a:t>pleura.</a:t>
            </a:r>
          </a:p>
          <a:p>
            <a:endParaRPr lang="en-US" sz="2000" dirty="0"/>
          </a:p>
          <a:p>
            <a:r>
              <a:rPr lang="en-US" sz="2000" dirty="0" smtClean="0"/>
              <a:t>Migration </a:t>
            </a:r>
            <a:r>
              <a:rPr lang="en-US" sz="2000" dirty="0"/>
              <a:t>of </a:t>
            </a:r>
            <a:r>
              <a:rPr lang="en-US" sz="2000" dirty="0" smtClean="0"/>
              <a:t>larvae cause </a:t>
            </a:r>
            <a:r>
              <a:rPr lang="en-US" sz="2000" dirty="0" err="1"/>
              <a:t>caseogranulomas</a:t>
            </a:r>
            <a:r>
              <a:rPr lang="en-US" sz="2000" dirty="0"/>
              <a:t> </a:t>
            </a:r>
            <a:r>
              <a:rPr lang="en-US" sz="2000" dirty="0" smtClean="0"/>
              <a:t>in: kidney</a:t>
            </a:r>
            <a:r>
              <a:rPr lang="en-US" sz="2000" dirty="0"/>
              <a:t>, brain, spleen, adrenals and </a:t>
            </a:r>
            <a:r>
              <a:rPr lang="en-US" sz="2000" dirty="0" err="1"/>
              <a:t>tracheobroncheal</a:t>
            </a:r>
            <a:r>
              <a:rPr lang="en-US" sz="2000" dirty="0"/>
              <a:t> lymph </a:t>
            </a:r>
            <a:r>
              <a:rPr lang="en-US" sz="2000" dirty="0" smtClean="0"/>
              <a:t>nodes.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936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16424" cy="285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32656"/>
            <a:ext cx="3768417" cy="282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84" y="3284984"/>
            <a:ext cx="3409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Angiostrongylus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vasorum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treatment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reatment of two </a:t>
            </a:r>
            <a:r>
              <a:rPr lang="en-US" sz="2000" dirty="0"/>
              <a:t>parts: anthelmintic therapy and supportive care.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Supportive </a:t>
            </a:r>
            <a:r>
              <a:rPr lang="en-US" sz="2000" dirty="0"/>
              <a:t>care depends on the severity of the symptoms and consists of cage rest and </a:t>
            </a:r>
            <a:r>
              <a:rPr lang="en-US" sz="2000" dirty="0" smtClean="0"/>
              <a:t>hospitalization.</a:t>
            </a:r>
          </a:p>
          <a:p>
            <a:endParaRPr lang="en-US" sz="2000" dirty="0"/>
          </a:p>
          <a:p>
            <a:r>
              <a:rPr lang="en-US" sz="2000" dirty="0" smtClean="0"/>
              <a:t>Life </a:t>
            </a:r>
            <a:r>
              <a:rPr lang="en-US" sz="2000" dirty="0"/>
              <a:t>threatening DIC or bleeding </a:t>
            </a:r>
            <a:r>
              <a:rPr lang="en-US" sz="2000" dirty="0" smtClean="0"/>
              <a:t>problems: transfusions </a:t>
            </a:r>
            <a:r>
              <a:rPr lang="en-US" sz="2000" dirty="0"/>
              <a:t>with </a:t>
            </a:r>
            <a:r>
              <a:rPr lang="en-US" sz="2000" dirty="0" smtClean="0"/>
              <a:t>blood.</a:t>
            </a:r>
          </a:p>
          <a:p>
            <a:endParaRPr lang="en-US" sz="2000" dirty="0"/>
          </a:p>
          <a:p>
            <a:endParaRPr lang="es-E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68959"/>
            <a:ext cx="7286939" cy="260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4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i="1" u="sng" dirty="0" err="1"/>
              <a:t>Dirofilaria</a:t>
            </a:r>
            <a:r>
              <a:rPr lang="es-ES" sz="3200" b="1" i="1" u="sng" dirty="0"/>
              <a:t> </a:t>
            </a:r>
            <a:r>
              <a:rPr lang="es-ES" sz="3200" b="1" i="1" u="sng" dirty="0" err="1"/>
              <a:t>immitis</a:t>
            </a:r>
            <a:endParaRPr lang="es-ES" sz="32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i="1" dirty="0" err="1"/>
              <a:t>Dirofilaria</a:t>
            </a:r>
            <a:r>
              <a:rPr lang="en-US" sz="2000" i="1" dirty="0"/>
              <a:t> </a:t>
            </a:r>
            <a:r>
              <a:rPr lang="en-US" sz="2000" i="1" dirty="0" err="1"/>
              <a:t>immitis</a:t>
            </a:r>
            <a:r>
              <a:rPr lang="en-US" sz="2000" dirty="0"/>
              <a:t>, the heartworm or dog heartworm, is a </a:t>
            </a:r>
            <a:r>
              <a:rPr lang="en-US" sz="2000" dirty="0" smtClean="0"/>
              <a:t>parasitic roundworm.</a:t>
            </a:r>
          </a:p>
          <a:p>
            <a:endParaRPr lang="en-US" sz="2000" dirty="0"/>
          </a:p>
          <a:p>
            <a:r>
              <a:rPr lang="en-US" sz="2000" dirty="0" smtClean="0"/>
              <a:t>Heartworm </a:t>
            </a:r>
            <a:r>
              <a:rPr lang="en-US" sz="2000" dirty="0"/>
              <a:t>is a type of </a:t>
            </a:r>
            <a:r>
              <a:rPr lang="en-US" sz="2000" dirty="0" err="1"/>
              <a:t>filaria</a:t>
            </a:r>
            <a:r>
              <a:rPr lang="en-US" sz="2000" dirty="0"/>
              <a:t>, a small thread-like worm, that causes </a:t>
            </a:r>
            <a:r>
              <a:rPr lang="en-US" sz="2000" dirty="0" err="1"/>
              <a:t>filariasis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Definitive </a:t>
            </a:r>
            <a:r>
              <a:rPr lang="en-US" sz="2000" dirty="0"/>
              <a:t>host is the dog, but it can also infect cats, wolves, coyotes, </a:t>
            </a:r>
            <a:r>
              <a:rPr lang="en-US" sz="2000" dirty="0" smtClean="0"/>
              <a:t>foxes, ferrets</a:t>
            </a:r>
            <a:r>
              <a:rPr lang="en-US" sz="2000" dirty="0"/>
              <a:t>, sea lions </a:t>
            </a:r>
            <a:r>
              <a:rPr lang="en-US" sz="2000" dirty="0" smtClean="0"/>
              <a:t>and under </a:t>
            </a:r>
            <a:r>
              <a:rPr lang="en-US" sz="2000" dirty="0"/>
              <a:t>very rare circumstances, </a:t>
            </a:r>
            <a:r>
              <a:rPr lang="en-US" sz="2000" dirty="0" smtClean="0"/>
              <a:t>humans.</a:t>
            </a:r>
          </a:p>
          <a:p>
            <a:endParaRPr lang="en-US" sz="2000" dirty="0"/>
          </a:p>
          <a:p>
            <a:r>
              <a:rPr lang="en-US" sz="2000" dirty="0" smtClean="0"/>
              <a:t>Adults </a:t>
            </a:r>
            <a:r>
              <a:rPr lang="en-US" sz="2000" dirty="0"/>
              <a:t>reside in the pulmonary arterial system (lung arteries) as well as the </a:t>
            </a:r>
            <a:r>
              <a:rPr lang="en-US" sz="2000" dirty="0" smtClean="0"/>
              <a:t>heart.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559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Dirofilaria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immitis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life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cycle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189019" cy="56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Dirofilaria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immitis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clinical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signs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52525"/>
                </a:solidFill>
              </a:rPr>
              <a:t>No </a:t>
            </a:r>
            <a:r>
              <a:rPr lang="en-US" sz="2000" dirty="0">
                <a:solidFill>
                  <a:srgbClr val="252525"/>
                </a:solidFill>
              </a:rPr>
              <a:t>indication of heartworm infection during the six-month </a:t>
            </a:r>
            <a:r>
              <a:rPr lang="en-US" sz="2000" dirty="0" err="1">
                <a:solidFill>
                  <a:srgbClr val="252525"/>
                </a:solidFill>
              </a:rPr>
              <a:t>prepatent</a:t>
            </a:r>
            <a:r>
              <a:rPr lang="en-US" sz="2000" dirty="0">
                <a:solidFill>
                  <a:srgbClr val="252525"/>
                </a:solidFill>
              </a:rPr>
              <a:t> </a:t>
            </a:r>
            <a:r>
              <a:rPr lang="en-US" sz="2000" dirty="0" smtClean="0">
                <a:solidFill>
                  <a:srgbClr val="252525"/>
                </a:solidFill>
              </a:rPr>
              <a:t>period.</a:t>
            </a:r>
          </a:p>
          <a:p>
            <a:endParaRPr lang="en-US" sz="2000" dirty="0">
              <a:solidFill>
                <a:srgbClr val="252525"/>
              </a:solidFill>
            </a:endParaRPr>
          </a:p>
          <a:p>
            <a:r>
              <a:rPr lang="en-US" sz="2000" dirty="0" smtClean="0"/>
              <a:t>Little </a:t>
            </a:r>
            <a:r>
              <a:rPr lang="en-US" sz="2000" dirty="0"/>
              <a:t>or no sign of infection even after the worms become </a:t>
            </a:r>
            <a:r>
              <a:rPr lang="en-US" sz="2000" dirty="0" smtClean="0"/>
              <a:t>adults.</a:t>
            </a:r>
          </a:p>
          <a:p>
            <a:endParaRPr lang="en-US" sz="2000" dirty="0"/>
          </a:p>
          <a:p>
            <a:r>
              <a:rPr lang="en-US" sz="2000" dirty="0"/>
              <a:t>Early </a:t>
            </a:r>
            <a:r>
              <a:rPr lang="en-US" sz="2000" dirty="0" smtClean="0"/>
              <a:t>signs: cough</a:t>
            </a:r>
            <a:r>
              <a:rPr lang="en-US" sz="2000" dirty="0"/>
              <a:t>, especially on exercise and early exhaustion upon exercise. </a:t>
            </a:r>
          </a:p>
          <a:p>
            <a:endParaRPr lang="en-US" sz="2000" dirty="0" smtClean="0"/>
          </a:p>
          <a:p>
            <a:r>
              <a:rPr lang="en-US" sz="2000" dirty="0" smtClean="0"/>
              <a:t>Most </a:t>
            </a:r>
            <a:r>
              <a:rPr lang="en-US" sz="2000" dirty="0"/>
              <a:t>advanced </a:t>
            </a:r>
            <a:r>
              <a:rPr lang="en-US" sz="2000" dirty="0" smtClean="0"/>
              <a:t>cases: severe </a:t>
            </a:r>
            <a:r>
              <a:rPr lang="en-US" sz="2000" dirty="0"/>
              <a:t>weight </a:t>
            </a:r>
            <a:r>
              <a:rPr lang="en-US" sz="2000" dirty="0" smtClean="0"/>
              <a:t>loss, syncope, </a:t>
            </a:r>
            <a:r>
              <a:rPr lang="en-US" sz="2000" dirty="0"/>
              <a:t>coughing up blood, abnormal lung sounds, </a:t>
            </a:r>
            <a:r>
              <a:rPr lang="en-US" sz="2000" dirty="0" smtClean="0"/>
              <a:t>hepatomegaly, ascites, abnormal </a:t>
            </a:r>
            <a:r>
              <a:rPr lang="en-US" sz="2000" dirty="0"/>
              <a:t>heart sounds, </a:t>
            </a:r>
            <a:r>
              <a:rPr lang="en-US" sz="2000" dirty="0" smtClean="0"/>
              <a:t>congestive </a:t>
            </a:r>
            <a:r>
              <a:rPr lang="en-US" sz="2000" dirty="0"/>
              <a:t>heart </a:t>
            </a:r>
            <a:r>
              <a:rPr lang="en-US" sz="2000" dirty="0" smtClean="0"/>
              <a:t>failure and death.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034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Dirofilaria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immitis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necropsy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findings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r>
              <a:rPr lang="en-US" sz="2000" dirty="0"/>
              <a:t>P</a:t>
            </a:r>
            <a:r>
              <a:rPr lang="en-US" sz="2000" dirty="0" smtClean="0"/>
              <a:t>ulmonary </a:t>
            </a:r>
            <a:r>
              <a:rPr lang="en-US" sz="2000" dirty="0"/>
              <a:t>endothelial </a:t>
            </a:r>
            <a:r>
              <a:rPr lang="en-US" sz="2000" dirty="0" smtClean="0"/>
              <a:t>damage, thrombosis</a:t>
            </a:r>
            <a:r>
              <a:rPr lang="en-US" sz="2000" dirty="0"/>
              <a:t>, </a:t>
            </a:r>
            <a:r>
              <a:rPr lang="en-US" sz="2000" dirty="0" smtClean="0"/>
              <a:t>granulomatous.</a:t>
            </a:r>
          </a:p>
          <a:p>
            <a:endParaRPr lang="en-US" sz="2000" dirty="0"/>
          </a:p>
          <a:p>
            <a:r>
              <a:rPr lang="en-US" sz="2000" dirty="0"/>
              <a:t> Pulmonary </a:t>
            </a:r>
            <a:r>
              <a:rPr lang="en-US" sz="2000" dirty="0" smtClean="0"/>
              <a:t>vessels: thickened </a:t>
            </a:r>
            <a:r>
              <a:rPr lang="en-US" sz="2000" dirty="0"/>
              <a:t>and </a:t>
            </a:r>
            <a:r>
              <a:rPr lang="en-US" sz="2000" dirty="0" smtClean="0"/>
              <a:t>tortuous.</a:t>
            </a:r>
          </a:p>
          <a:p>
            <a:endParaRPr lang="en-US" sz="2000" dirty="0"/>
          </a:p>
          <a:p>
            <a:r>
              <a:rPr lang="en-US" sz="2000" dirty="0"/>
              <a:t>Heartworms </a:t>
            </a:r>
            <a:r>
              <a:rPr lang="en-US" sz="2000" dirty="0" smtClean="0"/>
              <a:t>are </a:t>
            </a:r>
            <a:r>
              <a:rPr lang="en-US" sz="2000" dirty="0"/>
              <a:t>found in the right ventricle of the heart or in the major pulmonary arteries. </a:t>
            </a:r>
            <a:r>
              <a:rPr lang="en-US" sz="2000" dirty="0" smtClean="0"/>
              <a:t>Also </a:t>
            </a:r>
            <a:r>
              <a:rPr lang="en-US" sz="2000" dirty="0"/>
              <a:t>in the farthest branches of the pulmonary </a:t>
            </a:r>
            <a:r>
              <a:rPr lang="en-US" sz="2000" dirty="0" smtClean="0"/>
              <a:t>arteries.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3415"/>
            <a:ext cx="325920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3415"/>
            <a:ext cx="3842275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 smtClean="0"/>
              <a:t>INTRODUCTION</a:t>
            </a:r>
            <a:endParaRPr lang="es-ES" sz="32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Cardiopulmonary nematodes of dogs and cats cause parasitic diseases of central relevance in current veterinary practice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D</a:t>
            </a:r>
            <a:r>
              <a:rPr lang="en-US" sz="2000" dirty="0" smtClean="0">
                <a:solidFill>
                  <a:srgbClr val="000000"/>
                </a:solidFill>
              </a:rPr>
              <a:t>istribution </a:t>
            </a:r>
            <a:r>
              <a:rPr lang="en-US" sz="2000" dirty="0">
                <a:solidFill>
                  <a:srgbClr val="000000"/>
                </a:solidFill>
              </a:rPr>
              <a:t>of canine and feline heartworms and lungworms has increased in various geographical areas, including </a:t>
            </a:r>
            <a:r>
              <a:rPr lang="en-US" sz="2000" dirty="0" smtClean="0">
                <a:solidFill>
                  <a:srgbClr val="000000"/>
                </a:solidFill>
              </a:rPr>
              <a:t>Europe.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s-ES" sz="2000" dirty="0" err="1" smtClean="0">
                <a:solidFill>
                  <a:srgbClr val="000000"/>
                </a:solidFill>
              </a:rPr>
              <a:t>This</a:t>
            </a:r>
            <a:r>
              <a:rPr lang="es-ES" sz="2000" dirty="0" smtClean="0">
                <a:solidFill>
                  <a:srgbClr val="000000"/>
                </a:solidFill>
              </a:rPr>
              <a:t> has </a:t>
            </a:r>
            <a:r>
              <a:rPr lang="es-ES" sz="2000" dirty="0" err="1" smtClean="0">
                <a:solidFill>
                  <a:srgbClr val="000000"/>
                </a:solidFill>
              </a:rPr>
              <a:t>been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the</a:t>
            </a:r>
            <a:r>
              <a:rPr lang="es-ES" sz="2000" dirty="0" smtClean="0">
                <a:solidFill>
                  <a:srgbClr val="000000"/>
                </a:solidFill>
              </a:rPr>
              <a:t> case of </a:t>
            </a:r>
            <a:r>
              <a:rPr lang="es-ES" sz="2000" dirty="0" err="1" smtClean="0">
                <a:solidFill>
                  <a:srgbClr val="000000"/>
                </a:solidFill>
              </a:rPr>
              <a:t>the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metastrongyloids</a:t>
            </a:r>
            <a:r>
              <a:rPr lang="es-ES" sz="2000" dirty="0">
                <a:solidFill>
                  <a:srgbClr val="000000"/>
                </a:solidFill>
              </a:rPr>
              <a:t> </a:t>
            </a:r>
            <a:r>
              <a:rPr lang="es-ES" sz="2000" i="1" dirty="0" err="1">
                <a:solidFill>
                  <a:srgbClr val="000000"/>
                </a:solidFill>
              </a:rPr>
              <a:t>Aelurostrongylus</a:t>
            </a:r>
            <a:r>
              <a:rPr lang="es-ES" sz="2000" i="1" dirty="0">
                <a:solidFill>
                  <a:srgbClr val="000000"/>
                </a:solidFill>
              </a:rPr>
              <a:t> </a:t>
            </a:r>
            <a:r>
              <a:rPr lang="es-ES" sz="2000" i="1" dirty="0" err="1">
                <a:solidFill>
                  <a:srgbClr val="000000"/>
                </a:solidFill>
              </a:rPr>
              <a:t>abstrusus</a:t>
            </a:r>
            <a:r>
              <a:rPr lang="es-ES" sz="2000" dirty="0">
                <a:solidFill>
                  <a:srgbClr val="000000"/>
                </a:solidFill>
              </a:rPr>
              <a:t>, </a:t>
            </a:r>
            <a:r>
              <a:rPr lang="es-ES" sz="2000" i="1" dirty="0" err="1">
                <a:solidFill>
                  <a:srgbClr val="000000"/>
                </a:solidFill>
              </a:rPr>
              <a:t>Angiostrongylus</a:t>
            </a:r>
            <a:r>
              <a:rPr lang="es-ES" sz="2000" i="1" dirty="0">
                <a:solidFill>
                  <a:srgbClr val="000000"/>
                </a:solidFill>
              </a:rPr>
              <a:t> </a:t>
            </a:r>
            <a:r>
              <a:rPr lang="es-ES" sz="2000" i="1" dirty="0" err="1">
                <a:solidFill>
                  <a:srgbClr val="000000"/>
                </a:solidFill>
              </a:rPr>
              <a:t>vasorum</a:t>
            </a:r>
            <a:r>
              <a:rPr lang="es-ES" sz="2000" i="1" dirty="0">
                <a:solidFill>
                  <a:srgbClr val="000000"/>
                </a:solidFill>
              </a:rPr>
              <a:t> </a:t>
            </a:r>
            <a:r>
              <a:rPr lang="es-ES" sz="2000" dirty="0">
                <a:solidFill>
                  <a:srgbClr val="000000"/>
                </a:solidFill>
              </a:rPr>
              <a:t>and </a:t>
            </a:r>
            <a:r>
              <a:rPr lang="es-ES" sz="2000" i="1" dirty="0" err="1">
                <a:solidFill>
                  <a:srgbClr val="000000"/>
                </a:solidFill>
              </a:rPr>
              <a:t>Crenosoma</a:t>
            </a:r>
            <a:r>
              <a:rPr lang="es-ES" sz="2000" i="1" dirty="0">
                <a:solidFill>
                  <a:srgbClr val="000000"/>
                </a:solidFill>
              </a:rPr>
              <a:t> </a:t>
            </a:r>
            <a:r>
              <a:rPr lang="es-ES" sz="2000" i="1" dirty="0" err="1">
                <a:solidFill>
                  <a:srgbClr val="000000"/>
                </a:solidFill>
              </a:rPr>
              <a:t>vulpis</a:t>
            </a:r>
            <a:r>
              <a:rPr lang="es-ES" sz="2000" dirty="0">
                <a:solidFill>
                  <a:srgbClr val="000000"/>
                </a:solidFill>
              </a:rPr>
              <a:t>, </a:t>
            </a:r>
            <a:r>
              <a:rPr lang="es-ES" sz="2000" dirty="0" err="1">
                <a:solidFill>
                  <a:srgbClr val="000000"/>
                </a:solidFill>
              </a:rPr>
              <a:t>the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>
                <a:solidFill>
                  <a:srgbClr val="000000"/>
                </a:solidFill>
              </a:rPr>
              <a:t>filarioid</a:t>
            </a:r>
            <a:r>
              <a:rPr lang="es-ES" sz="2000" dirty="0">
                <a:solidFill>
                  <a:srgbClr val="000000"/>
                </a:solidFill>
              </a:rPr>
              <a:t> </a:t>
            </a:r>
            <a:r>
              <a:rPr lang="es-ES" sz="2000" i="1" dirty="0" err="1">
                <a:solidFill>
                  <a:srgbClr val="000000"/>
                </a:solidFill>
              </a:rPr>
              <a:t>Dirofilaria</a:t>
            </a:r>
            <a:r>
              <a:rPr lang="es-ES" sz="2000" i="1" dirty="0">
                <a:solidFill>
                  <a:srgbClr val="000000"/>
                </a:solidFill>
              </a:rPr>
              <a:t> </a:t>
            </a:r>
            <a:r>
              <a:rPr lang="es-ES" sz="2000" i="1" dirty="0" err="1">
                <a:solidFill>
                  <a:srgbClr val="000000"/>
                </a:solidFill>
              </a:rPr>
              <a:t>immitis</a:t>
            </a:r>
            <a:r>
              <a:rPr lang="es-ES" sz="2000" i="1" dirty="0">
                <a:solidFill>
                  <a:srgbClr val="000000"/>
                </a:solidFill>
              </a:rPr>
              <a:t> </a:t>
            </a:r>
            <a:r>
              <a:rPr lang="es-ES" sz="2000" dirty="0">
                <a:solidFill>
                  <a:srgbClr val="000000"/>
                </a:solidFill>
              </a:rPr>
              <a:t>and </a:t>
            </a:r>
            <a:r>
              <a:rPr lang="es-ES" sz="2000" dirty="0" err="1">
                <a:solidFill>
                  <a:srgbClr val="000000"/>
                </a:solidFill>
              </a:rPr>
              <a:t>the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>
                <a:solidFill>
                  <a:srgbClr val="000000"/>
                </a:solidFill>
              </a:rPr>
              <a:t>trichuroid</a:t>
            </a:r>
            <a:r>
              <a:rPr lang="es-ES" sz="2000" dirty="0">
                <a:solidFill>
                  <a:srgbClr val="000000"/>
                </a:solidFill>
              </a:rPr>
              <a:t> </a:t>
            </a:r>
            <a:r>
              <a:rPr lang="es-ES" sz="2000" i="1" dirty="0" err="1">
                <a:solidFill>
                  <a:srgbClr val="000000"/>
                </a:solidFill>
              </a:rPr>
              <a:t>Eucoleus</a:t>
            </a:r>
            <a:r>
              <a:rPr lang="es-ES" sz="2000" i="1" dirty="0">
                <a:solidFill>
                  <a:srgbClr val="000000"/>
                </a:solidFill>
              </a:rPr>
              <a:t> </a:t>
            </a:r>
            <a:r>
              <a:rPr lang="es-ES" sz="2000" i="1" dirty="0" err="1">
                <a:solidFill>
                  <a:srgbClr val="000000"/>
                </a:solidFill>
              </a:rPr>
              <a:t>aerophilus</a:t>
            </a:r>
            <a:r>
              <a:rPr lang="es-ES" sz="2000" i="1" dirty="0">
                <a:solidFill>
                  <a:srgbClr val="000000"/>
                </a:solidFill>
              </a:rPr>
              <a:t> </a:t>
            </a:r>
            <a:r>
              <a:rPr lang="es-ES" sz="2000" dirty="0">
                <a:solidFill>
                  <a:srgbClr val="000000"/>
                </a:solidFill>
              </a:rPr>
              <a:t>(</a:t>
            </a:r>
            <a:r>
              <a:rPr lang="es-ES" sz="2000" dirty="0" err="1">
                <a:solidFill>
                  <a:srgbClr val="000000"/>
                </a:solidFill>
              </a:rPr>
              <a:t>syn</a:t>
            </a:r>
            <a:r>
              <a:rPr lang="es-ES" sz="2000" dirty="0">
                <a:solidFill>
                  <a:srgbClr val="000000"/>
                </a:solidFill>
              </a:rPr>
              <a:t>. </a:t>
            </a:r>
            <a:r>
              <a:rPr lang="es-ES" sz="2000" i="1" dirty="0" err="1">
                <a:solidFill>
                  <a:srgbClr val="000000"/>
                </a:solidFill>
              </a:rPr>
              <a:t>Capillaria</a:t>
            </a:r>
            <a:r>
              <a:rPr lang="es-ES" sz="2000" i="1" dirty="0">
                <a:solidFill>
                  <a:srgbClr val="000000"/>
                </a:solidFill>
              </a:rPr>
              <a:t> </a:t>
            </a:r>
            <a:r>
              <a:rPr lang="es-ES" sz="2000" i="1" dirty="0" err="1">
                <a:solidFill>
                  <a:srgbClr val="000000"/>
                </a:solidFill>
              </a:rPr>
              <a:t>aerophila</a:t>
            </a:r>
            <a:r>
              <a:rPr lang="es-ES" sz="2000" dirty="0">
                <a:solidFill>
                  <a:srgbClr val="000000"/>
                </a:solidFill>
              </a:rPr>
              <a:t>). </a:t>
            </a:r>
            <a:endParaRPr lang="es-ES" sz="2000" dirty="0" smtClean="0">
              <a:solidFill>
                <a:srgbClr val="000000"/>
              </a:solidFill>
            </a:endParaRPr>
          </a:p>
          <a:p>
            <a:endParaRPr lang="es-ES" sz="2000" dirty="0" smtClean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G</a:t>
            </a:r>
            <a:r>
              <a:rPr lang="en-US" sz="2000" dirty="0" smtClean="0">
                <a:solidFill>
                  <a:srgbClr val="000000"/>
                </a:solidFill>
              </a:rPr>
              <a:t>lobal </a:t>
            </a:r>
            <a:r>
              <a:rPr lang="en-US" sz="2000" dirty="0">
                <a:solidFill>
                  <a:srgbClr val="000000"/>
                </a:solidFill>
              </a:rPr>
              <a:t>warming, changes in vector seasonal population dynamics and movements in animal populations, </a:t>
            </a:r>
            <a:r>
              <a:rPr lang="en-US" sz="2000" dirty="0" smtClean="0">
                <a:solidFill>
                  <a:srgbClr val="000000"/>
                </a:solidFill>
              </a:rPr>
              <a:t>play </a:t>
            </a:r>
            <a:r>
              <a:rPr lang="en-US" sz="2000" dirty="0">
                <a:solidFill>
                  <a:srgbClr val="000000"/>
                </a:solidFill>
              </a:rPr>
              <a:t>a role in the recent rise in reports of </a:t>
            </a:r>
            <a:r>
              <a:rPr lang="en-US" sz="2000" dirty="0" smtClean="0">
                <a:solidFill>
                  <a:srgbClr val="000000"/>
                </a:solidFill>
              </a:rPr>
              <a:t>infection. 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5297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Dirofilaria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immitis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smtClean="0">
                <a:solidFill>
                  <a:srgbClr val="04617B"/>
                </a:solidFill>
              </a:rPr>
              <a:t>diagnosis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Microfilarial</a:t>
            </a:r>
            <a:r>
              <a:rPr lang="en-US" sz="2000" dirty="0"/>
              <a:t> detection </a:t>
            </a:r>
            <a:r>
              <a:rPr lang="en-US" sz="2000" dirty="0" smtClean="0"/>
              <a:t>by </a:t>
            </a:r>
            <a:r>
              <a:rPr lang="en-US" sz="2000" dirty="0"/>
              <a:t>the microscopic identification of microfilariae on a direct blood smear, above the buffy coat in a </a:t>
            </a:r>
            <a:r>
              <a:rPr lang="en-US" sz="2000" dirty="0" err="1"/>
              <a:t>microhematocrit</a:t>
            </a:r>
            <a:r>
              <a:rPr lang="en-US" sz="2000" dirty="0"/>
              <a:t> </a:t>
            </a:r>
            <a:r>
              <a:rPr lang="en-US" sz="2000" dirty="0" smtClean="0"/>
              <a:t>tube. </a:t>
            </a:r>
          </a:p>
          <a:p>
            <a:endParaRPr lang="en-US" sz="2000" dirty="0"/>
          </a:p>
          <a:p>
            <a:r>
              <a:rPr lang="en-US" sz="2000" dirty="0"/>
              <a:t>Antigen </a:t>
            </a:r>
            <a:r>
              <a:rPr lang="en-US" sz="2000" dirty="0" smtClean="0"/>
              <a:t>testing, has </a:t>
            </a:r>
            <a:r>
              <a:rPr lang="en-US" sz="2000" dirty="0"/>
              <a:t>supplanted or supplemented </a:t>
            </a:r>
            <a:r>
              <a:rPr lang="en-US" sz="2000" dirty="0" err="1"/>
              <a:t>microfilarial</a:t>
            </a:r>
            <a:r>
              <a:rPr lang="en-US" sz="2000" dirty="0"/>
              <a:t> </a:t>
            </a:r>
            <a:r>
              <a:rPr lang="en-US" sz="2000" dirty="0" smtClean="0"/>
              <a:t>detection.</a:t>
            </a:r>
          </a:p>
          <a:p>
            <a:endParaRPr lang="en-US" sz="2000" dirty="0"/>
          </a:p>
          <a:p>
            <a:r>
              <a:rPr lang="es-ES" sz="2000" dirty="0" err="1"/>
              <a:t>Immunodiagnostics</a:t>
            </a:r>
            <a:r>
              <a:rPr lang="es-ES" sz="2000" dirty="0"/>
              <a:t> (ELISA, lateral </a:t>
            </a:r>
            <a:r>
              <a:rPr lang="es-ES" sz="2000" dirty="0" err="1"/>
              <a:t>flow</a:t>
            </a:r>
            <a:r>
              <a:rPr lang="es-ES" sz="2000" dirty="0"/>
              <a:t> </a:t>
            </a:r>
            <a:r>
              <a:rPr lang="es-ES" sz="2000" dirty="0" err="1"/>
              <a:t>immunoassay</a:t>
            </a:r>
            <a:r>
              <a:rPr lang="es-ES" sz="2000" dirty="0"/>
              <a:t>, </a:t>
            </a:r>
            <a:r>
              <a:rPr lang="es-ES" sz="2000" dirty="0" err="1"/>
              <a:t>rapid</a:t>
            </a:r>
            <a:r>
              <a:rPr lang="es-ES" sz="2000" dirty="0"/>
              <a:t> </a:t>
            </a:r>
            <a:r>
              <a:rPr lang="es-ES" sz="2000" dirty="0" err="1"/>
              <a:t>immunomigration</a:t>
            </a:r>
            <a:r>
              <a:rPr lang="es-ES" sz="2000" dirty="0"/>
              <a:t> </a:t>
            </a:r>
            <a:r>
              <a:rPr lang="es-ES" sz="2000" dirty="0" err="1"/>
              <a:t>techniques</a:t>
            </a:r>
            <a:r>
              <a:rPr lang="es-ES" sz="2000" dirty="0" smtClean="0"/>
              <a:t>)</a:t>
            </a:r>
          </a:p>
          <a:p>
            <a:endParaRPr lang="es-ES" sz="2000" dirty="0"/>
          </a:p>
          <a:p>
            <a:r>
              <a:rPr lang="en-US" sz="2000" dirty="0" smtClean="0"/>
              <a:t>X-rays used </a:t>
            </a:r>
            <a:r>
              <a:rPr lang="en-US" sz="2000" dirty="0"/>
              <a:t>to evaluate the severity of the heartworm infection: e</a:t>
            </a:r>
            <a:r>
              <a:rPr lang="en-US" sz="2000" dirty="0" smtClean="0"/>
              <a:t>nlargement </a:t>
            </a:r>
            <a:r>
              <a:rPr lang="en-US" sz="2000" dirty="0"/>
              <a:t>of the main pulmonary artery, the right side of the heart, and the pulmonary arteries in the lobes of the lung. Inflammation of the lung </a:t>
            </a:r>
            <a:r>
              <a:rPr lang="en-US" sz="2000" dirty="0" smtClean="0"/>
              <a:t>tissue. </a:t>
            </a:r>
          </a:p>
          <a:p>
            <a:endParaRPr lang="en-US" sz="2000" dirty="0"/>
          </a:p>
          <a:p>
            <a:r>
              <a:rPr lang="es-ES" sz="2000" dirty="0" err="1"/>
              <a:t>Angiography</a:t>
            </a:r>
            <a:r>
              <a:rPr lang="es-ES" sz="2000" dirty="0"/>
              <a:t> and </a:t>
            </a:r>
            <a:r>
              <a:rPr lang="es-ES" sz="2000" dirty="0" err="1" smtClean="0"/>
              <a:t>Ultrasonography</a:t>
            </a:r>
            <a:r>
              <a:rPr lang="es-ES" sz="2000" dirty="0" smtClean="0"/>
              <a:t>: </a:t>
            </a:r>
            <a:r>
              <a:rPr lang="es-ES" sz="2000" dirty="0" err="1" smtClean="0"/>
              <a:t>rarely</a:t>
            </a:r>
            <a:r>
              <a:rPr lang="es-ES" sz="2000" dirty="0" smtClean="0"/>
              <a:t> </a:t>
            </a:r>
            <a:r>
              <a:rPr lang="es-ES" sz="2000" dirty="0" err="1" smtClean="0"/>
              <a:t>used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148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Dirofilaria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immitis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treatment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89120"/>
          </a:xfrm>
        </p:spPr>
        <p:txBody>
          <a:bodyPr>
            <a:noAutofit/>
          </a:bodyPr>
          <a:lstStyle/>
          <a:p>
            <a:r>
              <a:rPr lang="en-US" sz="2000" dirty="0"/>
              <a:t>Most dogs infected with heartworm can be successfully </a:t>
            </a:r>
            <a:r>
              <a:rPr lang="en-US" sz="2000" dirty="0" smtClean="0"/>
              <a:t>treated.</a:t>
            </a:r>
          </a:p>
          <a:p>
            <a:endParaRPr lang="en-US" sz="2000" dirty="0"/>
          </a:p>
          <a:p>
            <a:r>
              <a:rPr lang="en-US" sz="2000" dirty="0"/>
              <a:t>C</a:t>
            </a:r>
            <a:r>
              <a:rPr lang="en-US" sz="2000" dirty="0" smtClean="0"/>
              <a:t>urrently </a:t>
            </a:r>
            <a:r>
              <a:rPr lang="en-US" sz="2000" dirty="0"/>
              <a:t>2 drugs approved by the FDA for use in </a:t>
            </a:r>
            <a:r>
              <a:rPr lang="en-US" sz="2000" dirty="0" smtClean="0"/>
              <a:t>dogs. Both </a:t>
            </a:r>
            <a:r>
              <a:rPr lang="en-US" sz="2000" dirty="0"/>
              <a:t>drugs are organic arsenical </a:t>
            </a:r>
            <a:r>
              <a:rPr lang="en-US" sz="2000" dirty="0" smtClean="0"/>
              <a:t>compounds.</a:t>
            </a:r>
          </a:p>
          <a:p>
            <a:endParaRPr lang="en-US" sz="2000" dirty="0"/>
          </a:p>
          <a:p>
            <a:r>
              <a:rPr lang="es-ES" sz="2000" dirty="0" err="1"/>
              <a:t>Melarsomine</a:t>
            </a:r>
            <a:r>
              <a:rPr lang="es-ES" sz="2000" dirty="0"/>
              <a:t> </a:t>
            </a:r>
            <a:r>
              <a:rPr lang="es-ES" sz="2000" dirty="0" err="1" smtClean="0"/>
              <a:t>dihydrochloride</a:t>
            </a:r>
            <a:r>
              <a:rPr lang="es-ES" sz="2000" dirty="0" smtClean="0"/>
              <a:t>: </a:t>
            </a:r>
            <a:r>
              <a:rPr lang="es-ES" sz="2000" dirty="0" err="1" smtClean="0"/>
              <a:t>Melarsomine</a:t>
            </a:r>
            <a:r>
              <a:rPr lang="es-ES" sz="2000" dirty="0" smtClean="0"/>
              <a:t> </a:t>
            </a:r>
            <a:r>
              <a:rPr lang="es-ES" sz="2000" dirty="0"/>
              <a:t>(</a:t>
            </a:r>
            <a:r>
              <a:rPr lang="es-ES" sz="2000" dirty="0" err="1"/>
              <a:t>Immiticide</a:t>
            </a:r>
            <a:r>
              <a:rPr lang="es-ES" sz="2000" dirty="0"/>
              <a:t>®; </a:t>
            </a:r>
            <a:r>
              <a:rPr lang="es-ES" sz="2000" dirty="0" err="1"/>
              <a:t>Merial</a:t>
            </a:r>
            <a:r>
              <a:rPr lang="es-ES" sz="2000" dirty="0" smtClean="0"/>
              <a:t>). </a:t>
            </a:r>
            <a:r>
              <a:rPr lang="en-US" sz="2000" dirty="0" smtClean="0"/>
              <a:t>Administered </a:t>
            </a:r>
            <a:r>
              <a:rPr lang="en-US" sz="2000" dirty="0"/>
              <a:t>by deep IM injection into the lumbar </a:t>
            </a:r>
            <a:r>
              <a:rPr lang="en-US" sz="2000" dirty="0" smtClean="0"/>
              <a:t>muscles.</a:t>
            </a:r>
            <a:endParaRPr lang="es-ES" sz="2000" dirty="0" smtClean="0"/>
          </a:p>
          <a:p>
            <a:endParaRPr lang="es-ES" sz="2000" dirty="0"/>
          </a:p>
          <a:p>
            <a:r>
              <a:rPr lang="it-IT" sz="2000" dirty="0"/>
              <a:t>Thiacetarsamide </a:t>
            </a:r>
            <a:r>
              <a:rPr lang="it-IT" sz="2000" dirty="0" smtClean="0"/>
              <a:t>sodium: Thiacetarsamide </a:t>
            </a:r>
            <a:r>
              <a:rPr lang="it-IT" sz="2000" dirty="0"/>
              <a:t>(Caparsolate®; Merial). </a:t>
            </a:r>
            <a:r>
              <a:rPr lang="it-IT" sz="2000" dirty="0" smtClean="0"/>
              <a:t>Administered </a:t>
            </a:r>
            <a:r>
              <a:rPr lang="it-IT" sz="2000" dirty="0"/>
              <a:t>by intravenous </a:t>
            </a:r>
            <a:r>
              <a:rPr lang="it-IT" sz="2000" dirty="0" smtClean="0"/>
              <a:t>injection. </a:t>
            </a:r>
          </a:p>
          <a:p>
            <a:endParaRPr lang="it-IT" sz="2000" dirty="0"/>
          </a:p>
          <a:p>
            <a:r>
              <a:rPr lang="en-US" sz="2000" dirty="0"/>
              <a:t>P</a:t>
            </a:r>
            <a:r>
              <a:rPr lang="en-US" sz="2000" dirty="0" smtClean="0"/>
              <a:t>rimary </a:t>
            </a:r>
            <a:r>
              <a:rPr lang="en-US" sz="2000" dirty="0"/>
              <a:t>post-</a:t>
            </a:r>
            <a:r>
              <a:rPr lang="en-US" sz="2000" dirty="0" err="1"/>
              <a:t>adulticide</a:t>
            </a:r>
            <a:r>
              <a:rPr lang="en-US" sz="2000" dirty="0"/>
              <a:t> </a:t>
            </a:r>
            <a:r>
              <a:rPr lang="en-US" sz="2000" dirty="0" smtClean="0"/>
              <a:t>complication: severe </a:t>
            </a:r>
            <a:r>
              <a:rPr lang="en-US" sz="2000" dirty="0"/>
              <a:t>pulmonary thromboembolism.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trict </a:t>
            </a:r>
            <a:r>
              <a:rPr lang="en-US" sz="2000" dirty="0"/>
              <a:t>reduction in exercise and anti-inflammatory doses of corticosteroids.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941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i="1" u="sng" dirty="0" err="1"/>
              <a:t>Aelurostrongylus</a:t>
            </a:r>
            <a:r>
              <a:rPr lang="es-ES" sz="3200" b="1" i="1" u="sng" dirty="0"/>
              <a:t> </a:t>
            </a:r>
            <a:r>
              <a:rPr lang="es-ES" sz="3200" b="1" i="1" u="sng" dirty="0" err="1"/>
              <a:t>abstrusus</a:t>
            </a:r>
            <a:endParaRPr lang="es-ES" sz="32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A. </a:t>
            </a:r>
            <a:r>
              <a:rPr lang="en-US" sz="2000" i="1" dirty="0" err="1"/>
              <a:t>abstrusus</a:t>
            </a:r>
            <a:r>
              <a:rPr lang="en-US" sz="2000" i="1" dirty="0"/>
              <a:t> </a:t>
            </a:r>
            <a:r>
              <a:rPr lang="en-US" sz="2000" dirty="0"/>
              <a:t>are small parasites of the family </a:t>
            </a:r>
            <a:r>
              <a:rPr lang="en-US" sz="2000" dirty="0" err="1" smtClean="0"/>
              <a:t>Angiostrongylidae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 terminal bronchioles and the alveolar ducts inside the lungs.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Aelurostrongylosis</a:t>
            </a:r>
            <a:r>
              <a:rPr lang="en-US" sz="2000" dirty="0"/>
              <a:t> is the disease caused by the cat </a:t>
            </a:r>
            <a:r>
              <a:rPr lang="en-US" sz="2000" dirty="0" smtClean="0"/>
              <a:t>lungworm.</a:t>
            </a:r>
          </a:p>
          <a:p>
            <a:endParaRPr lang="en-US" sz="2000" dirty="0"/>
          </a:p>
          <a:p>
            <a:r>
              <a:rPr lang="en-US" sz="2000" dirty="0"/>
              <a:t>I</a:t>
            </a:r>
            <a:r>
              <a:rPr lang="en-US" sz="2000" dirty="0" smtClean="0"/>
              <a:t>ntermediate </a:t>
            </a:r>
            <a:r>
              <a:rPr lang="en-US" sz="2000" dirty="0"/>
              <a:t>hosts: </a:t>
            </a:r>
            <a:r>
              <a:rPr lang="en-US" sz="2000" dirty="0" err="1"/>
              <a:t>Molluscs</a:t>
            </a:r>
            <a:r>
              <a:rPr lang="en-US" sz="2000" dirty="0"/>
              <a:t>, including snails and </a:t>
            </a:r>
            <a:r>
              <a:rPr lang="en-US" sz="2000" dirty="0" smtClean="0"/>
              <a:t>slugs.</a:t>
            </a:r>
          </a:p>
          <a:p>
            <a:endParaRPr lang="en-US" sz="2000" dirty="0"/>
          </a:p>
          <a:p>
            <a:r>
              <a:rPr lang="en-US" sz="2000" dirty="0" err="1"/>
              <a:t>P</a:t>
            </a:r>
            <a:r>
              <a:rPr lang="en-US" sz="2000" dirty="0" err="1" smtClean="0"/>
              <a:t>aratenic</a:t>
            </a:r>
            <a:r>
              <a:rPr lang="en-US" sz="2000" dirty="0" smtClean="0"/>
              <a:t> hosts </a:t>
            </a:r>
            <a:r>
              <a:rPr lang="en-US" sz="2000" dirty="0"/>
              <a:t>including rodents, birds, amphibians, and reptiles.</a:t>
            </a:r>
          </a:p>
          <a:p>
            <a:endParaRPr lang="en-US" sz="2000" dirty="0"/>
          </a:p>
          <a:p>
            <a:r>
              <a:rPr lang="en-US" sz="2000" dirty="0"/>
              <a:t>Definitive host: Cat.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161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Aelurostrongylus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abstrusus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life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cycle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45338"/>
            <a:ext cx="6326659" cy="566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Aelurostrongylus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abstrusus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Clinical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signs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The disease is often </a:t>
            </a:r>
            <a:r>
              <a:rPr lang="en-US" sz="2000" dirty="0" smtClean="0"/>
              <a:t>asymptomatic.</a:t>
            </a:r>
          </a:p>
          <a:p>
            <a:endParaRPr lang="en-US" sz="2000" dirty="0"/>
          </a:p>
          <a:p>
            <a:r>
              <a:rPr lang="en-US" sz="2000" dirty="0"/>
              <a:t>Massive </a:t>
            </a:r>
            <a:r>
              <a:rPr lang="en-US" sz="2000" dirty="0" smtClean="0"/>
              <a:t>infections: chronic </a:t>
            </a:r>
            <a:r>
              <a:rPr lang="en-US" sz="2000" dirty="0"/>
              <a:t>cough, sneezing, nasal and eye discharge, weakness, loss of </a:t>
            </a:r>
            <a:r>
              <a:rPr lang="en-US" sz="2000" dirty="0" smtClean="0"/>
              <a:t>appetite…</a:t>
            </a:r>
          </a:p>
          <a:p>
            <a:endParaRPr lang="en-US" sz="2000" dirty="0"/>
          </a:p>
          <a:p>
            <a:r>
              <a:rPr lang="en-US" sz="2000" dirty="0"/>
              <a:t>Very severe cases can cause bronchial pneumonia having rapid, open-mouthed abdominal </a:t>
            </a:r>
            <a:r>
              <a:rPr lang="en-US" sz="2000" dirty="0" smtClean="0"/>
              <a:t>breathing.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527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Aelurostrongylus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abstrusus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microscopy</a:t>
            </a:r>
            <a:r>
              <a:rPr lang="es-ES" sz="3200" b="1" u="sng" dirty="0" smtClean="0">
                <a:solidFill>
                  <a:srgbClr val="04617B"/>
                </a:solidFill>
              </a:rPr>
              <a:t> and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macroscopic</a:t>
            </a:r>
            <a:r>
              <a:rPr lang="es-ES" sz="3200" b="1" u="sng" dirty="0" smtClean="0">
                <a:solidFill>
                  <a:srgbClr val="04617B"/>
                </a:solidFill>
              </a:rPr>
              <a:t>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findings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2089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522920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Alveolitis</a:t>
            </a:r>
            <a:r>
              <a:rPr lang="en-US" i="1" dirty="0"/>
              <a:t> </a:t>
            </a:r>
            <a:r>
              <a:rPr lang="en-US" i="1" dirty="0" smtClean="0"/>
              <a:t>with larval accumulation, bronchiolitis and bronchiectasis </a:t>
            </a:r>
            <a:r>
              <a:rPr lang="en-US" i="1" dirty="0"/>
              <a:t>in the lung </a:t>
            </a:r>
            <a:r>
              <a:rPr lang="en-US" i="1" dirty="0" smtClean="0"/>
              <a:t>of a </a:t>
            </a:r>
            <a:r>
              <a:rPr lang="en-US" i="1" dirty="0"/>
              <a:t>cat with </a:t>
            </a:r>
            <a:r>
              <a:rPr lang="en-US" i="1" dirty="0" err="1"/>
              <a:t>aelurostrongylosis</a:t>
            </a:r>
            <a:endParaRPr lang="es-E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7228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16016" y="5238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/>
              <a:t>Multifocal </a:t>
            </a:r>
            <a:r>
              <a:rPr lang="en-US" i="1" dirty="0" err="1" smtClean="0"/>
              <a:t>subpleural</a:t>
            </a:r>
            <a:r>
              <a:rPr lang="en-US" i="1" dirty="0" smtClean="0"/>
              <a:t> </a:t>
            </a:r>
            <a:r>
              <a:rPr lang="en-US" i="1" dirty="0"/>
              <a:t>nodules and</a:t>
            </a:r>
          </a:p>
          <a:p>
            <a:pPr algn="ctr"/>
            <a:r>
              <a:rPr lang="en-US" i="1" dirty="0" err="1"/>
              <a:t>haemorrhages</a:t>
            </a:r>
            <a:r>
              <a:rPr lang="en-US" i="1" dirty="0"/>
              <a:t> in a </a:t>
            </a:r>
            <a:r>
              <a:rPr lang="en-US" i="1" dirty="0" smtClean="0"/>
              <a:t>severe case </a:t>
            </a:r>
            <a:r>
              <a:rPr lang="en-US" i="1" dirty="0"/>
              <a:t>of </a:t>
            </a:r>
            <a:r>
              <a:rPr lang="en-US" i="1" dirty="0" err="1"/>
              <a:t>aelurostrongylosis</a:t>
            </a:r>
            <a:r>
              <a:rPr lang="en-US" i="1" dirty="0"/>
              <a:t>.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3525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Aelurostrongylus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abstrusus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smtClean="0">
                <a:solidFill>
                  <a:srgbClr val="04617B"/>
                </a:solidFill>
              </a:rPr>
              <a:t>diagnosis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r>
              <a:rPr lang="es-ES" sz="2000" dirty="0" err="1" smtClean="0"/>
              <a:t>Radiography</a:t>
            </a:r>
            <a:r>
              <a:rPr lang="es-ES" sz="2000" dirty="0" smtClean="0"/>
              <a:t>: </a:t>
            </a:r>
            <a:r>
              <a:rPr lang="es-ES" sz="2000" dirty="0" err="1" smtClean="0"/>
              <a:t>diffuse</a:t>
            </a:r>
            <a:r>
              <a:rPr lang="es-ES" sz="2000" dirty="0" smtClean="0"/>
              <a:t> </a:t>
            </a:r>
            <a:r>
              <a:rPr lang="es-ES" sz="2000" dirty="0" err="1"/>
              <a:t>interstitial</a:t>
            </a:r>
            <a:r>
              <a:rPr lang="es-ES" sz="2000" dirty="0"/>
              <a:t> </a:t>
            </a:r>
            <a:r>
              <a:rPr lang="es-ES" sz="2000" dirty="0" err="1"/>
              <a:t>pattern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focal </a:t>
            </a:r>
            <a:r>
              <a:rPr lang="es-ES" sz="2000" dirty="0" err="1"/>
              <a:t>peribronchial</a:t>
            </a:r>
            <a:r>
              <a:rPr lang="es-ES" sz="2000" dirty="0"/>
              <a:t> </a:t>
            </a:r>
            <a:r>
              <a:rPr lang="es-ES" sz="2000" dirty="0" err="1"/>
              <a:t>densities</a:t>
            </a:r>
            <a:r>
              <a:rPr lang="es-ES" sz="2000" dirty="0"/>
              <a:t>. </a:t>
            </a:r>
            <a:r>
              <a:rPr lang="es-ES" sz="2000" dirty="0" err="1"/>
              <a:t>An</a:t>
            </a:r>
            <a:r>
              <a:rPr lang="es-ES" sz="2000" dirty="0"/>
              <a:t> alveolar </a:t>
            </a:r>
            <a:r>
              <a:rPr lang="es-ES" sz="2000" dirty="0" err="1" smtClean="0"/>
              <a:t>pattern</a:t>
            </a:r>
            <a:r>
              <a:rPr lang="es-ES" sz="2000" dirty="0" smtClean="0"/>
              <a:t> </a:t>
            </a:r>
            <a:r>
              <a:rPr lang="es-ES" sz="2000" dirty="0"/>
              <a:t>in </a:t>
            </a:r>
            <a:r>
              <a:rPr lang="es-ES" sz="2000" dirty="0" err="1"/>
              <a:t>severe</a:t>
            </a:r>
            <a:r>
              <a:rPr lang="es-ES" sz="2000" dirty="0"/>
              <a:t> cases.</a:t>
            </a:r>
          </a:p>
          <a:p>
            <a:endParaRPr lang="es-ES" sz="2000" dirty="0"/>
          </a:p>
          <a:p>
            <a:r>
              <a:rPr lang="es-ES" sz="2000" dirty="0" err="1"/>
              <a:t>Bronchial</a:t>
            </a:r>
            <a:r>
              <a:rPr lang="es-ES" sz="2000" dirty="0"/>
              <a:t> </a:t>
            </a:r>
            <a:r>
              <a:rPr lang="es-ES" sz="2000" dirty="0" err="1" smtClean="0"/>
              <a:t>lavage</a:t>
            </a:r>
            <a:r>
              <a:rPr lang="es-ES" sz="2000" dirty="0" smtClean="0"/>
              <a:t>: </a:t>
            </a:r>
            <a:r>
              <a:rPr lang="es-ES" sz="2000" dirty="0" err="1"/>
              <a:t>coiled</a:t>
            </a:r>
            <a:r>
              <a:rPr lang="es-ES" sz="2000" dirty="0"/>
              <a:t> </a:t>
            </a:r>
            <a:r>
              <a:rPr lang="es-ES" sz="2000" dirty="0" err="1"/>
              <a:t>larvae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an</a:t>
            </a:r>
            <a:r>
              <a:rPr lang="es-ES" sz="2000" dirty="0"/>
              <a:t> </a:t>
            </a:r>
            <a:r>
              <a:rPr lang="es-ES" sz="2000" dirty="0" err="1"/>
              <a:t>undulating</a:t>
            </a:r>
            <a:r>
              <a:rPr lang="es-ES" sz="2000" dirty="0"/>
              <a:t> </a:t>
            </a:r>
            <a:r>
              <a:rPr lang="es-ES" sz="2000" dirty="0" err="1"/>
              <a:t>tail</a:t>
            </a:r>
            <a:r>
              <a:rPr lang="es-ES" sz="2000" dirty="0"/>
              <a:t> and </a:t>
            </a:r>
            <a:r>
              <a:rPr lang="es-ES" sz="2000" dirty="0" err="1"/>
              <a:t>spine</a:t>
            </a:r>
            <a:r>
              <a:rPr lang="es-ES" sz="2000" dirty="0"/>
              <a:t> and </a:t>
            </a:r>
            <a:r>
              <a:rPr lang="es-ES" sz="2000" dirty="0" err="1"/>
              <a:t>eosinophilic</a:t>
            </a:r>
            <a:r>
              <a:rPr lang="es-ES" sz="2000" dirty="0"/>
              <a:t> </a:t>
            </a:r>
            <a:r>
              <a:rPr lang="es-ES" sz="2000" dirty="0" err="1"/>
              <a:t>inflammation</a:t>
            </a:r>
            <a:r>
              <a:rPr lang="es-ES" sz="2000" dirty="0"/>
              <a:t>.</a:t>
            </a:r>
          </a:p>
          <a:p>
            <a:endParaRPr lang="es-ES" sz="2000" dirty="0"/>
          </a:p>
          <a:p>
            <a:r>
              <a:rPr lang="es-ES" sz="2000" dirty="0" err="1" smtClean="0"/>
              <a:t>Haematology</a:t>
            </a:r>
            <a:r>
              <a:rPr lang="es-ES" sz="2000" dirty="0" smtClean="0"/>
              <a:t>: </a:t>
            </a:r>
            <a:r>
              <a:rPr lang="es-ES" sz="2000" dirty="0" err="1" smtClean="0"/>
              <a:t>eosinophilia</a:t>
            </a:r>
            <a:r>
              <a:rPr lang="es-ES" sz="2000" dirty="0"/>
              <a:t>.</a:t>
            </a:r>
          </a:p>
          <a:p>
            <a:endParaRPr lang="es-ES" sz="2000" dirty="0" smtClean="0"/>
          </a:p>
          <a:p>
            <a:r>
              <a:rPr lang="en-US" sz="2000" dirty="0" smtClean="0"/>
              <a:t>Detection </a:t>
            </a:r>
            <a:r>
              <a:rPr lang="en-US" sz="2000" dirty="0"/>
              <a:t>of larvae (about 400 </a:t>
            </a:r>
            <a:r>
              <a:rPr lang="en-US" sz="2000"/>
              <a:t>micrometers </a:t>
            </a:r>
            <a:r>
              <a:rPr lang="en-US" sz="2000" smtClean="0"/>
              <a:t>long) </a:t>
            </a:r>
            <a:r>
              <a:rPr lang="en-US" sz="2000" dirty="0"/>
              <a:t>in the feces. </a:t>
            </a:r>
            <a:endParaRPr lang="en-US" sz="2000" dirty="0" smtClean="0"/>
          </a:p>
          <a:p>
            <a:endParaRPr lang="es-ES" sz="2000" dirty="0"/>
          </a:p>
          <a:p>
            <a:r>
              <a:rPr lang="es-ES" sz="2000" dirty="0"/>
              <a:t>Post mortem </a:t>
            </a:r>
            <a:r>
              <a:rPr lang="es-ES" sz="2000" dirty="0" err="1" smtClean="0"/>
              <a:t>examination</a:t>
            </a:r>
            <a:r>
              <a:rPr lang="es-ES" sz="2000" dirty="0" smtClean="0"/>
              <a:t>: </a:t>
            </a:r>
            <a:r>
              <a:rPr lang="es-ES" sz="2000" dirty="0" err="1" smtClean="0"/>
              <a:t>greenish</a:t>
            </a:r>
            <a:r>
              <a:rPr lang="es-ES" sz="2000" dirty="0" smtClean="0"/>
              <a:t> </a:t>
            </a:r>
            <a:r>
              <a:rPr lang="es-ES" sz="2000" dirty="0" err="1"/>
              <a:t>nodules</a:t>
            </a:r>
            <a:r>
              <a:rPr lang="es-ES" sz="2000" dirty="0"/>
              <a:t> in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lungs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25144"/>
            <a:ext cx="1216025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Aelurostrongylus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abstrusus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u="sng" dirty="0" err="1" smtClean="0">
                <a:solidFill>
                  <a:srgbClr val="04617B"/>
                </a:solidFill>
              </a:rPr>
              <a:t>treatment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Fenbendazole</a:t>
            </a:r>
            <a:r>
              <a:rPr lang="en-US" sz="2000" dirty="0"/>
              <a:t> for 21 consecutive days is usually effective.</a:t>
            </a:r>
          </a:p>
          <a:p>
            <a:endParaRPr lang="en-US" sz="2000" dirty="0"/>
          </a:p>
          <a:p>
            <a:r>
              <a:rPr lang="en-US" sz="2000" dirty="0" err="1"/>
              <a:t>Imidacloprid</a:t>
            </a:r>
            <a:r>
              <a:rPr lang="en-US" sz="2000" dirty="0"/>
              <a:t> with </a:t>
            </a:r>
            <a:r>
              <a:rPr lang="en-US" sz="2000" dirty="0" err="1"/>
              <a:t>moxidectin</a:t>
            </a:r>
            <a:r>
              <a:rPr lang="en-US" sz="2000" dirty="0"/>
              <a:t>, </a:t>
            </a:r>
            <a:r>
              <a:rPr lang="en-US" sz="2000" dirty="0" err="1"/>
              <a:t>emodepsid</a:t>
            </a:r>
            <a:r>
              <a:rPr lang="en-US" sz="2000" dirty="0"/>
              <a:t>, and </a:t>
            </a:r>
            <a:r>
              <a:rPr lang="en-US" sz="2000" dirty="0" err="1"/>
              <a:t>selamectin</a:t>
            </a:r>
            <a:r>
              <a:rPr lang="en-US" sz="2000" dirty="0"/>
              <a:t> are also </a:t>
            </a:r>
            <a:r>
              <a:rPr lang="en-US" sz="2000" dirty="0" smtClean="0"/>
              <a:t>effective.</a:t>
            </a:r>
          </a:p>
          <a:p>
            <a:endParaRPr lang="en-US" sz="2000" dirty="0"/>
          </a:p>
          <a:p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1510"/>
            <a:ext cx="4187627" cy="235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8991"/>
            <a:ext cx="28575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i="1" u="sng" dirty="0" err="1"/>
              <a:t>Eucoleus</a:t>
            </a:r>
            <a:r>
              <a:rPr lang="fr-FR" sz="3200" b="1" i="1" u="sng" dirty="0"/>
              <a:t> </a:t>
            </a:r>
            <a:r>
              <a:rPr lang="fr-FR" sz="3200" b="1" i="1" u="sng" dirty="0" err="1"/>
              <a:t>aerophilus</a:t>
            </a:r>
            <a:r>
              <a:rPr lang="fr-FR" sz="3200" b="1" i="1" u="sng" dirty="0"/>
              <a:t> (syn. </a:t>
            </a:r>
            <a:r>
              <a:rPr lang="fr-FR" sz="3200" b="1" i="1" u="sng" dirty="0" err="1"/>
              <a:t>Capillaria</a:t>
            </a:r>
            <a:r>
              <a:rPr lang="fr-FR" sz="3200" b="1" i="1" u="sng" dirty="0"/>
              <a:t> </a:t>
            </a:r>
            <a:r>
              <a:rPr lang="fr-FR" sz="3200" b="1" i="1" u="sng" dirty="0" err="1"/>
              <a:t>aerophila</a:t>
            </a:r>
            <a:r>
              <a:rPr lang="fr-FR" sz="3200" b="1" i="1" u="sng" dirty="0"/>
              <a:t>). </a:t>
            </a:r>
            <a:br>
              <a:rPr lang="fr-FR" sz="3200" b="1" i="1" u="sng" dirty="0"/>
            </a:br>
            <a:endParaRPr lang="es-ES" sz="32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i="1" dirty="0" err="1"/>
              <a:t>Capillaria</a:t>
            </a:r>
            <a:r>
              <a:rPr lang="pt-BR" sz="2000" i="1" dirty="0"/>
              <a:t> </a:t>
            </a:r>
            <a:r>
              <a:rPr lang="pt-BR" sz="2000" i="1" dirty="0" err="1"/>
              <a:t>aerophila</a:t>
            </a:r>
            <a:r>
              <a:rPr lang="pt-BR" sz="2000" i="1" dirty="0"/>
              <a:t> </a:t>
            </a:r>
            <a:r>
              <a:rPr lang="pt-BR" sz="2000" dirty="0" err="1" smtClean="0"/>
              <a:t>is</a:t>
            </a:r>
            <a:r>
              <a:rPr lang="pt-BR" sz="2000" dirty="0" smtClean="0"/>
              <a:t> </a:t>
            </a:r>
            <a:r>
              <a:rPr lang="pt-BR" sz="2000" dirty="0"/>
              <a:t>a </a:t>
            </a:r>
            <a:r>
              <a:rPr lang="pt-BR" sz="2000" dirty="0" err="1"/>
              <a:t>Trichuroidea</a:t>
            </a:r>
            <a:r>
              <a:rPr lang="pt-BR" sz="2000" dirty="0"/>
              <a:t> </a:t>
            </a:r>
            <a:r>
              <a:rPr lang="pt-BR" sz="2000" dirty="0" err="1" smtClean="0"/>
              <a:t>nematode</a:t>
            </a:r>
            <a:r>
              <a:rPr lang="pt-BR" sz="2000" dirty="0" smtClean="0"/>
              <a:t> parasite.</a:t>
            </a:r>
          </a:p>
          <a:p>
            <a:endParaRPr lang="pt-BR" sz="2000" dirty="0"/>
          </a:p>
          <a:p>
            <a:r>
              <a:rPr lang="en-US" sz="2000" dirty="0"/>
              <a:t>Pulmonary </a:t>
            </a:r>
            <a:r>
              <a:rPr lang="en-US" sz="2000" dirty="0" err="1"/>
              <a:t>capillariasis</a:t>
            </a:r>
            <a:r>
              <a:rPr lang="en-US" sz="2000" dirty="0" smtClean="0"/>
              <a:t>, </a:t>
            </a:r>
            <a:r>
              <a:rPr lang="en-US" sz="2000" dirty="0"/>
              <a:t>is a parasitic disease that typically occurs in wild </a:t>
            </a:r>
            <a:r>
              <a:rPr lang="en-US" sz="2000" dirty="0" smtClean="0"/>
              <a:t>carnivores.</a:t>
            </a:r>
          </a:p>
          <a:p>
            <a:endParaRPr lang="en-US" sz="2000" dirty="0"/>
          </a:p>
          <a:p>
            <a:r>
              <a:rPr lang="en-US" sz="2000" dirty="0" smtClean="0"/>
              <a:t>Can </a:t>
            </a:r>
            <a:r>
              <a:rPr lang="en-US" sz="2000" dirty="0"/>
              <a:t>also infest dogs and cats and, </a:t>
            </a:r>
            <a:r>
              <a:rPr lang="en-US" sz="2000" dirty="0" smtClean="0"/>
              <a:t>sporadically, humans.</a:t>
            </a:r>
          </a:p>
          <a:p>
            <a:endParaRPr lang="en-US" sz="2000" dirty="0"/>
          </a:p>
          <a:p>
            <a:r>
              <a:rPr lang="en-US" sz="2000" dirty="0" smtClean="0"/>
              <a:t>Adult </a:t>
            </a:r>
            <a:r>
              <a:rPr lang="en-US" sz="2000" dirty="0"/>
              <a:t>stages of the </a:t>
            </a:r>
            <a:r>
              <a:rPr lang="en-US" sz="2000" dirty="0" smtClean="0"/>
              <a:t>parasite: mucosa </a:t>
            </a:r>
            <a:r>
              <a:rPr lang="en-US" sz="2000" dirty="0"/>
              <a:t>of the trachea, bronchi, bronchioles and, sometimes, nasal and frontal sinuses of the host.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269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298581"/>
            <a:ext cx="8229600" cy="1143000"/>
          </a:xfrm>
        </p:spPr>
        <p:txBody>
          <a:bodyPr/>
          <a:lstStyle/>
          <a:p>
            <a:pPr algn="ctr"/>
            <a:r>
              <a:rPr lang="fr-FR" sz="3200" b="1" i="1" u="sng" dirty="0" err="1">
                <a:solidFill>
                  <a:srgbClr val="04617B"/>
                </a:solidFill>
              </a:rPr>
              <a:t>Eucoleus</a:t>
            </a:r>
            <a:r>
              <a:rPr lang="fr-FR" sz="3200" b="1" i="1" u="sng" dirty="0">
                <a:solidFill>
                  <a:srgbClr val="04617B"/>
                </a:solidFill>
              </a:rPr>
              <a:t> </a:t>
            </a:r>
            <a:r>
              <a:rPr lang="fr-FR" sz="3200" b="1" i="1" u="sng" dirty="0" err="1" smtClean="0">
                <a:solidFill>
                  <a:srgbClr val="04617B"/>
                </a:solidFill>
              </a:rPr>
              <a:t>aerophilus</a:t>
            </a:r>
            <a:r>
              <a:rPr lang="fr-FR" sz="3200" b="1" i="1" u="sng" dirty="0" smtClean="0">
                <a:solidFill>
                  <a:srgbClr val="04617B"/>
                </a:solidFill>
              </a:rPr>
              <a:t>: life cycle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0192" y="1988840"/>
            <a:ext cx="2386608" cy="4335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600" dirty="0"/>
              <a:t>Earthworms may act as intermediate </a:t>
            </a:r>
            <a:r>
              <a:rPr lang="en-US" sz="1600" dirty="0" smtClean="0"/>
              <a:t>hosts, however  they are not necessary for completion of the cycle.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Eggs </a:t>
            </a:r>
            <a:r>
              <a:rPr lang="en-US" sz="1600" dirty="0"/>
              <a:t>mature in the external environment 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" y="1151056"/>
            <a:ext cx="6222201" cy="559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653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 smtClean="0"/>
              <a:t>DISTRIBUTION IN EUROPE </a:t>
            </a:r>
            <a:endParaRPr lang="es-ES" sz="32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occurrence of canine and feline </a:t>
            </a:r>
            <a:r>
              <a:rPr lang="en-US" sz="2000" dirty="0" smtClean="0">
                <a:solidFill>
                  <a:srgbClr val="000000"/>
                </a:solidFill>
              </a:rPr>
              <a:t>heartworms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Times New Roman"/>
              </a:rPr>
              <a:t>A.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</a:rPr>
              <a:t>vasorum</a:t>
            </a:r>
            <a:r>
              <a:rPr lang="en-US" sz="20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and </a:t>
            </a:r>
            <a:r>
              <a:rPr lang="en-US" sz="2000" i="1" dirty="0">
                <a:solidFill>
                  <a:srgbClr val="000000"/>
                </a:solidFill>
                <a:latin typeface="Times New Roman"/>
              </a:rPr>
              <a:t>D.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</a:rPr>
              <a:t>immitis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 and lungworms </a:t>
            </a:r>
            <a:r>
              <a:rPr lang="es-ES" sz="2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s-ES" sz="2000" i="1" dirty="0">
                <a:solidFill>
                  <a:srgbClr val="000000"/>
                </a:solidFill>
                <a:latin typeface="Times New Roman"/>
              </a:rPr>
              <a:t>A. </a:t>
            </a:r>
            <a:r>
              <a:rPr lang="es-ES" sz="2000" i="1" dirty="0" err="1">
                <a:solidFill>
                  <a:srgbClr val="000000"/>
                </a:solidFill>
                <a:latin typeface="Times New Roman"/>
              </a:rPr>
              <a:t>abstrusus</a:t>
            </a:r>
            <a:r>
              <a:rPr lang="es-ES" sz="2000" dirty="0">
                <a:solidFill>
                  <a:srgbClr val="000000"/>
                </a:solidFill>
                <a:latin typeface="Times New Roman"/>
              </a:rPr>
              <a:t>, </a:t>
            </a:r>
            <a:r>
              <a:rPr lang="es-ES" sz="2000" i="1" dirty="0">
                <a:solidFill>
                  <a:srgbClr val="000000"/>
                </a:solidFill>
                <a:latin typeface="Times New Roman"/>
              </a:rPr>
              <a:t>C. </a:t>
            </a:r>
            <a:r>
              <a:rPr lang="es-ES" sz="2000" i="1" dirty="0" err="1">
                <a:solidFill>
                  <a:srgbClr val="000000"/>
                </a:solidFill>
                <a:latin typeface="Times New Roman"/>
              </a:rPr>
              <a:t>vulpis</a:t>
            </a:r>
            <a:r>
              <a:rPr lang="es-ES" sz="20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s-ES" sz="2000" dirty="0">
                <a:solidFill>
                  <a:srgbClr val="000000"/>
                </a:solidFill>
                <a:latin typeface="Times New Roman"/>
              </a:rPr>
              <a:t>and </a:t>
            </a:r>
            <a:r>
              <a:rPr lang="es-ES" sz="2000" i="1" dirty="0">
                <a:solidFill>
                  <a:srgbClr val="000000"/>
                </a:solidFill>
                <a:latin typeface="Times New Roman"/>
              </a:rPr>
              <a:t>E. </a:t>
            </a:r>
            <a:r>
              <a:rPr lang="es-ES" sz="2000" i="1" dirty="0" err="1">
                <a:solidFill>
                  <a:srgbClr val="000000"/>
                </a:solidFill>
                <a:latin typeface="Times New Roman"/>
              </a:rPr>
              <a:t>aerophilus</a:t>
            </a:r>
            <a:r>
              <a:rPr lang="es-ES" sz="2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in different geographical areas is mainly influenced by the presence of competent gastropod and culicid </a:t>
            </a:r>
            <a:r>
              <a:rPr lang="en-US" sz="2000" dirty="0" smtClean="0">
                <a:solidFill>
                  <a:srgbClr val="000000"/>
                </a:solidFill>
              </a:rPr>
              <a:t>species.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development and survival of the gastropod and insect vectors is mainly influenced by </a:t>
            </a:r>
            <a:r>
              <a:rPr lang="en-US" sz="2000" dirty="0" smtClean="0">
                <a:solidFill>
                  <a:srgbClr val="000000"/>
                </a:solidFill>
              </a:rPr>
              <a:t>temperature, </a:t>
            </a:r>
            <a:r>
              <a:rPr lang="es-ES" sz="2000" dirty="0" err="1">
                <a:solidFill>
                  <a:srgbClr val="000000"/>
                </a:solidFill>
              </a:rPr>
              <a:t>moisture</a:t>
            </a:r>
            <a:r>
              <a:rPr lang="es-ES" sz="2000" dirty="0">
                <a:solidFill>
                  <a:srgbClr val="000000"/>
                </a:solidFill>
              </a:rPr>
              <a:t> and </a:t>
            </a:r>
            <a:r>
              <a:rPr lang="es-ES" sz="2000" dirty="0" err="1">
                <a:solidFill>
                  <a:srgbClr val="000000"/>
                </a:solidFill>
              </a:rPr>
              <a:t>water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availability</a:t>
            </a:r>
            <a:r>
              <a:rPr lang="es-ES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es-ES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Therefore, changes in climate are likely to have a strong impact on parasite distribution, development and transmission patterns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993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fr-FR" sz="3200" b="1" i="1" u="sng" dirty="0" err="1">
                <a:solidFill>
                  <a:srgbClr val="04617B"/>
                </a:solidFill>
              </a:rPr>
              <a:t>Eucoleus</a:t>
            </a:r>
            <a:r>
              <a:rPr lang="fr-FR" sz="3200" b="1" i="1" u="sng" dirty="0">
                <a:solidFill>
                  <a:srgbClr val="04617B"/>
                </a:solidFill>
              </a:rPr>
              <a:t> </a:t>
            </a:r>
            <a:r>
              <a:rPr lang="fr-FR" sz="3200" b="1" i="1" u="sng" dirty="0" err="1">
                <a:solidFill>
                  <a:srgbClr val="04617B"/>
                </a:solidFill>
              </a:rPr>
              <a:t>aerophilus</a:t>
            </a:r>
            <a:r>
              <a:rPr lang="fr-FR" sz="3200" b="1" i="1" u="sng" dirty="0" smtClean="0">
                <a:solidFill>
                  <a:srgbClr val="04617B"/>
                </a:solidFill>
              </a:rPr>
              <a:t>: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clinical</a:t>
            </a:r>
            <a:r>
              <a:rPr lang="fr-FR" sz="3200" b="1" u="sng" dirty="0" smtClean="0">
                <a:solidFill>
                  <a:srgbClr val="04617B"/>
                </a:solidFill>
              </a:rPr>
              <a:t>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signs</a:t>
            </a:r>
            <a:r>
              <a:rPr lang="fr-FR" sz="3200" b="1" u="sng" dirty="0" smtClean="0">
                <a:solidFill>
                  <a:srgbClr val="04617B"/>
                </a:solidFill>
              </a:rPr>
              <a:t> and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pathogenic</a:t>
            </a:r>
            <a:r>
              <a:rPr lang="fr-FR" sz="3200" b="1" u="sng" dirty="0" smtClean="0">
                <a:solidFill>
                  <a:srgbClr val="04617B"/>
                </a:solidFill>
              </a:rPr>
              <a:t>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role</a:t>
            </a:r>
            <a:r>
              <a:rPr lang="fr-FR" sz="3200" b="1" u="sng" dirty="0" smtClean="0">
                <a:solidFill>
                  <a:srgbClr val="04617B"/>
                </a:solidFill>
              </a:rPr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The pathogen stimulates an inflammatory process in the respiratory </a:t>
            </a:r>
            <a:r>
              <a:rPr lang="en-US" sz="2000" dirty="0" smtClean="0"/>
              <a:t>tissues.</a:t>
            </a:r>
          </a:p>
          <a:p>
            <a:endParaRPr lang="en-US" sz="2000" dirty="0"/>
          </a:p>
          <a:p>
            <a:r>
              <a:rPr lang="en-US" sz="2000" dirty="0" smtClean="0"/>
              <a:t>Rhinitis</a:t>
            </a:r>
            <a:r>
              <a:rPr lang="en-US" sz="2000" dirty="0"/>
              <a:t>, </a:t>
            </a:r>
            <a:r>
              <a:rPr lang="en-US" sz="2000" dirty="0" err="1"/>
              <a:t>tracheitis</a:t>
            </a:r>
            <a:r>
              <a:rPr lang="en-US" sz="2000" dirty="0"/>
              <a:t> and/or bronchitis which, in most cases, become chronic. </a:t>
            </a:r>
            <a:r>
              <a:rPr lang="en-US" sz="2000" dirty="0" smtClean="0"/>
              <a:t>Secondary </a:t>
            </a:r>
            <a:r>
              <a:rPr lang="en-US" sz="2000" dirty="0"/>
              <a:t>bacterial infections of the respiratory </a:t>
            </a:r>
            <a:r>
              <a:rPr lang="en-US" sz="2000" dirty="0" smtClean="0"/>
              <a:t>tract: bronchopneumonia</a:t>
            </a:r>
          </a:p>
          <a:p>
            <a:endParaRPr lang="en-US" sz="2000" dirty="0"/>
          </a:p>
          <a:p>
            <a:r>
              <a:rPr lang="en-US" sz="2000" dirty="0" smtClean="0"/>
              <a:t>The signs range </a:t>
            </a:r>
            <a:r>
              <a:rPr lang="en-US" sz="2000" dirty="0"/>
              <a:t>from minimal respiratory disturbances </a:t>
            </a:r>
            <a:r>
              <a:rPr lang="en-US" sz="2000" dirty="0" smtClean="0"/>
              <a:t>to a </a:t>
            </a:r>
            <a:r>
              <a:rPr lang="en-US" sz="2000" dirty="0"/>
              <a:t>catarrhal nasal discharge and dry cough.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Chronic </a:t>
            </a:r>
            <a:r>
              <a:rPr lang="en-US" sz="2000" dirty="0"/>
              <a:t>bronchitis with </a:t>
            </a:r>
            <a:r>
              <a:rPr lang="en-US" sz="2000" dirty="0" err="1"/>
              <a:t>bronchovescicular</a:t>
            </a:r>
            <a:r>
              <a:rPr lang="en-US" sz="2000" dirty="0"/>
              <a:t> breath sounds (whistling </a:t>
            </a:r>
            <a:r>
              <a:rPr lang="en-US" sz="2000" dirty="0" smtClean="0"/>
              <a:t>sound), </a:t>
            </a:r>
            <a:r>
              <a:rPr lang="en-US" sz="2000" dirty="0"/>
              <a:t>wheezing and </a:t>
            </a:r>
            <a:r>
              <a:rPr lang="en-US" sz="2000" dirty="0" smtClean="0"/>
              <a:t>sneezing.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502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138"/>
            <a:ext cx="8229600" cy="1143000"/>
          </a:xfrm>
        </p:spPr>
        <p:txBody>
          <a:bodyPr/>
          <a:lstStyle/>
          <a:p>
            <a:pPr algn="ctr"/>
            <a:r>
              <a:rPr lang="fr-FR" sz="3200" b="1" i="1" u="sng" dirty="0" err="1">
                <a:solidFill>
                  <a:srgbClr val="04617B"/>
                </a:solidFill>
              </a:rPr>
              <a:t>Eucoleus</a:t>
            </a:r>
            <a:r>
              <a:rPr lang="fr-FR" sz="3200" b="1" i="1" u="sng" dirty="0">
                <a:solidFill>
                  <a:srgbClr val="04617B"/>
                </a:solidFill>
              </a:rPr>
              <a:t> </a:t>
            </a:r>
            <a:r>
              <a:rPr lang="fr-FR" sz="3200" b="1" i="1" u="sng" dirty="0" err="1">
                <a:solidFill>
                  <a:srgbClr val="04617B"/>
                </a:solidFill>
              </a:rPr>
              <a:t>aerophilus</a:t>
            </a:r>
            <a:r>
              <a:rPr lang="fr-FR" sz="3200" b="1" i="1" u="sng" dirty="0" smtClean="0">
                <a:solidFill>
                  <a:srgbClr val="04617B"/>
                </a:solidFill>
              </a:rPr>
              <a:t>: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macroscopy</a:t>
            </a:r>
            <a:r>
              <a:rPr lang="fr-FR" sz="3200" b="1" u="sng" dirty="0" smtClean="0">
                <a:solidFill>
                  <a:srgbClr val="04617B"/>
                </a:solidFill>
              </a:rPr>
              <a:t>/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necropsy</a:t>
            </a:r>
            <a:r>
              <a:rPr lang="fr-FR" sz="3200" b="1" u="sng" dirty="0" smtClean="0">
                <a:solidFill>
                  <a:srgbClr val="04617B"/>
                </a:solidFill>
              </a:rPr>
              <a:t>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findings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8013576" cy="402908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Damage </a:t>
            </a:r>
            <a:r>
              <a:rPr lang="en-US" sz="2000" dirty="0"/>
              <a:t>to the epithelium and lung </a:t>
            </a:r>
            <a:r>
              <a:rPr lang="en-US" sz="2000" dirty="0" smtClean="0"/>
              <a:t>parenchyma</a:t>
            </a:r>
            <a:endParaRPr lang="en-US" sz="2000" dirty="0"/>
          </a:p>
          <a:p>
            <a:r>
              <a:rPr lang="en-US" sz="2000" dirty="0" smtClean="0"/>
              <a:t>Mucus </a:t>
            </a:r>
            <a:r>
              <a:rPr lang="en-US" sz="2000" dirty="0"/>
              <a:t>in the lumen of the trachea and bronchi decreases and areas of emphysema appear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2000" dirty="0" smtClean="0"/>
              <a:t>If parasite </a:t>
            </a:r>
            <a:r>
              <a:rPr lang="en-US" sz="2000" dirty="0"/>
              <a:t>load is </a:t>
            </a:r>
            <a:r>
              <a:rPr lang="en-US" sz="2000" dirty="0" smtClean="0"/>
              <a:t>high: abscesses </a:t>
            </a:r>
            <a:r>
              <a:rPr lang="en-US" sz="2000" dirty="0"/>
              <a:t>of pulmonary </a:t>
            </a:r>
            <a:r>
              <a:rPr lang="en-US" sz="2000" dirty="0" smtClean="0"/>
              <a:t>parenchyma.</a:t>
            </a:r>
            <a:endParaRPr lang="en-US" sz="2000" dirty="0"/>
          </a:p>
          <a:p>
            <a:r>
              <a:rPr lang="en-US" sz="2000" dirty="0" smtClean="0"/>
              <a:t>Adult forms can be found </a:t>
            </a:r>
            <a:r>
              <a:rPr lang="en-US" sz="2000" dirty="0"/>
              <a:t>on the surface of bronchioles, bronchi and the trachea, fixed completely or partially to the </a:t>
            </a:r>
            <a:r>
              <a:rPr lang="en-US" sz="2000" dirty="0" smtClean="0"/>
              <a:t>mucosa</a:t>
            </a:r>
            <a:r>
              <a:rPr lang="en-US" sz="2000" dirty="0"/>
              <a:t>.</a:t>
            </a: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140523" cy="276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918722"/>
            <a:ext cx="3672069" cy="27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3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fr-FR" sz="3200" b="1" i="1" u="sng" dirty="0" err="1">
                <a:solidFill>
                  <a:srgbClr val="04617B"/>
                </a:solidFill>
              </a:rPr>
              <a:t>Eucoleus</a:t>
            </a:r>
            <a:r>
              <a:rPr lang="fr-FR" sz="3200" b="1" i="1" u="sng" dirty="0">
                <a:solidFill>
                  <a:srgbClr val="04617B"/>
                </a:solidFill>
              </a:rPr>
              <a:t> </a:t>
            </a:r>
            <a:r>
              <a:rPr lang="fr-FR" sz="3200" b="1" i="1" u="sng" dirty="0" err="1">
                <a:solidFill>
                  <a:srgbClr val="04617B"/>
                </a:solidFill>
              </a:rPr>
              <a:t>aerophilus</a:t>
            </a:r>
            <a:r>
              <a:rPr lang="fr-FR" sz="3200" b="1" i="1" u="sng" dirty="0" smtClean="0">
                <a:solidFill>
                  <a:srgbClr val="04617B"/>
                </a:solidFill>
              </a:rPr>
              <a:t>: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diagnosis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Diagnostic imaging is not </a:t>
            </a:r>
            <a:r>
              <a:rPr lang="en-US" sz="2000" dirty="0" smtClean="0"/>
              <a:t>useful. Clinical signs can not be distinguished from other </a:t>
            </a:r>
            <a:r>
              <a:rPr lang="en-US" sz="2000" dirty="0" err="1" smtClean="0"/>
              <a:t>parasitosis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 smtClean="0"/>
              <a:t>Recognition </a:t>
            </a:r>
            <a:r>
              <a:rPr lang="en-US" sz="2000" dirty="0"/>
              <a:t>of the typical eggs of the parasite in the mucus, bronchial lavage fluid or </a:t>
            </a:r>
            <a:r>
              <a:rPr lang="en-US" sz="2000" dirty="0" err="1"/>
              <a:t>faeces</a:t>
            </a:r>
            <a:r>
              <a:rPr lang="en-US" sz="2000" dirty="0"/>
              <a:t> of an infected animal. </a:t>
            </a:r>
            <a:endParaRPr lang="en-US" sz="2000" dirty="0" smtClean="0"/>
          </a:p>
          <a:p>
            <a:endParaRPr lang="en-US" sz="2000" dirty="0"/>
          </a:p>
          <a:p>
            <a:r>
              <a:rPr lang="es-ES" sz="2000" dirty="0" err="1" smtClean="0"/>
              <a:t>Operculated</a:t>
            </a:r>
            <a:r>
              <a:rPr lang="es-ES" sz="2000" dirty="0"/>
              <a:t>, </a:t>
            </a:r>
            <a:r>
              <a:rPr lang="es-ES" sz="2000" dirty="0" err="1"/>
              <a:t>lemon-shaped</a:t>
            </a:r>
            <a:r>
              <a:rPr lang="es-ES" sz="2000" dirty="0"/>
              <a:t> </a:t>
            </a:r>
            <a:r>
              <a:rPr lang="es-ES" sz="2000" dirty="0" err="1" smtClean="0"/>
              <a:t>eggs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528392" cy="27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527768" cy="28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fr-FR" sz="3200" b="1" i="1" u="sng" dirty="0" err="1">
                <a:solidFill>
                  <a:srgbClr val="04617B"/>
                </a:solidFill>
              </a:rPr>
              <a:t>Eucoleus</a:t>
            </a:r>
            <a:r>
              <a:rPr lang="fr-FR" sz="3200" b="1" i="1" u="sng" dirty="0">
                <a:solidFill>
                  <a:srgbClr val="04617B"/>
                </a:solidFill>
              </a:rPr>
              <a:t> </a:t>
            </a:r>
            <a:r>
              <a:rPr lang="fr-FR" sz="3200" b="1" i="1" u="sng" dirty="0" err="1">
                <a:solidFill>
                  <a:srgbClr val="04617B"/>
                </a:solidFill>
              </a:rPr>
              <a:t>aerophilus</a:t>
            </a:r>
            <a:r>
              <a:rPr lang="fr-FR" sz="3200" b="1" i="1" u="sng" dirty="0" smtClean="0">
                <a:solidFill>
                  <a:srgbClr val="04617B"/>
                </a:solidFill>
              </a:rPr>
              <a:t>: </a:t>
            </a:r>
            <a:r>
              <a:rPr lang="fr-FR" sz="3200" b="1" u="sng" dirty="0" err="1" smtClean="0">
                <a:solidFill>
                  <a:srgbClr val="04617B"/>
                </a:solidFill>
              </a:rPr>
              <a:t>treatment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Standard </a:t>
            </a:r>
            <a:r>
              <a:rPr lang="en-US" sz="2000" dirty="0" err="1"/>
              <a:t>anthelmintics</a:t>
            </a:r>
            <a:r>
              <a:rPr lang="en-US" sz="2000" dirty="0"/>
              <a:t>, such as </a:t>
            </a:r>
            <a:r>
              <a:rPr lang="en-US" sz="2000" dirty="0" err="1"/>
              <a:t>ivermectin</a:t>
            </a:r>
            <a:r>
              <a:rPr lang="en-US" sz="2000" dirty="0"/>
              <a:t> or </a:t>
            </a:r>
            <a:r>
              <a:rPr lang="en-US" sz="2000" dirty="0" err="1"/>
              <a:t>fenbendazole</a:t>
            </a:r>
            <a:r>
              <a:rPr lang="en-US" sz="2000" dirty="0"/>
              <a:t>, are recommended for treatment of dogs.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/>
              <a:t>Levamisole</a:t>
            </a:r>
            <a:r>
              <a:rPr lang="en-US" sz="2000" dirty="0"/>
              <a:t> has been successfully used to treat infected </a:t>
            </a:r>
            <a:r>
              <a:rPr lang="en-US" sz="2000" dirty="0" smtClean="0"/>
              <a:t>cats.</a:t>
            </a:r>
          </a:p>
          <a:p>
            <a:endParaRPr lang="en-US" sz="2000" dirty="0"/>
          </a:p>
          <a:p>
            <a:r>
              <a:rPr lang="en-US" sz="2000" dirty="0" smtClean="0"/>
              <a:t>Two </a:t>
            </a:r>
            <a:r>
              <a:rPr lang="en-US" sz="2000" dirty="0"/>
              <a:t>doses of </a:t>
            </a:r>
            <a:r>
              <a:rPr lang="en-US" sz="2000" dirty="0" smtClean="0"/>
              <a:t>subcutaneous, administered </a:t>
            </a:r>
            <a:r>
              <a:rPr lang="en-US" sz="2000" dirty="0"/>
              <a:t>2 weeks apart, has </a:t>
            </a:r>
            <a:r>
              <a:rPr lang="en-US" sz="2000" dirty="0" smtClean="0"/>
              <a:t>also been </a:t>
            </a:r>
            <a:r>
              <a:rPr lang="en-US" sz="2000" dirty="0"/>
              <a:t>used in </a:t>
            </a:r>
            <a:r>
              <a:rPr lang="en-US" sz="2000" dirty="0" smtClean="0"/>
              <a:t>cats. </a:t>
            </a:r>
          </a:p>
          <a:p>
            <a:endParaRPr lang="en-U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780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 smtClean="0"/>
              <a:t>REFERENCES</a:t>
            </a:r>
            <a:endParaRPr lang="es-ES" sz="32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hlinkClick r:id="rId2"/>
              </a:rPr>
              <a:t>http://</a:t>
            </a:r>
            <a:r>
              <a:rPr lang="es-ES" sz="2000" dirty="0" smtClean="0">
                <a:hlinkClick r:id="rId2"/>
              </a:rPr>
              <a:t>www.capcvet.org/capc-recommendations/canine-heartworm</a:t>
            </a:r>
            <a:endParaRPr lang="es-ES" sz="2000" dirty="0" smtClean="0"/>
          </a:p>
          <a:p>
            <a:r>
              <a:rPr lang="es-ES" sz="2000" dirty="0">
                <a:hlinkClick r:id="rId3"/>
              </a:rPr>
              <a:t>https://msu.edu/~</a:t>
            </a:r>
            <a:r>
              <a:rPr lang="es-ES" sz="2000" dirty="0" smtClean="0">
                <a:hlinkClick r:id="rId3"/>
              </a:rPr>
              <a:t>silvar/heartworm.htm</a:t>
            </a:r>
            <a:endParaRPr lang="es-ES" sz="2000" dirty="0" smtClean="0"/>
          </a:p>
          <a:p>
            <a:r>
              <a:rPr lang="es-ES" sz="2000" dirty="0">
                <a:hlinkClick r:id="rId4"/>
              </a:rPr>
              <a:t>http://www.ncbi.nlm.nih.gov/pmc/articles/PMC2923136</a:t>
            </a:r>
            <a:r>
              <a:rPr lang="es-ES" sz="2000" dirty="0" smtClean="0">
                <a:hlinkClick r:id="rId4"/>
              </a:rPr>
              <a:t>/</a:t>
            </a:r>
            <a:endParaRPr lang="es-ES" sz="2000" dirty="0" smtClean="0"/>
          </a:p>
          <a:p>
            <a:r>
              <a:rPr lang="es-ES" sz="2000" dirty="0">
                <a:hlinkClick r:id="rId5"/>
              </a:rPr>
              <a:t>https://</a:t>
            </a:r>
            <a:r>
              <a:rPr lang="es-ES" sz="2000" dirty="0" smtClean="0">
                <a:hlinkClick r:id="rId5"/>
              </a:rPr>
              <a:t>en.wikipedia.org/wiki/Dirofilaria_immitis</a:t>
            </a:r>
            <a:endParaRPr lang="es-ES" sz="2000" dirty="0" smtClean="0"/>
          </a:p>
          <a:p>
            <a:r>
              <a:rPr lang="es-ES" sz="2000" dirty="0">
                <a:hlinkClick r:id="rId6"/>
              </a:rPr>
              <a:t>https://</a:t>
            </a:r>
            <a:r>
              <a:rPr lang="es-ES" sz="2000" dirty="0" smtClean="0">
                <a:hlinkClick r:id="rId6"/>
              </a:rPr>
              <a:t>orbi.ulg.ac.be/bitstream/2268/187958/1/456.pdf</a:t>
            </a:r>
            <a:endParaRPr lang="es-ES" sz="2000" dirty="0" smtClean="0"/>
          </a:p>
          <a:p>
            <a:r>
              <a:rPr lang="es-ES" sz="2000" dirty="0">
                <a:hlinkClick r:id="rId7"/>
              </a:rPr>
              <a:t>http://www.aavp.org/wiki/nematodes/strongylida/metastrongyloidea/aelurostrongylus-abstrusus</a:t>
            </a:r>
            <a:r>
              <a:rPr lang="es-ES" sz="2000" dirty="0" smtClean="0">
                <a:hlinkClick r:id="rId7"/>
              </a:rPr>
              <a:t>/</a:t>
            </a:r>
            <a:endParaRPr lang="es-ES" sz="2000" dirty="0" smtClean="0"/>
          </a:p>
          <a:p>
            <a:r>
              <a:rPr lang="es-ES" sz="2000" dirty="0">
                <a:hlinkClick r:id="rId8"/>
              </a:rPr>
              <a:t>https://</a:t>
            </a:r>
            <a:r>
              <a:rPr lang="es-ES" sz="2000" dirty="0" smtClean="0">
                <a:hlinkClick r:id="rId8"/>
              </a:rPr>
              <a:t>en.wikivet.net/Capillaria</a:t>
            </a:r>
            <a:endParaRPr lang="es-ES" sz="2000" dirty="0"/>
          </a:p>
          <a:p>
            <a:r>
              <a:rPr lang="es-ES" sz="2000" dirty="0">
                <a:hlinkClick r:id="rId9"/>
              </a:rPr>
              <a:t>http://</a:t>
            </a:r>
            <a:r>
              <a:rPr lang="es-ES" sz="2000" dirty="0" smtClean="0">
                <a:hlinkClick r:id="rId9"/>
              </a:rPr>
              <a:t>www.vetpedia.net/siteen/node/247</a:t>
            </a:r>
            <a:endParaRPr lang="es-ES" sz="2000" dirty="0"/>
          </a:p>
          <a:p>
            <a:r>
              <a:rPr lang="es-ES" sz="2000" dirty="0">
                <a:hlinkClick r:id="rId10"/>
              </a:rPr>
              <a:t>https://</a:t>
            </a:r>
            <a:r>
              <a:rPr lang="es-ES" sz="2000" dirty="0" smtClean="0">
                <a:hlinkClick r:id="rId10"/>
              </a:rPr>
              <a:t>en.wikipedia.org/wiki/Capillaria_aerophila</a:t>
            </a:r>
            <a:endParaRPr lang="es-ES" sz="2000" dirty="0" smtClean="0"/>
          </a:p>
          <a:p>
            <a:r>
              <a:rPr lang="es-ES" sz="2000" dirty="0"/>
              <a:t>http://www.aavp.org/wiki/nematodes/aphasmidida/eucoleus-aerophilus/</a:t>
            </a: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360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7" y="744758"/>
            <a:ext cx="465881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647579"/>
            <a:ext cx="4499990" cy="607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50428"/>
              </p:ext>
            </p:extLst>
          </p:nvPr>
        </p:nvGraphicFramePr>
        <p:xfrm>
          <a:off x="971600" y="1484784"/>
          <a:ext cx="6768750" cy="5098984"/>
        </p:xfrm>
        <a:graphic>
          <a:graphicData uri="http://schemas.openxmlformats.org/drawingml/2006/table">
            <a:tbl>
              <a:tblPr/>
              <a:tblGrid>
                <a:gridCol w="2256250"/>
                <a:gridCol w="2256250"/>
                <a:gridCol w="2256250"/>
              </a:tblGrid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Country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i="1" dirty="0" err="1">
                          <a:effectLst/>
                        </a:rPr>
                        <a:t>Av</a:t>
                      </a:r>
                      <a:r>
                        <a:rPr lang="es-ES" sz="1100" b="1" i="1" dirty="0">
                          <a:effectLst/>
                        </a:rPr>
                        <a:t>%</a:t>
                      </a:r>
                      <a:endParaRPr lang="es-ES" sz="1100" b="1" dirty="0">
                        <a:effectLst/>
                      </a:endParaRP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i="1">
                          <a:effectLst/>
                        </a:rPr>
                        <a:t>Di%</a:t>
                      </a:r>
                      <a:endParaRPr lang="es-ES" sz="1100" b="1">
                        <a:effectLst/>
                      </a:endParaRP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 err="1">
                          <a:effectLst/>
                        </a:rPr>
                        <a:t>Italy</a:t>
                      </a:r>
                      <a:endParaRPr lang="es-ES" sz="1100" b="1" dirty="0">
                        <a:effectLst/>
                      </a:endParaRP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0.6-80; S(C)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France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0.6-6.8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Switzerland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1.6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Spain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0.6-58.8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Portugal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Great Britain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Irland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Denmark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2.2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Netherland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0.8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Sweden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 err="1">
                          <a:effectLst/>
                        </a:rPr>
                        <a:t>Germany</a:t>
                      </a:r>
                      <a:endParaRPr lang="es-ES" sz="1100" b="1" dirty="0">
                        <a:effectLst/>
                      </a:endParaRP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0.3-7.4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Czech Republic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Slovakia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Hungary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Croatia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Serbia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6.2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Romania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Bulgaria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Albania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Greece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1.1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10-34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7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>
                          <a:effectLst/>
                        </a:rPr>
                        <a:t>Turkey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dirty="0">
                          <a:effectLst/>
                        </a:rPr>
                        <a:t>-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dirty="0">
                          <a:effectLst/>
                        </a:rPr>
                        <a:t>S</a:t>
                      </a:r>
                    </a:p>
                  </a:txBody>
                  <a:tcPr marL="49880" marR="49880" marT="24940" marB="249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60648"/>
            <a:ext cx="7884368" cy="11695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Examples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of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prevalence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rates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/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ranges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(%)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single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report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/s (S)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for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Angiostrongylus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vasorum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Av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and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Dirofilaria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immitis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Di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in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some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European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countries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C:cats; D:dogs.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23245"/>
              </p:ext>
            </p:extLst>
          </p:nvPr>
        </p:nvGraphicFramePr>
        <p:xfrm>
          <a:off x="1187624" y="1772816"/>
          <a:ext cx="6624736" cy="4752527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1656184"/>
                <a:gridCol w="1656184"/>
              </a:tblGrid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Country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i="1">
                          <a:effectLst/>
                        </a:rPr>
                        <a:t>Aa%</a:t>
                      </a:r>
                      <a:endParaRPr lang="es-ES" sz="1100" b="1">
                        <a:effectLst/>
                      </a:endParaRP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i="1">
                          <a:effectLst/>
                        </a:rPr>
                        <a:t>Cv%</a:t>
                      </a:r>
                      <a:endParaRPr lang="es-ES" sz="1100" b="1">
                        <a:effectLst/>
                      </a:endParaRP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i="1">
                          <a:effectLst/>
                        </a:rPr>
                        <a:t>Ea%</a:t>
                      </a:r>
                      <a:endParaRPr lang="es-ES" sz="1100" b="1">
                        <a:effectLst/>
                      </a:endParaRP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Italy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24.4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2.8(D)-5.5(C)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France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Switzerland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Spain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1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1.3(C)*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Portugal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17.4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0.3(D)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Great Britain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Denmark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1.4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Holland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2.6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Ireland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Germany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0.7-6.5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0.9-6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0.2(C, D)*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Belgium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Norway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Poland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Hungary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Croatia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0.38-22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Greece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Romania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5.6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3.1(C)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Turkey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S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dirty="0">
                          <a:effectLst/>
                        </a:rPr>
                        <a:t>-</a:t>
                      </a:r>
                    </a:p>
                  </a:txBody>
                  <a:tcPr marL="57756" marR="57756" marT="28878" marB="288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17" y="327720"/>
            <a:ext cx="7128792" cy="11695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Examples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of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prevalence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rates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/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ranges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(%)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single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report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/s (S)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for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Aelurostrongylus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abstrusus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Crenosoma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vulpis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Cv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) and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Eucoleus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aerophilus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(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) in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some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European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countries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C:cats; D:dogs; *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The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nematode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was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identified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as </a:t>
            </a:r>
            <a:r>
              <a:rPr kumimoji="0" lang="es-E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Capillaria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spp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 smtClean="0"/>
              <a:t/>
            </a:r>
            <a:br>
              <a:rPr lang="es-ES" sz="3200" b="1" u="sng" dirty="0" smtClean="0"/>
            </a:br>
            <a:r>
              <a:rPr lang="es-ES" sz="3200" b="1" u="sng" dirty="0" smtClean="0"/>
              <a:t> </a:t>
            </a:r>
            <a:r>
              <a:rPr lang="es-ES" sz="3200" b="1" i="1" u="sng" dirty="0" err="1"/>
              <a:t>Angiostrongylus</a:t>
            </a:r>
            <a:r>
              <a:rPr lang="es-ES" sz="3200" b="1" i="1" u="sng" dirty="0"/>
              <a:t> </a:t>
            </a:r>
            <a:r>
              <a:rPr lang="es-ES" sz="3200" b="1" i="1" u="sng" dirty="0" err="1"/>
              <a:t>vasorum</a:t>
            </a:r>
            <a:endParaRPr lang="es-ES" sz="32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/>
          </a:bodyPr>
          <a:lstStyle/>
          <a:p>
            <a:r>
              <a:rPr lang="en-US" sz="2000" i="1" dirty="0" err="1"/>
              <a:t>Angiostrongylus</a:t>
            </a:r>
            <a:r>
              <a:rPr lang="en-US" sz="2000" i="1" dirty="0"/>
              <a:t> </a:t>
            </a:r>
            <a:r>
              <a:rPr lang="en-US" sz="2000" i="1" dirty="0" err="1"/>
              <a:t>vasorum</a:t>
            </a:r>
            <a:r>
              <a:rPr lang="en-US" sz="2000" dirty="0"/>
              <a:t>, also known as French heartworm, is a species of parasitic </a:t>
            </a:r>
            <a:r>
              <a:rPr lang="en-US" sz="2000" dirty="0" smtClean="0"/>
              <a:t>nematode</a:t>
            </a:r>
            <a:r>
              <a:rPr lang="en-US" sz="2000" dirty="0"/>
              <a:t> in the family </a:t>
            </a:r>
            <a:r>
              <a:rPr lang="en-US" sz="2000" dirty="0" err="1" smtClean="0"/>
              <a:t>Metastrongylidae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/>
              <a:t>L</a:t>
            </a:r>
            <a:r>
              <a:rPr lang="en-US" sz="2000" dirty="0" smtClean="0"/>
              <a:t>ives </a:t>
            </a:r>
            <a:r>
              <a:rPr lang="en-US" sz="2000" dirty="0"/>
              <a:t>in the pulmonary vessels and the heart of </a:t>
            </a:r>
            <a:r>
              <a:rPr lang="en-US" sz="2000" dirty="0" err="1" smtClean="0"/>
              <a:t>canids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causes the </a:t>
            </a:r>
            <a:r>
              <a:rPr lang="en-US" sz="2000" dirty="0" smtClean="0"/>
              <a:t>disease</a:t>
            </a:r>
            <a:r>
              <a:rPr lang="en-US" sz="2000" dirty="0"/>
              <a:t> </a:t>
            </a:r>
            <a:r>
              <a:rPr lang="en-US" sz="2000" dirty="0" smtClean="0"/>
              <a:t>canine </a:t>
            </a:r>
            <a:r>
              <a:rPr lang="en-US" sz="2000" dirty="0" err="1" smtClean="0"/>
              <a:t>angiostrongylosis</a:t>
            </a:r>
            <a:r>
              <a:rPr lang="en-US" sz="2000" dirty="0"/>
              <a:t> </a:t>
            </a:r>
            <a:r>
              <a:rPr lang="en-US" sz="2000" dirty="0" smtClean="0"/>
              <a:t>in dogs.</a:t>
            </a:r>
          </a:p>
          <a:p>
            <a:endParaRPr lang="en-US" sz="2000" dirty="0"/>
          </a:p>
          <a:p>
            <a:r>
              <a:rPr lang="en-US" sz="2000" dirty="0"/>
              <a:t>All dog breeds and ages can be infected as long as they scavenge outside, although young dogs seem to be predisposed to clinical infection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735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361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Angiostrongylus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vasorum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life</a:t>
            </a:r>
            <a:r>
              <a:rPr lang="es-ES" sz="3200" b="1" i="1" u="sng" dirty="0" smtClean="0">
                <a:solidFill>
                  <a:srgbClr val="04617B"/>
                </a:solidFill>
              </a:rPr>
              <a:t>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cycle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0" y="1988840"/>
            <a:ext cx="79425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es-ES" sz="3200" b="1" i="1" u="sng" dirty="0" err="1">
                <a:solidFill>
                  <a:srgbClr val="04617B"/>
                </a:solidFill>
              </a:rPr>
              <a:t>Angiostrongylus</a:t>
            </a:r>
            <a:r>
              <a:rPr lang="es-ES" sz="3200" b="1" i="1" u="sng" dirty="0">
                <a:solidFill>
                  <a:srgbClr val="04617B"/>
                </a:solidFill>
              </a:rPr>
              <a:t> </a:t>
            </a:r>
            <a:r>
              <a:rPr lang="es-ES" sz="3200" b="1" i="1" u="sng" dirty="0" err="1">
                <a:solidFill>
                  <a:srgbClr val="04617B"/>
                </a:solidFill>
              </a:rPr>
              <a:t>vasorum</a:t>
            </a:r>
            <a:r>
              <a:rPr lang="es-ES" sz="3200" b="1" i="1" u="sng" dirty="0" smtClean="0">
                <a:solidFill>
                  <a:srgbClr val="04617B"/>
                </a:solidFill>
              </a:rPr>
              <a:t>: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pathogenesis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 and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clinical</a:t>
            </a:r>
            <a:r>
              <a:rPr lang="es-ES" sz="3200" b="1" i="1" u="sng" dirty="0" smtClean="0">
                <a:solidFill>
                  <a:srgbClr val="04617B"/>
                </a:solidFill>
              </a:rPr>
              <a:t> </a:t>
            </a:r>
            <a:r>
              <a:rPr lang="es-ES" sz="3200" b="1" i="1" u="sng" dirty="0" err="1" smtClean="0">
                <a:solidFill>
                  <a:srgbClr val="04617B"/>
                </a:solidFill>
              </a:rPr>
              <a:t>signs</a:t>
            </a:r>
            <a:r>
              <a:rPr lang="es-ES" sz="3200" b="1" i="1" u="sng" dirty="0" smtClean="0">
                <a:solidFill>
                  <a:srgbClr val="04617B"/>
                </a:solidFill>
              </a:rPr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The clinical </a:t>
            </a:r>
            <a:r>
              <a:rPr lang="en-US" sz="2000" dirty="0" smtClean="0"/>
              <a:t>presentation is </a:t>
            </a:r>
            <a:r>
              <a:rPr lang="en-US" sz="2000" dirty="0"/>
              <a:t>highly </a:t>
            </a:r>
            <a:r>
              <a:rPr lang="en-US" sz="2000" dirty="0" smtClean="0"/>
              <a:t>variable: from </a:t>
            </a:r>
            <a:r>
              <a:rPr lang="en-US" sz="2000" dirty="0"/>
              <a:t>subclinical disease to sudden death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Respiratory symptoms are </a:t>
            </a:r>
            <a:r>
              <a:rPr lang="en-US" sz="2000" dirty="0" smtClean="0"/>
              <a:t>frequently, </a:t>
            </a:r>
            <a:r>
              <a:rPr lang="en-US" sz="2000" dirty="0"/>
              <a:t>but neurologic signs and coagulopathy are also possible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Respiratory disease: history </a:t>
            </a:r>
            <a:r>
              <a:rPr lang="en-US" sz="2000" dirty="0"/>
              <a:t>of gagging, coughing, exercise intolerance and </a:t>
            </a:r>
            <a:r>
              <a:rPr lang="en-US" sz="2000" dirty="0" err="1"/>
              <a:t>tachy</a:t>
            </a:r>
            <a:r>
              <a:rPr lang="en-US" sz="2000" dirty="0"/>
              <a:t>- or dyspnea with or without </a:t>
            </a:r>
            <a:r>
              <a:rPr lang="en-US" sz="2000" dirty="0" smtClean="0"/>
              <a:t>cyanosis.</a:t>
            </a:r>
          </a:p>
          <a:p>
            <a:endParaRPr lang="en-US" sz="2000" dirty="0" smtClean="0"/>
          </a:p>
          <a:p>
            <a:r>
              <a:rPr lang="en-US" sz="2000" dirty="0"/>
              <a:t>An acute respiratory crisis may occur and is frequently accompanied by lung bleeding or a </a:t>
            </a:r>
            <a:r>
              <a:rPr lang="en-US" sz="2000" dirty="0" err="1" smtClean="0"/>
              <a:t>hemothorax</a:t>
            </a:r>
            <a:r>
              <a:rPr lang="en-US" sz="2000" dirty="0" smtClean="0"/>
              <a:t>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003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755</TotalTime>
  <Words>1545</Words>
  <Application>Microsoft Office PowerPoint</Application>
  <PresentationFormat>Pokaz na ekranie (4:3)</PresentationFormat>
  <Paragraphs>368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Flujo</vt:lpstr>
      <vt:lpstr>NEMATODE IN LUNGS AND HEART IN DOGS AND CATS</vt:lpstr>
      <vt:lpstr>INTRODUCTION</vt:lpstr>
      <vt:lpstr>DISTRIBUTION IN EUROPE </vt:lpstr>
      <vt:lpstr>Prezentacja programu PowerPoint</vt:lpstr>
      <vt:lpstr>Prezentacja programu PowerPoint</vt:lpstr>
      <vt:lpstr>Prezentacja programu PowerPoint</vt:lpstr>
      <vt:lpstr>  Angiostrongylus vasorum</vt:lpstr>
      <vt:lpstr>Angiostrongylus vasorum: life cycle</vt:lpstr>
      <vt:lpstr>Angiostrongylus vasorum: pathogenesis and clinical signs </vt:lpstr>
      <vt:lpstr>Angiostrongylus vasorum: pathogenesis and clinical signs </vt:lpstr>
      <vt:lpstr>Angiostrongylus vasorum: diagnosis</vt:lpstr>
      <vt:lpstr>Angiostrongylus vasorum: diagnosis</vt:lpstr>
      <vt:lpstr>Angiostrongylus vasorum: necropsy findings</vt:lpstr>
      <vt:lpstr>Prezentacja programu PowerPoint</vt:lpstr>
      <vt:lpstr>Angiostrongylus vasorum: treatment</vt:lpstr>
      <vt:lpstr>Dirofilaria immitis</vt:lpstr>
      <vt:lpstr>Dirofilaria immitis: life cycle</vt:lpstr>
      <vt:lpstr>Dirofilaria immitis: clinical signs </vt:lpstr>
      <vt:lpstr>Dirofilaria immitis: necropsy findings</vt:lpstr>
      <vt:lpstr>Dirofilaria immitis: diagnosis</vt:lpstr>
      <vt:lpstr>Dirofilaria immitis: treatment</vt:lpstr>
      <vt:lpstr>Aelurostrongylus abstrusus</vt:lpstr>
      <vt:lpstr>Aelurostrongylus abstrusus: life cycle</vt:lpstr>
      <vt:lpstr>Aelurostrongylus abstrusus: Clinical signs </vt:lpstr>
      <vt:lpstr>Aelurostrongylus abstrusus: microscopy and macroscopic findings</vt:lpstr>
      <vt:lpstr>Aelurostrongylus abstrusus: diagnosis</vt:lpstr>
      <vt:lpstr>Aelurostrongylus abstrusus: treatment</vt:lpstr>
      <vt:lpstr>Eucoleus aerophilus (syn. Capillaria aerophila).  </vt:lpstr>
      <vt:lpstr>Eucoleus aerophilus: life cycle</vt:lpstr>
      <vt:lpstr>Eucoleus aerophilus: clinical signs and pathogenic role </vt:lpstr>
      <vt:lpstr>Eucoleus aerophilus: macroscopy/necropsy findings</vt:lpstr>
      <vt:lpstr>Eucoleus aerophilus: diagnosis</vt:lpstr>
      <vt:lpstr>Eucoleus aerophilus: treatment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NEMATODE IN LUNGS AND HEART IN DOGS AND CATS</dc:title>
  <dc:creator>Laura</dc:creator>
  <cp:lastModifiedBy>DIG-13</cp:lastModifiedBy>
  <cp:revision>59</cp:revision>
  <dcterms:created xsi:type="dcterms:W3CDTF">2016-05-23T11:27:24Z</dcterms:created>
  <dcterms:modified xsi:type="dcterms:W3CDTF">2021-05-17T09:03:38Z</dcterms:modified>
</cp:coreProperties>
</file>