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9" r:id="rId3"/>
    <p:sldId id="259" r:id="rId4"/>
    <p:sldId id="270" r:id="rId5"/>
    <p:sldId id="257" r:id="rId6"/>
    <p:sldId id="258" r:id="rId7"/>
    <p:sldId id="260" r:id="rId8"/>
    <p:sldId id="269" r:id="rId9"/>
    <p:sldId id="261" r:id="rId10"/>
    <p:sldId id="262" r:id="rId11"/>
    <p:sldId id="278" r:id="rId12"/>
    <p:sldId id="263" r:id="rId13"/>
    <p:sldId id="271" r:id="rId14"/>
    <p:sldId id="272" r:id="rId15"/>
    <p:sldId id="273" r:id="rId16"/>
    <p:sldId id="274" r:id="rId17"/>
    <p:sldId id="275" r:id="rId18"/>
    <p:sldId id="276" r:id="rId19"/>
    <p:sldId id="277" r:id="rId20"/>
    <p:sldId id="264" r:id="rId21"/>
    <p:sldId id="265" r:id="rId22"/>
    <p:sldId id="266" r:id="rId23"/>
    <p:sldId id="267"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94660"/>
  </p:normalViewPr>
  <p:slideViewPr>
    <p:cSldViewPr snapToGrid="0">
      <p:cViewPr varScale="1">
        <p:scale>
          <a:sx n="111" d="100"/>
          <a:sy n="111" d="100"/>
        </p:scale>
        <p:origin x="-30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A32B445E-420D-4B52-8A3D-BCA20694501F}" type="datetimeFigureOut">
              <a:rPr lang="es-ES" smtClean="0"/>
              <a:t>23/04/2021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8FEBE0F-42BB-4CF6-8D05-AC484441EEF0}" type="slidenum">
              <a:rPr lang="es-ES" smtClean="0"/>
              <a:t>‹#›</a:t>
            </a:fld>
            <a:endParaRPr lang="es-E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76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32B445E-420D-4B52-8A3D-BCA20694501F}" type="datetimeFigureOut">
              <a:rPr lang="es-ES" smtClean="0"/>
              <a:t>23/04/2021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13355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32B445E-420D-4B52-8A3D-BCA20694501F}" type="datetimeFigureOut">
              <a:rPr lang="es-ES" smtClean="0"/>
              <a:t>23/04/2021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8FEBE0F-42BB-4CF6-8D05-AC484441EEF0}" type="slidenum">
              <a:rPr lang="es-ES" smtClean="0"/>
              <a:t>‹#›</a:t>
            </a:fld>
            <a:endParaRPr lang="es-E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53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32B445E-420D-4B52-8A3D-BCA20694501F}" type="datetimeFigureOut">
              <a:rPr lang="es-ES" smtClean="0"/>
              <a:t>23/04/2021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287486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32B445E-420D-4B52-8A3D-BCA20694501F}" type="datetimeFigureOut">
              <a:rPr lang="es-ES" smtClean="0"/>
              <a:t>23/04/2021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8FEBE0F-42BB-4CF6-8D05-AC484441EEF0}" type="slidenum">
              <a:rPr lang="es-ES" smtClean="0"/>
              <a:t>‹#›</a:t>
            </a:fld>
            <a:endParaRPr lang="es-E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33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32B445E-420D-4B52-8A3D-BCA20694501F}" type="datetimeFigureOut">
              <a:rPr lang="es-ES" smtClean="0"/>
              <a:t>23/04/2021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207576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32B445E-420D-4B52-8A3D-BCA20694501F}" type="datetimeFigureOut">
              <a:rPr lang="es-ES" smtClean="0"/>
              <a:t>23/04/2021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119835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32B445E-420D-4B52-8A3D-BCA20694501F}" type="datetimeFigureOut">
              <a:rPr lang="es-ES" smtClean="0"/>
              <a:t>23/04/2021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11890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B445E-420D-4B52-8A3D-BCA20694501F}" type="datetimeFigureOut">
              <a:rPr lang="es-ES" smtClean="0"/>
              <a:t>23/04/2021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58792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32B445E-420D-4B52-8A3D-BCA20694501F}" type="datetimeFigureOut">
              <a:rPr lang="es-ES" smtClean="0"/>
              <a:t>23/04/2021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8FEBE0F-42BB-4CF6-8D05-AC484441EEF0}" type="slidenum">
              <a:rPr lang="es-ES" smtClean="0"/>
              <a:t>‹#›</a:t>
            </a:fld>
            <a:endParaRPr lang="es-ES"/>
          </a:p>
        </p:txBody>
      </p:sp>
    </p:spTree>
    <p:extLst>
      <p:ext uri="{BB962C8B-B14F-4D97-AF65-F5344CB8AC3E}">
        <p14:creationId xmlns:p14="http://schemas.microsoft.com/office/powerpoint/2010/main" val="209057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32B445E-420D-4B52-8A3D-BCA20694501F}" type="datetimeFigureOut">
              <a:rPr lang="es-ES" smtClean="0"/>
              <a:t>23/04/2021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8FEBE0F-42BB-4CF6-8D05-AC484441EEF0}" type="slidenum">
              <a:rPr lang="es-ES" smtClean="0"/>
              <a:t>‹#›</a:t>
            </a:fld>
            <a:endParaRPr lang="es-E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13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A32B445E-420D-4B52-8A3D-BCA20694501F}" type="datetimeFigureOut">
              <a:rPr lang="es-ES" smtClean="0"/>
              <a:t>23/04/2021</a:t>
            </a:fld>
            <a:endParaRPr lang="es-E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s-E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A8FEBE0F-42BB-4CF6-8D05-AC484441EEF0}" type="slidenum">
              <a:rPr lang="es-ES" smtClean="0"/>
              <a:t>‹#›</a:t>
            </a:fld>
            <a:endParaRPr lang="es-E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712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oie.int/en/for-the-media/rinderpest/what-is-rinderpest/" TargetMode="External"/><Relationship Id="rId2" Type="http://schemas.openxmlformats.org/officeDocument/2006/relationships/hyperlink" Target="http://www.cfsph.iastate.edu/DiseaseInfo/disease-images.php?name=rinderpest&amp;lang=en" TargetMode="External"/><Relationship Id="rId1" Type="http://schemas.openxmlformats.org/officeDocument/2006/relationships/slideLayout" Target="../slideLayouts/slideLayout2.xml"/><Relationship Id="rId4" Type="http://schemas.openxmlformats.org/officeDocument/2006/relationships/hyperlink" Target="http://www.oie.int/en/for-the-media/editorials/detail/article/the-odyssey-of-rinderpest-eradica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pPr algn="ctr"/>
            <a:r>
              <a:rPr lang="es-ES" sz="5400" dirty="0" smtClean="0"/>
              <a:t>PESTIS BOVINE, RINDERPEST (CATTLE PLAGUE)</a:t>
            </a:r>
            <a:endParaRPr lang="es-ES" sz="5400" dirty="0"/>
          </a:p>
        </p:txBody>
      </p:sp>
      <p:sp>
        <p:nvSpPr>
          <p:cNvPr id="3" name="Subtítulo 2"/>
          <p:cNvSpPr>
            <a:spLocks noGrp="1"/>
          </p:cNvSpPr>
          <p:nvPr>
            <p:ph type="subTitle" idx="1"/>
          </p:nvPr>
        </p:nvSpPr>
        <p:spPr/>
        <p:txBody>
          <a:bodyPr/>
          <a:lstStyle/>
          <a:p>
            <a:r>
              <a:rPr lang="es-ES" smtClean="0"/>
              <a:t>PATHOMORPHOLOGY </a:t>
            </a:r>
            <a:r>
              <a:rPr lang="es-ES" dirty="0" smtClean="0"/>
              <a:t>III</a:t>
            </a:r>
            <a:endParaRPr lang="es-ES" dirty="0"/>
          </a:p>
        </p:txBody>
      </p:sp>
      <p:pic>
        <p:nvPicPr>
          <p:cNvPr id="15" name="Imagen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067" y="307145"/>
            <a:ext cx="6510637" cy="3896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8273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CLINICAL SIGNS</a:t>
            </a:r>
            <a:endParaRPr lang="es-ES" dirty="0"/>
          </a:p>
        </p:txBody>
      </p:sp>
      <p:sp>
        <p:nvSpPr>
          <p:cNvPr id="3" name="Marcador de contenido 2"/>
          <p:cNvSpPr>
            <a:spLocks noGrp="1"/>
          </p:cNvSpPr>
          <p:nvPr>
            <p:ph idx="1"/>
          </p:nvPr>
        </p:nvSpPr>
        <p:spPr>
          <a:xfrm>
            <a:off x="1024129" y="2286000"/>
            <a:ext cx="5097272" cy="2971800"/>
          </a:xfrm>
          <a:ln>
            <a:solidFill>
              <a:schemeClr val="accent2"/>
            </a:solidFill>
          </a:ln>
        </p:spPr>
        <p:txBody>
          <a:bodyPr/>
          <a:lstStyle/>
          <a:p>
            <a:pPr>
              <a:buFont typeface="Arial" panose="020B0604020202020204" pitchFamily="34" charset="0"/>
              <a:buChar char="•"/>
            </a:pPr>
            <a:r>
              <a:rPr lang="es-ES" dirty="0" smtClean="0"/>
              <a:t> </a:t>
            </a:r>
            <a:r>
              <a:rPr lang="es-ES" u="sng" dirty="0" smtClean="0"/>
              <a:t>CLASSIC FORM</a:t>
            </a:r>
          </a:p>
          <a:p>
            <a:pPr lvl="1">
              <a:buFont typeface="Arial" panose="020B0604020202020204" pitchFamily="34" charset="0"/>
              <a:buChar char="•"/>
            </a:pPr>
            <a:r>
              <a:rPr lang="es-ES" dirty="0" err="1" smtClean="0"/>
              <a:t>Fever</a:t>
            </a:r>
            <a:r>
              <a:rPr lang="es-ES" dirty="0" smtClean="0"/>
              <a:t>, </a:t>
            </a:r>
            <a:r>
              <a:rPr lang="es-ES" dirty="0" err="1" smtClean="0"/>
              <a:t>depression</a:t>
            </a:r>
            <a:r>
              <a:rPr lang="es-ES" dirty="0" smtClean="0"/>
              <a:t>, anorexia</a:t>
            </a:r>
          </a:p>
          <a:p>
            <a:pPr lvl="1">
              <a:buFont typeface="Arial" panose="020B0604020202020204" pitchFamily="34" charset="0"/>
              <a:buChar char="•"/>
            </a:pPr>
            <a:r>
              <a:rPr lang="es-ES" dirty="0" err="1" smtClean="0"/>
              <a:t>Constipation</a:t>
            </a:r>
            <a:r>
              <a:rPr lang="es-ES" dirty="0" smtClean="0"/>
              <a:t> </a:t>
            </a:r>
            <a:r>
              <a:rPr lang="es-ES" dirty="0" err="1" smtClean="0"/>
              <a:t>followed</a:t>
            </a:r>
            <a:r>
              <a:rPr lang="es-ES" dirty="0" smtClean="0"/>
              <a:t> </a:t>
            </a:r>
            <a:r>
              <a:rPr lang="es-ES" dirty="0" err="1" smtClean="0"/>
              <a:t>by</a:t>
            </a:r>
            <a:r>
              <a:rPr lang="es-ES" dirty="0" smtClean="0"/>
              <a:t> </a:t>
            </a:r>
            <a:r>
              <a:rPr lang="es-ES" dirty="0" err="1" smtClean="0"/>
              <a:t>hemorrhagic</a:t>
            </a:r>
            <a:r>
              <a:rPr lang="es-ES" dirty="0" smtClean="0"/>
              <a:t> diarrea</a:t>
            </a:r>
          </a:p>
          <a:p>
            <a:pPr lvl="1">
              <a:buFont typeface="Arial" panose="020B0604020202020204" pitchFamily="34" charset="0"/>
              <a:buChar char="•"/>
            </a:pPr>
            <a:r>
              <a:rPr lang="es-ES" dirty="0" err="1" smtClean="0"/>
              <a:t>Serous</a:t>
            </a:r>
            <a:r>
              <a:rPr lang="es-ES" dirty="0" smtClean="0"/>
              <a:t> to </a:t>
            </a:r>
            <a:r>
              <a:rPr lang="es-ES" dirty="0" err="1" smtClean="0"/>
              <a:t>mucopurulent</a:t>
            </a:r>
            <a:r>
              <a:rPr lang="es-ES" dirty="0" smtClean="0"/>
              <a:t> nasal/ocular </a:t>
            </a:r>
            <a:r>
              <a:rPr lang="es-ES" dirty="0" err="1" smtClean="0"/>
              <a:t>discharge</a:t>
            </a:r>
            <a:endParaRPr lang="es-ES" dirty="0" smtClean="0"/>
          </a:p>
          <a:p>
            <a:pPr lvl="1">
              <a:buFont typeface="Arial" panose="020B0604020202020204" pitchFamily="34" charset="0"/>
              <a:buChar char="•"/>
            </a:pPr>
            <a:r>
              <a:rPr lang="es-ES" dirty="0" smtClean="0"/>
              <a:t>Necrosis and </a:t>
            </a:r>
            <a:r>
              <a:rPr lang="es-ES" dirty="0" err="1" smtClean="0"/>
              <a:t>erosion</a:t>
            </a:r>
            <a:r>
              <a:rPr lang="es-ES" dirty="0" smtClean="0"/>
              <a:t> of </a:t>
            </a:r>
            <a:r>
              <a:rPr lang="es-ES" dirty="0" err="1" smtClean="0"/>
              <a:t>the</a:t>
            </a:r>
            <a:r>
              <a:rPr lang="es-ES" dirty="0" smtClean="0"/>
              <a:t> oral mucosa</a:t>
            </a:r>
          </a:p>
          <a:p>
            <a:pPr lvl="1">
              <a:buFont typeface="Arial" panose="020B0604020202020204" pitchFamily="34" charset="0"/>
              <a:buChar char="•"/>
            </a:pPr>
            <a:r>
              <a:rPr lang="es-ES" dirty="0" err="1" smtClean="0"/>
              <a:t>Enlarged</a:t>
            </a:r>
            <a:r>
              <a:rPr lang="es-ES" dirty="0" smtClean="0"/>
              <a:t> </a:t>
            </a:r>
            <a:r>
              <a:rPr lang="es-ES" dirty="0" err="1" smtClean="0"/>
              <a:t>lymph</a:t>
            </a:r>
            <a:r>
              <a:rPr lang="es-ES" dirty="0" smtClean="0"/>
              <a:t> </a:t>
            </a:r>
            <a:r>
              <a:rPr lang="es-ES" dirty="0" err="1" smtClean="0"/>
              <a:t>nodes</a:t>
            </a:r>
            <a:r>
              <a:rPr lang="es-ES" dirty="0" smtClean="0"/>
              <a:t> </a:t>
            </a:r>
          </a:p>
          <a:p>
            <a:pPr lvl="1">
              <a:buFont typeface="Arial" panose="020B0604020202020204" pitchFamily="34" charset="0"/>
              <a:buChar char="•"/>
            </a:pPr>
            <a:r>
              <a:rPr lang="es-ES" dirty="0" err="1" smtClean="0"/>
              <a:t>Dehydration</a:t>
            </a:r>
            <a:r>
              <a:rPr lang="es-ES" dirty="0" smtClean="0"/>
              <a:t> and </a:t>
            </a:r>
            <a:r>
              <a:rPr lang="es-ES" dirty="0" err="1" smtClean="0"/>
              <a:t>eath</a:t>
            </a:r>
            <a:r>
              <a:rPr lang="es-ES" dirty="0" smtClean="0"/>
              <a:t> in 6-12 </a:t>
            </a:r>
            <a:r>
              <a:rPr lang="es-ES" dirty="0" err="1" smtClean="0"/>
              <a:t>days</a:t>
            </a:r>
            <a:endParaRPr lang="es-ES" dirty="0"/>
          </a:p>
        </p:txBody>
      </p:sp>
      <p:pic>
        <p:nvPicPr>
          <p:cNvPr id="4" name="Picture 4" descr="mouth of cow with Rinderp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767" y="2167218"/>
            <a:ext cx="4266113" cy="3090581"/>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9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01298" y="1241947"/>
            <a:ext cx="5526797" cy="3603010"/>
          </a:xfrm>
          <a:ln>
            <a:solidFill>
              <a:schemeClr val="accent2"/>
            </a:solidFill>
          </a:ln>
        </p:spPr>
        <p:txBody>
          <a:bodyPr/>
          <a:lstStyle/>
          <a:p>
            <a:pPr>
              <a:buFont typeface="Arial" panose="020B0604020202020204" pitchFamily="34" charset="0"/>
              <a:buChar char="•"/>
            </a:pPr>
            <a:r>
              <a:rPr lang="es-ES" dirty="0" smtClean="0"/>
              <a:t> </a:t>
            </a:r>
            <a:r>
              <a:rPr lang="es-ES" u="sng" dirty="0" smtClean="0"/>
              <a:t>PERACUTE</a:t>
            </a:r>
          </a:p>
          <a:p>
            <a:pPr lvl="1">
              <a:buFont typeface="Arial" panose="020B0604020202020204" pitchFamily="34" charset="0"/>
              <a:buChar char="•"/>
            </a:pPr>
            <a:r>
              <a:rPr lang="es-ES" dirty="0" smtClean="0"/>
              <a:t>Young </a:t>
            </a:r>
            <a:r>
              <a:rPr lang="es-ES" dirty="0" err="1" smtClean="0"/>
              <a:t>animals</a:t>
            </a:r>
            <a:r>
              <a:rPr lang="es-ES" dirty="0" smtClean="0"/>
              <a:t>, </a:t>
            </a:r>
            <a:r>
              <a:rPr lang="es-ES" dirty="0" err="1" smtClean="0"/>
              <a:t>high</a:t>
            </a:r>
            <a:r>
              <a:rPr lang="es-ES" dirty="0" smtClean="0"/>
              <a:t> </a:t>
            </a:r>
            <a:r>
              <a:rPr lang="es-ES" dirty="0" err="1" smtClean="0"/>
              <a:t>fever</a:t>
            </a:r>
            <a:r>
              <a:rPr lang="es-ES" dirty="0" smtClean="0"/>
              <a:t> </a:t>
            </a:r>
            <a:r>
              <a:rPr lang="es-ES" dirty="0" err="1" smtClean="0"/>
              <a:t>with</a:t>
            </a:r>
            <a:r>
              <a:rPr lang="es-ES" dirty="0" smtClean="0"/>
              <a:t> </a:t>
            </a:r>
            <a:r>
              <a:rPr lang="es-ES" dirty="0" err="1" smtClean="0"/>
              <a:t>congested</a:t>
            </a:r>
            <a:r>
              <a:rPr lang="es-ES" dirty="0" smtClean="0"/>
              <a:t> </a:t>
            </a:r>
            <a:r>
              <a:rPr lang="es-ES" dirty="0" err="1" smtClean="0"/>
              <a:t>mucous</a:t>
            </a:r>
            <a:r>
              <a:rPr lang="es-ES" dirty="0" smtClean="0"/>
              <a:t> </a:t>
            </a:r>
            <a:r>
              <a:rPr lang="es-ES" dirty="0" err="1" smtClean="0"/>
              <a:t>membranes</a:t>
            </a:r>
            <a:r>
              <a:rPr lang="es-ES" dirty="0" smtClean="0"/>
              <a:t>, </a:t>
            </a:r>
            <a:r>
              <a:rPr lang="es-ES" dirty="0" err="1" smtClean="0"/>
              <a:t>death</a:t>
            </a:r>
            <a:r>
              <a:rPr lang="es-ES" dirty="0" smtClean="0"/>
              <a:t> in 2-3 </a:t>
            </a:r>
            <a:r>
              <a:rPr lang="es-ES" dirty="0" err="1" smtClean="0"/>
              <a:t>days</a:t>
            </a:r>
            <a:r>
              <a:rPr lang="es-ES" dirty="0" smtClean="0"/>
              <a:t>.</a:t>
            </a:r>
          </a:p>
          <a:p>
            <a:pPr>
              <a:buFont typeface="Arial" panose="020B0604020202020204" pitchFamily="34" charset="0"/>
              <a:buChar char="•"/>
            </a:pPr>
            <a:r>
              <a:rPr lang="es-ES" dirty="0" smtClean="0"/>
              <a:t> </a:t>
            </a:r>
            <a:r>
              <a:rPr lang="es-ES" u="sng" dirty="0" smtClean="0"/>
              <a:t>SUBACUTE</a:t>
            </a:r>
          </a:p>
          <a:p>
            <a:pPr lvl="1">
              <a:buFont typeface="Arial" panose="020B0604020202020204" pitchFamily="34" charset="0"/>
              <a:buChar char="•"/>
            </a:pPr>
            <a:r>
              <a:rPr lang="es-ES" dirty="0"/>
              <a:t> </a:t>
            </a:r>
            <a:r>
              <a:rPr lang="es-ES" dirty="0" err="1" smtClean="0"/>
              <a:t>Mild</a:t>
            </a:r>
            <a:r>
              <a:rPr lang="es-ES" dirty="0" smtClean="0"/>
              <a:t> </a:t>
            </a:r>
            <a:r>
              <a:rPr lang="es-ES" dirty="0" err="1" smtClean="0"/>
              <a:t>clinical</a:t>
            </a:r>
            <a:r>
              <a:rPr lang="es-ES" dirty="0" smtClean="0"/>
              <a:t> </a:t>
            </a:r>
            <a:r>
              <a:rPr lang="es-ES" dirty="0" err="1" smtClean="0"/>
              <a:t>signs</a:t>
            </a:r>
            <a:r>
              <a:rPr lang="es-ES" dirty="0" smtClean="0"/>
              <a:t> </a:t>
            </a:r>
            <a:r>
              <a:rPr lang="es-ES" dirty="0" err="1" smtClean="0"/>
              <a:t>with</a:t>
            </a:r>
            <a:r>
              <a:rPr lang="es-ES" dirty="0" smtClean="0"/>
              <a:t> </a:t>
            </a:r>
            <a:r>
              <a:rPr lang="es-ES" dirty="0" err="1" smtClean="0"/>
              <a:t>low</a:t>
            </a:r>
            <a:r>
              <a:rPr lang="es-ES" dirty="0" smtClean="0"/>
              <a:t> </a:t>
            </a:r>
            <a:r>
              <a:rPr lang="es-ES" dirty="0" err="1" smtClean="0"/>
              <a:t>mortality</a:t>
            </a:r>
            <a:endParaRPr lang="es-ES" dirty="0" smtClean="0"/>
          </a:p>
          <a:p>
            <a:pPr>
              <a:buFont typeface="Arial" panose="020B0604020202020204" pitchFamily="34" charset="0"/>
              <a:buChar char="•"/>
            </a:pPr>
            <a:r>
              <a:rPr lang="es-ES" dirty="0"/>
              <a:t> </a:t>
            </a:r>
            <a:r>
              <a:rPr lang="es-ES" u="sng" dirty="0" smtClean="0"/>
              <a:t>ATYPICAL</a:t>
            </a:r>
          </a:p>
          <a:p>
            <a:pPr lvl="1">
              <a:buFont typeface="Arial" panose="020B0604020202020204" pitchFamily="34" charset="0"/>
              <a:buChar char="•"/>
            </a:pPr>
            <a:r>
              <a:rPr lang="es-ES" dirty="0"/>
              <a:t> </a:t>
            </a:r>
            <a:r>
              <a:rPr lang="es-ES" dirty="0" smtClean="0"/>
              <a:t>Irregular </a:t>
            </a:r>
            <a:r>
              <a:rPr lang="es-ES" dirty="0" err="1" smtClean="0"/>
              <a:t>fever</a:t>
            </a:r>
            <a:r>
              <a:rPr lang="es-ES" dirty="0" smtClean="0"/>
              <a:t>, </a:t>
            </a:r>
            <a:r>
              <a:rPr lang="es-ES" dirty="0" err="1" smtClean="0"/>
              <a:t>mild</a:t>
            </a:r>
            <a:r>
              <a:rPr lang="es-ES" dirty="0" smtClean="0"/>
              <a:t> </a:t>
            </a:r>
            <a:r>
              <a:rPr lang="es-ES" dirty="0" err="1" smtClean="0"/>
              <a:t>or</a:t>
            </a:r>
            <a:r>
              <a:rPr lang="es-ES" dirty="0" smtClean="0"/>
              <a:t> no </a:t>
            </a:r>
            <a:r>
              <a:rPr lang="es-ES" dirty="0" err="1" smtClean="0"/>
              <a:t>diarrhoea</a:t>
            </a:r>
            <a:endParaRPr lang="es-ES" dirty="0" smtClean="0"/>
          </a:p>
          <a:p>
            <a:pPr lvl="1">
              <a:buFont typeface="Arial" panose="020B0604020202020204" pitchFamily="34" charset="0"/>
              <a:buChar char="•"/>
            </a:pPr>
            <a:r>
              <a:rPr lang="es-ES" dirty="0" err="1" smtClean="0"/>
              <a:t>Immunosupression</a:t>
            </a:r>
            <a:r>
              <a:rPr lang="es-ES" dirty="0" smtClean="0"/>
              <a:t> </a:t>
            </a:r>
            <a:r>
              <a:rPr lang="es-ES" dirty="0" err="1" smtClean="0"/>
              <a:t>leading</a:t>
            </a:r>
            <a:r>
              <a:rPr lang="es-ES" dirty="0" smtClean="0"/>
              <a:t> to </a:t>
            </a:r>
            <a:r>
              <a:rPr lang="es-ES" dirty="0" err="1" smtClean="0"/>
              <a:t>secondary</a:t>
            </a:r>
            <a:r>
              <a:rPr lang="es-ES" dirty="0" smtClean="0"/>
              <a:t> </a:t>
            </a:r>
            <a:r>
              <a:rPr lang="es-ES" dirty="0" err="1" smtClean="0"/>
              <a:t>infections</a:t>
            </a: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1158" y="1216230"/>
            <a:ext cx="4343780" cy="3628727"/>
          </a:xfrm>
          <a:prstGeom prst="rect">
            <a:avLst/>
          </a:prstGeom>
        </p:spPr>
      </p:pic>
    </p:spTree>
    <p:extLst>
      <p:ext uri="{BB962C8B-B14F-4D97-AF65-F5344CB8AC3E}">
        <p14:creationId xmlns:p14="http://schemas.microsoft.com/office/powerpoint/2010/main" val="53146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POST MORTEM LESIONS</a:t>
            </a:r>
            <a:endParaRPr lang="es-ES" dirty="0"/>
          </a:p>
        </p:txBody>
      </p:sp>
      <p:sp>
        <p:nvSpPr>
          <p:cNvPr id="3" name="Marcador de contenido 2"/>
          <p:cNvSpPr>
            <a:spLocks noGrp="1"/>
          </p:cNvSpPr>
          <p:nvPr>
            <p:ph idx="1"/>
          </p:nvPr>
        </p:nvSpPr>
        <p:spPr>
          <a:xfrm>
            <a:off x="737524" y="1975649"/>
            <a:ext cx="6031765" cy="4224528"/>
          </a:xfrm>
          <a:ln>
            <a:solidFill>
              <a:schemeClr val="accent2"/>
            </a:solidFill>
          </a:ln>
        </p:spPr>
        <p:txBody>
          <a:bodyPr>
            <a:normAutofit fontScale="92500" lnSpcReduction="20000"/>
          </a:bodyPr>
          <a:lstStyle/>
          <a:p>
            <a:pPr>
              <a:buFont typeface="Arial" panose="020B0604020202020204" pitchFamily="34" charset="0"/>
              <a:buChar char="•"/>
            </a:pPr>
            <a:r>
              <a:rPr lang="es-ES" dirty="0" smtClean="0"/>
              <a:t> ESOPHAGUS</a:t>
            </a:r>
          </a:p>
          <a:p>
            <a:pPr lvl="1">
              <a:buFont typeface="Arial" panose="020B0604020202020204" pitchFamily="34" charset="0"/>
              <a:buChar char="•"/>
            </a:pPr>
            <a:r>
              <a:rPr lang="es-ES" dirty="0" smtClean="0"/>
              <a:t>Brown and </a:t>
            </a:r>
            <a:r>
              <a:rPr lang="es-ES" dirty="0" err="1" smtClean="0"/>
              <a:t>necrotic</a:t>
            </a:r>
            <a:r>
              <a:rPr lang="es-ES" dirty="0" smtClean="0"/>
              <a:t> </a:t>
            </a:r>
            <a:r>
              <a:rPr lang="es-ES" dirty="0" err="1" smtClean="0"/>
              <a:t>foci</a:t>
            </a:r>
            <a:endParaRPr lang="es-ES" dirty="0" smtClean="0"/>
          </a:p>
          <a:p>
            <a:pPr>
              <a:buFont typeface="Arial" panose="020B0604020202020204" pitchFamily="34" charset="0"/>
              <a:buChar char="•"/>
            </a:pPr>
            <a:r>
              <a:rPr lang="es-ES" dirty="0" smtClean="0"/>
              <a:t> OMASUM</a:t>
            </a:r>
          </a:p>
          <a:p>
            <a:pPr lvl="1">
              <a:buFont typeface="Arial" panose="020B0604020202020204" pitchFamily="34" charset="0"/>
              <a:buChar char="•"/>
            </a:pPr>
            <a:r>
              <a:rPr lang="es-ES" dirty="0"/>
              <a:t> </a:t>
            </a:r>
            <a:r>
              <a:rPr lang="es-ES" dirty="0" err="1" smtClean="0"/>
              <a:t>Rare</a:t>
            </a:r>
            <a:r>
              <a:rPr lang="es-ES" dirty="0" smtClean="0"/>
              <a:t> </a:t>
            </a:r>
            <a:r>
              <a:rPr lang="es-ES" dirty="0" err="1" smtClean="0"/>
              <a:t>erosions</a:t>
            </a:r>
            <a:r>
              <a:rPr lang="es-ES" dirty="0" smtClean="0"/>
              <a:t> and </a:t>
            </a:r>
            <a:r>
              <a:rPr lang="es-ES" dirty="0" err="1" smtClean="0"/>
              <a:t>hemorrhage</a:t>
            </a:r>
            <a:endParaRPr lang="es-ES" dirty="0" smtClean="0"/>
          </a:p>
          <a:p>
            <a:pPr>
              <a:buFont typeface="Arial" panose="020B0604020202020204" pitchFamily="34" charset="0"/>
              <a:buChar char="•"/>
            </a:pPr>
            <a:r>
              <a:rPr lang="es-ES" dirty="0"/>
              <a:t> </a:t>
            </a:r>
            <a:r>
              <a:rPr lang="es-ES" dirty="0" smtClean="0"/>
              <a:t>SMALL INTESTINE, ABOMASUM, CECUM AND COLON</a:t>
            </a:r>
          </a:p>
          <a:p>
            <a:pPr lvl="1">
              <a:buFont typeface="Arial" panose="020B0604020202020204" pitchFamily="34" charset="0"/>
              <a:buChar char="•"/>
            </a:pPr>
            <a:r>
              <a:rPr lang="es-ES" dirty="0"/>
              <a:t> </a:t>
            </a:r>
            <a:r>
              <a:rPr lang="es-ES" dirty="0" smtClean="0"/>
              <a:t>Necrosis, edema and </a:t>
            </a:r>
            <a:r>
              <a:rPr lang="es-ES" dirty="0" err="1" smtClean="0"/>
              <a:t>congestion</a:t>
            </a:r>
            <a:endParaRPr lang="es-ES" dirty="0" smtClean="0"/>
          </a:p>
          <a:p>
            <a:pPr lvl="1">
              <a:buFont typeface="Arial" panose="020B0604020202020204" pitchFamily="34" charset="0"/>
              <a:buChar char="•"/>
            </a:pPr>
            <a:r>
              <a:rPr lang="es-ES" dirty="0"/>
              <a:t> </a:t>
            </a:r>
            <a:r>
              <a:rPr lang="es-ES" dirty="0" smtClean="0"/>
              <a:t>“Tiger </a:t>
            </a:r>
            <a:r>
              <a:rPr lang="es-ES" dirty="0" err="1" smtClean="0"/>
              <a:t>striping</a:t>
            </a:r>
            <a:r>
              <a:rPr lang="es-ES" dirty="0" smtClean="0"/>
              <a:t>”</a:t>
            </a:r>
          </a:p>
          <a:p>
            <a:pPr>
              <a:buFont typeface="Arial" panose="020B0604020202020204" pitchFamily="34" charset="0"/>
              <a:buChar char="•"/>
            </a:pPr>
            <a:r>
              <a:rPr lang="es-ES" dirty="0"/>
              <a:t> </a:t>
            </a:r>
            <a:r>
              <a:rPr lang="es-ES" dirty="0" smtClean="0"/>
              <a:t>LYMPH NODES</a:t>
            </a:r>
          </a:p>
          <a:p>
            <a:pPr lvl="1">
              <a:buFont typeface="Arial" panose="020B0604020202020204" pitchFamily="34" charset="0"/>
              <a:buChar char="•"/>
            </a:pPr>
            <a:r>
              <a:rPr lang="es-ES" dirty="0" err="1" smtClean="0"/>
              <a:t>Swollen</a:t>
            </a:r>
            <a:r>
              <a:rPr lang="es-ES" dirty="0" smtClean="0"/>
              <a:t> and </a:t>
            </a:r>
            <a:r>
              <a:rPr lang="es-ES" dirty="0" err="1" smtClean="0"/>
              <a:t>edematous</a:t>
            </a:r>
            <a:endParaRPr lang="es-ES" dirty="0" smtClean="0"/>
          </a:p>
          <a:p>
            <a:pPr>
              <a:buFont typeface="Arial" panose="020B0604020202020204" pitchFamily="34" charset="0"/>
              <a:buChar char="•"/>
            </a:pPr>
            <a:r>
              <a:rPr lang="es-ES" dirty="0"/>
              <a:t> </a:t>
            </a:r>
            <a:r>
              <a:rPr lang="es-ES" dirty="0" smtClean="0"/>
              <a:t>GALL BLADDER</a:t>
            </a:r>
          </a:p>
          <a:p>
            <a:pPr lvl="1">
              <a:buFont typeface="Arial" panose="020B0604020202020204" pitchFamily="34" charset="0"/>
              <a:buChar char="•"/>
            </a:pPr>
            <a:r>
              <a:rPr lang="es-ES" dirty="0" err="1" smtClean="0"/>
              <a:t>Hemorrhagic</a:t>
            </a:r>
            <a:r>
              <a:rPr lang="es-ES" dirty="0" smtClean="0"/>
              <a:t> mucosa</a:t>
            </a:r>
          </a:p>
          <a:p>
            <a:pPr>
              <a:buFont typeface="Arial" panose="020B0604020202020204" pitchFamily="34" charset="0"/>
              <a:buChar char="•"/>
            </a:pPr>
            <a:r>
              <a:rPr lang="es-ES" dirty="0"/>
              <a:t> </a:t>
            </a:r>
            <a:r>
              <a:rPr lang="es-ES" dirty="0" smtClean="0"/>
              <a:t>LUNGS</a:t>
            </a:r>
          </a:p>
          <a:p>
            <a:pPr lvl="1">
              <a:buFont typeface="Arial" panose="020B0604020202020204" pitchFamily="34" charset="0"/>
              <a:buChar char="•"/>
            </a:pPr>
            <a:r>
              <a:rPr lang="es-ES" dirty="0" err="1" smtClean="0"/>
              <a:t>Emphysema</a:t>
            </a:r>
            <a:r>
              <a:rPr lang="es-ES" dirty="0" smtClean="0"/>
              <a:t>, </a:t>
            </a:r>
            <a:r>
              <a:rPr lang="es-ES" dirty="0" err="1" smtClean="0"/>
              <a:t>congestion</a:t>
            </a:r>
            <a:r>
              <a:rPr lang="es-ES" dirty="0" smtClean="0"/>
              <a:t> and áreas of </a:t>
            </a:r>
            <a:r>
              <a:rPr lang="es-ES" dirty="0" err="1" smtClean="0"/>
              <a:t>pneumonia</a:t>
            </a:r>
            <a:endParaRPr lang="es-ES" dirty="0"/>
          </a:p>
        </p:txBody>
      </p:sp>
      <p:pic>
        <p:nvPicPr>
          <p:cNvPr id="4" name="Picture 6" descr="erosions on intestine cow with Rinderp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426" y="400495"/>
            <a:ext cx="2597150" cy="1684337"/>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32" descr="rp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426" y="2503468"/>
            <a:ext cx="2597150" cy="1705673"/>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liver RV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845426" y="4549613"/>
            <a:ext cx="2597150" cy="1915761"/>
          </a:xfrm>
          <a:prstGeom prst="rect">
            <a:avLst/>
          </a:prstGeom>
          <a:noFill/>
          <a:ln w="38100">
            <a:solidFill>
              <a:srgbClr val="F2D99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773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idx="1"/>
          </p:nvPr>
        </p:nvSpPr>
        <p:spPr>
          <a:xfrm>
            <a:off x="1023938" y="855803"/>
            <a:ext cx="4754880" cy="822960"/>
          </a:xfrm>
        </p:spPr>
        <p:txBody>
          <a:bodyPr/>
          <a:lstStyle/>
          <a:p>
            <a:pPr algn="just"/>
            <a:r>
              <a:rPr lang="es-ES" dirty="0" err="1" smtClean="0"/>
              <a:t>Bovine</a:t>
            </a:r>
            <a:r>
              <a:rPr lang="es-ES" dirty="0" smtClean="0"/>
              <a:t>, oral mucosa. </a:t>
            </a:r>
            <a:r>
              <a:rPr lang="es-ES" dirty="0" err="1" smtClean="0"/>
              <a:t>There</a:t>
            </a:r>
            <a:r>
              <a:rPr lang="es-ES" dirty="0" smtClean="0"/>
              <a:t> are </a:t>
            </a:r>
            <a:r>
              <a:rPr lang="es-ES" dirty="0" err="1" smtClean="0"/>
              <a:t>numerous</a:t>
            </a:r>
            <a:r>
              <a:rPr lang="es-ES" dirty="0" smtClean="0"/>
              <a:t> </a:t>
            </a:r>
            <a:r>
              <a:rPr lang="es-ES" dirty="0" err="1" smtClean="0"/>
              <a:t>small</a:t>
            </a:r>
            <a:r>
              <a:rPr lang="es-ES" dirty="0" smtClean="0"/>
              <a:t> gingival </a:t>
            </a:r>
            <a:r>
              <a:rPr lang="es-ES" dirty="0" err="1" smtClean="0"/>
              <a:t>erosions</a:t>
            </a:r>
            <a:r>
              <a:rPr lang="es-ES" dirty="0" smtClean="0"/>
              <a:t>.</a:t>
            </a:r>
            <a:endParaRPr lang="es-ES" dirty="0"/>
          </a:p>
        </p:txBody>
      </p:sp>
      <p:pic>
        <p:nvPicPr>
          <p:cNvPr id="5" name="Marcador de contenido 4"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7182" y="2360148"/>
            <a:ext cx="4754562" cy="3217987"/>
          </a:xfrm>
        </p:spPr>
      </p:pic>
      <p:sp>
        <p:nvSpPr>
          <p:cNvPr id="9" name="Marcador de texto 8"/>
          <p:cNvSpPr>
            <a:spLocks noGrp="1"/>
          </p:cNvSpPr>
          <p:nvPr>
            <p:ph type="body" sz="quarter" idx="3"/>
          </p:nvPr>
        </p:nvSpPr>
        <p:spPr>
          <a:xfrm>
            <a:off x="5989638" y="855803"/>
            <a:ext cx="4754880" cy="822960"/>
          </a:xfrm>
        </p:spPr>
        <p:txBody>
          <a:bodyPr>
            <a:normAutofit fontScale="92500" lnSpcReduction="20000"/>
          </a:bodyPr>
          <a:lstStyle/>
          <a:p>
            <a:pPr algn="just"/>
            <a:r>
              <a:rPr lang="es-ES" dirty="0" err="1" smtClean="0"/>
              <a:t>Bovine</a:t>
            </a:r>
            <a:r>
              <a:rPr lang="es-ES" dirty="0" smtClean="0"/>
              <a:t>, oral mucosa. </a:t>
            </a:r>
            <a:r>
              <a:rPr lang="es-ES" dirty="0" err="1" smtClean="0"/>
              <a:t>There</a:t>
            </a:r>
            <a:r>
              <a:rPr lang="es-ES" dirty="0" smtClean="0"/>
              <a:t> are </a:t>
            </a:r>
            <a:r>
              <a:rPr lang="es-ES" dirty="0" err="1" smtClean="0"/>
              <a:t>numerous</a:t>
            </a:r>
            <a:r>
              <a:rPr lang="es-ES" dirty="0" smtClean="0"/>
              <a:t> </a:t>
            </a:r>
            <a:r>
              <a:rPr lang="es-ES" dirty="0" err="1" smtClean="0"/>
              <a:t>coalescing</a:t>
            </a:r>
            <a:r>
              <a:rPr lang="es-ES" dirty="0" smtClean="0"/>
              <a:t> </a:t>
            </a:r>
            <a:r>
              <a:rPr lang="es-ES" dirty="0" err="1" smtClean="0"/>
              <a:t>erosions</a:t>
            </a:r>
            <a:r>
              <a:rPr lang="es-ES" dirty="0" smtClean="0"/>
              <a:t> </a:t>
            </a:r>
            <a:r>
              <a:rPr lang="es-ES" dirty="0" err="1" smtClean="0"/>
              <a:t>on</a:t>
            </a:r>
            <a:r>
              <a:rPr lang="es-ES" dirty="0" smtClean="0"/>
              <a:t> </a:t>
            </a:r>
            <a:r>
              <a:rPr lang="es-ES" dirty="0" err="1" smtClean="0"/>
              <a:t>the</a:t>
            </a:r>
            <a:r>
              <a:rPr lang="es-ES" dirty="0" smtClean="0"/>
              <a:t> </a:t>
            </a:r>
            <a:r>
              <a:rPr lang="es-ES" dirty="0" err="1" smtClean="0"/>
              <a:t>ventrolateral</a:t>
            </a:r>
            <a:r>
              <a:rPr lang="es-ES" dirty="0" smtClean="0"/>
              <a:t> lingual mucosa.</a:t>
            </a:r>
            <a:endParaRPr lang="es-ES" dirty="0"/>
          </a:p>
        </p:txBody>
      </p:sp>
      <p:pic>
        <p:nvPicPr>
          <p:cNvPr id="6" name="Marcador de contenido 5"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53411" y="2360148"/>
            <a:ext cx="4754562" cy="3161311"/>
          </a:xfrm>
        </p:spPr>
      </p:pic>
    </p:spTree>
    <p:extLst>
      <p:ext uri="{BB962C8B-B14F-4D97-AF65-F5344CB8AC3E}">
        <p14:creationId xmlns:p14="http://schemas.microsoft.com/office/powerpoint/2010/main" val="2952028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23938" y="1033224"/>
            <a:ext cx="4754880" cy="822960"/>
          </a:xfrm>
        </p:spPr>
        <p:txBody>
          <a:bodyPr>
            <a:noAutofit/>
          </a:bodyPr>
          <a:lstStyle/>
          <a:p>
            <a:pPr algn="just">
              <a:lnSpc>
                <a:spcPct val="120000"/>
              </a:lnSpc>
            </a:pPr>
            <a:r>
              <a:rPr lang="es-ES" sz="1800" dirty="0" err="1"/>
              <a:t>Bovine</a:t>
            </a:r>
            <a:r>
              <a:rPr lang="es-ES" sz="1800" dirty="0"/>
              <a:t>, oral mucosa. </a:t>
            </a:r>
            <a:r>
              <a:rPr lang="es-ES" sz="1800" dirty="0" err="1"/>
              <a:t>There</a:t>
            </a:r>
            <a:r>
              <a:rPr lang="es-ES" sz="1800" dirty="0"/>
              <a:t> </a:t>
            </a:r>
            <a:r>
              <a:rPr lang="es-ES" sz="1800" dirty="0" err="1"/>
              <a:t>is</a:t>
            </a:r>
            <a:r>
              <a:rPr lang="es-ES" sz="1800" dirty="0"/>
              <a:t> </a:t>
            </a:r>
            <a:r>
              <a:rPr lang="es-ES" sz="1800" dirty="0" err="1"/>
              <a:t>severe</a:t>
            </a:r>
            <a:r>
              <a:rPr lang="es-ES" sz="1800" dirty="0"/>
              <a:t> </a:t>
            </a:r>
            <a:r>
              <a:rPr lang="es-ES" sz="1800" dirty="0" err="1"/>
              <a:t>diffuse</a:t>
            </a:r>
            <a:r>
              <a:rPr lang="es-ES" sz="1800" dirty="0"/>
              <a:t> necrosis/</a:t>
            </a:r>
            <a:r>
              <a:rPr lang="es-ES" sz="1800" dirty="0" err="1"/>
              <a:t>coalescing</a:t>
            </a:r>
            <a:r>
              <a:rPr lang="es-ES" sz="1800" dirty="0"/>
              <a:t> </a:t>
            </a:r>
            <a:r>
              <a:rPr lang="es-ES" sz="1800" dirty="0" err="1"/>
              <a:t>ulceration</a:t>
            </a:r>
            <a:r>
              <a:rPr lang="es-ES" sz="1800" dirty="0"/>
              <a:t> of </a:t>
            </a:r>
            <a:r>
              <a:rPr lang="es-ES" sz="1800" dirty="0" err="1"/>
              <a:t>the</a:t>
            </a:r>
            <a:r>
              <a:rPr lang="es-ES" sz="1800" dirty="0"/>
              <a:t> dental </a:t>
            </a:r>
            <a:r>
              <a:rPr lang="es-ES" sz="1800" dirty="0" err="1"/>
              <a:t>pad</a:t>
            </a:r>
            <a:r>
              <a:rPr lang="es-ES" sz="1800" dirty="0"/>
              <a:t>; mandibular mucosa </a:t>
            </a:r>
            <a:r>
              <a:rPr lang="es-ES" sz="1800" dirty="0" err="1"/>
              <a:t>contains</a:t>
            </a:r>
            <a:r>
              <a:rPr lang="es-ES" sz="1800" dirty="0"/>
              <a:t> </a:t>
            </a:r>
            <a:r>
              <a:rPr lang="es-ES" sz="1800" dirty="0" err="1"/>
              <a:t>smaller</a:t>
            </a:r>
            <a:r>
              <a:rPr lang="es-ES" sz="1800" dirty="0"/>
              <a:t> </a:t>
            </a:r>
            <a:r>
              <a:rPr lang="es-ES" sz="1800" dirty="0" err="1"/>
              <a:t>erosions</a:t>
            </a:r>
            <a:r>
              <a:rPr lang="es-ES" sz="1800" dirty="0"/>
              <a:t>.</a:t>
            </a:r>
          </a:p>
        </p:txBody>
      </p:sp>
      <p:pic>
        <p:nvPicPr>
          <p:cNvPr id="7" name="Marcador de contenido 6"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3938" y="2390636"/>
            <a:ext cx="4754562" cy="3184305"/>
          </a:xfrm>
        </p:spPr>
      </p:pic>
      <p:sp>
        <p:nvSpPr>
          <p:cNvPr id="5" name="Marcador de texto 4"/>
          <p:cNvSpPr>
            <a:spLocks noGrp="1"/>
          </p:cNvSpPr>
          <p:nvPr>
            <p:ph type="body" sz="quarter" idx="3"/>
          </p:nvPr>
        </p:nvSpPr>
        <p:spPr>
          <a:xfrm>
            <a:off x="6139445" y="896746"/>
            <a:ext cx="4754880" cy="822960"/>
          </a:xfrm>
        </p:spPr>
        <p:txBody>
          <a:bodyPr>
            <a:normAutofit/>
          </a:bodyPr>
          <a:lstStyle/>
          <a:p>
            <a:pPr algn="just"/>
            <a:r>
              <a:rPr lang="en-US" sz="2000" dirty="0"/>
              <a:t>Bovine, gingiva. There are a few small erosions.</a:t>
            </a:r>
            <a:endParaRPr lang="es-ES" sz="2000" dirty="0"/>
          </a:p>
        </p:txBody>
      </p:sp>
      <p:pic>
        <p:nvPicPr>
          <p:cNvPr id="8" name="Marcador de contenido 7"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71775" y="2374630"/>
            <a:ext cx="4754562" cy="3117229"/>
          </a:xfrm>
        </p:spPr>
      </p:pic>
    </p:spTree>
    <p:extLst>
      <p:ext uri="{BB962C8B-B14F-4D97-AF65-F5344CB8AC3E}">
        <p14:creationId xmlns:p14="http://schemas.microsoft.com/office/powerpoint/2010/main" val="73528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23938" y="883098"/>
            <a:ext cx="4754880" cy="822960"/>
          </a:xfrm>
        </p:spPr>
        <p:txBody>
          <a:bodyPr>
            <a:noAutofit/>
          </a:bodyPr>
          <a:lstStyle/>
          <a:p>
            <a:pPr algn="just"/>
            <a:r>
              <a:rPr lang="en-US" sz="2000" dirty="0"/>
              <a:t>Bovine, oral mucosa. There are numerous erosions on and between the buccal papillae.</a:t>
            </a:r>
            <a:endParaRPr lang="es-ES" sz="2000" dirty="0"/>
          </a:p>
        </p:txBody>
      </p:sp>
      <p:pic>
        <p:nvPicPr>
          <p:cNvPr id="7" name="Marcador de contenido 6"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3938" y="2473532"/>
            <a:ext cx="4754562" cy="3182286"/>
          </a:xfrm>
        </p:spPr>
      </p:pic>
      <p:sp>
        <p:nvSpPr>
          <p:cNvPr id="5" name="Marcador de texto 4"/>
          <p:cNvSpPr>
            <a:spLocks noGrp="1"/>
          </p:cNvSpPr>
          <p:nvPr>
            <p:ph type="body" sz="quarter" idx="3"/>
          </p:nvPr>
        </p:nvSpPr>
        <p:spPr>
          <a:xfrm>
            <a:off x="5989638" y="883098"/>
            <a:ext cx="4754880" cy="822960"/>
          </a:xfrm>
        </p:spPr>
        <p:txBody>
          <a:bodyPr>
            <a:noAutofit/>
          </a:bodyPr>
          <a:lstStyle/>
          <a:p>
            <a:pPr algn="just"/>
            <a:r>
              <a:rPr lang="en-US" sz="2000" dirty="0"/>
              <a:t>Bovine, hard palate. The mucosa contains many small, coalescing, pale to dark red erosions or foci of necrosis.</a:t>
            </a:r>
            <a:endParaRPr lang="es-ES" sz="2000" dirty="0"/>
          </a:p>
        </p:txBody>
      </p:sp>
      <p:pic>
        <p:nvPicPr>
          <p:cNvPr id="8" name="Marcador de contenido 7"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08002" y="2470387"/>
            <a:ext cx="4754562" cy="3188575"/>
          </a:xfrm>
        </p:spPr>
      </p:pic>
    </p:spTree>
    <p:extLst>
      <p:ext uri="{BB962C8B-B14F-4D97-AF65-F5344CB8AC3E}">
        <p14:creationId xmlns:p14="http://schemas.microsoft.com/office/powerpoint/2010/main" val="669868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23620" y="910394"/>
            <a:ext cx="4754880" cy="822960"/>
          </a:xfrm>
        </p:spPr>
        <p:txBody>
          <a:bodyPr>
            <a:normAutofit/>
          </a:bodyPr>
          <a:lstStyle/>
          <a:p>
            <a:r>
              <a:rPr lang="it-IT" sz="2000" dirty="0"/>
              <a:t>Bovine, hard palate. Palate erosion.</a:t>
            </a:r>
            <a:endParaRPr lang="es-ES" sz="2000" dirty="0"/>
          </a:p>
        </p:txBody>
      </p:sp>
      <p:pic>
        <p:nvPicPr>
          <p:cNvPr id="7" name="Marcador de contenido 6"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3620" y="2323382"/>
            <a:ext cx="4754562" cy="3182336"/>
          </a:xfrm>
        </p:spPr>
      </p:pic>
      <p:sp>
        <p:nvSpPr>
          <p:cNvPr id="5" name="Marcador de texto 4"/>
          <p:cNvSpPr>
            <a:spLocks noGrp="1"/>
          </p:cNvSpPr>
          <p:nvPr>
            <p:ph type="body" sz="quarter" idx="3"/>
          </p:nvPr>
        </p:nvSpPr>
        <p:spPr>
          <a:xfrm>
            <a:off x="5989320" y="910394"/>
            <a:ext cx="4754880" cy="822960"/>
          </a:xfrm>
        </p:spPr>
        <p:txBody>
          <a:bodyPr>
            <a:noAutofit/>
          </a:bodyPr>
          <a:lstStyle/>
          <a:p>
            <a:pPr algn="just"/>
            <a:r>
              <a:rPr lang="en-US" sz="2000" dirty="0"/>
              <a:t>Bovine, trachea. The mucosa is hyperemic and covered by abundant mucopurulent exudate.</a:t>
            </a:r>
            <a:endParaRPr lang="es-ES" sz="2000" dirty="0"/>
          </a:p>
        </p:txBody>
      </p:sp>
      <p:pic>
        <p:nvPicPr>
          <p:cNvPr id="8" name="Marcador de contenido 7"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21650" y="2319284"/>
            <a:ext cx="4754562" cy="3186434"/>
          </a:xfrm>
        </p:spPr>
      </p:pic>
    </p:spTree>
    <p:extLst>
      <p:ext uri="{BB962C8B-B14F-4D97-AF65-F5344CB8AC3E}">
        <p14:creationId xmlns:p14="http://schemas.microsoft.com/office/powerpoint/2010/main" val="4078645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23938" y="937690"/>
            <a:ext cx="4754880" cy="822960"/>
          </a:xfrm>
        </p:spPr>
        <p:txBody>
          <a:bodyPr>
            <a:noAutofit/>
          </a:bodyPr>
          <a:lstStyle/>
          <a:p>
            <a:pPr algn="just"/>
            <a:r>
              <a:rPr lang="en-US" sz="2000" dirty="0"/>
              <a:t>Bovine, ileum. Peyer's patches are depressed and covered by </a:t>
            </a:r>
            <a:r>
              <a:rPr lang="en-US" sz="2000" dirty="0" err="1"/>
              <a:t>fibrinonecrotic</a:t>
            </a:r>
            <a:r>
              <a:rPr lang="en-US" sz="2000" dirty="0"/>
              <a:t> exudate.</a:t>
            </a:r>
            <a:endParaRPr lang="es-ES" sz="2000" dirty="0"/>
          </a:p>
        </p:txBody>
      </p:sp>
      <p:pic>
        <p:nvPicPr>
          <p:cNvPr id="7" name="Marcador de contenido 6"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81615" y="2438104"/>
            <a:ext cx="4754562" cy="2199777"/>
          </a:xfrm>
        </p:spPr>
      </p:pic>
      <p:sp>
        <p:nvSpPr>
          <p:cNvPr id="5" name="Marcador de texto 4"/>
          <p:cNvSpPr>
            <a:spLocks noGrp="1"/>
          </p:cNvSpPr>
          <p:nvPr>
            <p:ph type="body" sz="quarter" idx="3"/>
          </p:nvPr>
        </p:nvSpPr>
        <p:spPr>
          <a:xfrm>
            <a:off x="5989320" y="937690"/>
            <a:ext cx="4754880" cy="822960"/>
          </a:xfrm>
        </p:spPr>
        <p:txBody>
          <a:bodyPr>
            <a:noAutofit/>
          </a:bodyPr>
          <a:lstStyle/>
          <a:p>
            <a:pPr algn="just"/>
            <a:r>
              <a:rPr lang="en-US" sz="2000" dirty="0"/>
              <a:t>Bovine, colon. There are many petechiae on the crests of the mucosal folds, and there are several small blood clots on the mucosal surface.</a:t>
            </a:r>
            <a:endParaRPr lang="es-ES" sz="2000" dirty="0"/>
          </a:p>
        </p:txBody>
      </p:sp>
      <p:pic>
        <p:nvPicPr>
          <p:cNvPr id="8" name="Marcador de contenido 7"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67059" y="2438104"/>
            <a:ext cx="4577141" cy="3051427"/>
          </a:xfrm>
        </p:spPr>
      </p:pic>
    </p:spTree>
    <p:extLst>
      <p:ext uri="{BB962C8B-B14F-4D97-AF65-F5344CB8AC3E}">
        <p14:creationId xmlns:p14="http://schemas.microsoft.com/office/powerpoint/2010/main" val="39826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023620" y="883098"/>
            <a:ext cx="4754880" cy="822960"/>
          </a:xfrm>
        </p:spPr>
        <p:txBody>
          <a:bodyPr>
            <a:noAutofit/>
          </a:bodyPr>
          <a:lstStyle/>
          <a:p>
            <a:pPr algn="just"/>
            <a:r>
              <a:rPr lang="en-US" sz="2000" dirty="0"/>
              <a:t>Bovine, ileum. The mucosa is hemorrhagic and edematous, and the Peyer's patch is depressed (necrosis</a:t>
            </a:r>
            <a:r>
              <a:rPr lang="en-US" sz="2000" dirty="0" smtClean="0"/>
              <a:t>).</a:t>
            </a:r>
            <a:endParaRPr lang="en-US" sz="2000" dirty="0"/>
          </a:p>
        </p:txBody>
      </p:sp>
      <p:pic>
        <p:nvPicPr>
          <p:cNvPr id="7" name="Marcador de contenido 6"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3620" y="2308071"/>
            <a:ext cx="4754562" cy="3076481"/>
          </a:xfrm>
        </p:spPr>
      </p:pic>
      <p:sp>
        <p:nvSpPr>
          <p:cNvPr id="5" name="Marcador de texto 4"/>
          <p:cNvSpPr>
            <a:spLocks noGrp="1"/>
          </p:cNvSpPr>
          <p:nvPr>
            <p:ph type="body" sz="quarter" idx="3"/>
          </p:nvPr>
        </p:nvSpPr>
        <p:spPr>
          <a:xfrm>
            <a:off x="5989320" y="883098"/>
            <a:ext cx="4754880" cy="822960"/>
          </a:xfrm>
        </p:spPr>
        <p:txBody>
          <a:bodyPr>
            <a:normAutofit/>
          </a:bodyPr>
          <a:lstStyle/>
          <a:p>
            <a:pPr algn="just"/>
            <a:r>
              <a:rPr lang="en-US" sz="2000" dirty="0"/>
              <a:t>Bovine, colon. The mucosa contains multiple longitudinal linear hemorrhages.</a:t>
            </a:r>
            <a:endParaRPr lang="es-ES" sz="2000" dirty="0"/>
          </a:p>
        </p:txBody>
      </p:sp>
      <p:pic>
        <p:nvPicPr>
          <p:cNvPr id="8" name="Marcador de contenido 7"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39764" y="2308071"/>
            <a:ext cx="4754562" cy="3159240"/>
          </a:xfrm>
        </p:spPr>
      </p:pic>
    </p:spTree>
    <p:extLst>
      <p:ext uri="{BB962C8B-B14F-4D97-AF65-F5344CB8AC3E}">
        <p14:creationId xmlns:p14="http://schemas.microsoft.com/office/powerpoint/2010/main" val="18051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idx="1"/>
          </p:nvPr>
        </p:nvSpPr>
        <p:spPr>
          <a:xfrm>
            <a:off x="1024128" y="855803"/>
            <a:ext cx="4754880" cy="822960"/>
          </a:xfrm>
        </p:spPr>
        <p:txBody>
          <a:bodyPr>
            <a:noAutofit/>
          </a:bodyPr>
          <a:lstStyle/>
          <a:p>
            <a:pPr algn="just"/>
            <a:r>
              <a:rPr lang="en-US" sz="2000" dirty="0"/>
              <a:t>Bovine, colon. The mucosa is edematous and contains many small hemorrhages and shallow erosions.</a:t>
            </a:r>
            <a:endParaRPr lang="es-ES" sz="2000" dirty="0"/>
          </a:p>
        </p:txBody>
      </p:sp>
      <p:pic>
        <p:nvPicPr>
          <p:cNvPr id="4" name="Marcador de contenido 3" descr="Recorte de pantall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9638" y="2267755"/>
            <a:ext cx="4754562" cy="3031532"/>
          </a:xfrm>
        </p:spPr>
      </p:pic>
      <p:sp>
        <p:nvSpPr>
          <p:cNvPr id="9" name="Marcador de texto 8"/>
          <p:cNvSpPr>
            <a:spLocks noGrp="1"/>
          </p:cNvSpPr>
          <p:nvPr>
            <p:ph type="body" sz="quarter" idx="3"/>
          </p:nvPr>
        </p:nvSpPr>
        <p:spPr>
          <a:xfrm>
            <a:off x="5989320" y="855803"/>
            <a:ext cx="4754880" cy="822960"/>
          </a:xfrm>
        </p:spPr>
        <p:txBody>
          <a:bodyPr>
            <a:noAutofit/>
          </a:bodyPr>
          <a:lstStyle/>
          <a:p>
            <a:pPr algn="just"/>
            <a:r>
              <a:rPr lang="en-US" sz="2000" dirty="0"/>
              <a:t>Bovine, intestine. Erosions with ulceration; dark areas of mucosal necrosis and hemorrhage.</a:t>
            </a:r>
            <a:endParaRPr lang="es-ES" sz="2000" dirty="0"/>
          </a:p>
        </p:txBody>
      </p:sp>
      <p:pic>
        <p:nvPicPr>
          <p:cNvPr id="11" name="Marcador de contenido 10" descr="Recorte de pantalla"/>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1040701" y="2267755"/>
            <a:ext cx="4721733" cy="3149901"/>
          </a:xfrm>
        </p:spPr>
      </p:pic>
    </p:spTree>
    <p:extLst>
      <p:ext uri="{BB962C8B-B14F-4D97-AF65-F5344CB8AC3E}">
        <p14:creationId xmlns:p14="http://schemas.microsoft.com/office/powerpoint/2010/main" val="2494338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INDEX</a:t>
            </a:r>
            <a:endParaRPr lang="es-ES" dirty="0"/>
          </a:p>
        </p:txBody>
      </p:sp>
      <p:sp>
        <p:nvSpPr>
          <p:cNvPr id="3" name="Marcador de contenido 2"/>
          <p:cNvSpPr>
            <a:spLocks noGrp="1"/>
          </p:cNvSpPr>
          <p:nvPr>
            <p:ph idx="1"/>
          </p:nvPr>
        </p:nvSpPr>
        <p:spPr/>
        <p:txBody>
          <a:bodyPr>
            <a:normAutofit fontScale="77500" lnSpcReduction="20000"/>
          </a:bodyPr>
          <a:lstStyle/>
          <a:p>
            <a:pPr>
              <a:buFont typeface="Wingdings" panose="05000000000000000000" pitchFamily="2" charset="2"/>
              <a:buChar char="v"/>
            </a:pPr>
            <a:r>
              <a:rPr lang="es-ES" dirty="0" smtClean="0"/>
              <a:t> HISTORY</a:t>
            </a:r>
          </a:p>
          <a:p>
            <a:pPr>
              <a:buFont typeface="Wingdings" panose="05000000000000000000" pitchFamily="2" charset="2"/>
              <a:buChar char="v"/>
            </a:pPr>
            <a:r>
              <a:rPr lang="es-ES" dirty="0"/>
              <a:t> </a:t>
            </a:r>
            <a:r>
              <a:rPr lang="es-ES" dirty="0" smtClean="0"/>
              <a:t>ERRADICATTION PROGRAMMES</a:t>
            </a:r>
          </a:p>
          <a:p>
            <a:pPr>
              <a:buFont typeface="Wingdings" panose="05000000000000000000" pitchFamily="2" charset="2"/>
              <a:buChar char="v"/>
            </a:pPr>
            <a:r>
              <a:rPr lang="es-ES" dirty="0" smtClean="0"/>
              <a:t> ETIOLOGY</a:t>
            </a:r>
          </a:p>
          <a:p>
            <a:pPr>
              <a:buFont typeface="Wingdings" panose="05000000000000000000" pitchFamily="2" charset="2"/>
              <a:buChar char="v"/>
            </a:pPr>
            <a:r>
              <a:rPr lang="es-ES" dirty="0"/>
              <a:t> </a:t>
            </a:r>
            <a:r>
              <a:rPr lang="es-ES" dirty="0" smtClean="0"/>
              <a:t>SPECIES AFFECTED</a:t>
            </a:r>
          </a:p>
          <a:p>
            <a:pPr>
              <a:buFont typeface="Wingdings" panose="05000000000000000000" pitchFamily="2" charset="2"/>
              <a:buChar char="v"/>
            </a:pPr>
            <a:r>
              <a:rPr lang="es-ES" dirty="0"/>
              <a:t> </a:t>
            </a:r>
            <a:r>
              <a:rPr lang="es-ES" dirty="0" smtClean="0"/>
              <a:t>TRANSMISSION</a:t>
            </a:r>
          </a:p>
          <a:p>
            <a:pPr>
              <a:buFont typeface="Wingdings" panose="05000000000000000000" pitchFamily="2" charset="2"/>
              <a:buChar char="v"/>
            </a:pPr>
            <a:r>
              <a:rPr lang="es-ES" dirty="0"/>
              <a:t> </a:t>
            </a:r>
            <a:r>
              <a:rPr lang="es-ES" dirty="0" smtClean="0"/>
              <a:t>CLINICAL SIGNS</a:t>
            </a:r>
          </a:p>
          <a:p>
            <a:pPr>
              <a:buFont typeface="Wingdings" panose="05000000000000000000" pitchFamily="2" charset="2"/>
              <a:buChar char="v"/>
            </a:pPr>
            <a:r>
              <a:rPr lang="es-ES" dirty="0"/>
              <a:t> </a:t>
            </a:r>
            <a:r>
              <a:rPr lang="es-ES" dirty="0" smtClean="0"/>
              <a:t>POST MORTEM LESIONS</a:t>
            </a:r>
          </a:p>
          <a:p>
            <a:pPr>
              <a:buFont typeface="Wingdings" panose="05000000000000000000" pitchFamily="2" charset="2"/>
              <a:buChar char="v"/>
            </a:pPr>
            <a:r>
              <a:rPr lang="es-ES" dirty="0" smtClean="0"/>
              <a:t> DIAGNOSIS</a:t>
            </a:r>
          </a:p>
          <a:p>
            <a:pPr>
              <a:buFont typeface="Wingdings" panose="05000000000000000000" pitchFamily="2" charset="2"/>
              <a:buChar char="v"/>
            </a:pPr>
            <a:r>
              <a:rPr lang="es-ES" dirty="0"/>
              <a:t> </a:t>
            </a:r>
            <a:r>
              <a:rPr lang="es-ES" dirty="0" smtClean="0"/>
              <a:t>TREATMENT</a:t>
            </a:r>
          </a:p>
          <a:p>
            <a:pPr>
              <a:buFont typeface="Wingdings" panose="05000000000000000000" pitchFamily="2" charset="2"/>
              <a:buChar char="v"/>
            </a:pPr>
            <a:r>
              <a:rPr lang="es-ES" dirty="0"/>
              <a:t> </a:t>
            </a:r>
            <a:r>
              <a:rPr lang="es-ES" dirty="0" smtClean="0"/>
              <a:t>PREVENTION</a:t>
            </a:r>
          </a:p>
          <a:p>
            <a:pPr>
              <a:buFont typeface="Wingdings" panose="05000000000000000000" pitchFamily="2" charset="2"/>
              <a:buChar char="v"/>
            </a:pPr>
            <a:r>
              <a:rPr lang="es-ES" dirty="0" smtClean="0"/>
              <a:t>BIBLIOGRAPHY</a:t>
            </a:r>
          </a:p>
          <a:p>
            <a:pPr>
              <a:buFont typeface="Wingdings" panose="05000000000000000000" pitchFamily="2" charset="2"/>
              <a:buChar char="v"/>
            </a:pP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4163" y="2625829"/>
            <a:ext cx="5313184" cy="3343701"/>
          </a:xfrm>
          <a:prstGeom prst="rect">
            <a:avLst/>
          </a:prstGeom>
        </p:spPr>
      </p:pic>
    </p:spTree>
    <p:extLst>
      <p:ext uri="{BB962C8B-B14F-4D97-AF65-F5344CB8AC3E}">
        <p14:creationId xmlns:p14="http://schemas.microsoft.com/office/powerpoint/2010/main" val="3608402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DIAGNOSIS</a:t>
            </a:r>
            <a:endParaRPr lang="es-ES" dirty="0"/>
          </a:p>
        </p:txBody>
      </p:sp>
      <p:sp>
        <p:nvSpPr>
          <p:cNvPr id="3" name="Marcador de contenido 2"/>
          <p:cNvSpPr>
            <a:spLocks noGrp="1"/>
          </p:cNvSpPr>
          <p:nvPr>
            <p:ph idx="1"/>
          </p:nvPr>
        </p:nvSpPr>
        <p:spPr>
          <a:xfrm>
            <a:off x="1024128" y="2084832"/>
            <a:ext cx="5908935" cy="4023360"/>
          </a:xfrm>
        </p:spPr>
        <p:txBody>
          <a:bodyPr>
            <a:normAutofit fontScale="92500" lnSpcReduction="10000"/>
          </a:bodyPr>
          <a:lstStyle/>
          <a:p>
            <a:pPr>
              <a:buFont typeface="Arial" panose="020B0604020202020204" pitchFamily="34" charset="0"/>
              <a:buChar char="•"/>
            </a:pPr>
            <a:r>
              <a:rPr lang="es-ES" dirty="0" smtClean="0"/>
              <a:t> CLINICAL</a:t>
            </a:r>
          </a:p>
          <a:p>
            <a:pPr lvl="1">
              <a:buFont typeface="Arial" panose="020B0604020202020204" pitchFamily="34" charset="0"/>
              <a:buChar char="•"/>
            </a:pPr>
            <a:r>
              <a:rPr lang="es-ES" dirty="0" err="1" smtClean="0"/>
              <a:t>Rapidly</a:t>
            </a:r>
            <a:r>
              <a:rPr lang="es-ES" dirty="0" smtClean="0"/>
              <a:t> </a:t>
            </a:r>
            <a:r>
              <a:rPr lang="es-ES" dirty="0" err="1" smtClean="0"/>
              <a:t>spreading</a:t>
            </a:r>
            <a:r>
              <a:rPr lang="es-ES" dirty="0" smtClean="0"/>
              <a:t> </a:t>
            </a:r>
            <a:r>
              <a:rPr lang="es-ES" dirty="0" err="1" smtClean="0"/>
              <a:t>acute</a:t>
            </a:r>
            <a:r>
              <a:rPr lang="es-ES" dirty="0" smtClean="0"/>
              <a:t> </a:t>
            </a:r>
            <a:r>
              <a:rPr lang="es-ES" dirty="0" err="1" smtClean="0"/>
              <a:t>febrile</a:t>
            </a:r>
            <a:r>
              <a:rPr lang="es-ES" dirty="0" smtClean="0"/>
              <a:t> </a:t>
            </a:r>
            <a:r>
              <a:rPr lang="es-ES" dirty="0" err="1" smtClean="0"/>
              <a:t>illness</a:t>
            </a:r>
            <a:r>
              <a:rPr lang="es-ES" dirty="0" smtClean="0"/>
              <a:t> in </a:t>
            </a:r>
            <a:r>
              <a:rPr lang="es-ES" dirty="0" err="1" smtClean="0"/>
              <a:t>all</a:t>
            </a:r>
            <a:r>
              <a:rPr lang="es-ES" dirty="0" smtClean="0"/>
              <a:t> </a:t>
            </a:r>
            <a:r>
              <a:rPr lang="es-ES" dirty="0" err="1" smtClean="0"/>
              <a:t>ages</a:t>
            </a:r>
            <a:r>
              <a:rPr lang="es-ES" dirty="0" smtClean="0"/>
              <a:t> of </a:t>
            </a:r>
            <a:r>
              <a:rPr lang="es-ES" dirty="0" err="1" smtClean="0"/>
              <a:t>animals</a:t>
            </a:r>
            <a:r>
              <a:rPr lang="es-ES" dirty="0" smtClean="0"/>
              <a:t>. </a:t>
            </a:r>
          </a:p>
          <a:p>
            <a:pPr lvl="1">
              <a:buFont typeface="Arial" panose="020B0604020202020204" pitchFamily="34" charset="0"/>
              <a:buChar char="•"/>
            </a:pPr>
            <a:r>
              <a:rPr lang="es-ES" dirty="0"/>
              <a:t> </a:t>
            </a:r>
            <a:r>
              <a:rPr lang="es-ES" dirty="0" err="1" smtClean="0"/>
              <a:t>Accompaning</a:t>
            </a:r>
            <a:r>
              <a:rPr lang="es-ES" dirty="0" smtClean="0"/>
              <a:t> </a:t>
            </a:r>
            <a:r>
              <a:rPr lang="es-ES" dirty="0" err="1" smtClean="0"/>
              <a:t>clinical</a:t>
            </a:r>
            <a:r>
              <a:rPr lang="es-ES" dirty="0" smtClean="0"/>
              <a:t> </a:t>
            </a:r>
            <a:r>
              <a:rPr lang="es-ES" dirty="0" err="1" smtClean="0"/>
              <a:t>signs</a:t>
            </a:r>
            <a:r>
              <a:rPr lang="es-ES" dirty="0" smtClean="0"/>
              <a:t> </a:t>
            </a:r>
            <a:r>
              <a:rPr lang="es-ES" dirty="0" err="1" smtClean="0"/>
              <a:t>consistent</a:t>
            </a:r>
            <a:r>
              <a:rPr lang="es-ES" dirty="0" smtClean="0"/>
              <a:t> </a:t>
            </a:r>
            <a:r>
              <a:rPr lang="es-ES" dirty="0" err="1" smtClean="0"/>
              <a:t>with</a:t>
            </a:r>
            <a:r>
              <a:rPr lang="es-ES" dirty="0" smtClean="0"/>
              <a:t> </a:t>
            </a:r>
            <a:r>
              <a:rPr lang="es-ES" dirty="0" err="1"/>
              <a:t>r</a:t>
            </a:r>
            <a:r>
              <a:rPr lang="es-ES" dirty="0" err="1" smtClean="0"/>
              <a:t>inderpest</a:t>
            </a:r>
            <a:r>
              <a:rPr lang="es-ES" dirty="0" smtClean="0"/>
              <a:t> virus</a:t>
            </a:r>
          </a:p>
          <a:p>
            <a:pPr>
              <a:buFont typeface="Arial" panose="020B0604020202020204" pitchFamily="34" charset="0"/>
              <a:buChar char="•"/>
            </a:pPr>
            <a:r>
              <a:rPr lang="es-ES" dirty="0" smtClean="0"/>
              <a:t> LABORATORY TESTS</a:t>
            </a:r>
          </a:p>
          <a:p>
            <a:pPr lvl="1">
              <a:buFont typeface="Arial" panose="020B0604020202020204" pitchFamily="34" charset="0"/>
              <a:buChar char="•"/>
            </a:pPr>
            <a:r>
              <a:rPr lang="es-ES" dirty="0"/>
              <a:t> </a:t>
            </a:r>
            <a:r>
              <a:rPr lang="es-ES" dirty="0" err="1" smtClean="0"/>
              <a:t>Isolation</a:t>
            </a:r>
            <a:r>
              <a:rPr lang="es-ES" dirty="0" smtClean="0"/>
              <a:t> and </a:t>
            </a:r>
            <a:r>
              <a:rPr lang="es-ES" dirty="0" err="1" smtClean="0"/>
              <a:t>confirmation</a:t>
            </a:r>
            <a:r>
              <a:rPr lang="es-ES" dirty="0" smtClean="0"/>
              <a:t> of virus</a:t>
            </a:r>
            <a:endParaRPr lang="es-ES" dirty="0"/>
          </a:p>
          <a:p>
            <a:pPr>
              <a:buFont typeface="Arial" panose="020B0604020202020204" pitchFamily="34" charset="0"/>
              <a:buChar char="•"/>
            </a:pPr>
            <a:r>
              <a:rPr lang="es-ES" dirty="0"/>
              <a:t> </a:t>
            </a:r>
            <a:r>
              <a:rPr lang="es-ES" dirty="0" smtClean="0"/>
              <a:t>SAMPLES TO COLLECT</a:t>
            </a:r>
          </a:p>
          <a:p>
            <a:pPr lvl="1">
              <a:buFont typeface="Arial" panose="020B0604020202020204" pitchFamily="34" charset="0"/>
              <a:buChar char="•"/>
            </a:pPr>
            <a:r>
              <a:rPr lang="es-ES" dirty="0"/>
              <a:t> </a:t>
            </a:r>
            <a:r>
              <a:rPr lang="es-ES" dirty="0" smtClean="0"/>
              <a:t>Live </a:t>
            </a:r>
            <a:r>
              <a:rPr lang="es-ES" dirty="0" err="1" smtClean="0"/>
              <a:t>animals</a:t>
            </a:r>
            <a:endParaRPr lang="es-ES" dirty="0" smtClean="0"/>
          </a:p>
          <a:p>
            <a:pPr lvl="2">
              <a:buFont typeface="Arial" panose="020B0604020202020204" pitchFamily="34" charset="0"/>
              <a:buChar char="•"/>
            </a:pPr>
            <a:r>
              <a:rPr lang="es-ES" dirty="0" smtClean="0"/>
              <a:t>Viremia </a:t>
            </a:r>
            <a:r>
              <a:rPr lang="es-ES" dirty="0" err="1" smtClean="0"/>
              <a:t>drops</a:t>
            </a:r>
            <a:r>
              <a:rPr lang="es-ES" dirty="0" smtClean="0"/>
              <a:t> </a:t>
            </a:r>
            <a:r>
              <a:rPr lang="es-ES" dirty="0" err="1" smtClean="0"/>
              <a:t>when</a:t>
            </a:r>
            <a:r>
              <a:rPr lang="es-ES" dirty="0" smtClean="0"/>
              <a:t> </a:t>
            </a:r>
            <a:r>
              <a:rPr lang="es-ES" dirty="0" err="1" smtClean="0"/>
              <a:t>fever</a:t>
            </a:r>
            <a:r>
              <a:rPr lang="es-ES" dirty="0" smtClean="0"/>
              <a:t> </a:t>
            </a:r>
            <a:r>
              <a:rPr lang="es-ES" dirty="0" err="1" smtClean="0"/>
              <a:t>falls</a:t>
            </a:r>
            <a:r>
              <a:rPr lang="es-ES" dirty="0" smtClean="0"/>
              <a:t> and </a:t>
            </a:r>
            <a:r>
              <a:rPr lang="es-ES" dirty="0" err="1" smtClean="0"/>
              <a:t>diarrhoea</a:t>
            </a:r>
            <a:r>
              <a:rPr lang="es-ES" dirty="0" smtClean="0"/>
              <a:t> </a:t>
            </a:r>
            <a:r>
              <a:rPr lang="es-ES" dirty="0" err="1" smtClean="0"/>
              <a:t>begins</a:t>
            </a:r>
            <a:endParaRPr lang="es-ES" dirty="0" smtClean="0"/>
          </a:p>
          <a:p>
            <a:pPr lvl="2">
              <a:buFont typeface="Arial" panose="020B0604020202020204" pitchFamily="34" charset="0"/>
              <a:buChar char="•"/>
            </a:pPr>
            <a:r>
              <a:rPr lang="es-ES" dirty="0" err="1" smtClean="0"/>
              <a:t>Blood</a:t>
            </a:r>
            <a:r>
              <a:rPr lang="es-ES" dirty="0" smtClean="0"/>
              <a:t> </a:t>
            </a:r>
            <a:r>
              <a:rPr lang="es-ES" dirty="0" err="1" smtClean="0"/>
              <a:t>sample</a:t>
            </a:r>
            <a:endParaRPr lang="es-ES" dirty="0" smtClean="0"/>
          </a:p>
          <a:p>
            <a:pPr lvl="2">
              <a:buFont typeface="Arial" panose="020B0604020202020204" pitchFamily="34" charset="0"/>
              <a:buChar char="•"/>
            </a:pPr>
            <a:r>
              <a:rPr lang="es-ES" dirty="0" err="1" smtClean="0"/>
              <a:t>Swabs</a:t>
            </a:r>
            <a:r>
              <a:rPr lang="es-ES" dirty="0" smtClean="0"/>
              <a:t> of lacrimal fluid</a:t>
            </a:r>
          </a:p>
          <a:p>
            <a:pPr lvl="2">
              <a:buFont typeface="Arial" panose="020B0604020202020204" pitchFamily="34" charset="0"/>
              <a:buChar char="•"/>
            </a:pPr>
            <a:r>
              <a:rPr lang="es-ES" dirty="0" err="1" smtClean="0"/>
              <a:t>Necrotic</a:t>
            </a:r>
            <a:r>
              <a:rPr lang="es-ES" dirty="0" smtClean="0"/>
              <a:t> </a:t>
            </a:r>
            <a:r>
              <a:rPr lang="es-ES" dirty="0" err="1" smtClean="0"/>
              <a:t>tissue</a:t>
            </a:r>
            <a:r>
              <a:rPr lang="es-ES" dirty="0" smtClean="0"/>
              <a:t> of oral </a:t>
            </a:r>
            <a:r>
              <a:rPr lang="es-ES" dirty="0" err="1" smtClean="0"/>
              <a:t>cavity</a:t>
            </a:r>
            <a:endParaRPr lang="es-ES" dirty="0" smtClean="0"/>
          </a:p>
          <a:p>
            <a:pPr lvl="2">
              <a:buFont typeface="Arial" panose="020B0604020202020204" pitchFamily="34" charset="0"/>
              <a:buChar char="•"/>
            </a:pPr>
            <a:r>
              <a:rPr lang="es-ES" dirty="0" err="1" smtClean="0"/>
              <a:t>Aspirations</a:t>
            </a:r>
            <a:r>
              <a:rPr lang="es-ES" dirty="0" smtClean="0"/>
              <a:t> of superficial </a:t>
            </a:r>
            <a:r>
              <a:rPr lang="es-ES" dirty="0" err="1" smtClean="0"/>
              <a:t>lymph</a:t>
            </a:r>
            <a:r>
              <a:rPr lang="es-ES" dirty="0" smtClean="0"/>
              <a:t> </a:t>
            </a:r>
            <a:r>
              <a:rPr lang="es-ES" dirty="0" err="1" smtClean="0"/>
              <a:t>nodes</a:t>
            </a:r>
            <a:endParaRPr lang="es-ES" dirty="0" smtClean="0"/>
          </a:p>
          <a:p>
            <a:pPr lvl="1">
              <a:buFont typeface="Arial" panose="020B0604020202020204" pitchFamily="34" charset="0"/>
              <a:buChar char="•"/>
            </a:pPr>
            <a:r>
              <a:rPr lang="es-ES" dirty="0" err="1" smtClean="0"/>
              <a:t>Dead</a:t>
            </a:r>
            <a:r>
              <a:rPr lang="es-ES" dirty="0" smtClean="0"/>
              <a:t> </a:t>
            </a:r>
            <a:r>
              <a:rPr lang="es-ES" dirty="0" err="1" smtClean="0"/>
              <a:t>animals</a:t>
            </a:r>
            <a:endParaRPr lang="es-ES" dirty="0" smtClean="0"/>
          </a:p>
          <a:p>
            <a:pPr lvl="2">
              <a:buFont typeface="Arial" panose="020B0604020202020204" pitchFamily="34" charset="0"/>
              <a:buChar char="•"/>
            </a:pPr>
            <a:r>
              <a:rPr lang="es-ES" dirty="0"/>
              <a:t> </a:t>
            </a:r>
            <a:r>
              <a:rPr lang="es-ES" dirty="0" smtClean="0"/>
              <a:t>Spleen, </a:t>
            </a:r>
            <a:r>
              <a:rPr lang="es-ES" dirty="0" err="1" smtClean="0"/>
              <a:t>lymph</a:t>
            </a:r>
            <a:r>
              <a:rPr lang="es-ES" dirty="0" smtClean="0"/>
              <a:t> </a:t>
            </a:r>
            <a:r>
              <a:rPr lang="es-ES" dirty="0" err="1" smtClean="0"/>
              <a:t>node</a:t>
            </a:r>
            <a:r>
              <a:rPr lang="es-ES" dirty="0" smtClean="0"/>
              <a:t>, </a:t>
            </a:r>
            <a:r>
              <a:rPr lang="es-ES" dirty="0" err="1" smtClean="0"/>
              <a:t>tonsil</a:t>
            </a:r>
            <a:endParaRPr lang="es-ES" dirty="0" smtClean="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5390" y="3313813"/>
            <a:ext cx="4967785" cy="2794379"/>
          </a:xfrm>
          <a:prstGeom prst="rect">
            <a:avLst/>
          </a:prstGeom>
        </p:spPr>
      </p:pic>
    </p:spTree>
    <p:extLst>
      <p:ext uri="{BB962C8B-B14F-4D97-AF65-F5344CB8AC3E}">
        <p14:creationId xmlns:p14="http://schemas.microsoft.com/office/powerpoint/2010/main" val="34778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TREATMENT</a:t>
            </a:r>
            <a:endParaRPr lang="es-ES" dirty="0"/>
          </a:p>
        </p:txBody>
      </p:sp>
      <p:sp>
        <p:nvSpPr>
          <p:cNvPr id="3" name="Marcador de contenido 2"/>
          <p:cNvSpPr>
            <a:spLocks noGrp="1"/>
          </p:cNvSpPr>
          <p:nvPr>
            <p:ph idx="1"/>
          </p:nvPr>
        </p:nvSpPr>
        <p:spPr>
          <a:xfrm>
            <a:off x="1024128" y="2190466"/>
            <a:ext cx="10085150" cy="1917510"/>
          </a:xfrm>
        </p:spPr>
        <p:txBody>
          <a:bodyPr>
            <a:normAutofit fontScale="92500" lnSpcReduction="10000"/>
          </a:bodyPr>
          <a:lstStyle/>
          <a:p>
            <a:pPr>
              <a:buFont typeface="Arial" panose="020B0604020202020204" pitchFamily="34" charset="0"/>
              <a:buChar char="•"/>
            </a:pPr>
            <a:r>
              <a:rPr lang="es-ES" dirty="0" smtClean="0"/>
              <a:t> NOT KNOWN TREATMENT</a:t>
            </a:r>
          </a:p>
          <a:p>
            <a:pPr>
              <a:buFont typeface="Arial" panose="020B0604020202020204" pitchFamily="34" charset="0"/>
              <a:buChar char="•"/>
            </a:pPr>
            <a:r>
              <a:rPr lang="es-ES" dirty="0"/>
              <a:t> </a:t>
            </a:r>
            <a:r>
              <a:rPr lang="en-US" dirty="0"/>
              <a:t>D</a:t>
            </a:r>
            <a:r>
              <a:rPr lang="en-US" altLang="es-ES" dirty="0" smtClean="0"/>
              <a:t>iagnosis </a:t>
            </a:r>
            <a:r>
              <a:rPr lang="en-US" altLang="es-ES" dirty="0"/>
              <a:t>of RPV usually means slaughter of the affected animals and significant economic loss. </a:t>
            </a:r>
            <a:endParaRPr lang="en-US" altLang="es-ES" dirty="0" smtClean="0"/>
          </a:p>
          <a:p>
            <a:pPr>
              <a:buFont typeface="Arial" panose="020B0604020202020204" pitchFamily="34" charset="0"/>
              <a:buChar char="•"/>
            </a:pPr>
            <a:r>
              <a:rPr lang="en-US" altLang="es-ES" dirty="0"/>
              <a:t> </a:t>
            </a:r>
            <a:r>
              <a:rPr lang="en-US" altLang="es-ES" dirty="0" smtClean="0"/>
              <a:t>In </a:t>
            </a:r>
            <a:r>
              <a:rPr lang="en-US" altLang="es-ES" dirty="0"/>
              <a:t>rare cases, supportive care and antibiotic therapy can help in the treatment of especially valuable animals. </a:t>
            </a:r>
            <a:endParaRPr lang="en-US" altLang="es-ES" dirty="0" smtClean="0"/>
          </a:p>
          <a:p>
            <a:pPr>
              <a:buFont typeface="Arial" panose="020B0604020202020204" pitchFamily="34" charset="0"/>
              <a:buChar char="•"/>
            </a:pPr>
            <a:r>
              <a:rPr lang="en-US" altLang="es-ES" dirty="0"/>
              <a:t> </a:t>
            </a:r>
            <a:r>
              <a:rPr lang="en-US" altLang="es-ES" dirty="0" smtClean="0"/>
              <a:t>Because </a:t>
            </a:r>
            <a:r>
              <a:rPr lang="en-US" altLang="es-ES" dirty="0"/>
              <a:t>of the lack of effective treatment, preventative measures are of key importance.</a:t>
            </a:r>
          </a:p>
          <a:p>
            <a:pPr>
              <a:buFont typeface="Arial" panose="020B0604020202020204" pitchFamily="34" charset="0"/>
              <a:buChar char="•"/>
            </a:pPr>
            <a:endParaRPr lang="es-ES" dirty="0"/>
          </a:p>
        </p:txBody>
      </p:sp>
      <p:sp>
        <p:nvSpPr>
          <p:cNvPr id="4" name="CuadroTexto 3"/>
          <p:cNvSpPr txBox="1"/>
          <p:nvPr/>
        </p:nvSpPr>
        <p:spPr>
          <a:xfrm>
            <a:off x="2274331" y="4558352"/>
            <a:ext cx="7219665" cy="1200329"/>
          </a:xfrm>
          <a:prstGeom prst="rect">
            <a:avLst/>
          </a:prstGeom>
          <a:noFill/>
          <a:ln>
            <a:solidFill>
              <a:schemeClr val="accent2"/>
            </a:solidFill>
          </a:ln>
        </p:spPr>
        <p:txBody>
          <a:bodyPr wrap="square" rtlCol="0">
            <a:spAutoFit/>
          </a:bodyPr>
          <a:lstStyle/>
          <a:p>
            <a:pPr algn="just"/>
            <a:r>
              <a:rPr lang="en-US" altLang="es-ES" dirty="0"/>
              <a:t>If RPV is suspected authorities should be contacted immediately. </a:t>
            </a:r>
            <a:endParaRPr lang="en-US" altLang="es-ES" dirty="0" smtClean="0"/>
          </a:p>
          <a:p>
            <a:pPr algn="just"/>
            <a:r>
              <a:rPr lang="en-US" altLang="es-ES" dirty="0" smtClean="0"/>
              <a:t>The </a:t>
            </a:r>
            <a:r>
              <a:rPr lang="en-US" altLang="es-ES" dirty="0"/>
              <a:t>State Veterinarian and Federal Area Veterinarian in Charge for each specific area can be found at the above web site. If an outbreak occurs, the area should be quarantined.</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979" y="4496599"/>
            <a:ext cx="1323833" cy="1323833"/>
          </a:xfrm>
          <a:prstGeom prst="rect">
            <a:avLst/>
          </a:prstGeom>
        </p:spPr>
      </p:pic>
    </p:spTree>
    <p:extLst>
      <p:ext uri="{BB962C8B-B14F-4D97-AF65-F5344CB8AC3E}">
        <p14:creationId xmlns:p14="http://schemas.microsoft.com/office/powerpoint/2010/main" val="92036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PREVENTION</a:t>
            </a:r>
            <a:endParaRPr lang="es-ES" dirty="0"/>
          </a:p>
        </p:txBody>
      </p:sp>
      <p:sp>
        <p:nvSpPr>
          <p:cNvPr id="3" name="Marcador de contenido 2"/>
          <p:cNvSpPr>
            <a:spLocks noGrp="1"/>
          </p:cNvSpPr>
          <p:nvPr>
            <p:ph idx="1"/>
          </p:nvPr>
        </p:nvSpPr>
        <p:spPr>
          <a:xfrm>
            <a:off x="818867" y="2084832"/>
            <a:ext cx="9925333" cy="4128994"/>
          </a:xfrm>
          <a:ln>
            <a:solidFill>
              <a:schemeClr val="accent2"/>
            </a:solidFill>
          </a:ln>
        </p:spPr>
        <p:txBody>
          <a:bodyPr>
            <a:normAutofit fontScale="92500" lnSpcReduction="10000"/>
          </a:bodyPr>
          <a:lstStyle/>
          <a:p>
            <a:pPr>
              <a:buFont typeface="Arial" panose="020B0604020202020204" pitchFamily="34" charset="0"/>
              <a:buChar char="•"/>
            </a:pPr>
            <a:r>
              <a:rPr lang="en-US" dirty="0" smtClean="0"/>
              <a:t> At </a:t>
            </a:r>
            <a:r>
              <a:rPr lang="en-US" dirty="0"/>
              <a:t>one time, rinderpest was controlled by annual vaccination of all cattle and domesticated buffalo more than a year of age. Maternal antibodies to rinderpest can persist for 6-11 months</a:t>
            </a:r>
            <a:r>
              <a:rPr lang="en-US" dirty="0" smtClean="0"/>
              <a:t>.</a:t>
            </a:r>
          </a:p>
          <a:p>
            <a:pPr>
              <a:buFont typeface="Arial" panose="020B0604020202020204" pitchFamily="34" charset="0"/>
              <a:buChar char="•"/>
            </a:pPr>
            <a:r>
              <a:rPr lang="en-US" dirty="0" smtClean="0"/>
              <a:t> Outbreaks </a:t>
            </a:r>
            <a:r>
              <a:rPr lang="en-US" dirty="0"/>
              <a:t>can be controlled with quarantines and movement controls, euthanasia of infected and exposed animals, decontamination of infected premises, and intensive focal </a:t>
            </a:r>
            <a:r>
              <a:rPr lang="en-US" dirty="0" smtClean="0"/>
              <a:t>vaccination. </a:t>
            </a:r>
          </a:p>
          <a:p>
            <a:pPr>
              <a:buFont typeface="Arial" panose="020B0604020202020204" pitchFamily="34" charset="0"/>
              <a:buChar char="•"/>
            </a:pPr>
            <a:r>
              <a:rPr lang="en-US" dirty="0" smtClean="0"/>
              <a:t> Vaccination </a:t>
            </a:r>
            <a:r>
              <a:rPr lang="en-US" dirty="0"/>
              <a:t>for one strain is protective against all strains of the virus. </a:t>
            </a:r>
            <a:endParaRPr lang="en-US" dirty="0" smtClean="0"/>
          </a:p>
          <a:p>
            <a:pPr>
              <a:buFont typeface="Arial" panose="020B0604020202020204" pitchFamily="34" charset="0"/>
              <a:buChar char="•"/>
            </a:pPr>
            <a:r>
              <a:rPr lang="en-US" dirty="0" smtClean="0"/>
              <a:t> Vaccinated </a:t>
            </a:r>
            <a:r>
              <a:rPr lang="en-US" dirty="0"/>
              <a:t>animals should be marked. </a:t>
            </a:r>
          </a:p>
          <a:p>
            <a:pPr>
              <a:buFont typeface="Arial" panose="020B0604020202020204" pitchFamily="34" charset="0"/>
              <a:buChar char="•"/>
            </a:pPr>
            <a:r>
              <a:rPr lang="en-US" dirty="0" smtClean="0"/>
              <a:t> The </a:t>
            </a:r>
            <a:r>
              <a:rPr lang="en-US" dirty="0"/>
              <a:t>FAO recommends that the premises, equipment and clothing be cleaned, then decontaminated with oxidizing agents such as sodium or calcium hypochlorite, or alkalis such as sodium hydroxide or sodium carbonate. </a:t>
            </a:r>
            <a:endParaRPr lang="en-US" dirty="0" smtClean="0"/>
          </a:p>
          <a:p>
            <a:pPr>
              <a:buFont typeface="Arial" panose="020B0604020202020204" pitchFamily="34" charset="0"/>
              <a:buChar char="•"/>
            </a:pPr>
            <a:r>
              <a:rPr lang="en-US" dirty="0" smtClean="0"/>
              <a:t> Feces </a:t>
            </a:r>
            <a:r>
              <a:rPr lang="en-US" dirty="0"/>
              <a:t>and effluents should be treated with sodium carbonate, before they are burned or buried. Pasteurization or heat treatment can inactivate the virus in milk. </a:t>
            </a:r>
            <a:endParaRPr lang="en-US" dirty="0" smtClean="0"/>
          </a:p>
          <a:p>
            <a:pPr>
              <a:buFont typeface="Arial" panose="020B0604020202020204" pitchFamily="34" charset="0"/>
              <a:buChar char="•"/>
            </a:pPr>
            <a:r>
              <a:rPr lang="en-US" dirty="0" smtClean="0"/>
              <a:t> During </a:t>
            </a:r>
            <a:r>
              <a:rPr lang="en-US" dirty="0"/>
              <a:t>an outbreak, carcasses from infected or exposed animals should be burned or buried. </a:t>
            </a:r>
            <a:endParaRPr lang="es-ES" dirty="0"/>
          </a:p>
        </p:txBody>
      </p:sp>
    </p:spTree>
    <p:extLst>
      <p:ext uri="{BB962C8B-B14F-4D97-AF65-F5344CB8AC3E}">
        <p14:creationId xmlns:p14="http://schemas.microsoft.com/office/powerpoint/2010/main" val="1741548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BIBLIOGRAPHY</a:t>
            </a:r>
            <a:endParaRPr lang="es-ES" dirty="0"/>
          </a:p>
        </p:txBody>
      </p:sp>
      <p:sp>
        <p:nvSpPr>
          <p:cNvPr id="3" name="Marcador de contenido 2"/>
          <p:cNvSpPr>
            <a:spLocks noGrp="1"/>
          </p:cNvSpPr>
          <p:nvPr>
            <p:ph idx="1"/>
          </p:nvPr>
        </p:nvSpPr>
        <p:spPr/>
        <p:txBody>
          <a:bodyPr>
            <a:normAutofit fontScale="92500" lnSpcReduction="10000"/>
          </a:bodyPr>
          <a:lstStyle/>
          <a:p>
            <a:r>
              <a:rPr lang="es-ES" dirty="0">
                <a:hlinkClick r:id="rId2"/>
              </a:rPr>
              <a:t>http://www.fao.org/ag/againfo/programmes/en/rinderpest/home.html</a:t>
            </a:r>
          </a:p>
          <a:p>
            <a:r>
              <a:rPr lang="es-ES" dirty="0" smtClean="0">
                <a:hlinkClick r:id="rId2"/>
              </a:rPr>
              <a:t>http</a:t>
            </a:r>
            <a:r>
              <a:rPr lang="es-ES" dirty="0">
                <a:hlinkClick r:id="rId2"/>
              </a:rPr>
              <a:t>://</a:t>
            </a:r>
            <a:r>
              <a:rPr lang="es-ES" dirty="0" smtClean="0">
                <a:hlinkClick r:id="rId2"/>
              </a:rPr>
              <a:t>www.cfsph.iastate.edu/DiseaseInfo/disease-images.php?name=rinderpest&amp;lang=en</a:t>
            </a:r>
            <a:endParaRPr lang="es-ES" dirty="0" smtClean="0"/>
          </a:p>
          <a:p>
            <a:r>
              <a:rPr lang="es-ES" dirty="0">
                <a:hlinkClick r:id="rId3"/>
              </a:rPr>
              <a:t>http://www.oie.int/en/for-the-media/rinderpest/what-is-rinderpest</a:t>
            </a:r>
            <a:r>
              <a:rPr lang="es-ES" dirty="0" smtClean="0">
                <a:hlinkClick r:id="rId3"/>
              </a:rPr>
              <a:t>/</a:t>
            </a:r>
            <a:endParaRPr lang="es-ES" dirty="0" smtClean="0"/>
          </a:p>
          <a:p>
            <a:r>
              <a:rPr lang="es-ES" dirty="0" smtClean="0">
                <a:hlinkClick r:id="rId4"/>
              </a:rPr>
              <a:t>http</a:t>
            </a:r>
            <a:r>
              <a:rPr lang="es-ES" dirty="0">
                <a:hlinkClick r:id="rId4"/>
              </a:rPr>
              <a:t>://www.oie.int/en/for-the-media/editorials/detail/article/the-odyssey-of-rinderpest-eradication</a:t>
            </a:r>
            <a:r>
              <a:rPr lang="es-ES" dirty="0" smtClean="0">
                <a:hlinkClick r:id="rId4"/>
              </a:rPr>
              <a:t>/</a:t>
            </a:r>
            <a:endParaRPr lang="es-ES" dirty="0" smtClean="0"/>
          </a:p>
          <a:p>
            <a:r>
              <a:rPr lang="en-US" dirty="0" err="1" smtClean="0"/>
              <a:t>Spickler</a:t>
            </a:r>
            <a:r>
              <a:rPr lang="en-US" dirty="0" smtClean="0"/>
              <a:t> </a:t>
            </a:r>
            <a:r>
              <a:rPr lang="en-US" dirty="0"/>
              <a:t>A.R. &amp; Roth J.A. (2006). - Emerging and Exotic Diseases of Animals. Iowa State University, College of Veterinary Medicine, Ames, Iowa </a:t>
            </a:r>
            <a:endParaRPr lang="en-US" dirty="0" smtClean="0"/>
          </a:p>
          <a:p>
            <a:r>
              <a:rPr lang="en-US" dirty="0" err="1" smtClean="0"/>
              <a:t>Coetzer</a:t>
            </a:r>
            <a:r>
              <a:rPr lang="en-US" dirty="0" smtClean="0"/>
              <a:t> </a:t>
            </a:r>
            <a:r>
              <a:rPr lang="en-US" dirty="0"/>
              <a:t>J.A.W. &amp; Tustin R.C. Eds. (2004). - Infectious Diseases of Livestock, 2nd Edition. Oxford University Press. </a:t>
            </a:r>
            <a:endParaRPr lang="en-US" dirty="0" smtClean="0"/>
          </a:p>
          <a:p>
            <a:r>
              <a:rPr lang="en-US" dirty="0" smtClean="0"/>
              <a:t>Barrett </a:t>
            </a:r>
            <a:r>
              <a:rPr lang="en-US" dirty="0"/>
              <a:t>T., </a:t>
            </a:r>
            <a:r>
              <a:rPr lang="en-US" dirty="0" err="1"/>
              <a:t>Pastoret</a:t>
            </a:r>
            <a:r>
              <a:rPr lang="en-US" dirty="0"/>
              <a:t> P.-P. &amp; Taylor W.P., </a:t>
            </a:r>
            <a:r>
              <a:rPr lang="en-US" dirty="0" err="1"/>
              <a:t>Eds</a:t>
            </a:r>
            <a:r>
              <a:rPr lang="en-US" dirty="0"/>
              <a:t> (2005). Rinderpest and </a:t>
            </a:r>
            <a:r>
              <a:rPr lang="en-US" dirty="0" err="1"/>
              <a:t>Peste</a:t>
            </a:r>
            <a:r>
              <a:rPr lang="en-US" dirty="0"/>
              <a:t> des </a:t>
            </a:r>
            <a:r>
              <a:rPr lang="en-US" dirty="0" err="1"/>
              <a:t>Petits</a:t>
            </a:r>
            <a:r>
              <a:rPr lang="en-US" dirty="0"/>
              <a:t> Ruminants Viruses, a volume in the series Biology of Animal Infections, Elsevier, </a:t>
            </a:r>
          </a:p>
          <a:p>
            <a:endParaRPr lang="en-US" dirty="0"/>
          </a:p>
          <a:p>
            <a:endParaRPr lang="en-US" dirty="0"/>
          </a:p>
          <a:p>
            <a:endParaRPr lang="en-US" dirty="0"/>
          </a:p>
          <a:p>
            <a:endParaRPr lang="es-ES" dirty="0" smtClean="0"/>
          </a:p>
          <a:p>
            <a:endParaRPr lang="es-ES" dirty="0"/>
          </a:p>
        </p:txBody>
      </p:sp>
    </p:spTree>
    <p:extLst>
      <p:ext uri="{BB962C8B-B14F-4D97-AF65-F5344CB8AC3E}">
        <p14:creationId xmlns:p14="http://schemas.microsoft.com/office/powerpoint/2010/main" val="331378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HISTORY</a:t>
            </a:r>
            <a:endParaRPr lang="es-ES" dirty="0"/>
          </a:p>
        </p:txBody>
      </p:sp>
      <p:sp>
        <p:nvSpPr>
          <p:cNvPr id="3" name="Marcador de contenido 2"/>
          <p:cNvSpPr>
            <a:spLocks noGrp="1"/>
          </p:cNvSpPr>
          <p:nvPr>
            <p:ph idx="1"/>
          </p:nvPr>
        </p:nvSpPr>
        <p:spPr>
          <a:xfrm>
            <a:off x="737526" y="2047164"/>
            <a:ext cx="6850629" cy="4094330"/>
          </a:xfrm>
        </p:spPr>
        <p:txBody>
          <a:bodyPr>
            <a:normAutofit fontScale="70000" lnSpcReduction="20000"/>
          </a:bodyPr>
          <a:lstStyle/>
          <a:p>
            <a:pPr>
              <a:buFont typeface="Arial" panose="020B0604020202020204" pitchFamily="34" charset="0"/>
              <a:buChar char="•"/>
            </a:pPr>
            <a:r>
              <a:rPr lang="en-US" dirty="0" smtClean="0"/>
              <a:t> Rinderpest </a:t>
            </a:r>
            <a:r>
              <a:rPr lang="en-US" dirty="0"/>
              <a:t>is a highly contagious disease that had been known since humans initiated the domestication of livestock. </a:t>
            </a:r>
          </a:p>
          <a:p>
            <a:pPr>
              <a:buFont typeface="Arial" panose="020B0604020202020204" pitchFamily="34" charset="0"/>
              <a:buChar char="•"/>
            </a:pPr>
            <a:r>
              <a:rPr lang="en-US" dirty="0" smtClean="0"/>
              <a:t> Before </a:t>
            </a:r>
            <a:r>
              <a:rPr lang="en-US" dirty="0"/>
              <a:t>its eradication in 2011, rinderpest was the most impactful of all cattle diseases, since it could be 100% fatal in some herds, rapidly transmissible and affected cattle, buffaloes, yaks and many other domesticated and wild even-toed ungulates</a:t>
            </a:r>
            <a:r>
              <a:rPr lang="en-US" dirty="0" smtClean="0"/>
              <a:t>.</a:t>
            </a:r>
          </a:p>
          <a:p>
            <a:pPr>
              <a:buFont typeface="Arial" panose="020B0604020202020204" pitchFamily="34" charset="0"/>
              <a:buChar char="•"/>
            </a:pPr>
            <a:r>
              <a:rPr lang="en-US" dirty="0" smtClean="0"/>
              <a:t> It </a:t>
            </a:r>
            <a:r>
              <a:rPr lang="en-US" dirty="0"/>
              <a:t>is reported to have had originated in Central Eurasia, and later spread to Europe and Asia, according to trade and migration routes. The disease was also reported in the Americas and Australia in a lower prevalence. </a:t>
            </a:r>
            <a:endParaRPr lang="en-US" dirty="0" smtClean="0"/>
          </a:p>
          <a:p>
            <a:pPr>
              <a:buFont typeface="Arial" panose="020B0604020202020204" pitchFamily="34" charset="0"/>
              <a:buChar char="•"/>
            </a:pPr>
            <a:r>
              <a:rPr lang="en-US" dirty="0" smtClean="0"/>
              <a:t> Efforts </a:t>
            </a:r>
            <a:r>
              <a:rPr lang="en-US" dirty="0"/>
              <a:t>to understand the pathogeny of the disease and to provide adequate treatment and prevention were the driving force for scientific breakthroughs in the 18th and 19th centuries.</a:t>
            </a:r>
          </a:p>
          <a:p>
            <a:pPr>
              <a:buFont typeface="Arial" panose="020B0604020202020204" pitchFamily="34" charset="0"/>
              <a:buChar char="•"/>
            </a:pPr>
            <a:r>
              <a:rPr lang="en-US" dirty="0" smtClean="0"/>
              <a:t> The </a:t>
            </a:r>
            <a:r>
              <a:rPr lang="en-US" dirty="0"/>
              <a:t>vast repercussions of the disease at social and economic levels led in 1924 to the </a:t>
            </a:r>
            <a:r>
              <a:rPr lang="en-US" b="1" dirty="0"/>
              <a:t>creation of the OIE</a:t>
            </a:r>
            <a:r>
              <a:rPr lang="en-US" dirty="0"/>
              <a:t>, seeking for controlling infectious animal diseases at an international level and then to the creation of several Veterinary Medicine schools across Europe and Asia.</a:t>
            </a:r>
          </a:p>
          <a:p>
            <a:r>
              <a:rPr lang="en-US" dirty="0"/>
              <a:t/>
            </a:r>
            <a:br>
              <a:rPr lang="en-US" dirty="0"/>
            </a:br>
            <a:endParaRPr lang="en-US" dirty="0"/>
          </a:p>
          <a:p>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146" y="2209161"/>
            <a:ext cx="3838935" cy="2185418"/>
          </a:xfrm>
          <a:prstGeom prst="rect">
            <a:avLst/>
          </a:prstGeom>
        </p:spPr>
      </p:pic>
    </p:spTree>
    <p:extLst>
      <p:ext uri="{BB962C8B-B14F-4D97-AF65-F5344CB8AC3E}">
        <p14:creationId xmlns:p14="http://schemas.microsoft.com/office/powerpoint/2010/main" val="378755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ERRADICATION PROGRAMMES</a:t>
            </a:r>
            <a:endParaRPr lang="es-ES" dirty="0"/>
          </a:p>
        </p:txBody>
      </p:sp>
      <p:sp>
        <p:nvSpPr>
          <p:cNvPr id="3" name="Marcador de contenido 2"/>
          <p:cNvSpPr>
            <a:spLocks noGrp="1"/>
          </p:cNvSpPr>
          <p:nvPr>
            <p:ph idx="1"/>
          </p:nvPr>
        </p:nvSpPr>
        <p:spPr>
          <a:xfrm>
            <a:off x="696582" y="2084832"/>
            <a:ext cx="7451132" cy="3732662"/>
          </a:xfrm>
        </p:spPr>
        <p:txBody>
          <a:bodyPr>
            <a:normAutofit fontScale="92500"/>
          </a:bodyPr>
          <a:lstStyle/>
          <a:p>
            <a:pPr>
              <a:buFont typeface="Arial" panose="020B0604020202020204" pitchFamily="34" charset="0"/>
              <a:buChar char="•"/>
            </a:pPr>
            <a:r>
              <a:rPr lang="en-US" dirty="0" smtClean="0"/>
              <a:t> In </a:t>
            </a:r>
            <a:r>
              <a:rPr lang="en-US" dirty="0"/>
              <a:t>the 1960s, mass vaccination campaigns in the Member Countries concerned, accompanied by movement control and stamping out measures, led to a substantial decline in the disease, which </a:t>
            </a:r>
            <a:r>
              <a:rPr lang="en-US" dirty="0" smtClean="0"/>
              <a:t>made </a:t>
            </a:r>
            <a:r>
              <a:rPr lang="en-US" dirty="0"/>
              <a:t>a devastating reappearance on the African continent 20 years later, in the 1980s, due to the interruption of vaccination </a:t>
            </a:r>
            <a:r>
              <a:rPr lang="en-US" dirty="0" err="1"/>
              <a:t>programmes</a:t>
            </a:r>
            <a:r>
              <a:rPr lang="en-US" dirty="0"/>
              <a:t>.</a:t>
            </a:r>
          </a:p>
          <a:p>
            <a:pPr>
              <a:buFont typeface="Arial" panose="020B0604020202020204" pitchFamily="34" charset="0"/>
              <a:buChar char="•"/>
            </a:pPr>
            <a:r>
              <a:rPr lang="en-US" dirty="0" smtClean="0"/>
              <a:t> The </a:t>
            </a:r>
            <a:r>
              <a:rPr lang="en-US" dirty="0"/>
              <a:t>international response to this resurgence of the disease was led by OIE's action, in particular through the publication of recommended standards for the establishment of epidemiological surveillance systems and </a:t>
            </a:r>
            <a:r>
              <a:rPr lang="en-US" dirty="0" smtClean="0"/>
              <a:t>official free status recognition</a:t>
            </a:r>
            <a:r>
              <a:rPr lang="en-US" dirty="0"/>
              <a:t> for rinderpest. </a:t>
            </a:r>
            <a:endParaRPr lang="en-US" dirty="0" smtClean="0"/>
          </a:p>
          <a:p>
            <a:pPr>
              <a:buFont typeface="Arial" panose="020B0604020202020204" pitchFamily="34" charset="0"/>
              <a:buChar char="•"/>
            </a:pPr>
            <a:r>
              <a:rPr lang="en-US" dirty="0" smtClean="0"/>
              <a:t> This </a:t>
            </a:r>
            <a:r>
              <a:rPr lang="en-US" dirty="0"/>
              <a:t>contained an OIE </a:t>
            </a:r>
            <a:r>
              <a:rPr lang="en-US" dirty="0" err="1"/>
              <a:t>programme</a:t>
            </a:r>
            <a:r>
              <a:rPr lang="en-US" dirty="0"/>
              <a:t> for eligible Member Countries to be officially </a:t>
            </a:r>
            <a:r>
              <a:rPr lang="en-US" dirty="0" err="1"/>
              <a:t>recognised</a:t>
            </a:r>
            <a:r>
              <a:rPr lang="en-US" dirty="0"/>
              <a:t> as enjoying rinderpest-free status.</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584" y="585216"/>
            <a:ext cx="3276127" cy="2783859"/>
          </a:xfrm>
          <a:prstGeom prst="rect">
            <a:avLst/>
          </a:prstGeom>
        </p:spPr>
      </p:pic>
    </p:spTree>
    <p:extLst>
      <p:ext uri="{BB962C8B-B14F-4D97-AF65-F5344CB8AC3E}">
        <p14:creationId xmlns:p14="http://schemas.microsoft.com/office/powerpoint/2010/main" val="349711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ETIOLOGY</a:t>
            </a:r>
            <a:endParaRPr lang="es-ES" dirty="0"/>
          </a:p>
        </p:txBody>
      </p:sp>
      <p:sp>
        <p:nvSpPr>
          <p:cNvPr id="3" name="Marcador de contenido 2"/>
          <p:cNvSpPr>
            <a:spLocks noGrp="1"/>
          </p:cNvSpPr>
          <p:nvPr>
            <p:ph idx="1"/>
          </p:nvPr>
        </p:nvSpPr>
        <p:spPr>
          <a:xfrm>
            <a:off x="783496" y="2598180"/>
            <a:ext cx="4446230" cy="3433652"/>
          </a:xfrm>
          <a:ln>
            <a:solidFill>
              <a:schemeClr val="accent2"/>
            </a:solidFill>
          </a:ln>
        </p:spPr>
        <p:txBody>
          <a:bodyPr>
            <a:normAutofit fontScale="92500" lnSpcReduction="10000"/>
          </a:bodyPr>
          <a:lstStyle/>
          <a:p>
            <a:pPr algn="just"/>
            <a:r>
              <a:rPr lang="es-ES" sz="1800" i="1" dirty="0" err="1" smtClean="0"/>
              <a:t>Rinderpest</a:t>
            </a:r>
            <a:r>
              <a:rPr lang="es-ES" sz="1800" i="1" dirty="0" smtClean="0"/>
              <a:t> virus</a:t>
            </a:r>
          </a:p>
          <a:p>
            <a:pPr algn="just"/>
            <a:r>
              <a:rPr lang="es-ES" sz="1800" dirty="0" smtClean="0"/>
              <a:t>- </a:t>
            </a:r>
            <a:r>
              <a:rPr lang="es-ES" sz="1800" dirty="0" err="1" smtClean="0"/>
              <a:t>Genus</a:t>
            </a:r>
            <a:r>
              <a:rPr lang="es-ES" sz="1800" dirty="0" smtClean="0"/>
              <a:t>: </a:t>
            </a:r>
            <a:r>
              <a:rPr lang="es-ES" sz="1800" i="1" dirty="0" err="1" smtClean="0"/>
              <a:t>Morbilivirus</a:t>
            </a:r>
            <a:endParaRPr lang="es-ES" sz="1800" i="1" dirty="0" smtClean="0"/>
          </a:p>
          <a:p>
            <a:pPr algn="just"/>
            <a:r>
              <a:rPr lang="es-ES" sz="1800" dirty="0" smtClean="0"/>
              <a:t>- </a:t>
            </a:r>
            <a:r>
              <a:rPr lang="es-ES" sz="1800" dirty="0" err="1" smtClean="0"/>
              <a:t>Family</a:t>
            </a:r>
            <a:r>
              <a:rPr lang="es-ES" sz="1800" dirty="0" smtClean="0"/>
              <a:t>: </a:t>
            </a:r>
            <a:r>
              <a:rPr lang="es-ES" sz="1800" i="1" dirty="0" err="1" smtClean="0"/>
              <a:t>Paramyxoviridae</a:t>
            </a:r>
            <a:endParaRPr lang="es-ES" sz="1800" i="1" dirty="0" smtClean="0"/>
          </a:p>
          <a:p>
            <a:pPr algn="just"/>
            <a:r>
              <a:rPr lang="es-ES" dirty="0" smtClean="0"/>
              <a:t> </a:t>
            </a:r>
            <a:r>
              <a:rPr lang="es-ES" sz="1800" dirty="0" err="1"/>
              <a:t>N</a:t>
            </a:r>
            <a:r>
              <a:rPr lang="es-ES" sz="1800" dirty="0" err="1" smtClean="0"/>
              <a:t>egative-strand</a:t>
            </a:r>
            <a:r>
              <a:rPr lang="es-ES" sz="1800" dirty="0" smtClean="0"/>
              <a:t> </a:t>
            </a:r>
            <a:r>
              <a:rPr lang="es-ES" sz="1800" dirty="0"/>
              <a:t>RNA </a:t>
            </a:r>
            <a:r>
              <a:rPr lang="es-ES" sz="1800" dirty="0" smtClean="0"/>
              <a:t>virus. </a:t>
            </a:r>
            <a:r>
              <a:rPr lang="en-US" sz="1800" dirty="0" smtClean="0"/>
              <a:t>There is just one serotype of this virus but three genetically distinct lineages: </a:t>
            </a:r>
          </a:p>
          <a:p>
            <a:pPr lvl="1" algn="just">
              <a:buFont typeface="Arial" panose="020B0604020202020204" pitchFamily="34" charset="0"/>
              <a:buChar char="•"/>
            </a:pPr>
            <a:r>
              <a:rPr lang="en-US" sz="1400" dirty="0" smtClean="0"/>
              <a:t>Lineage 1</a:t>
            </a:r>
          </a:p>
          <a:p>
            <a:pPr lvl="1" algn="just">
              <a:buFont typeface="Arial" panose="020B0604020202020204" pitchFamily="34" charset="0"/>
              <a:buChar char="•"/>
            </a:pPr>
            <a:r>
              <a:rPr lang="en-US" sz="1400" dirty="0" smtClean="0"/>
              <a:t>Lineage 2</a:t>
            </a:r>
          </a:p>
          <a:p>
            <a:pPr lvl="1" algn="just">
              <a:buFont typeface="Arial" panose="020B0604020202020204" pitchFamily="34" charset="0"/>
              <a:buChar char="•"/>
            </a:pPr>
            <a:r>
              <a:rPr lang="en-US" sz="1400" dirty="0" smtClean="0"/>
              <a:t>Lineage 3  </a:t>
            </a:r>
            <a:endParaRPr lang="en-US" sz="1400" dirty="0"/>
          </a:p>
          <a:p>
            <a:pPr marL="0" indent="-45720" algn="just">
              <a:buNone/>
            </a:pPr>
            <a:r>
              <a:rPr lang="en-US" dirty="0" smtClean="0"/>
              <a:t>Rinderpest virus DOES NOT cause disease in humans.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457" y="304400"/>
            <a:ext cx="2793744" cy="2037106"/>
          </a:xfrm>
          <a:prstGeom prst="rect">
            <a:avLst/>
          </a:prstGeom>
        </p:spPr>
      </p:pic>
      <p:sp>
        <p:nvSpPr>
          <p:cNvPr id="5" name="CuadroTexto 4"/>
          <p:cNvSpPr txBox="1"/>
          <p:nvPr/>
        </p:nvSpPr>
        <p:spPr>
          <a:xfrm>
            <a:off x="6112042" y="2598180"/>
            <a:ext cx="5005137" cy="3433652"/>
          </a:xfrm>
          <a:prstGeom prst="rect">
            <a:avLst/>
          </a:prstGeom>
          <a:noFill/>
          <a:ln>
            <a:solidFill>
              <a:schemeClr val="accent2"/>
            </a:solidFill>
          </a:ln>
        </p:spPr>
        <p:txBody>
          <a:bodyPr wrap="square" rtlCol="0">
            <a:spAutoFit/>
          </a:bodyPr>
          <a:lstStyle/>
          <a:p>
            <a:pPr marL="285750" indent="-285750" algn="just">
              <a:buFont typeface="Arial" panose="020B0604020202020204" pitchFamily="34" charset="0"/>
              <a:buChar char="•"/>
            </a:pPr>
            <a:r>
              <a:rPr lang="es-ES" b="1" dirty="0" err="1" smtClean="0"/>
              <a:t>Temperature</a:t>
            </a:r>
            <a:r>
              <a:rPr lang="es-ES" dirty="0" smtClean="0"/>
              <a:t>: </a:t>
            </a:r>
            <a:r>
              <a:rPr lang="es-ES" dirty="0" err="1" smtClean="0"/>
              <a:t>small</a:t>
            </a:r>
            <a:r>
              <a:rPr lang="es-ES" dirty="0" smtClean="0"/>
              <a:t> </a:t>
            </a:r>
            <a:r>
              <a:rPr lang="es-ES" dirty="0" err="1" smtClean="0"/>
              <a:t>amounts</a:t>
            </a:r>
            <a:r>
              <a:rPr lang="es-ES" dirty="0" smtClean="0"/>
              <a:t> of virus </a:t>
            </a:r>
            <a:r>
              <a:rPr lang="es-ES" dirty="0" err="1" smtClean="0"/>
              <a:t>resist</a:t>
            </a:r>
            <a:r>
              <a:rPr lang="es-ES" dirty="0" smtClean="0"/>
              <a:t> 56ºC/60 minutes </a:t>
            </a:r>
            <a:r>
              <a:rPr lang="es-ES" dirty="0" err="1" smtClean="0"/>
              <a:t>or</a:t>
            </a:r>
            <a:r>
              <a:rPr lang="es-ES" dirty="0" smtClean="0"/>
              <a:t> 60ºC/30 minutes. </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b="1" dirty="0" smtClean="0"/>
              <a:t>pH</a:t>
            </a:r>
            <a:r>
              <a:rPr lang="es-ES" dirty="0" smtClean="0"/>
              <a:t>: </a:t>
            </a:r>
            <a:r>
              <a:rPr lang="es-ES" dirty="0" err="1" smtClean="0"/>
              <a:t>stable</a:t>
            </a:r>
            <a:r>
              <a:rPr lang="es-ES" dirty="0" smtClean="0"/>
              <a:t> </a:t>
            </a:r>
            <a:r>
              <a:rPr lang="es-ES" dirty="0" err="1" smtClean="0"/>
              <a:t>between</a:t>
            </a:r>
            <a:r>
              <a:rPr lang="es-ES" dirty="0" smtClean="0"/>
              <a:t> pH 4 and pH 10.</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Susceptible to </a:t>
            </a:r>
            <a:r>
              <a:rPr lang="es-ES" dirty="0" err="1" smtClean="0"/>
              <a:t>lipid</a:t>
            </a:r>
            <a:r>
              <a:rPr lang="es-ES" dirty="0" smtClean="0"/>
              <a:t> </a:t>
            </a:r>
            <a:r>
              <a:rPr lang="es-ES" dirty="0" err="1" smtClean="0"/>
              <a:t>solvents</a:t>
            </a:r>
            <a:r>
              <a:rPr lang="es-ES" dirty="0" smtClean="0"/>
              <a:t> and </a:t>
            </a:r>
            <a:r>
              <a:rPr lang="es-ES" dirty="0" err="1" smtClean="0"/>
              <a:t>most</a:t>
            </a:r>
            <a:r>
              <a:rPr lang="es-ES" dirty="0" smtClean="0"/>
              <a:t> </a:t>
            </a:r>
            <a:r>
              <a:rPr lang="es-ES" dirty="0" err="1" smtClean="0"/>
              <a:t>commmon</a:t>
            </a:r>
            <a:r>
              <a:rPr lang="es-ES" dirty="0" smtClean="0"/>
              <a:t> </a:t>
            </a:r>
            <a:r>
              <a:rPr lang="es-ES" dirty="0" err="1" smtClean="0"/>
              <a:t>disinfectants</a:t>
            </a:r>
            <a:r>
              <a:rPr lang="es-ES" dirty="0" smtClean="0"/>
              <a:t>. </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err="1" smtClean="0"/>
              <a:t>Quickly</a:t>
            </a:r>
            <a:r>
              <a:rPr lang="es-ES" dirty="0" smtClean="0"/>
              <a:t> </a:t>
            </a:r>
            <a:r>
              <a:rPr lang="es-ES" dirty="0" err="1" smtClean="0"/>
              <a:t>inactivated</a:t>
            </a:r>
            <a:r>
              <a:rPr lang="es-ES" dirty="0" smtClean="0"/>
              <a:t> in </a:t>
            </a:r>
            <a:r>
              <a:rPr lang="es-ES" dirty="0" err="1" smtClean="0"/>
              <a:t>environment</a:t>
            </a:r>
            <a:r>
              <a:rPr lang="es-ES" dirty="0" smtClean="0"/>
              <a:t> as RPV </a:t>
            </a:r>
            <a:r>
              <a:rPr lang="es-ES" dirty="0" err="1" smtClean="0"/>
              <a:t>is</a:t>
            </a:r>
            <a:r>
              <a:rPr lang="es-ES" dirty="0" smtClean="0"/>
              <a:t> </a:t>
            </a:r>
            <a:r>
              <a:rPr lang="es-ES" dirty="0" err="1" smtClean="0"/>
              <a:t>sensitive</a:t>
            </a:r>
            <a:r>
              <a:rPr lang="es-ES" dirty="0" smtClean="0"/>
              <a:t> to light, </a:t>
            </a:r>
            <a:r>
              <a:rPr lang="es-ES" dirty="0" err="1" smtClean="0"/>
              <a:t>drying</a:t>
            </a:r>
            <a:r>
              <a:rPr lang="es-ES" dirty="0" smtClean="0"/>
              <a:t> and UV </a:t>
            </a:r>
            <a:r>
              <a:rPr lang="es-ES" dirty="0" err="1" smtClean="0"/>
              <a:t>radiation</a:t>
            </a:r>
            <a:r>
              <a:rPr lang="es-ES" dirty="0" smtClean="0"/>
              <a:t>. Can </a:t>
            </a:r>
            <a:r>
              <a:rPr lang="es-ES" dirty="0" err="1" smtClean="0"/>
              <a:t>remain</a:t>
            </a:r>
            <a:r>
              <a:rPr lang="es-ES" dirty="0" smtClean="0"/>
              <a:t> viable </a:t>
            </a:r>
            <a:r>
              <a:rPr lang="es-ES" dirty="0" err="1" smtClean="0"/>
              <a:t>for</a:t>
            </a:r>
            <a:r>
              <a:rPr lang="es-ES" dirty="0" smtClean="0"/>
              <a:t> </a:t>
            </a:r>
            <a:r>
              <a:rPr lang="es-ES" dirty="0" err="1" smtClean="0"/>
              <a:t>long</a:t>
            </a:r>
            <a:r>
              <a:rPr lang="es-ES" dirty="0" smtClean="0"/>
              <a:t> </a:t>
            </a:r>
            <a:r>
              <a:rPr lang="es-ES" dirty="0" err="1" smtClean="0"/>
              <a:t>periods</a:t>
            </a:r>
            <a:r>
              <a:rPr lang="es-ES" dirty="0" smtClean="0"/>
              <a:t> in </a:t>
            </a:r>
            <a:r>
              <a:rPr lang="es-ES" dirty="0" err="1" smtClean="0"/>
              <a:t>chilled</a:t>
            </a:r>
            <a:r>
              <a:rPr lang="es-ES" dirty="0" smtClean="0"/>
              <a:t> </a:t>
            </a:r>
            <a:r>
              <a:rPr lang="es-ES" dirty="0" err="1" smtClean="0"/>
              <a:t>or</a:t>
            </a:r>
            <a:r>
              <a:rPr lang="es-ES" dirty="0" smtClean="0"/>
              <a:t> </a:t>
            </a:r>
            <a:r>
              <a:rPr lang="es-ES" dirty="0" err="1" smtClean="0"/>
              <a:t>frozen</a:t>
            </a:r>
            <a:r>
              <a:rPr lang="es-ES" dirty="0" smtClean="0"/>
              <a:t> </a:t>
            </a:r>
            <a:r>
              <a:rPr lang="es-ES" dirty="0" err="1" smtClean="0"/>
              <a:t>tissues</a:t>
            </a:r>
            <a:r>
              <a:rPr lang="es-ES" dirty="0" smtClean="0"/>
              <a:t>. </a:t>
            </a:r>
            <a:endParaRPr lang="es-ES" dirty="0"/>
          </a:p>
        </p:txBody>
      </p:sp>
    </p:spTree>
    <p:extLst>
      <p:ext uri="{BB962C8B-B14F-4D97-AF65-F5344CB8AC3E}">
        <p14:creationId xmlns:p14="http://schemas.microsoft.com/office/powerpoint/2010/main" val="3220917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SPECIES AFFECTED</a:t>
            </a:r>
            <a:endParaRPr lang="es-ES" dirty="0"/>
          </a:p>
        </p:txBody>
      </p:sp>
      <p:sp>
        <p:nvSpPr>
          <p:cNvPr id="3" name="Marcador de contenido 2"/>
          <p:cNvSpPr>
            <a:spLocks noGrp="1"/>
          </p:cNvSpPr>
          <p:nvPr>
            <p:ph idx="1"/>
          </p:nvPr>
        </p:nvSpPr>
        <p:spPr>
          <a:xfrm>
            <a:off x="1024128" y="2436509"/>
            <a:ext cx="4919471" cy="2840789"/>
          </a:xfrm>
        </p:spPr>
        <p:txBody>
          <a:bodyPr>
            <a:normAutofit/>
          </a:bodyPr>
          <a:lstStyle/>
          <a:p>
            <a:pPr algn="just">
              <a:buFont typeface="Arial" panose="020B0604020202020204" pitchFamily="34" charset="0"/>
              <a:buChar char="•"/>
            </a:pPr>
            <a:r>
              <a:rPr lang="es-ES" dirty="0"/>
              <a:t> </a:t>
            </a:r>
            <a:r>
              <a:rPr lang="es-ES" dirty="0" err="1" smtClean="0"/>
              <a:t>Mainly</a:t>
            </a:r>
            <a:r>
              <a:rPr lang="es-ES" dirty="0" smtClean="0"/>
              <a:t> a </a:t>
            </a:r>
            <a:r>
              <a:rPr lang="es-ES" dirty="0" err="1" smtClean="0"/>
              <a:t>disease</a:t>
            </a:r>
            <a:r>
              <a:rPr lang="es-ES" dirty="0" smtClean="0"/>
              <a:t> of </a:t>
            </a:r>
            <a:r>
              <a:rPr lang="es-ES" dirty="0" err="1" smtClean="0"/>
              <a:t>cattle</a:t>
            </a:r>
            <a:r>
              <a:rPr lang="es-ES" dirty="0" smtClean="0"/>
              <a:t> and </a:t>
            </a:r>
            <a:r>
              <a:rPr lang="es-ES" dirty="0" err="1" smtClean="0"/>
              <a:t>domestic</a:t>
            </a:r>
            <a:r>
              <a:rPr lang="es-ES" dirty="0" smtClean="0"/>
              <a:t> </a:t>
            </a:r>
            <a:r>
              <a:rPr lang="es-ES" dirty="0" err="1" smtClean="0"/>
              <a:t>buffalo</a:t>
            </a:r>
            <a:r>
              <a:rPr lang="es-ES" dirty="0" smtClean="0"/>
              <a:t>, </a:t>
            </a:r>
            <a:r>
              <a:rPr lang="es-ES" dirty="0" err="1" smtClean="0"/>
              <a:t>including</a:t>
            </a:r>
            <a:r>
              <a:rPr lang="es-ES" dirty="0" smtClean="0"/>
              <a:t> wáter </a:t>
            </a:r>
            <a:r>
              <a:rPr lang="es-ES" dirty="0" err="1" smtClean="0"/>
              <a:t>buffalo</a:t>
            </a:r>
            <a:r>
              <a:rPr lang="es-ES" dirty="0" smtClean="0"/>
              <a:t>. </a:t>
            </a:r>
          </a:p>
          <a:p>
            <a:pPr algn="just">
              <a:buFont typeface="Arial" panose="020B0604020202020204" pitchFamily="34" charset="0"/>
              <a:buChar char="•"/>
            </a:pPr>
            <a:r>
              <a:rPr lang="es-ES" dirty="0"/>
              <a:t> </a:t>
            </a:r>
            <a:r>
              <a:rPr lang="es-ES" dirty="0" err="1" smtClean="0"/>
              <a:t>Most</a:t>
            </a:r>
            <a:r>
              <a:rPr lang="es-ES" dirty="0" smtClean="0"/>
              <a:t> </a:t>
            </a:r>
            <a:r>
              <a:rPr lang="es-ES" dirty="0" err="1" smtClean="0"/>
              <a:t>wildand</a:t>
            </a:r>
            <a:r>
              <a:rPr lang="es-ES" dirty="0" smtClean="0"/>
              <a:t> </a:t>
            </a:r>
            <a:r>
              <a:rPr lang="es-ES" dirty="0" err="1" smtClean="0"/>
              <a:t>domestic</a:t>
            </a:r>
            <a:r>
              <a:rPr lang="es-ES" dirty="0" smtClean="0"/>
              <a:t> </a:t>
            </a:r>
            <a:r>
              <a:rPr lang="es-ES" dirty="0" err="1" smtClean="0"/>
              <a:t>cloven-footed</a:t>
            </a:r>
            <a:r>
              <a:rPr lang="es-ES" dirty="0" smtClean="0"/>
              <a:t> </a:t>
            </a:r>
            <a:r>
              <a:rPr lang="es-ES" dirty="0" err="1" smtClean="0"/>
              <a:t>animals</a:t>
            </a:r>
            <a:r>
              <a:rPr lang="es-ES" dirty="0" smtClean="0"/>
              <a:t> can </a:t>
            </a:r>
            <a:r>
              <a:rPr lang="es-ES" dirty="0" err="1" smtClean="0"/>
              <a:t>become</a:t>
            </a:r>
            <a:r>
              <a:rPr lang="es-ES" dirty="0" smtClean="0"/>
              <a:t> </a:t>
            </a:r>
            <a:r>
              <a:rPr lang="es-ES" dirty="0" err="1" smtClean="0"/>
              <a:t>infected</a:t>
            </a:r>
            <a:r>
              <a:rPr lang="es-ES" dirty="0" smtClean="0"/>
              <a:t>. </a:t>
            </a:r>
          </a:p>
          <a:p>
            <a:pPr lvl="1" algn="just">
              <a:buFont typeface="Arial" panose="020B0604020202020204" pitchFamily="34" charset="0"/>
              <a:buChar char="•"/>
            </a:pPr>
            <a:r>
              <a:rPr lang="es-ES" dirty="0" err="1" smtClean="0"/>
              <a:t>Zebu</a:t>
            </a:r>
            <a:r>
              <a:rPr lang="es-ES" dirty="0" smtClean="0"/>
              <a:t>, </a:t>
            </a:r>
            <a:r>
              <a:rPr lang="es-ES" dirty="0" err="1" smtClean="0"/>
              <a:t>sheep</a:t>
            </a:r>
            <a:r>
              <a:rPr lang="es-ES" dirty="0" smtClean="0"/>
              <a:t> and </a:t>
            </a:r>
            <a:r>
              <a:rPr lang="es-ES" dirty="0" err="1" smtClean="0"/>
              <a:t>goats</a:t>
            </a:r>
            <a:r>
              <a:rPr lang="es-ES" dirty="0" smtClean="0"/>
              <a:t>, </a:t>
            </a:r>
            <a:r>
              <a:rPr lang="es-ES" dirty="0" err="1" smtClean="0"/>
              <a:t>pigs</a:t>
            </a:r>
            <a:r>
              <a:rPr lang="es-ES" dirty="0"/>
              <a:t> </a:t>
            </a:r>
            <a:r>
              <a:rPr lang="es-ES" dirty="0" smtClean="0"/>
              <a:t>and wild </a:t>
            </a:r>
            <a:r>
              <a:rPr lang="es-ES" dirty="0" err="1" smtClean="0"/>
              <a:t>ungulates</a:t>
            </a:r>
            <a:r>
              <a:rPr lang="es-ES" dirty="0" smtClean="0"/>
              <a:t> in </a:t>
            </a:r>
            <a:r>
              <a:rPr lang="es-ES" dirty="0" err="1" smtClean="0"/>
              <a:t>contact</a:t>
            </a:r>
            <a:r>
              <a:rPr lang="es-ES" dirty="0" smtClean="0"/>
              <a:t> </a:t>
            </a:r>
            <a:r>
              <a:rPr lang="es-ES" dirty="0" err="1" smtClean="0"/>
              <a:t>with</a:t>
            </a:r>
            <a:r>
              <a:rPr lang="es-ES" dirty="0" smtClean="0"/>
              <a:t> </a:t>
            </a:r>
            <a:r>
              <a:rPr lang="es-ES" dirty="0" err="1" smtClean="0"/>
              <a:t>cattle</a:t>
            </a:r>
            <a:r>
              <a:rPr lang="es-ES" dirty="0" smtClean="0"/>
              <a:t>. </a:t>
            </a: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063" y="2084832"/>
            <a:ext cx="4376206" cy="2919750"/>
          </a:xfrm>
          <a:prstGeom prst="rect">
            <a:avLst/>
          </a:prstGeom>
        </p:spPr>
      </p:pic>
    </p:spTree>
    <p:extLst>
      <p:ext uri="{BB962C8B-B14F-4D97-AF65-F5344CB8AC3E}">
        <p14:creationId xmlns:p14="http://schemas.microsoft.com/office/powerpoint/2010/main" val="3688903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TRANSMISSION</a:t>
            </a:r>
            <a:endParaRPr lang="es-ES" dirty="0"/>
          </a:p>
        </p:txBody>
      </p:sp>
      <p:sp>
        <p:nvSpPr>
          <p:cNvPr id="3" name="Marcador de contenido 2"/>
          <p:cNvSpPr>
            <a:spLocks noGrp="1"/>
          </p:cNvSpPr>
          <p:nvPr>
            <p:ph idx="1"/>
          </p:nvPr>
        </p:nvSpPr>
        <p:spPr>
          <a:xfrm>
            <a:off x="1024128" y="2245056"/>
            <a:ext cx="4544159" cy="2436125"/>
          </a:xfrm>
        </p:spPr>
        <p:txBody>
          <a:bodyPr>
            <a:normAutofit/>
          </a:bodyPr>
          <a:lstStyle/>
          <a:p>
            <a:pPr algn="just">
              <a:buFont typeface="Arial" panose="020B0604020202020204" pitchFamily="34" charset="0"/>
              <a:buChar char="•"/>
            </a:pPr>
            <a:r>
              <a:rPr lang="en-US" dirty="0" smtClean="0"/>
              <a:t> DIRECT CONTACT</a:t>
            </a:r>
          </a:p>
          <a:p>
            <a:pPr lvl="1" algn="just">
              <a:buFont typeface="Arial" panose="020B0604020202020204" pitchFamily="34" charset="0"/>
              <a:buChar char="•"/>
            </a:pPr>
            <a:r>
              <a:rPr lang="en-US" dirty="0" smtClean="0"/>
              <a:t>Nasal/ocular secretions</a:t>
            </a:r>
          </a:p>
          <a:p>
            <a:pPr lvl="1" algn="just">
              <a:buFont typeface="Arial" panose="020B0604020202020204" pitchFamily="34" charset="0"/>
              <a:buChar char="•"/>
            </a:pPr>
            <a:r>
              <a:rPr lang="en-US" dirty="0" smtClean="0"/>
              <a:t>Feces, urine, saliva and blood</a:t>
            </a:r>
          </a:p>
          <a:p>
            <a:pPr algn="just">
              <a:buFont typeface="Arial" panose="020B0604020202020204" pitchFamily="34" charset="0"/>
              <a:buChar char="•"/>
            </a:pPr>
            <a:r>
              <a:rPr lang="en-US" dirty="0" smtClean="0"/>
              <a:t> CONTAMINATED FOOD OR WATER</a:t>
            </a:r>
          </a:p>
          <a:p>
            <a:pPr algn="just">
              <a:buFont typeface="Arial" panose="020B0604020202020204" pitchFamily="34" charset="0"/>
              <a:buChar char="•"/>
            </a:pPr>
            <a:r>
              <a:rPr lang="en-US" dirty="0" smtClean="0"/>
              <a:t> INDIRECT CONTACT</a:t>
            </a:r>
          </a:p>
          <a:p>
            <a:pPr lvl="1" algn="just">
              <a:buFont typeface="Arial" panose="020B0604020202020204" pitchFamily="34" charset="0"/>
              <a:buChar char="•"/>
            </a:pPr>
            <a:r>
              <a:rPr lang="en-US" dirty="0" smtClean="0"/>
              <a:t>Fomites</a:t>
            </a:r>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573" y="1758104"/>
            <a:ext cx="5047693" cy="3360630"/>
          </a:xfrm>
          <a:prstGeom prst="rect">
            <a:avLst/>
          </a:prstGeom>
        </p:spPr>
      </p:pic>
    </p:spTree>
    <p:extLst>
      <p:ext uri="{BB962C8B-B14F-4D97-AF65-F5344CB8AC3E}">
        <p14:creationId xmlns:p14="http://schemas.microsoft.com/office/powerpoint/2010/main" val="2678702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28594" y="866634"/>
            <a:ext cx="10453639" cy="3309581"/>
          </a:xfrm>
          <a:ln>
            <a:solidFill>
              <a:schemeClr val="accent2"/>
            </a:solidFill>
          </a:ln>
        </p:spPr>
        <p:txBody>
          <a:bodyPr>
            <a:normAutofit/>
          </a:bodyPr>
          <a:lstStyle/>
          <a:p>
            <a:pPr algn="just">
              <a:buFont typeface="Arial" panose="020B0604020202020204" pitchFamily="34" charset="0"/>
              <a:buChar char="•"/>
            </a:pPr>
            <a:r>
              <a:rPr lang="en-US" dirty="0" smtClean="0"/>
              <a:t> Infected </a:t>
            </a:r>
            <a:r>
              <a:rPr lang="en-US" dirty="0"/>
              <a:t>animals do not become carriers; the virus maintains itself by passing from animal to animal in a large, susceptible population. </a:t>
            </a:r>
          </a:p>
          <a:p>
            <a:pPr algn="just">
              <a:buFont typeface="Arial" panose="020B0604020202020204" pitchFamily="34" charset="0"/>
              <a:buChar char="•"/>
            </a:pPr>
            <a:r>
              <a:rPr lang="en-US" dirty="0" smtClean="0"/>
              <a:t> Vertical </a:t>
            </a:r>
            <a:r>
              <a:rPr lang="en-US" dirty="0"/>
              <a:t>transmission does not occur. </a:t>
            </a:r>
          </a:p>
          <a:p>
            <a:pPr algn="just">
              <a:buFont typeface="Arial" panose="020B0604020202020204" pitchFamily="34" charset="0"/>
              <a:buChar char="•"/>
            </a:pPr>
            <a:r>
              <a:rPr lang="en-US" dirty="0" smtClean="0"/>
              <a:t> Although </a:t>
            </a:r>
            <a:r>
              <a:rPr lang="en-US" dirty="0"/>
              <a:t>fomites can spread rinderpest virus, this virus is readily inactivated by sunlight and drying, and fomite-mediated transmission is relatively unimportant. </a:t>
            </a:r>
            <a:endParaRPr lang="en-US" dirty="0" smtClean="0"/>
          </a:p>
          <a:p>
            <a:pPr algn="just">
              <a:buFont typeface="Arial" panose="020B0604020202020204" pitchFamily="34" charset="0"/>
              <a:buChar char="•"/>
            </a:pPr>
            <a:r>
              <a:rPr lang="en-US" dirty="0" smtClean="0"/>
              <a:t> Because </a:t>
            </a:r>
            <a:r>
              <a:rPr lang="en-US" dirty="0"/>
              <a:t>rinderpest virus is inactivated quickly by autolysis and putrefaction, this virus is destroyed within 24 hours in carcasses; however, freezing or chilling of the carcass in some climates could slow these processes and allow the virus to survive longer. </a:t>
            </a:r>
            <a:endParaRPr lang="es-ES" dirty="0"/>
          </a:p>
          <a:p>
            <a:endParaRPr lang="es-E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435" y="4429196"/>
            <a:ext cx="4859955" cy="1725350"/>
          </a:xfrm>
          <a:prstGeom prst="rect">
            <a:avLst/>
          </a:prstGeom>
        </p:spPr>
      </p:pic>
    </p:spTree>
    <p:extLst>
      <p:ext uri="{BB962C8B-B14F-4D97-AF65-F5344CB8AC3E}">
        <p14:creationId xmlns:p14="http://schemas.microsoft.com/office/powerpoint/2010/main" val="425413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CLINICAL SIGNS</a:t>
            </a:r>
            <a:endParaRPr lang="es-ES" dirty="0"/>
          </a:p>
        </p:txBody>
      </p:sp>
      <p:sp>
        <p:nvSpPr>
          <p:cNvPr id="3" name="Marcador de contenido 2"/>
          <p:cNvSpPr>
            <a:spLocks noGrp="1"/>
          </p:cNvSpPr>
          <p:nvPr>
            <p:ph idx="1"/>
          </p:nvPr>
        </p:nvSpPr>
        <p:spPr>
          <a:xfrm>
            <a:off x="1024128" y="2286000"/>
            <a:ext cx="4475920" cy="3309582"/>
          </a:xfrm>
        </p:spPr>
        <p:txBody>
          <a:bodyPr>
            <a:normAutofit fontScale="70000" lnSpcReduction="20000"/>
          </a:bodyPr>
          <a:lstStyle/>
          <a:p>
            <a:pPr algn="just">
              <a:lnSpc>
                <a:spcPct val="120000"/>
              </a:lnSpc>
              <a:buFont typeface="Arial" panose="020B0604020202020204" pitchFamily="34" charset="0"/>
              <a:buChar char="•"/>
            </a:pPr>
            <a:r>
              <a:rPr lang="en-US" altLang="es-ES" sz="2400" dirty="0" smtClean="0">
                <a:latin typeface="Verdana" panose="020B0604030504040204" pitchFamily="34" charset="0"/>
                <a:ea typeface="Verdana" panose="020B0604030504040204" pitchFamily="34" charset="0"/>
              </a:rPr>
              <a:t> The </a:t>
            </a:r>
            <a:r>
              <a:rPr lang="en-US" altLang="es-ES" sz="2400" dirty="0">
                <a:latin typeface="Verdana" panose="020B0604030504040204" pitchFamily="34" charset="0"/>
                <a:ea typeface="Verdana" panose="020B0604030504040204" pitchFamily="34" charset="0"/>
              </a:rPr>
              <a:t>incubation period as well as clinical disease varies with the strain of virus, dosage, and route of exposure. </a:t>
            </a:r>
            <a:endParaRPr lang="en-US" altLang="es-ES" sz="2400" dirty="0" smtClean="0">
              <a:latin typeface="Verdana" panose="020B0604030504040204" pitchFamily="34" charset="0"/>
              <a:ea typeface="Verdana" panose="020B0604030504040204" pitchFamily="34" charset="0"/>
            </a:endParaRPr>
          </a:p>
          <a:p>
            <a:pPr algn="just">
              <a:lnSpc>
                <a:spcPct val="120000"/>
              </a:lnSpc>
              <a:buFont typeface="Arial" panose="020B0604020202020204" pitchFamily="34" charset="0"/>
              <a:buChar char="•"/>
            </a:pPr>
            <a:r>
              <a:rPr lang="en-US" altLang="es-ES" sz="2400" dirty="0" smtClean="0">
                <a:latin typeface="Verdana" panose="020B0604030504040204" pitchFamily="34" charset="0"/>
                <a:ea typeface="Verdana" panose="020B0604030504040204" pitchFamily="34" charset="0"/>
              </a:rPr>
              <a:t> Following </a:t>
            </a:r>
            <a:r>
              <a:rPr lang="en-US" altLang="es-ES" sz="2400" dirty="0">
                <a:latin typeface="Verdana" panose="020B0604030504040204" pitchFamily="34" charset="0"/>
                <a:ea typeface="Verdana" panose="020B0604030504040204" pitchFamily="34" charset="0"/>
              </a:rPr>
              <a:t>natural exposure, the incubation period ranges from 3 to 15 days but is usually 4 to 5 days. </a:t>
            </a:r>
            <a:endParaRPr lang="en-US" altLang="es-ES" sz="2400" dirty="0" smtClean="0">
              <a:latin typeface="Verdana" panose="020B0604030504040204" pitchFamily="34" charset="0"/>
              <a:ea typeface="Verdana" panose="020B0604030504040204" pitchFamily="34" charset="0"/>
            </a:endParaRPr>
          </a:p>
          <a:p>
            <a:pPr algn="just">
              <a:lnSpc>
                <a:spcPct val="120000"/>
              </a:lnSpc>
              <a:buFont typeface="Arial" panose="020B0604020202020204" pitchFamily="34" charset="0"/>
              <a:buChar char="•"/>
            </a:pPr>
            <a:r>
              <a:rPr lang="en-US" altLang="es-ES" sz="2400" dirty="0" smtClean="0">
                <a:latin typeface="Verdana" panose="020B0604030504040204" pitchFamily="34" charset="0"/>
                <a:ea typeface="Verdana" panose="020B0604030504040204" pitchFamily="34" charset="0"/>
              </a:rPr>
              <a:t> Clinically</a:t>
            </a:r>
            <a:r>
              <a:rPr lang="en-US" altLang="es-ES" sz="2400" dirty="0">
                <a:latin typeface="Verdana" panose="020B0604030504040204" pitchFamily="34" charset="0"/>
                <a:ea typeface="Verdana" panose="020B0604030504040204" pitchFamily="34" charset="0"/>
              </a:rPr>
              <a:t>, RPV can occur in four different forms: the classical form, the </a:t>
            </a:r>
            <a:r>
              <a:rPr lang="en-US" altLang="es-ES" sz="2400" dirty="0" err="1">
                <a:latin typeface="Verdana" panose="020B0604030504040204" pitchFamily="34" charset="0"/>
                <a:ea typeface="Verdana" panose="020B0604030504040204" pitchFamily="34" charset="0"/>
              </a:rPr>
              <a:t>peracute</a:t>
            </a:r>
            <a:r>
              <a:rPr lang="en-US" altLang="es-ES" sz="2400" dirty="0">
                <a:latin typeface="Verdana" panose="020B0604030504040204" pitchFamily="34" charset="0"/>
                <a:ea typeface="Verdana" panose="020B0604030504040204" pitchFamily="34" charset="0"/>
              </a:rPr>
              <a:t> form, the subacute form, and the atypical form. </a:t>
            </a:r>
            <a:endParaRPr lang="es-ES" sz="2400" dirty="0">
              <a:latin typeface="Verdana" panose="020B0604030504040204" pitchFamily="34" charset="0"/>
              <a:ea typeface="Verdana" panose="020B0604030504040204" pitchFamily="34" charset="0"/>
            </a:endParaRPr>
          </a:p>
        </p:txBody>
      </p:sp>
      <p:pic>
        <p:nvPicPr>
          <p:cNvPr id="4" name="Picture 10" descr="rindpst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332" y="2286000"/>
            <a:ext cx="4436077" cy="2874962"/>
          </a:xfrm>
          <a:prstGeom prst="rect">
            <a:avLst/>
          </a:prstGeom>
          <a:noFill/>
          <a:ln w="28575">
            <a:solidFill>
              <a:srgbClr val="F2D99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3406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emplate>Integral</Template>
  <TotalTime>252</TotalTime>
  <Words>1303</Words>
  <Application>Microsoft Office PowerPoint</Application>
  <PresentationFormat>Niestandardowy</PresentationFormat>
  <Paragraphs>144</Paragraphs>
  <Slides>23</Slides>
  <Notes>0</Notes>
  <HiddenSlides>0</HiddenSlides>
  <MMClips>0</MMClips>
  <ScaleCrop>false</ScaleCrop>
  <HeadingPairs>
    <vt:vector size="4" baseType="variant">
      <vt:variant>
        <vt:lpstr>Motyw</vt:lpstr>
      </vt:variant>
      <vt:variant>
        <vt:i4>1</vt:i4>
      </vt:variant>
      <vt:variant>
        <vt:lpstr>Tytuły slajdów</vt:lpstr>
      </vt:variant>
      <vt:variant>
        <vt:i4>23</vt:i4>
      </vt:variant>
    </vt:vector>
  </HeadingPairs>
  <TitlesOfParts>
    <vt:vector size="24" baseType="lpstr">
      <vt:lpstr>Integral</vt:lpstr>
      <vt:lpstr>PESTIS BOVINE, RINDERPEST (CATTLE PLAGUE)</vt:lpstr>
      <vt:lpstr>INDEX</vt:lpstr>
      <vt:lpstr>HISTORY</vt:lpstr>
      <vt:lpstr>ERRADICATION PROGRAMMES</vt:lpstr>
      <vt:lpstr>ETIOLOGY</vt:lpstr>
      <vt:lpstr>SPECIES AFFECTED</vt:lpstr>
      <vt:lpstr>TRANSMISSION</vt:lpstr>
      <vt:lpstr>Prezentacja programu PowerPoint</vt:lpstr>
      <vt:lpstr>CLINICAL SIGNS</vt:lpstr>
      <vt:lpstr>CLINICAL SIGNS</vt:lpstr>
      <vt:lpstr>Prezentacja programu PowerPoint</vt:lpstr>
      <vt:lpstr>POST MORTEM LESIONS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DIAGNOSIS</vt:lpstr>
      <vt:lpstr>TREATMENT</vt:lpstr>
      <vt:lpstr>PREVENTION</vt:lpstr>
      <vt:lpstr>BIBLIOGRAPHY</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PESTIS BOVINE (CATTLE PLAGUE)</dc:title>
  <dc:creator>Ele PM</dc:creator>
  <cp:lastModifiedBy>DIG-13</cp:lastModifiedBy>
  <cp:revision>27</cp:revision>
  <dcterms:created xsi:type="dcterms:W3CDTF">2019-01-08T16:28:31Z</dcterms:created>
  <dcterms:modified xsi:type="dcterms:W3CDTF">2021-04-23T09:57:27Z</dcterms:modified>
</cp:coreProperties>
</file>