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57" r:id="rId2"/>
    <p:sldId id="258" r:id="rId3"/>
    <p:sldId id="262" r:id="rId4"/>
    <p:sldId id="259" r:id="rId5"/>
    <p:sldId id="260" r:id="rId6"/>
    <p:sldId id="261" r:id="rId7"/>
    <p:sldId id="263" r:id="rId8"/>
    <p:sldId id="264" r:id="rId9"/>
    <p:sldId id="265" r:id="rId10"/>
    <p:sldId id="266" r:id="rId11"/>
    <p:sldId id="270" r:id="rId12"/>
    <p:sldId id="267" r:id="rId13"/>
    <p:sldId id="272" r:id="rId14"/>
    <p:sldId id="276" r:id="rId15"/>
    <p:sldId id="274" r:id="rId16"/>
    <p:sldId id="275" r:id="rId17"/>
    <p:sldId id="271" r:id="rId18"/>
    <p:sldId id="268" r:id="rId19"/>
    <p:sldId id="269"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9"/>
    <p:restoredTop sz="90308" autoAdjust="0"/>
  </p:normalViewPr>
  <p:slideViewPr>
    <p:cSldViewPr>
      <p:cViewPr varScale="1">
        <p:scale>
          <a:sx n="105" d="100"/>
          <a:sy n="105" d="100"/>
        </p:scale>
        <p:origin x="-20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9B23B-4F4F-4F4B-8516-25426C6024E8}" type="datetimeFigureOut">
              <a:rPr lang="it-IT" smtClean="0"/>
              <a:t>17/05/2021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0D84A1-22D2-400A-8B32-FB3637D54E4A}" type="slidenum">
              <a:rPr lang="it-IT" smtClean="0"/>
              <a:t>‹#›</a:t>
            </a:fld>
            <a:endParaRPr lang="it-IT"/>
          </a:p>
        </p:txBody>
      </p:sp>
    </p:spTree>
    <p:extLst>
      <p:ext uri="{BB962C8B-B14F-4D97-AF65-F5344CB8AC3E}">
        <p14:creationId xmlns:p14="http://schemas.microsoft.com/office/powerpoint/2010/main" val="129039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virus enters orally or through the nasal route. If it enters through the nasal route (in an individual without prior contact with the virus), the virus reaches the tonsils, where it multiplies, then passing through the lymphatic system to the retropharyngeal lymph nodes. It can pass from the lymph nodes to the blood, infecting the </a:t>
            </a:r>
            <a:r>
              <a:rPr lang="en-US" dirty="0" err="1" smtClean="0"/>
              <a:t>monocytes</a:t>
            </a:r>
            <a:r>
              <a:rPr lang="en-US" dirty="0" smtClean="0"/>
              <a:t>, thus distributing throughout the organism, where two areas stand out: lung or in the uterus of a pregnant female. It can also replicate in the epithelial tissue of the pharynx and larynx.</a:t>
            </a:r>
            <a:br>
              <a:rPr lang="en-US" dirty="0" smtClean="0"/>
            </a:br>
            <a:r>
              <a:rPr lang="en-US" dirty="0" smtClean="0"/>
              <a:t/>
            </a:r>
            <a:br>
              <a:rPr lang="en-US" dirty="0" smtClean="0"/>
            </a:br>
            <a:r>
              <a:rPr lang="en-US" dirty="0" smtClean="0"/>
              <a:t>It can cause disease both </a:t>
            </a:r>
            <a:r>
              <a:rPr lang="en-US" dirty="0" err="1" smtClean="0"/>
              <a:t>respiratoryly</a:t>
            </a:r>
            <a:r>
              <a:rPr lang="en-US" dirty="0" smtClean="0"/>
              <a:t> and reproductively.</a:t>
            </a:r>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and is located in attached glands (prostate) producing alteration of the spermatic quality (altering the </a:t>
            </a:r>
            <a:r>
              <a:rPr lang="en-US" dirty="0" err="1" smtClean="0"/>
              <a:t>acrosome</a:t>
            </a:r>
            <a:r>
              <a:rPr lang="en-US" dirty="0" smtClean="0"/>
              <a:t>) and abnormal forms, distal </a:t>
            </a:r>
            <a:r>
              <a:rPr lang="en-US" dirty="0" err="1" smtClean="0"/>
              <a:t>cytoplasmic</a:t>
            </a:r>
            <a:r>
              <a:rPr lang="en-US" dirty="0" smtClean="0"/>
              <a:t> drops, etc.</a:t>
            </a:r>
            <a:br>
              <a:rPr lang="en-US" dirty="0" smtClean="0"/>
            </a:br>
            <a:r>
              <a:rPr lang="en-US" dirty="0" smtClean="0"/>
              <a:t/>
            </a:r>
            <a:br>
              <a:rPr lang="en-US" dirty="0" smtClean="0"/>
            </a:br>
            <a:r>
              <a:rPr lang="en-US" dirty="0" smtClean="0"/>
              <a:t>If it were natural, the virus is transmitted via semen, giving acyclic repetitions (due to the infection of the female) or cyclic repetitions (by not fertilizing the female, by AI).</a:t>
            </a:r>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kern="1200" baseline="0" dirty="0" err="1" smtClean="0">
                <a:solidFill>
                  <a:schemeClr val="tx1"/>
                </a:solidFill>
                <a:latin typeface="+mn-lt"/>
                <a:ea typeface="+mn-ea"/>
                <a:cs typeface="+mn-cs"/>
              </a:rPr>
              <a:t>Gross</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lesions</a:t>
            </a:r>
            <a:endParaRPr lang="it-IT"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PRRS virus produces a </a:t>
            </a:r>
            <a:r>
              <a:rPr lang="en-US" sz="1200" kern="1200" baseline="0" dirty="0" err="1" smtClean="0">
                <a:solidFill>
                  <a:schemeClr val="tx1"/>
                </a:solidFill>
                <a:latin typeface="+mn-lt"/>
                <a:ea typeface="+mn-ea"/>
                <a:cs typeface="+mn-cs"/>
              </a:rPr>
              <a:t>multisystemic</a:t>
            </a:r>
            <a:r>
              <a:rPr lang="en-US" sz="1200" kern="1200" baseline="0" dirty="0" smtClean="0">
                <a:solidFill>
                  <a:schemeClr val="tx1"/>
                </a:solidFill>
                <a:latin typeface="+mn-lt"/>
                <a:ea typeface="+mn-ea"/>
                <a:cs typeface="+mn-cs"/>
              </a:rPr>
              <a:t> infection in pigs, but gross lesions are usually only observed in</a:t>
            </a:r>
          </a:p>
          <a:p>
            <a:r>
              <a:rPr lang="en-US" sz="1200" kern="1200" baseline="0" dirty="0" smtClean="0">
                <a:solidFill>
                  <a:schemeClr val="tx1"/>
                </a:solidFill>
                <a:latin typeface="+mn-lt"/>
                <a:ea typeface="+mn-ea"/>
                <a:cs typeface="+mn-cs"/>
              </a:rPr>
              <a:t>respiratory and lymphoid tissues. Both gross and microscopic lesions are most marked in neonatal and young</a:t>
            </a:r>
          </a:p>
          <a:p>
            <a:r>
              <a:rPr lang="en-US" sz="1200" kern="1200" baseline="0" dirty="0" smtClean="0">
                <a:solidFill>
                  <a:schemeClr val="tx1"/>
                </a:solidFill>
                <a:latin typeface="+mn-lt"/>
                <a:ea typeface="+mn-ea"/>
                <a:cs typeface="+mn-cs"/>
              </a:rPr>
              <a:t>weaned pigs. The gross pathology observed after uncomplicated infection of PRRS virus in finishing pigs may</a:t>
            </a:r>
          </a:p>
          <a:p>
            <a:r>
              <a:rPr lang="en-US" sz="1200" kern="1200" baseline="0" dirty="0" smtClean="0">
                <a:solidFill>
                  <a:schemeClr val="tx1"/>
                </a:solidFill>
                <a:latin typeface="+mn-lt"/>
                <a:ea typeface="+mn-ea"/>
                <a:cs typeface="+mn-cs"/>
              </a:rPr>
              <a:t>be anything from severe to unremarkable.</a:t>
            </a:r>
          </a:p>
          <a:p>
            <a:r>
              <a:rPr lang="en-US" sz="1200" kern="1200" baseline="0" dirty="0" smtClean="0">
                <a:solidFill>
                  <a:schemeClr val="tx1"/>
                </a:solidFill>
                <a:latin typeface="+mn-lt"/>
                <a:ea typeface="+mn-ea"/>
                <a:cs typeface="+mn-cs"/>
              </a:rPr>
              <a:t>In severe disease, lungs are mottled, tan and red, and fail to collapse; the </a:t>
            </a:r>
            <a:r>
              <a:rPr lang="en-US" sz="1200" kern="1200" baseline="0" dirty="0" err="1" smtClean="0">
                <a:solidFill>
                  <a:schemeClr val="tx1"/>
                </a:solidFill>
                <a:latin typeface="+mn-lt"/>
                <a:ea typeface="+mn-ea"/>
                <a:cs typeface="+mn-cs"/>
              </a:rPr>
              <a:t>cranioventral</a:t>
            </a:r>
            <a:r>
              <a:rPr lang="en-US" sz="1200" kern="1200" baseline="0" dirty="0" smtClean="0">
                <a:solidFill>
                  <a:schemeClr val="tx1"/>
                </a:solidFill>
                <a:latin typeface="+mn-lt"/>
                <a:ea typeface="+mn-ea"/>
                <a:cs typeface="+mn-cs"/>
              </a:rPr>
              <a:t> lobes are most affected.</a:t>
            </a:r>
          </a:p>
          <a:p>
            <a:r>
              <a:rPr lang="en-US" sz="1200" kern="1200" baseline="0" dirty="0" smtClean="0">
                <a:solidFill>
                  <a:schemeClr val="tx1"/>
                </a:solidFill>
                <a:latin typeface="+mn-lt"/>
                <a:ea typeface="+mn-ea"/>
                <a:cs typeface="+mn-cs"/>
              </a:rPr>
              <a:t>Lymph nodes are moderately to severely enlarged and tan in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and, for some strains of virus, may be</a:t>
            </a:r>
          </a:p>
          <a:p>
            <a:r>
              <a:rPr lang="en-US" sz="1200" kern="1200" baseline="0" dirty="0" err="1" smtClean="0">
                <a:solidFill>
                  <a:schemeClr val="tx1"/>
                </a:solidFill>
                <a:latin typeface="+mn-lt"/>
                <a:ea typeface="+mn-ea"/>
                <a:cs typeface="+mn-cs"/>
              </a:rPr>
              <a:t>haemorrhagic</a:t>
            </a:r>
            <a:r>
              <a:rPr lang="en-US" sz="1200" kern="1200" baseline="0" dirty="0" smtClean="0">
                <a:solidFill>
                  <a:schemeClr val="tx1"/>
                </a:solidFill>
                <a:latin typeface="+mn-lt"/>
                <a:ea typeface="+mn-ea"/>
                <a:cs typeface="+mn-cs"/>
              </a:rPr>
              <a:t>. Under field conditions, most PRRS virus infected pigs are co-infected with one or more</a:t>
            </a:r>
          </a:p>
          <a:p>
            <a:r>
              <a:rPr lang="en-US" sz="1200" kern="1200" baseline="0" dirty="0" smtClean="0">
                <a:solidFill>
                  <a:schemeClr val="tx1"/>
                </a:solidFill>
                <a:latin typeface="+mn-lt"/>
                <a:ea typeface="+mn-ea"/>
                <a:cs typeface="+mn-cs"/>
              </a:rPr>
              <a:t>pathogens, which complicates the diagnosis of PRRS based on pathology.</a:t>
            </a:r>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10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and is located in attached glands (prostate) producing alteration of the spermatic quality (altering the </a:t>
            </a:r>
            <a:r>
              <a:rPr lang="en-US" dirty="0" err="1" smtClean="0"/>
              <a:t>acrosome</a:t>
            </a:r>
            <a:r>
              <a:rPr lang="en-US" dirty="0" smtClean="0"/>
              <a:t>) and abnormal forms, distal </a:t>
            </a:r>
            <a:r>
              <a:rPr lang="en-US" dirty="0" err="1" smtClean="0"/>
              <a:t>cytoplasmic</a:t>
            </a:r>
            <a:r>
              <a:rPr lang="en-US" dirty="0" smtClean="0"/>
              <a:t> drops, etc.</a:t>
            </a:r>
            <a:br>
              <a:rPr lang="en-US" dirty="0" smtClean="0"/>
            </a:br>
            <a:r>
              <a:rPr lang="en-US" dirty="0" smtClean="0"/>
              <a:t/>
            </a:r>
            <a:br>
              <a:rPr lang="en-US" dirty="0" smtClean="0"/>
            </a:br>
            <a:r>
              <a:rPr lang="en-US" dirty="0" smtClean="0"/>
              <a:t>If it were natural, the virus is transmitted via semen, giving acyclic repetitions (due to the infection of the female) or cyclic repetitions (by not fertilizing the female, by AI).</a:t>
            </a:r>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13</a:t>
            </a:fld>
            <a:endParaRPr lang="it-IT"/>
          </a:p>
        </p:txBody>
      </p:sp>
    </p:spTree>
    <p:extLst>
      <p:ext uri="{BB962C8B-B14F-4D97-AF65-F5344CB8AC3E}">
        <p14:creationId xmlns:p14="http://schemas.microsoft.com/office/powerpoint/2010/main" val="67223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kern="1200" baseline="0" dirty="0" err="1" smtClean="0">
                <a:solidFill>
                  <a:schemeClr val="tx1"/>
                </a:solidFill>
                <a:latin typeface="+mn-lt"/>
                <a:ea typeface="+mn-ea"/>
                <a:cs typeface="+mn-cs"/>
              </a:rPr>
              <a:t>Gross</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lesions</a:t>
            </a:r>
            <a:endParaRPr lang="it-IT"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PRRS virus produces a </a:t>
            </a:r>
            <a:r>
              <a:rPr lang="en-US" sz="1200" kern="1200" baseline="0" dirty="0" err="1" smtClean="0">
                <a:solidFill>
                  <a:schemeClr val="tx1"/>
                </a:solidFill>
                <a:latin typeface="+mn-lt"/>
                <a:ea typeface="+mn-ea"/>
                <a:cs typeface="+mn-cs"/>
              </a:rPr>
              <a:t>multisystemic</a:t>
            </a:r>
            <a:r>
              <a:rPr lang="en-US" sz="1200" kern="1200" baseline="0" dirty="0" smtClean="0">
                <a:solidFill>
                  <a:schemeClr val="tx1"/>
                </a:solidFill>
                <a:latin typeface="+mn-lt"/>
                <a:ea typeface="+mn-ea"/>
                <a:cs typeface="+mn-cs"/>
              </a:rPr>
              <a:t> infection in pigs, but gross lesions are usually only observed in</a:t>
            </a:r>
          </a:p>
          <a:p>
            <a:r>
              <a:rPr lang="en-US" sz="1200" kern="1200" baseline="0" dirty="0" smtClean="0">
                <a:solidFill>
                  <a:schemeClr val="tx1"/>
                </a:solidFill>
                <a:latin typeface="+mn-lt"/>
                <a:ea typeface="+mn-ea"/>
                <a:cs typeface="+mn-cs"/>
              </a:rPr>
              <a:t>respiratory and lymphoid tissues. Both gross and microscopic lesions are most marked in neonatal and young</a:t>
            </a:r>
          </a:p>
          <a:p>
            <a:r>
              <a:rPr lang="en-US" sz="1200" kern="1200" baseline="0" dirty="0" smtClean="0">
                <a:solidFill>
                  <a:schemeClr val="tx1"/>
                </a:solidFill>
                <a:latin typeface="+mn-lt"/>
                <a:ea typeface="+mn-ea"/>
                <a:cs typeface="+mn-cs"/>
              </a:rPr>
              <a:t>weaned pigs. The gross pathology observed after uncomplicated infection of PRRS virus in finishing pigs may</a:t>
            </a:r>
          </a:p>
          <a:p>
            <a:r>
              <a:rPr lang="en-US" sz="1200" kern="1200" baseline="0" dirty="0" smtClean="0">
                <a:solidFill>
                  <a:schemeClr val="tx1"/>
                </a:solidFill>
                <a:latin typeface="+mn-lt"/>
                <a:ea typeface="+mn-ea"/>
                <a:cs typeface="+mn-cs"/>
              </a:rPr>
              <a:t>be anything from severe to unremarkable.</a:t>
            </a:r>
          </a:p>
          <a:p>
            <a:r>
              <a:rPr lang="en-US" sz="1200" kern="1200" baseline="0" dirty="0" smtClean="0">
                <a:solidFill>
                  <a:schemeClr val="tx1"/>
                </a:solidFill>
                <a:latin typeface="+mn-lt"/>
                <a:ea typeface="+mn-ea"/>
                <a:cs typeface="+mn-cs"/>
              </a:rPr>
              <a:t>In severe disease, lungs are mottled, tan and red, and fail to collapse; the </a:t>
            </a:r>
            <a:r>
              <a:rPr lang="en-US" sz="1200" kern="1200" baseline="0" dirty="0" err="1" smtClean="0">
                <a:solidFill>
                  <a:schemeClr val="tx1"/>
                </a:solidFill>
                <a:latin typeface="+mn-lt"/>
                <a:ea typeface="+mn-ea"/>
                <a:cs typeface="+mn-cs"/>
              </a:rPr>
              <a:t>cranioventral</a:t>
            </a:r>
            <a:r>
              <a:rPr lang="en-US" sz="1200" kern="1200" baseline="0" dirty="0" smtClean="0">
                <a:solidFill>
                  <a:schemeClr val="tx1"/>
                </a:solidFill>
                <a:latin typeface="+mn-lt"/>
                <a:ea typeface="+mn-ea"/>
                <a:cs typeface="+mn-cs"/>
              </a:rPr>
              <a:t> lobes are most affected.</a:t>
            </a:r>
          </a:p>
          <a:p>
            <a:r>
              <a:rPr lang="en-US" sz="1200" kern="1200" baseline="0" dirty="0" smtClean="0">
                <a:solidFill>
                  <a:schemeClr val="tx1"/>
                </a:solidFill>
                <a:latin typeface="+mn-lt"/>
                <a:ea typeface="+mn-ea"/>
                <a:cs typeface="+mn-cs"/>
              </a:rPr>
              <a:t>Lymph nodes are moderately to severely enlarged and tan in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and, for some strains of virus, may be</a:t>
            </a:r>
          </a:p>
          <a:p>
            <a:r>
              <a:rPr lang="en-US" sz="1200" kern="1200" baseline="0" dirty="0" err="1" smtClean="0">
                <a:solidFill>
                  <a:schemeClr val="tx1"/>
                </a:solidFill>
                <a:latin typeface="+mn-lt"/>
                <a:ea typeface="+mn-ea"/>
                <a:cs typeface="+mn-cs"/>
              </a:rPr>
              <a:t>haemorrhagic</a:t>
            </a:r>
            <a:r>
              <a:rPr lang="en-US" sz="1200" kern="1200" baseline="0" dirty="0" smtClean="0">
                <a:solidFill>
                  <a:schemeClr val="tx1"/>
                </a:solidFill>
                <a:latin typeface="+mn-lt"/>
                <a:ea typeface="+mn-ea"/>
                <a:cs typeface="+mn-cs"/>
              </a:rPr>
              <a:t>. Under field conditions, most PRRS virus infected pigs are co-infected with one or more</a:t>
            </a:r>
          </a:p>
          <a:p>
            <a:r>
              <a:rPr lang="en-US" sz="1200" kern="1200" baseline="0" dirty="0" smtClean="0">
                <a:solidFill>
                  <a:schemeClr val="tx1"/>
                </a:solidFill>
                <a:latin typeface="+mn-lt"/>
                <a:ea typeface="+mn-ea"/>
                <a:cs typeface="+mn-cs"/>
              </a:rPr>
              <a:t>pathogens, which complicates the diagnosis of PRRS based on pathology.</a:t>
            </a:r>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15</a:t>
            </a:fld>
            <a:endParaRPr lang="it-IT"/>
          </a:p>
        </p:txBody>
      </p:sp>
    </p:spTree>
    <p:extLst>
      <p:ext uri="{BB962C8B-B14F-4D97-AF65-F5344CB8AC3E}">
        <p14:creationId xmlns:p14="http://schemas.microsoft.com/office/powerpoint/2010/main" val="90371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err="1" smtClean="0"/>
              <a:t>IgM</a:t>
            </a:r>
            <a:r>
              <a:rPr lang="en-US" dirty="0" smtClean="0"/>
              <a:t> can be detected within 7 days of infection and </a:t>
            </a:r>
            <a:r>
              <a:rPr lang="en-US" dirty="0" err="1" smtClean="0"/>
              <a:t>IgG</a:t>
            </a:r>
            <a:r>
              <a:rPr lang="en-US" dirty="0" smtClean="0"/>
              <a:t> can be detected within 14 days. </a:t>
            </a:r>
            <a:r>
              <a:rPr lang="en-US" dirty="0" err="1" smtClean="0"/>
              <a:t>Humoral</a:t>
            </a:r>
            <a:endParaRPr lang="en-US" dirty="0" smtClean="0"/>
          </a:p>
          <a:p>
            <a:r>
              <a:rPr lang="en-US" dirty="0" smtClean="0"/>
              <a:t>antibody </a:t>
            </a:r>
            <a:r>
              <a:rPr lang="en-US" dirty="0" err="1" smtClean="0"/>
              <a:t>titres</a:t>
            </a:r>
            <a:r>
              <a:rPr lang="en-US" dirty="0" smtClean="0"/>
              <a:t> reach a maximum about 5–6 weeks after infection. Antibody can be detected by ELISA</a:t>
            </a:r>
          </a:p>
          <a:p>
            <a:r>
              <a:rPr lang="en-US" dirty="0" smtClean="0"/>
              <a:t>and by the indirect staining of pre-prepared </a:t>
            </a:r>
            <a:r>
              <a:rPr lang="en-US" dirty="0" err="1" smtClean="0"/>
              <a:t>monolayers</a:t>
            </a:r>
            <a:r>
              <a:rPr lang="en-US" dirty="0" smtClean="0"/>
              <a:t> of infected cells (IPMA and IFA). Antibody</a:t>
            </a:r>
          </a:p>
          <a:p>
            <a:r>
              <a:rPr lang="en-US" dirty="0" smtClean="0"/>
              <a:t>levels can drop quite quickly in the absence of circulating virus.</a:t>
            </a:r>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17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D0D84A1-22D2-400A-8B32-FB3637D54E4A}" type="slidenum">
              <a:rPr lang="it-IT" smtClean="0"/>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B007B441-5312-499D-93C3-6E37886527FA}" type="slidenum">
              <a:rPr lang="it-IT" smtClean="0"/>
              <a:pPr/>
              <a:t>‹#›</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17/05/2021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B6055F8-1D02-4417-9241-55C834FD9970}" type="datetimeFigureOut">
              <a:rPr lang="it-IT" smtClean="0"/>
              <a:pPr/>
              <a:t>17/05/2021</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007B441-5312-499D-93C3-6E37886527FA}" type="slidenum">
              <a:rPr lang="it-IT" smtClean="0"/>
              <a:pPr/>
              <a:t>‹#›</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500042"/>
            <a:ext cx="7500990" cy="3857652"/>
          </a:xfrm>
        </p:spPr>
        <p:txBody>
          <a:bodyPr>
            <a:noAutofit/>
          </a:bodyPr>
          <a:lstStyle/>
          <a:p>
            <a:pPr algn="ctr"/>
            <a:r>
              <a:rPr lang="it-IT" sz="4800" dirty="0" smtClean="0"/>
              <a:t>Porcine </a:t>
            </a:r>
            <a:br>
              <a:rPr lang="it-IT" sz="4800" dirty="0" smtClean="0"/>
            </a:br>
            <a:r>
              <a:rPr lang="it-IT" sz="4800" dirty="0" err="1" smtClean="0"/>
              <a:t>Reproductive</a:t>
            </a:r>
            <a:r>
              <a:rPr lang="it-IT" sz="4800" dirty="0" smtClean="0"/>
              <a:t> &amp; </a:t>
            </a:r>
            <a:r>
              <a:rPr lang="it-IT" sz="4800" dirty="0" err="1" smtClean="0"/>
              <a:t>Respiratory</a:t>
            </a:r>
            <a:r>
              <a:rPr lang="it-IT" sz="4800" dirty="0" smtClean="0"/>
              <a:t> </a:t>
            </a:r>
            <a:r>
              <a:rPr lang="it-IT" sz="4800" dirty="0" err="1" smtClean="0"/>
              <a:t>Syndrome</a:t>
            </a:r>
            <a:r>
              <a:rPr lang="it-IT" sz="4800" dirty="0" smtClean="0"/>
              <a:t/>
            </a:r>
            <a:br>
              <a:rPr lang="it-IT" sz="4800" dirty="0" smtClean="0"/>
            </a:br>
            <a:r>
              <a:rPr lang="it-IT" sz="4800" dirty="0" smtClean="0"/>
              <a:t>(PRRS)</a:t>
            </a:r>
            <a:endParaRPr lang="it-IT" sz="4800" dirty="0"/>
          </a:p>
        </p:txBody>
      </p:sp>
      <p:sp>
        <p:nvSpPr>
          <p:cNvPr id="4" name="CasellaDiTesto 3"/>
          <p:cNvSpPr txBox="1"/>
          <p:nvPr/>
        </p:nvSpPr>
        <p:spPr>
          <a:xfrm>
            <a:off x="6286512" y="5786454"/>
            <a:ext cx="2571768"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it-IT" sz="2400" dirty="0"/>
          </a:p>
        </p:txBody>
      </p:sp>
      <p:sp>
        <p:nvSpPr>
          <p:cNvPr id="5" name="CasellaDiTesto 4"/>
          <p:cNvSpPr txBox="1"/>
          <p:nvPr/>
        </p:nvSpPr>
        <p:spPr>
          <a:xfrm>
            <a:off x="1285852" y="5500702"/>
            <a:ext cx="4857784" cy="369332"/>
          </a:xfrm>
          <a:prstGeom prst="rect">
            <a:avLst/>
          </a:prstGeom>
          <a:noFill/>
        </p:spPr>
        <p:txBody>
          <a:bodyPr wrap="square" rtlCol="0">
            <a:spAutoFit/>
          </a:bodyPr>
          <a:lstStyle/>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939784"/>
          </a:xfrm>
        </p:spPr>
        <p:txBody>
          <a:bodyPr/>
          <a:lstStyle/>
          <a:p>
            <a:r>
              <a:rPr lang="it-IT" dirty="0" err="1" smtClean="0"/>
              <a:t>Injures</a:t>
            </a:r>
            <a:endParaRPr lang="it-IT" dirty="0"/>
          </a:p>
        </p:txBody>
      </p:sp>
      <p:sp>
        <p:nvSpPr>
          <p:cNvPr id="9" name="CasellaDiTesto 8"/>
          <p:cNvSpPr txBox="1"/>
          <p:nvPr/>
        </p:nvSpPr>
        <p:spPr>
          <a:xfrm>
            <a:off x="1142976" y="1214422"/>
            <a:ext cx="6929486" cy="1200329"/>
          </a:xfrm>
          <a:prstGeom prst="rect">
            <a:avLst/>
          </a:prstGeom>
          <a:noFill/>
        </p:spPr>
        <p:txBody>
          <a:bodyPr wrap="square" rtlCol="0">
            <a:spAutoFit/>
          </a:bodyPr>
          <a:lstStyle/>
          <a:p>
            <a:r>
              <a:rPr lang="it-IT" dirty="0" smtClean="0">
                <a:sym typeface="Wingdings" pitchFamily="2" charset="2"/>
              </a:rPr>
              <a:t>PRRS virus  </a:t>
            </a:r>
            <a:r>
              <a:rPr lang="it-IT" dirty="0" err="1" smtClean="0">
                <a:sym typeface="Wingdings" pitchFamily="2" charset="2"/>
              </a:rPr>
              <a:t>multisystemic</a:t>
            </a:r>
            <a:r>
              <a:rPr lang="it-IT" dirty="0" smtClean="0">
                <a:sym typeface="Wingdings" pitchFamily="2" charset="2"/>
              </a:rPr>
              <a:t> </a:t>
            </a:r>
            <a:r>
              <a:rPr lang="it-IT" dirty="0" err="1" smtClean="0">
                <a:sym typeface="Wingdings" pitchFamily="2" charset="2"/>
              </a:rPr>
              <a:t>infection</a:t>
            </a:r>
            <a:r>
              <a:rPr lang="it-IT" dirty="0" smtClean="0">
                <a:sym typeface="Wingdings" pitchFamily="2" charset="2"/>
              </a:rPr>
              <a:t> </a:t>
            </a:r>
          </a:p>
          <a:p>
            <a:r>
              <a:rPr lang="it-IT" dirty="0" err="1" smtClean="0">
                <a:sym typeface="Wingdings" pitchFamily="2" charset="2"/>
              </a:rPr>
              <a:t>Gross</a:t>
            </a:r>
            <a:r>
              <a:rPr lang="it-IT" dirty="0" smtClean="0">
                <a:sym typeface="Wingdings" pitchFamily="2" charset="2"/>
              </a:rPr>
              <a:t> </a:t>
            </a:r>
            <a:r>
              <a:rPr lang="it-IT" dirty="0" err="1" smtClean="0">
                <a:sym typeface="Wingdings" pitchFamily="2" charset="2"/>
              </a:rPr>
              <a:t>lesions</a:t>
            </a:r>
            <a:r>
              <a:rPr lang="it-IT" dirty="0" smtClean="0">
                <a:sym typeface="Wingdings" pitchFamily="2" charset="2"/>
              </a:rPr>
              <a:t> -  are </a:t>
            </a:r>
            <a:r>
              <a:rPr lang="it-IT" dirty="0" err="1" smtClean="0">
                <a:sym typeface="Wingdings" pitchFamily="2" charset="2"/>
              </a:rPr>
              <a:t>usually</a:t>
            </a:r>
            <a:r>
              <a:rPr lang="it-IT" dirty="0" smtClean="0">
                <a:sym typeface="Wingdings" pitchFamily="2" charset="2"/>
              </a:rPr>
              <a:t> </a:t>
            </a:r>
            <a:r>
              <a:rPr lang="it-IT" dirty="0" err="1" smtClean="0">
                <a:sym typeface="Wingdings" pitchFamily="2" charset="2"/>
              </a:rPr>
              <a:t>only</a:t>
            </a:r>
            <a:r>
              <a:rPr lang="it-IT" dirty="0" smtClean="0">
                <a:sym typeface="Wingdings" pitchFamily="2" charset="2"/>
              </a:rPr>
              <a:t> </a:t>
            </a:r>
            <a:r>
              <a:rPr lang="it-IT" dirty="0" err="1" smtClean="0">
                <a:sym typeface="Wingdings" pitchFamily="2" charset="2"/>
              </a:rPr>
              <a:t>observed</a:t>
            </a:r>
            <a:r>
              <a:rPr lang="it-IT" dirty="0" smtClean="0">
                <a:sym typeface="Wingdings" pitchFamily="2" charset="2"/>
              </a:rPr>
              <a:t> in </a:t>
            </a:r>
          </a:p>
          <a:p>
            <a:r>
              <a:rPr lang="it-IT" dirty="0" smtClean="0">
                <a:sym typeface="Wingdings" pitchFamily="2" charset="2"/>
              </a:rPr>
              <a:t>	    </a:t>
            </a:r>
          </a:p>
          <a:p>
            <a:r>
              <a:rPr lang="it-IT" dirty="0" smtClean="0">
                <a:sym typeface="Wingdings" pitchFamily="2" charset="2"/>
              </a:rPr>
              <a:t>	        -  are </a:t>
            </a:r>
            <a:r>
              <a:rPr lang="it-IT" dirty="0" err="1" smtClean="0">
                <a:sym typeface="Wingdings" pitchFamily="2" charset="2"/>
              </a:rPr>
              <a:t>most</a:t>
            </a:r>
            <a:r>
              <a:rPr lang="it-IT" dirty="0" smtClean="0">
                <a:sym typeface="Wingdings" pitchFamily="2" charset="2"/>
              </a:rPr>
              <a:t> </a:t>
            </a:r>
            <a:r>
              <a:rPr lang="it-IT" dirty="0" err="1" smtClean="0">
                <a:sym typeface="Wingdings" pitchFamily="2" charset="2"/>
              </a:rPr>
              <a:t>marked</a:t>
            </a:r>
            <a:r>
              <a:rPr lang="it-IT" dirty="0" smtClean="0">
                <a:sym typeface="Wingdings" pitchFamily="2" charset="2"/>
              </a:rPr>
              <a:t> in </a:t>
            </a:r>
            <a:r>
              <a:rPr lang="it-IT" dirty="0" err="1" smtClean="0">
                <a:sym typeface="Wingdings" pitchFamily="2" charset="2"/>
              </a:rPr>
              <a:t>neonatal</a:t>
            </a:r>
            <a:r>
              <a:rPr lang="it-IT" dirty="0" smtClean="0">
                <a:sym typeface="Wingdings" pitchFamily="2" charset="2"/>
              </a:rPr>
              <a:t> and </a:t>
            </a:r>
            <a:r>
              <a:rPr lang="it-IT" dirty="0" err="1" smtClean="0">
                <a:sym typeface="Wingdings" pitchFamily="2" charset="2"/>
              </a:rPr>
              <a:t>young</a:t>
            </a:r>
            <a:r>
              <a:rPr lang="it-IT" dirty="0" smtClean="0">
                <a:sym typeface="Wingdings" pitchFamily="2" charset="2"/>
              </a:rPr>
              <a:t> </a:t>
            </a:r>
            <a:r>
              <a:rPr lang="it-IT" dirty="0" err="1" smtClean="0">
                <a:sym typeface="Wingdings" pitchFamily="2" charset="2"/>
              </a:rPr>
              <a:t>pigs</a:t>
            </a:r>
            <a:endParaRPr lang="it-IT" sz="2400" dirty="0" smtClean="0">
              <a:sym typeface="Wingdings" pitchFamily="2" charset="2"/>
            </a:endParaRPr>
          </a:p>
        </p:txBody>
      </p:sp>
      <p:pic>
        <p:nvPicPr>
          <p:cNvPr id="5128" name="Picture 8" descr="Risultati immagini per pneumonia intersticial pigs PRRS"/>
          <p:cNvPicPr>
            <a:picLocks noChangeAspect="1" noChangeArrowheads="1"/>
          </p:cNvPicPr>
          <p:nvPr/>
        </p:nvPicPr>
        <p:blipFill>
          <a:blip r:embed="rId3"/>
          <a:srcRect l="14797" t="11184" r="-2128" b="57128"/>
          <a:stretch>
            <a:fillRect/>
          </a:stretch>
        </p:blipFill>
        <p:spPr bwMode="auto">
          <a:xfrm>
            <a:off x="928662" y="5072050"/>
            <a:ext cx="5643602" cy="1785950"/>
          </a:xfrm>
          <a:prstGeom prst="rect">
            <a:avLst/>
          </a:prstGeom>
          <a:ln>
            <a:noFill/>
          </a:ln>
          <a:effectLst>
            <a:softEdge rad="112500"/>
          </a:effectLst>
        </p:spPr>
      </p:pic>
      <p:sp>
        <p:nvSpPr>
          <p:cNvPr id="13" name="CasellaDiTesto 12"/>
          <p:cNvSpPr txBox="1"/>
          <p:nvPr/>
        </p:nvSpPr>
        <p:spPr>
          <a:xfrm>
            <a:off x="5929322" y="1357298"/>
            <a:ext cx="2428892" cy="646331"/>
          </a:xfrm>
          <a:prstGeom prst="rect">
            <a:avLst/>
          </a:prstGeom>
          <a:noFill/>
        </p:spPr>
        <p:txBody>
          <a:bodyPr wrap="square" rtlCol="0">
            <a:spAutoFit/>
          </a:bodyPr>
          <a:lstStyle/>
          <a:p>
            <a:pPr>
              <a:buFont typeface="Arial" pitchFamily="34" charset="0"/>
              <a:buChar char="•"/>
            </a:pPr>
            <a:r>
              <a:rPr lang="it-IT" dirty="0" err="1" smtClean="0">
                <a:sym typeface="Wingdings" pitchFamily="2" charset="2"/>
              </a:rPr>
              <a:t>Respiratory</a:t>
            </a:r>
            <a:r>
              <a:rPr lang="it-IT" dirty="0" smtClean="0">
                <a:sym typeface="Wingdings" pitchFamily="2" charset="2"/>
              </a:rPr>
              <a:t> </a:t>
            </a:r>
            <a:r>
              <a:rPr lang="it-IT" dirty="0" err="1" smtClean="0">
                <a:sym typeface="Wingdings" pitchFamily="2" charset="2"/>
              </a:rPr>
              <a:t>tissues</a:t>
            </a:r>
            <a:endParaRPr lang="it-IT" dirty="0" smtClean="0">
              <a:sym typeface="Wingdings" pitchFamily="2" charset="2"/>
            </a:endParaRPr>
          </a:p>
          <a:p>
            <a:pPr>
              <a:buFont typeface="Arial" pitchFamily="34" charset="0"/>
              <a:buChar char="•"/>
            </a:pPr>
            <a:r>
              <a:rPr lang="it-IT" dirty="0" err="1" smtClean="0">
                <a:sym typeface="Wingdings" pitchFamily="2" charset="2"/>
              </a:rPr>
              <a:t>Lynphoid</a:t>
            </a:r>
            <a:r>
              <a:rPr lang="it-IT" dirty="0" smtClean="0">
                <a:sym typeface="Wingdings" pitchFamily="2" charset="2"/>
              </a:rPr>
              <a:t> </a:t>
            </a:r>
            <a:r>
              <a:rPr lang="it-IT" dirty="0" err="1" smtClean="0">
                <a:sym typeface="Wingdings" pitchFamily="2" charset="2"/>
              </a:rPr>
              <a:t>tissues</a:t>
            </a:r>
            <a:r>
              <a:rPr lang="it-IT" dirty="0" smtClean="0">
                <a:sym typeface="Wingdings" pitchFamily="2" charset="2"/>
              </a:rPr>
              <a:t>. </a:t>
            </a:r>
          </a:p>
        </p:txBody>
      </p:sp>
      <p:sp>
        <p:nvSpPr>
          <p:cNvPr id="14" name="Freccia a destra 13"/>
          <p:cNvSpPr/>
          <p:nvPr/>
        </p:nvSpPr>
        <p:spPr>
          <a:xfrm>
            <a:off x="5357818" y="1643050"/>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000628" y="2786058"/>
            <a:ext cx="4572032" cy="2031325"/>
          </a:xfrm>
          <a:prstGeom prst="rect">
            <a:avLst/>
          </a:prstGeom>
          <a:noFill/>
        </p:spPr>
        <p:txBody>
          <a:bodyPr wrap="square" rtlCol="0">
            <a:spAutoFit/>
          </a:bodyPr>
          <a:lstStyle/>
          <a:p>
            <a:r>
              <a:rPr lang="it-IT" u="sng" dirty="0" err="1" smtClean="0">
                <a:sym typeface="Wingdings" pitchFamily="2" charset="2"/>
              </a:rPr>
              <a:t>Lungs</a:t>
            </a:r>
            <a:r>
              <a:rPr lang="it-IT" u="sng" dirty="0" smtClean="0">
                <a:sym typeface="Wingdings" pitchFamily="2" charset="2"/>
              </a:rPr>
              <a:t>:</a:t>
            </a:r>
          </a:p>
          <a:p>
            <a:r>
              <a:rPr lang="it-IT" dirty="0" err="1" smtClean="0">
                <a:sym typeface="Wingdings" pitchFamily="2" charset="2"/>
              </a:rPr>
              <a:t>-Mottled</a:t>
            </a:r>
            <a:r>
              <a:rPr lang="it-IT" dirty="0" smtClean="0">
                <a:sym typeface="Wingdings" pitchFamily="2" charset="2"/>
              </a:rPr>
              <a:t> : </a:t>
            </a:r>
            <a:r>
              <a:rPr lang="it-IT" dirty="0" err="1" smtClean="0">
                <a:sym typeface="Wingdings" pitchFamily="2" charset="2"/>
              </a:rPr>
              <a:t>tan</a:t>
            </a:r>
            <a:r>
              <a:rPr lang="it-IT" dirty="0" smtClean="0">
                <a:sym typeface="Wingdings" pitchFamily="2" charset="2"/>
              </a:rPr>
              <a:t> and </a:t>
            </a:r>
            <a:r>
              <a:rPr lang="it-IT" dirty="0" err="1" smtClean="0">
                <a:sym typeface="Wingdings" pitchFamily="2" charset="2"/>
              </a:rPr>
              <a:t>red</a:t>
            </a:r>
            <a:r>
              <a:rPr lang="it-IT" dirty="0" smtClean="0">
                <a:sym typeface="Wingdings" pitchFamily="2" charset="2"/>
              </a:rPr>
              <a:t> </a:t>
            </a:r>
          </a:p>
          <a:p>
            <a:r>
              <a:rPr lang="it-IT" dirty="0" err="1" smtClean="0">
                <a:sym typeface="Wingdings" pitchFamily="2" charset="2"/>
              </a:rPr>
              <a:t>-Fail</a:t>
            </a:r>
            <a:r>
              <a:rPr lang="it-IT" dirty="0" smtClean="0">
                <a:sym typeface="Wingdings" pitchFamily="2" charset="2"/>
              </a:rPr>
              <a:t> </a:t>
            </a:r>
            <a:r>
              <a:rPr lang="it-IT" dirty="0" err="1" smtClean="0">
                <a:sym typeface="Wingdings" pitchFamily="2" charset="2"/>
              </a:rPr>
              <a:t>to</a:t>
            </a:r>
            <a:r>
              <a:rPr lang="it-IT" dirty="0" smtClean="0">
                <a:sym typeface="Wingdings" pitchFamily="2" charset="2"/>
              </a:rPr>
              <a:t> </a:t>
            </a:r>
            <a:r>
              <a:rPr lang="it-IT" dirty="0" err="1" smtClean="0">
                <a:sym typeface="Wingdings" pitchFamily="2" charset="2"/>
              </a:rPr>
              <a:t>collapse</a:t>
            </a:r>
            <a:endParaRPr lang="it-IT" dirty="0" smtClean="0">
              <a:sym typeface="Wingdings" pitchFamily="2" charset="2"/>
            </a:endParaRPr>
          </a:p>
          <a:p>
            <a:r>
              <a:rPr lang="it-IT" dirty="0" smtClean="0">
                <a:sym typeface="Wingdings" pitchFamily="2" charset="2"/>
              </a:rPr>
              <a:t>-</a:t>
            </a:r>
            <a:r>
              <a:rPr lang="it-IT" dirty="0" err="1" smtClean="0">
                <a:sym typeface="Wingdings" pitchFamily="2" charset="2"/>
              </a:rPr>
              <a:t>Cranioventral</a:t>
            </a:r>
            <a:r>
              <a:rPr lang="it-IT" dirty="0" smtClean="0">
                <a:sym typeface="Wingdings" pitchFamily="2" charset="2"/>
              </a:rPr>
              <a:t> </a:t>
            </a:r>
            <a:r>
              <a:rPr lang="it-IT" dirty="0" err="1" smtClean="0">
                <a:sym typeface="Wingdings" pitchFamily="2" charset="2"/>
              </a:rPr>
              <a:t>lobes</a:t>
            </a:r>
            <a:r>
              <a:rPr lang="it-IT" dirty="0" smtClean="0">
                <a:sym typeface="Wingdings" pitchFamily="2" charset="2"/>
              </a:rPr>
              <a:t> are </a:t>
            </a:r>
            <a:r>
              <a:rPr lang="it-IT" dirty="0" err="1" smtClean="0">
                <a:sym typeface="Wingdings" pitchFamily="2" charset="2"/>
              </a:rPr>
              <a:t>most</a:t>
            </a:r>
            <a:r>
              <a:rPr lang="it-IT" dirty="0" smtClean="0">
                <a:sym typeface="Wingdings" pitchFamily="2" charset="2"/>
              </a:rPr>
              <a:t>  </a:t>
            </a:r>
            <a:r>
              <a:rPr lang="it-IT" dirty="0" err="1" smtClean="0">
                <a:sym typeface="Wingdings" pitchFamily="2" charset="2"/>
              </a:rPr>
              <a:t>affected</a:t>
            </a:r>
            <a:endParaRPr lang="it-IT" dirty="0" smtClean="0">
              <a:sym typeface="Wingdings" pitchFamily="2" charset="2"/>
            </a:endParaRPr>
          </a:p>
          <a:p>
            <a:pPr>
              <a:buFontTx/>
              <a:buChar char="-"/>
            </a:pPr>
            <a:r>
              <a:rPr lang="it-IT" dirty="0" smtClean="0">
                <a:sym typeface="Wingdings" pitchFamily="2" charset="2"/>
              </a:rPr>
              <a:t>Diffuse </a:t>
            </a:r>
            <a:r>
              <a:rPr lang="it-IT" dirty="0" err="1" smtClean="0">
                <a:sym typeface="Wingdings" pitchFamily="2" charset="2"/>
              </a:rPr>
              <a:t>fibrous</a:t>
            </a:r>
            <a:r>
              <a:rPr lang="it-IT" dirty="0" smtClean="0">
                <a:sym typeface="Wingdings" pitchFamily="2" charset="2"/>
              </a:rPr>
              <a:t> </a:t>
            </a:r>
            <a:r>
              <a:rPr lang="it-IT" dirty="0" err="1" smtClean="0">
                <a:sym typeface="Wingdings" pitchFamily="2" charset="2"/>
              </a:rPr>
              <a:t>adhesions</a:t>
            </a:r>
            <a:endParaRPr lang="it-IT" dirty="0" smtClean="0">
              <a:sym typeface="Wingdings" pitchFamily="2" charset="2"/>
            </a:endParaRPr>
          </a:p>
          <a:p>
            <a:pPr lvl="1">
              <a:buFontTx/>
              <a:buChar char="-"/>
            </a:pPr>
            <a:r>
              <a:rPr lang="it-IT" dirty="0" smtClean="0">
                <a:sym typeface="Wingdings" pitchFamily="2" charset="2"/>
              </a:rPr>
              <a:t>(pleura,</a:t>
            </a:r>
            <a:r>
              <a:rPr lang="it-IT" dirty="0" err="1" smtClean="0">
                <a:sym typeface="Wingdings" pitchFamily="2" charset="2"/>
              </a:rPr>
              <a:t>lungs</a:t>
            </a:r>
            <a:r>
              <a:rPr lang="it-IT" dirty="0" smtClean="0">
                <a:sym typeface="Wingdings" pitchFamily="2" charset="2"/>
              </a:rPr>
              <a:t>,</a:t>
            </a:r>
            <a:r>
              <a:rPr lang="it-IT" dirty="0" err="1" smtClean="0">
                <a:sym typeface="Wingdings" pitchFamily="2" charset="2"/>
              </a:rPr>
              <a:t>pericardium</a:t>
            </a:r>
            <a:r>
              <a:rPr lang="it-IT" dirty="0" smtClean="0">
                <a:sym typeface="Wingdings" pitchFamily="2" charset="2"/>
              </a:rPr>
              <a:t>)</a:t>
            </a:r>
          </a:p>
          <a:p>
            <a:r>
              <a:rPr lang="it-IT" dirty="0" err="1" smtClean="0">
                <a:sym typeface="Wingdings" pitchFamily="2" charset="2"/>
              </a:rPr>
              <a:t>Interstitial</a:t>
            </a:r>
            <a:r>
              <a:rPr lang="it-IT" dirty="0" smtClean="0">
                <a:sym typeface="Wingdings" pitchFamily="2" charset="2"/>
              </a:rPr>
              <a:t> pneumonia </a:t>
            </a:r>
          </a:p>
        </p:txBody>
      </p:sp>
      <p:sp>
        <p:nvSpPr>
          <p:cNvPr id="17" name="CasellaDiTesto 16"/>
          <p:cNvSpPr txBox="1"/>
          <p:nvPr/>
        </p:nvSpPr>
        <p:spPr>
          <a:xfrm>
            <a:off x="1071538" y="3500438"/>
            <a:ext cx="3857620" cy="1200329"/>
          </a:xfrm>
          <a:prstGeom prst="rect">
            <a:avLst/>
          </a:prstGeom>
          <a:noFill/>
        </p:spPr>
        <p:txBody>
          <a:bodyPr wrap="square" rtlCol="0">
            <a:spAutoFit/>
          </a:bodyPr>
          <a:lstStyle/>
          <a:p>
            <a:r>
              <a:rPr lang="en-US" u="sng" dirty="0" smtClean="0"/>
              <a:t>Lymph nodes </a:t>
            </a:r>
          </a:p>
          <a:p>
            <a:pPr>
              <a:buFontTx/>
              <a:buChar char="-"/>
            </a:pPr>
            <a:r>
              <a:rPr lang="en-US" dirty="0" smtClean="0"/>
              <a:t>moderately to severely enlarged and tan in </a:t>
            </a:r>
            <a:r>
              <a:rPr lang="en-US" dirty="0" err="1" smtClean="0"/>
              <a:t>colour</a:t>
            </a:r>
            <a:endParaRPr lang="en-US" dirty="0" smtClean="0"/>
          </a:p>
          <a:p>
            <a:pPr>
              <a:buFontTx/>
              <a:buChar char="-"/>
            </a:pPr>
            <a:r>
              <a:rPr lang="en-US" dirty="0" smtClean="0"/>
              <a:t> some strains of </a:t>
            </a:r>
            <a:r>
              <a:rPr lang="en-US" dirty="0" err="1" smtClean="0"/>
              <a:t>virus,</a:t>
            </a:r>
            <a:r>
              <a:rPr lang="en-US" dirty="0" err="1" smtClean="0">
                <a:sym typeface="Wingdings" pitchFamily="2" charset="2"/>
              </a:rPr>
              <a:t></a:t>
            </a:r>
            <a:r>
              <a:rPr lang="en-US" dirty="0" err="1" smtClean="0"/>
              <a:t>haemorrhagic</a:t>
            </a:r>
            <a:endParaRPr lang="it-IT" dirty="0" smtClean="0">
              <a:sym typeface="Wingdings" pitchFamily="2" charset="2"/>
            </a:endParaRPr>
          </a:p>
        </p:txBody>
      </p:sp>
      <p:sp>
        <p:nvSpPr>
          <p:cNvPr id="19" name="CasellaDiTesto 18"/>
          <p:cNvSpPr txBox="1"/>
          <p:nvPr/>
        </p:nvSpPr>
        <p:spPr>
          <a:xfrm>
            <a:off x="1214414" y="2714620"/>
            <a:ext cx="1857388"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Severe </a:t>
            </a:r>
            <a:r>
              <a:rPr lang="it-IT" dirty="0" err="1" smtClean="0"/>
              <a:t>disease</a:t>
            </a:r>
            <a:endParaRPr lang="it-IT" dirty="0"/>
          </a:p>
        </p:txBody>
      </p:sp>
      <p:sp>
        <p:nvSpPr>
          <p:cNvPr id="20" name="CasellaDiTesto 19"/>
          <p:cNvSpPr txBox="1"/>
          <p:nvPr/>
        </p:nvSpPr>
        <p:spPr>
          <a:xfrm>
            <a:off x="5786414" y="5214950"/>
            <a:ext cx="3357586" cy="1298377"/>
          </a:xfrm>
          <a:prstGeom prst="ellips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err="1" smtClean="0">
                <a:sym typeface="Wingdings" pitchFamily="2" charset="2"/>
              </a:rPr>
              <a:t>Co-</a:t>
            </a:r>
            <a:r>
              <a:rPr lang="it-IT" b="1" dirty="0" smtClean="0">
                <a:sym typeface="Wingdings" pitchFamily="2" charset="2"/>
              </a:rPr>
              <a:t> </a:t>
            </a:r>
            <a:r>
              <a:rPr lang="it-IT" b="1" dirty="0" err="1" smtClean="0">
                <a:sym typeface="Wingdings" pitchFamily="2" charset="2"/>
              </a:rPr>
              <a:t>infection</a:t>
            </a:r>
            <a:r>
              <a:rPr lang="it-IT" b="1" dirty="0" smtClean="0">
                <a:sym typeface="Wingdings" pitchFamily="2" charset="2"/>
              </a:rPr>
              <a:t> </a:t>
            </a:r>
            <a:r>
              <a:rPr lang="it-IT" b="1" dirty="0" err="1" smtClean="0">
                <a:sym typeface="Wingdings" pitchFamily="2" charset="2"/>
              </a:rPr>
              <a:t>compicates</a:t>
            </a:r>
            <a:r>
              <a:rPr lang="it-IT" b="1" dirty="0" smtClean="0">
                <a:sym typeface="Wingdings" pitchFamily="2" charset="2"/>
              </a:rPr>
              <a:t> the </a:t>
            </a:r>
            <a:r>
              <a:rPr lang="it-IT" b="1" dirty="0" err="1" smtClean="0">
                <a:sym typeface="Wingdings" pitchFamily="2" charset="2"/>
              </a:rPr>
              <a:t>diagnosis</a:t>
            </a:r>
            <a:r>
              <a:rPr lang="it-IT" b="1" dirty="0" smtClean="0">
                <a:sym typeface="Wingdings" pitchFamily="2" charset="2"/>
              </a:rPr>
              <a:t> </a:t>
            </a:r>
            <a:endParaRPr lang="it-IT" dirty="0" smtClean="0">
              <a:sym typeface="Wingdings"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Microscopic</a:t>
            </a:r>
            <a:r>
              <a:rPr lang="it-IT" dirty="0" smtClean="0"/>
              <a:t> </a:t>
            </a:r>
            <a:r>
              <a:rPr lang="it-IT" dirty="0" err="1" smtClean="0"/>
              <a:t>Injures</a:t>
            </a:r>
            <a:endParaRPr lang="it-IT" dirty="0"/>
          </a:p>
        </p:txBody>
      </p:sp>
      <p:sp>
        <p:nvSpPr>
          <p:cNvPr id="5" name="CasellaDiTesto 4"/>
          <p:cNvSpPr txBox="1"/>
          <p:nvPr/>
        </p:nvSpPr>
        <p:spPr>
          <a:xfrm>
            <a:off x="1357290" y="1285860"/>
            <a:ext cx="6786610" cy="2071702"/>
          </a:xfrm>
          <a:prstGeom prst="rect">
            <a:avLst/>
          </a:prstGeom>
          <a:noFill/>
        </p:spPr>
        <p:txBody>
          <a:bodyPr wrap="square" rtlCol="0">
            <a:spAutoFit/>
          </a:bodyPr>
          <a:lstStyle/>
          <a:p>
            <a:r>
              <a:rPr lang="it-IT" sz="2000" b="1" dirty="0" err="1" smtClean="0"/>
              <a:t>Microscpic</a:t>
            </a:r>
            <a:r>
              <a:rPr lang="it-IT" sz="2000" b="1" dirty="0" smtClean="0"/>
              <a:t> </a:t>
            </a:r>
            <a:r>
              <a:rPr lang="it-IT" sz="2000" b="1" dirty="0" err="1" smtClean="0"/>
              <a:t>analysis</a:t>
            </a:r>
            <a:r>
              <a:rPr lang="it-IT" sz="2000" b="1" dirty="0" smtClean="0"/>
              <a:t> </a:t>
            </a:r>
            <a:r>
              <a:rPr lang="it-IT" sz="2000" b="1" dirty="0" err="1" smtClean="0"/>
              <a:t>of</a:t>
            </a:r>
            <a:r>
              <a:rPr lang="it-IT" sz="2000" b="1" dirty="0" smtClean="0"/>
              <a:t> </a:t>
            </a:r>
            <a:r>
              <a:rPr lang="it-IT" sz="2000" b="1" dirty="0" err="1" smtClean="0"/>
              <a:t>tissues</a:t>
            </a:r>
            <a:r>
              <a:rPr lang="it-IT" sz="2000" b="1" dirty="0" smtClean="0"/>
              <a:t> </a:t>
            </a:r>
            <a:r>
              <a:rPr lang="it-IT" sz="2000" b="1" dirty="0" err="1" smtClean="0"/>
              <a:t>from</a:t>
            </a:r>
            <a:r>
              <a:rPr lang="it-IT" sz="2000" b="1" dirty="0" smtClean="0"/>
              <a:t> </a:t>
            </a:r>
            <a:r>
              <a:rPr lang="it-IT" sz="2000" b="1" dirty="0" err="1" smtClean="0"/>
              <a:t>necropsied</a:t>
            </a:r>
            <a:r>
              <a:rPr lang="it-IT" sz="2000" b="1" dirty="0" smtClean="0"/>
              <a:t> </a:t>
            </a:r>
            <a:r>
              <a:rPr lang="it-IT" sz="2000" b="1" dirty="0" err="1" smtClean="0"/>
              <a:t>animal</a:t>
            </a:r>
            <a:r>
              <a:rPr lang="it-IT" sz="2000" b="1" dirty="0" smtClean="0"/>
              <a:t> </a:t>
            </a:r>
          </a:p>
          <a:p>
            <a:r>
              <a:rPr lang="it-IT" dirty="0" smtClean="0"/>
              <a:t>Best </a:t>
            </a:r>
            <a:r>
              <a:rPr lang="it-IT" dirty="0" err="1" smtClean="0"/>
              <a:t>tissues</a:t>
            </a:r>
            <a:r>
              <a:rPr lang="it-IT" dirty="0" smtClean="0"/>
              <a:t> </a:t>
            </a:r>
            <a:r>
              <a:rPr lang="it-IT" dirty="0" err="1" smtClean="0"/>
              <a:t>samples</a:t>
            </a:r>
            <a:r>
              <a:rPr lang="it-IT" dirty="0" smtClean="0"/>
              <a:t>:</a:t>
            </a:r>
          </a:p>
          <a:p>
            <a:pPr>
              <a:buFont typeface="Arial" pitchFamily="34" charset="0"/>
              <a:buChar char="•"/>
            </a:pPr>
            <a:r>
              <a:rPr lang="it-IT" dirty="0" err="1" smtClean="0"/>
              <a:t>Lungs</a:t>
            </a:r>
            <a:endParaRPr lang="it-IT" dirty="0" smtClean="0"/>
          </a:p>
          <a:p>
            <a:pPr>
              <a:buFont typeface="Arial" pitchFamily="34" charset="0"/>
              <a:buChar char="•"/>
            </a:pPr>
            <a:r>
              <a:rPr lang="it-IT" dirty="0" err="1" smtClean="0"/>
              <a:t>Lymph</a:t>
            </a:r>
            <a:r>
              <a:rPr lang="it-IT" dirty="0" smtClean="0"/>
              <a:t> </a:t>
            </a:r>
            <a:r>
              <a:rPr lang="it-IT" dirty="0" err="1" smtClean="0"/>
              <a:t>nodes</a:t>
            </a:r>
            <a:r>
              <a:rPr lang="it-IT" dirty="0" smtClean="0"/>
              <a:t> </a:t>
            </a:r>
          </a:p>
          <a:p>
            <a:pPr>
              <a:buFont typeface="Arial" pitchFamily="34" charset="0"/>
              <a:buChar char="•"/>
            </a:pPr>
            <a:r>
              <a:rPr lang="it-IT" dirty="0" err="1" smtClean="0"/>
              <a:t>Tonsils</a:t>
            </a:r>
            <a:endParaRPr lang="it-IT" dirty="0" smtClean="0"/>
          </a:p>
          <a:p>
            <a:pPr>
              <a:buFont typeface="Arial" pitchFamily="34" charset="0"/>
              <a:buChar char="•"/>
            </a:pPr>
            <a:r>
              <a:rPr lang="it-IT" dirty="0" smtClean="0"/>
              <a:t>Spleen</a:t>
            </a:r>
          </a:p>
          <a:p>
            <a:pPr>
              <a:buFont typeface="Arial" pitchFamily="34" charset="0"/>
              <a:buChar char="•"/>
            </a:pPr>
            <a:r>
              <a:rPr lang="it-IT" dirty="0" err="1" smtClean="0"/>
              <a:t>Possibly</a:t>
            </a:r>
            <a:r>
              <a:rPr lang="it-IT" dirty="0" smtClean="0"/>
              <a:t> </a:t>
            </a:r>
            <a:r>
              <a:rPr lang="it-IT" dirty="0" err="1" smtClean="0"/>
              <a:t>brnochoalveolar</a:t>
            </a:r>
            <a:r>
              <a:rPr lang="it-IT" dirty="0" smtClean="0"/>
              <a:t> </a:t>
            </a:r>
            <a:r>
              <a:rPr lang="it-IT" dirty="0" err="1" smtClean="0"/>
              <a:t>lavage</a:t>
            </a:r>
            <a:r>
              <a:rPr lang="it-IT" dirty="0" smtClean="0"/>
              <a:t> </a:t>
            </a:r>
          </a:p>
        </p:txBody>
      </p:sp>
      <p:sp>
        <p:nvSpPr>
          <p:cNvPr id="9" name="CasellaDiTesto 8"/>
          <p:cNvSpPr txBox="1"/>
          <p:nvPr/>
        </p:nvSpPr>
        <p:spPr>
          <a:xfrm>
            <a:off x="1142976" y="3571876"/>
            <a:ext cx="414340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dirty="0" err="1" smtClean="0"/>
              <a:t>Hematoxylin</a:t>
            </a:r>
            <a:r>
              <a:rPr lang="it-IT" b="1" dirty="0" smtClean="0"/>
              <a:t> and </a:t>
            </a:r>
            <a:r>
              <a:rPr lang="it-IT" b="1" dirty="0" err="1" smtClean="0"/>
              <a:t>eosin</a:t>
            </a:r>
            <a:r>
              <a:rPr lang="it-IT" b="1" dirty="0" smtClean="0"/>
              <a:t> </a:t>
            </a:r>
            <a:r>
              <a:rPr lang="it-IT" b="1" dirty="0" err="1" smtClean="0"/>
              <a:t>stained</a:t>
            </a:r>
            <a:r>
              <a:rPr lang="it-IT" b="1" dirty="0" smtClean="0"/>
              <a:t> </a:t>
            </a:r>
            <a:r>
              <a:rPr lang="it-IT" b="1" dirty="0" err="1" smtClean="0"/>
              <a:t>lung</a:t>
            </a:r>
            <a:endParaRPr lang="it-IT" b="1" dirty="0" smtClean="0"/>
          </a:p>
          <a:p>
            <a:pPr>
              <a:buFontTx/>
              <a:buChar char="-"/>
            </a:pPr>
            <a:r>
              <a:rPr lang="it-IT" dirty="0" err="1" smtClean="0"/>
              <a:t>showing</a:t>
            </a:r>
            <a:r>
              <a:rPr lang="it-IT" dirty="0" smtClean="0"/>
              <a:t> severe diffuse edema </a:t>
            </a:r>
          </a:p>
          <a:p>
            <a:pPr>
              <a:buFontTx/>
              <a:buChar char="-"/>
            </a:pPr>
            <a:r>
              <a:rPr lang="it-IT" dirty="0" err="1" smtClean="0"/>
              <a:t>interstitial</a:t>
            </a:r>
            <a:r>
              <a:rPr lang="it-IT" dirty="0" smtClean="0"/>
              <a:t> </a:t>
            </a:r>
            <a:r>
              <a:rPr lang="it-IT" dirty="0" err="1" smtClean="0"/>
              <a:t>fibrinosupporative</a:t>
            </a:r>
            <a:r>
              <a:rPr lang="it-IT" dirty="0" smtClean="0"/>
              <a:t> pneumonia </a:t>
            </a:r>
          </a:p>
          <a:p>
            <a:pPr lvl="1">
              <a:buFontTx/>
              <a:buChar char="-"/>
            </a:pPr>
            <a:r>
              <a:rPr lang="it-IT" dirty="0" err="1" smtClean="0"/>
              <a:t>with</a:t>
            </a:r>
            <a:r>
              <a:rPr lang="it-IT" dirty="0" smtClean="0"/>
              <a:t> </a:t>
            </a:r>
            <a:r>
              <a:rPr lang="it-IT" dirty="0" err="1" smtClean="0"/>
              <a:t>increased</a:t>
            </a:r>
            <a:r>
              <a:rPr lang="it-IT" dirty="0" smtClean="0"/>
              <a:t> </a:t>
            </a:r>
            <a:r>
              <a:rPr lang="it-IT" dirty="0" err="1" smtClean="0"/>
              <a:t>numbers</a:t>
            </a:r>
            <a:r>
              <a:rPr lang="it-IT" dirty="0" smtClean="0"/>
              <a:t> </a:t>
            </a:r>
            <a:r>
              <a:rPr lang="it-IT" dirty="0" err="1" smtClean="0"/>
              <a:t>of</a:t>
            </a:r>
            <a:r>
              <a:rPr lang="it-IT" dirty="0" smtClean="0"/>
              <a:t> </a:t>
            </a:r>
            <a:r>
              <a:rPr lang="it-IT" dirty="0" err="1" smtClean="0"/>
              <a:t>alveolar</a:t>
            </a:r>
            <a:r>
              <a:rPr lang="it-IT" dirty="0" smtClean="0"/>
              <a:t> </a:t>
            </a:r>
            <a:r>
              <a:rPr lang="it-IT" dirty="0" err="1" smtClean="0"/>
              <a:t>macrophage</a:t>
            </a:r>
            <a:r>
              <a:rPr lang="it-IT" dirty="0" smtClean="0"/>
              <a:t> </a:t>
            </a:r>
          </a:p>
        </p:txBody>
      </p:sp>
      <p:pic>
        <p:nvPicPr>
          <p:cNvPr id="33794" name="Picture 2" descr="Risultati immagini per pneumonia intersticial pigs PRRS"/>
          <p:cNvPicPr>
            <a:picLocks noChangeAspect="1" noChangeArrowheads="1"/>
          </p:cNvPicPr>
          <p:nvPr/>
        </p:nvPicPr>
        <p:blipFill>
          <a:blip r:embed="rId2"/>
          <a:srcRect t="46153" r="-8877" b="23077"/>
          <a:stretch>
            <a:fillRect/>
          </a:stretch>
        </p:blipFill>
        <p:spPr bwMode="auto">
          <a:xfrm>
            <a:off x="1785918" y="5314017"/>
            <a:ext cx="6357982" cy="1543983"/>
          </a:xfrm>
          <a:prstGeom prst="rect">
            <a:avLst/>
          </a:prstGeom>
          <a:noFill/>
        </p:spPr>
      </p:pic>
      <p:sp>
        <p:nvSpPr>
          <p:cNvPr id="10" name="CasellaDiTesto 9"/>
          <p:cNvSpPr txBox="1"/>
          <p:nvPr/>
        </p:nvSpPr>
        <p:spPr>
          <a:xfrm>
            <a:off x="5500694" y="3571876"/>
            <a:ext cx="342902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dirty="0" err="1" smtClean="0"/>
              <a:t>H&amp;E</a:t>
            </a:r>
            <a:r>
              <a:rPr lang="it-IT" b="1" dirty="0" smtClean="0"/>
              <a:t> </a:t>
            </a:r>
            <a:r>
              <a:rPr lang="it-IT" b="1" dirty="0" err="1" smtClean="0"/>
              <a:t>stained</a:t>
            </a:r>
            <a:r>
              <a:rPr lang="it-IT" b="1" dirty="0" smtClean="0"/>
              <a:t> </a:t>
            </a:r>
            <a:r>
              <a:rPr lang="it-IT" b="1" dirty="0" err="1" smtClean="0"/>
              <a:t>lymph</a:t>
            </a:r>
            <a:r>
              <a:rPr lang="it-IT" b="1" dirty="0" smtClean="0"/>
              <a:t> </a:t>
            </a:r>
            <a:r>
              <a:rPr lang="it-IT" b="1" dirty="0" err="1" smtClean="0"/>
              <a:t>node</a:t>
            </a:r>
            <a:endParaRPr lang="it-IT" b="1" dirty="0" smtClean="0"/>
          </a:p>
          <a:p>
            <a:pPr>
              <a:buFontTx/>
              <a:buChar char="-"/>
            </a:pPr>
            <a:r>
              <a:rPr lang="it-IT" dirty="0" err="1" smtClean="0"/>
              <a:t>lymphoid</a:t>
            </a:r>
            <a:r>
              <a:rPr lang="it-IT" dirty="0" smtClean="0"/>
              <a:t> </a:t>
            </a:r>
            <a:r>
              <a:rPr lang="it-IT" dirty="0" err="1" smtClean="0"/>
              <a:t>depletion</a:t>
            </a:r>
            <a:endParaRPr lang="it-IT" dirty="0" smtClean="0"/>
          </a:p>
          <a:p>
            <a:pPr>
              <a:buFontTx/>
              <a:buChar char="-"/>
            </a:pPr>
            <a:r>
              <a:rPr lang="it-IT" dirty="0" err="1" smtClean="0"/>
              <a:t>severely</a:t>
            </a:r>
            <a:r>
              <a:rPr lang="it-IT" dirty="0" smtClean="0"/>
              <a:t> </a:t>
            </a:r>
            <a:r>
              <a:rPr lang="it-IT" dirty="0" err="1" smtClean="0"/>
              <a:t>decreased</a:t>
            </a:r>
            <a:r>
              <a:rPr lang="it-IT" dirty="0" smtClean="0"/>
              <a:t> </a:t>
            </a:r>
            <a:r>
              <a:rPr lang="it-IT" dirty="0" err="1" smtClean="0"/>
              <a:t>numbers</a:t>
            </a:r>
            <a:r>
              <a:rPr lang="it-IT" dirty="0" smtClean="0"/>
              <a:t> </a:t>
            </a:r>
            <a:r>
              <a:rPr lang="it-IT" dirty="0" err="1" smtClean="0"/>
              <a:t>of</a:t>
            </a:r>
            <a:r>
              <a:rPr lang="it-IT" dirty="0" smtClean="0"/>
              <a:t> </a:t>
            </a:r>
            <a:r>
              <a:rPr lang="it-IT" dirty="0" err="1" smtClean="0"/>
              <a:t>lymphoid</a:t>
            </a:r>
            <a:r>
              <a:rPr lang="it-IT" dirty="0" smtClean="0"/>
              <a:t> </a:t>
            </a:r>
            <a:r>
              <a:rPr lang="it-IT" dirty="0" err="1" smtClean="0"/>
              <a:t>follicies</a:t>
            </a:r>
            <a:endParaRPr lang="it-IT" dirty="0" smtClean="0"/>
          </a:p>
          <a:p>
            <a:pPr>
              <a:buFontTx/>
              <a:buChar char="-"/>
            </a:pP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Diagnosis</a:t>
            </a:r>
            <a:r>
              <a:rPr lang="it-IT" dirty="0" smtClean="0"/>
              <a:t> </a:t>
            </a:r>
            <a:endParaRPr lang="it-IT" dirty="0"/>
          </a:p>
        </p:txBody>
      </p:sp>
      <p:sp>
        <p:nvSpPr>
          <p:cNvPr id="10" name="CasellaDiTesto 9"/>
          <p:cNvSpPr txBox="1"/>
          <p:nvPr/>
        </p:nvSpPr>
        <p:spPr>
          <a:xfrm>
            <a:off x="1285852" y="1428736"/>
            <a:ext cx="7429552" cy="2954655"/>
          </a:xfrm>
          <a:prstGeom prst="rect">
            <a:avLst/>
          </a:prstGeom>
          <a:noFill/>
        </p:spPr>
        <p:txBody>
          <a:bodyPr wrap="square" rtlCol="0">
            <a:spAutoFit/>
          </a:bodyPr>
          <a:lstStyle/>
          <a:p>
            <a:pPr marL="457200" indent="-457200">
              <a:buFont typeface="+mj-lt"/>
              <a:buAutoNum type="arabicPeriod"/>
            </a:pPr>
            <a:r>
              <a:rPr lang="it-IT" sz="2400" u="sng" dirty="0" err="1" smtClean="0"/>
              <a:t>Clinical</a:t>
            </a:r>
            <a:r>
              <a:rPr lang="it-IT" sz="2400" u="sng" dirty="0" smtClean="0"/>
              <a:t> </a:t>
            </a:r>
            <a:r>
              <a:rPr lang="it-IT" sz="2400" u="sng" dirty="0" err="1" smtClean="0"/>
              <a:t>diagnosis</a:t>
            </a:r>
            <a:r>
              <a:rPr lang="it-IT" sz="2400" u="sng" dirty="0" smtClean="0"/>
              <a:t> </a:t>
            </a:r>
          </a:p>
          <a:p>
            <a:pPr marL="800100" lvl="1" indent="-342900">
              <a:buFontTx/>
              <a:buChar char="-"/>
            </a:pPr>
            <a:r>
              <a:rPr lang="it-IT" dirty="0" err="1" smtClean="0"/>
              <a:t>Reproductives</a:t>
            </a:r>
            <a:r>
              <a:rPr lang="it-IT" dirty="0" smtClean="0"/>
              <a:t> and </a:t>
            </a:r>
            <a:r>
              <a:rPr lang="it-IT" dirty="0" err="1" smtClean="0"/>
              <a:t>Respiratory</a:t>
            </a:r>
            <a:r>
              <a:rPr lang="it-IT" dirty="0" smtClean="0"/>
              <a:t> </a:t>
            </a:r>
            <a:r>
              <a:rPr lang="it-IT" dirty="0" err="1" smtClean="0"/>
              <a:t>symptoms</a:t>
            </a:r>
            <a:endParaRPr lang="it-IT" dirty="0" smtClean="0"/>
          </a:p>
          <a:p>
            <a:pPr marL="800100" lvl="1" indent="-342900">
              <a:buFontTx/>
              <a:buChar char="-"/>
            </a:pPr>
            <a:endParaRPr lang="it-IT" dirty="0" smtClean="0"/>
          </a:p>
          <a:p>
            <a:pPr marL="342900" indent="-342900">
              <a:buFont typeface="+mj-lt"/>
              <a:buAutoNum type="arabicPeriod"/>
            </a:pPr>
            <a:r>
              <a:rPr lang="it-IT" sz="2400" u="sng" dirty="0" err="1" smtClean="0"/>
              <a:t>Epidemiologic</a:t>
            </a:r>
            <a:r>
              <a:rPr lang="it-IT" sz="2400" u="sng" dirty="0" smtClean="0"/>
              <a:t> </a:t>
            </a:r>
            <a:r>
              <a:rPr lang="it-IT" sz="2400" u="sng" dirty="0" err="1" smtClean="0"/>
              <a:t>diagnosis</a:t>
            </a:r>
            <a:r>
              <a:rPr lang="it-IT" sz="2400" u="sng" dirty="0" smtClean="0"/>
              <a:t> </a:t>
            </a:r>
          </a:p>
          <a:p>
            <a:pPr marL="800100" lvl="1" indent="-342900"/>
            <a:r>
              <a:rPr lang="it-IT" dirty="0" smtClean="0"/>
              <a:t>- </a:t>
            </a:r>
            <a:r>
              <a:rPr lang="it-IT" dirty="0" err="1" smtClean="0"/>
              <a:t>All</a:t>
            </a:r>
            <a:r>
              <a:rPr lang="it-IT" dirty="0" smtClean="0"/>
              <a:t> the </a:t>
            </a:r>
            <a:r>
              <a:rPr lang="it-IT" dirty="0" err="1" smtClean="0"/>
              <a:t>farms</a:t>
            </a:r>
            <a:r>
              <a:rPr lang="it-IT" dirty="0" smtClean="0"/>
              <a:t> are </a:t>
            </a:r>
            <a:r>
              <a:rPr lang="it-IT" dirty="0" err="1" smtClean="0"/>
              <a:t>postives</a:t>
            </a:r>
            <a:r>
              <a:rPr lang="it-IT" dirty="0" smtClean="0"/>
              <a:t> </a:t>
            </a:r>
            <a:r>
              <a:rPr lang="it-IT" dirty="0" smtClean="0">
                <a:sym typeface="Wingdings" pitchFamily="2" charset="2"/>
              </a:rPr>
              <a:t> </a:t>
            </a:r>
            <a:r>
              <a:rPr lang="it-IT" dirty="0" err="1" smtClean="0">
                <a:sym typeface="Wingdings" pitchFamily="2" charset="2"/>
              </a:rPr>
              <a:t>vaccinations</a:t>
            </a:r>
            <a:r>
              <a:rPr lang="it-IT" dirty="0" smtClean="0">
                <a:sym typeface="Wingdings" pitchFamily="2" charset="2"/>
              </a:rPr>
              <a:t> ( </a:t>
            </a:r>
            <a:r>
              <a:rPr lang="it-IT" dirty="0" err="1" smtClean="0">
                <a:sym typeface="Wingdings" pitchFamily="2" charset="2"/>
              </a:rPr>
              <a:t>homolog</a:t>
            </a:r>
            <a:r>
              <a:rPr lang="it-IT" dirty="0" smtClean="0">
                <a:sym typeface="Wingdings" pitchFamily="2" charset="2"/>
              </a:rPr>
              <a:t> </a:t>
            </a:r>
            <a:r>
              <a:rPr lang="it-IT" dirty="0" err="1" smtClean="0">
                <a:sym typeface="Wingdings" pitchFamily="2" charset="2"/>
              </a:rPr>
              <a:t>strains</a:t>
            </a:r>
            <a:r>
              <a:rPr lang="it-IT" dirty="0" smtClean="0">
                <a:sym typeface="Wingdings" pitchFamily="2" charset="2"/>
              </a:rPr>
              <a:t> )</a:t>
            </a:r>
          </a:p>
          <a:p>
            <a:pPr marL="800100" lvl="1" indent="-342900">
              <a:buFontTx/>
              <a:buChar char="-"/>
            </a:pPr>
            <a:r>
              <a:rPr lang="it-IT" dirty="0" err="1" smtClean="0">
                <a:sym typeface="Wingdings" pitchFamily="2" charset="2"/>
              </a:rPr>
              <a:t>Biosecurity</a:t>
            </a:r>
            <a:endParaRPr lang="it-IT" dirty="0" smtClean="0">
              <a:sym typeface="Wingdings" pitchFamily="2" charset="2"/>
            </a:endParaRPr>
          </a:p>
          <a:p>
            <a:pPr marL="800100" lvl="1" indent="-342900">
              <a:buFontTx/>
              <a:buChar char="-"/>
            </a:pPr>
            <a:endParaRPr lang="it-IT" dirty="0" smtClean="0">
              <a:sym typeface="Wingdings" pitchFamily="2" charset="2"/>
            </a:endParaRPr>
          </a:p>
          <a:p>
            <a:pPr marL="342900" indent="-342900">
              <a:buFont typeface="+mj-lt"/>
              <a:buAutoNum type="arabicPeriod"/>
            </a:pPr>
            <a:r>
              <a:rPr lang="it-IT" sz="2400" u="sng" dirty="0" err="1" smtClean="0">
                <a:sym typeface="Wingdings" pitchFamily="2" charset="2"/>
              </a:rPr>
              <a:t>Anatomophatologic</a:t>
            </a:r>
            <a:r>
              <a:rPr lang="it-IT" sz="2400" u="sng" dirty="0" smtClean="0">
                <a:sym typeface="Wingdings" pitchFamily="2" charset="2"/>
              </a:rPr>
              <a:t> </a:t>
            </a:r>
            <a:r>
              <a:rPr lang="it-IT" sz="2400" u="sng" dirty="0" err="1" smtClean="0">
                <a:sym typeface="Wingdings" pitchFamily="2" charset="2"/>
              </a:rPr>
              <a:t>diagnosis</a:t>
            </a:r>
            <a:endParaRPr lang="it-IT" sz="2400" u="sng" dirty="0" smtClean="0">
              <a:sym typeface="Wingdings" pitchFamily="2" charset="2"/>
            </a:endParaRPr>
          </a:p>
          <a:p>
            <a:pPr marL="342900" indent="-342900">
              <a:buFont typeface="+mj-lt"/>
              <a:buAutoNum type="arabicPeriod"/>
            </a:pPr>
            <a:endParaRPr lang="it-IT" sz="2400" dirty="0" smtClean="0">
              <a:sym typeface="Wingdings" pitchFamily="2" charset="2"/>
            </a:endParaRPr>
          </a:p>
        </p:txBody>
      </p:sp>
      <p:pic>
        <p:nvPicPr>
          <p:cNvPr id="13" name="Picture 4" descr="Risultati immagini per pneumonia intersticial pigs PRRS"/>
          <p:cNvPicPr>
            <a:picLocks noChangeAspect="1" noChangeArrowheads="1"/>
          </p:cNvPicPr>
          <p:nvPr/>
        </p:nvPicPr>
        <p:blipFill>
          <a:blip r:embed="rId2" cstate="print"/>
          <a:srcRect/>
          <a:stretch>
            <a:fillRect/>
          </a:stretch>
        </p:blipFill>
        <p:spPr bwMode="auto">
          <a:xfrm rot="5400000">
            <a:off x="5680740" y="3606143"/>
            <a:ext cx="3354681" cy="2714644"/>
          </a:xfrm>
          <a:prstGeom prst="rect">
            <a:avLst/>
          </a:prstGeom>
          <a:ln>
            <a:noFill/>
          </a:ln>
          <a:effectLst>
            <a:softEdge rad="112500"/>
          </a:effectLst>
        </p:spPr>
      </p:pic>
      <p:pic>
        <p:nvPicPr>
          <p:cNvPr id="14" name="Picture 6" descr="Risultati immagini per abortion prrs pigs"/>
          <p:cNvPicPr>
            <a:picLocks noChangeAspect="1" noChangeArrowheads="1"/>
          </p:cNvPicPr>
          <p:nvPr/>
        </p:nvPicPr>
        <p:blipFill>
          <a:blip r:embed="rId3"/>
          <a:srcRect/>
          <a:stretch>
            <a:fillRect/>
          </a:stretch>
        </p:blipFill>
        <p:spPr bwMode="auto">
          <a:xfrm>
            <a:off x="1428728" y="4286256"/>
            <a:ext cx="3620253" cy="22984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1000100" y="214290"/>
            <a:ext cx="7406640" cy="714380"/>
          </a:xfrm>
        </p:spPr>
        <p:txBody>
          <a:bodyPr>
            <a:normAutofit/>
          </a:bodyPr>
          <a:lstStyle/>
          <a:p>
            <a:r>
              <a:rPr lang="it-IT" sz="3600" dirty="0" smtClean="0"/>
              <a:t>1. </a:t>
            </a:r>
            <a:r>
              <a:rPr lang="it-IT" sz="3600" dirty="0" err="1" smtClean="0"/>
              <a:t>Clinical</a:t>
            </a:r>
            <a:r>
              <a:rPr lang="it-IT" sz="3600" dirty="0" smtClean="0"/>
              <a:t> </a:t>
            </a:r>
            <a:r>
              <a:rPr lang="it-IT" sz="3600" dirty="0" err="1" smtClean="0"/>
              <a:t>diagnosis</a:t>
            </a:r>
            <a:endParaRPr lang="it-IT" sz="3600" dirty="0"/>
          </a:p>
        </p:txBody>
      </p:sp>
      <p:sp>
        <p:nvSpPr>
          <p:cNvPr id="5" name="CasellaDiTesto 4"/>
          <p:cNvSpPr txBox="1"/>
          <p:nvPr/>
        </p:nvSpPr>
        <p:spPr>
          <a:xfrm>
            <a:off x="3857620" y="1071546"/>
            <a:ext cx="1714512"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dirty="0" err="1" smtClean="0"/>
              <a:t>Females</a:t>
            </a:r>
            <a:endParaRPr lang="it-IT" sz="2400" dirty="0"/>
          </a:p>
        </p:txBody>
      </p:sp>
      <p:sp>
        <p:nvSpPr>
          <p:cNvPr id="6" name="CasellaDiTesto 5"/>
          <p:cNvSpPr txBox="1"/>
          <p:nvPr/>
        </p:nvSpPr>
        <p:spPr>
          <a:xfrm>
            <a:off x="1571604" y="1714488"/>
            <a:ext cx="7786710" cy="2308324"/>
          </a:xfrm>
          <a:prstGeom prst="rect">
            <a:avLst/>
          </a:prstGeom>
          <a:noFill/>
        </p:spPr>
        <p:txBody>
          <a:bodyPr wrap="square" rtlCol="0">
            <a:spAutoFit/>
          </a:bodyPr>
          <a:lstStyle/>
          <a:p>
            <a:pPr>
              <a:buFontTx/>
              <a:buChar char="-"/>
            </a:pPr>
            <a:r>
              <a:rPr lang="it-IT" dirty="0" err="1" smtClean="0"/>
              <a:t>Reduces</a:t>
            </a:r>
            <a:r>
              <a:rPr lang="it-IT" dirty="0" smtClean="0"/>
              <a:t> appetite  </a:t>
            </a:r>
          </a:p>
          <a:p>
            <a:pPr>
              <a:buFontTx/>
              <a:buChar char="-"/>
            </a:pPr>
            <a:r>
              <a:rPr lang="it-IT" dirty="0" err="1" smtClean="0"/>
              <a:t>Fever</a:t>
            </a:r>
            <a:r>
              <a:rPr lang="it-IT" dirty="0" smtClean="0"/>
              <a:t>  3-4 </a:t>
            </a:r>
            <a:r>
              <a:rPr lang="it-IT" dirty="0" err="1" smtClean="0"/>
              <a:t>post-infection</a:t>
            </a:r>
            <a:r>
              <a:rPr lang="it-IT" dirty="0" smtClean="0"/>
              <a:t> </a:t>
            </a:r>
            <a:r>
              <a:rPr lang="it-IT" dirty="0" smtClean="0">
                <a:sym typeface="Wingdings" pitchFamily="2" charset="2"/>
              </a:rPr>
              <a:t> 39,9° -  40,1°</a:t>
            </a:r>
          </a:p>
          <a:p>
            <a:pPr>
              <a:buFontTx/>
              <a:buChar char="-"/>
            </a:pPr>
            <a:r>
              <a:rPr lang="it-IT" dirty="0" smtClean="0">
                <a:sym typeface="Wingdings" pitchFamily="2" charset="2"/>
              </a:rPr>
              <a:t>Premature </a:t>
            </a:r>
            <a:r>
              <a:rPr lang="it-IT" dirty="0" err="1" smtClean="0">
                <a:sym typeface="Wingdings" pitchFamily="2" charset="2"/>
              </a:rPr>
              <a:t>farrowing</a:t>
            </a:r>
            <a:r>
              <a:rPr lang="it-IT" dirty="0" smtClean="0">
                <a:sym typeface="Wingdings" pitchFamily="2" charset="2"/>
              </a:rPr>
              <a:t> and </a:t>
            </a:r>
            <a:r>
              <a:rPr lang="it-IT" dirty="0" err="1" smtClean="0">
                <a:sym typeface="Wingdings" pitchFamily="2" charset="2"/>
              </a:rPr>
              <a:t>Abortion</a:t>
            </a:r>
            <a:r>
              <a:rPr lang="it-IT" dirty="0" smtClean="0">
                <a:sym typeface="Wingdings" pitchFamily="2" charset="2"/>
              </a:rPr>
              <a:t> (end </a:t>
            </a:r>
            <a:r>
              <a:rPr lang="it-IT" dirty="0" err="1" smtClean="0">
                <a:sym typeface="Wingdings" pitchFamily="2" charset="2"/>
              </a:rPr>
              <a:t>of</a:t>
            </a:r>
            <a:r>
              <a:rPr lang="it-IT" dirty="0" smtClean="0">
                <a:sym typeface="Wingdings" pitchFamily="2" charset="2"/>
              </a:rPr>
              <a:t> the </a:t>
            </a:r>
            <a:r>
              <a:rPr lang="it-IT" dirty="0" err="1" smtClean="0">
                <a:sym typeface="Wingdings" pitchFamily="2" charset="2"/>
              </a:rPr>
              <a:t>gestation</a:t>
            </a:r>
            <a:r>
              <a:rPr lang="it-IT" dirty="0" smtClean="0">
                <a:sym typeface="Wingdings" pitchFamily="2" charset="2"/>
              </a:rPr>
              <a:t>)  </a:t>
            </a:r>
          </a:p>
          <a:p>
            <a:pPr>
              <a:buFontTx/>
              <a:buChar char="-"/>
            </a:pPr>
            <a:r>
              <a:rPr lang="it-IT" dirty="0" err="1" smtClean="0">
                <a:sym typeface="Wingdings" pitchFamily="2" charset="2"/>
              </a:rPr>
              <a:t>Repetition</a:t>
            </a:r>
            <a:r>
              <a:rPr lang="it-IT" dirty="0" smtClean="0">
                <a:sym typeface="Wingdings" pitchFamily="2" charset="2"/>
              </a:rPr>
              <a:t> </a:t>
            </a:r>
            <a:r>
              <a:rPr lang="it-IT" dirty="0" err="1" smtClean="0">
                <a:sym typeface="Wingdings" pitchFamily="2" charset="2"/>
              </a:rPr>
              <a:t>of</a:t>
            </a:r>
            <a:r>
              <a:rPr lang="it-IT" dirty="0" smtClean="0">
                <a:sym typeface="Wingdings" pitchFamily="2" charset="2"/>
              </a:rPr>
              <a:t> </a:t>
            </a:r>
            <a:r>
              <a:rPr lang="it-IT" dirty="0" err="1" smtClean="0">
                <a:sym typeface="Wingdings" pitchFamily="2" charset="2"/>
              </a:rPr>
              <a:t>zeal</a:t>
            </a:r>
            <a:r>
              <a:rPr lang="it-IT" dirty="0" smtClean="0">
                <a:sym typeface="Wingdings" pitchFamily="2" charset="2"/>
              </a:rPr>
              <a:t> 21-35 </a:t>
            </a:r>
            <a:r>
              <a:rPr lang="it-IT" dirty="0" err="1" smtClean="0">
                <a:sym typeface="Wingdings" pitchFamily="2" charset="2"/>
              </a:rPr>
              <a:t>days</a:t>
            </a:r>
            <a:r>
              <a:rPr lang="it-IT" dirty="0" smtClean="0">
                <a:sym typeface="Wingdings" pitchFamily="2" charset="2"/>
              </a:rPr>
              <a:t> post- </a:t>
            </a:r>
            <a:r>
              <a:rPr lang="it-IT" dirty="0" err="1" smtClean="0">
                <a:sym typeface="Wingdings" pitchFamily="2" charset="2"/>
              </a:rPr>
              <a:t>cubrition</a:t>
            </a:r>
            <a:endParaRPr lang="it-IT" dirty="0" smtClean="0">
              <a:sym typeface="Wingdings" pitchFamily="2" charset="2"/>
            </a:endParaRPr>
          </a:p>
          <a:p>
            <a:pPr>
              <a:buFontTx/>
              <a:buChar char="-"/>
            </a:pPr>
            <a:r>
              <a:rPr lang="it-IT" dirty="0" err="1" smtClean="0">
                <a:sym typeface="Wingdings" pitchFamily="2" charset="2"/>
              </a:rPr>
              <a:t>Mummified</a:t>
            </a:r>
            <a:r>
              <a:rPr lang="it-IT" dirty="0" smtClean="0">
                <a:sym typeface="Wingdings" pitchFamily="2" charset="2"/>
              </a:rPr>
              <a:t> </a:t>
            </a:r>
            <a:r>
              <a:rPr lang="it-IT" dirty="0" err="1" smtClean="0">
                <a:sym typeface="Wingdings" pitchFamily="2" charset="2"/>
              </a:rPr>
              <a:t>pigs</a:t>
            </a:r>
            <a:r>
              <a:rPr lang="it-IT" dirty="0" smtClean="0">
                <a:sym typeface="Wingdings" pitchFamily="2" charset="2"/>
              </a:rPr>
              <a:t> </a:t>
            </a:r>
          </a:p>
          <a:p>
            <a:pPr>
              <a:buFontTx/>
              <a:buChar char="-"/>
            </a:pPr>
            <a:r>
              <a:rPr lang="it-IT" dirty="0" err="1" smtClean="0">
                <a:sym typeface="Wingdings" pitchFamily="2" charset="2"/>
              </a:rPr>
              <a:t>Variably</a:t>
            </a:r>
            <a:r>
              <a:rPr lang="it-IT" dirty="0" smtClean="0">
                <a:sym typeface="Wingdings" pitchFamily="2" charset="2"/>
              </a:rPr>
              <a:t> </a:t>
            </a:r>
            <a:r>
              <a:rPr lang="it-IT" dirty="0" err="1" smtClean="0">
                <a:sym typeface="Wingdings" pitchFamily="2" charset="2"/>
              </a:rPr>
              <a:t>sized</a:t>
            </a:r>
            <a:r>
              <a:rPr lang="it-IT" dirty="0" smtClean="0">
                <a:sym typeface="Wingdings" pitchFamily="2" charset="2"/>
              </a:rPr>
              <a:t> </a:t>
            </a:r>
            <a:r>
              <a:rPr lang="it-IT" dirty="0" err="1" smtClean="0">
                <a:sym typeface="Wingdings" pitchFamily="2" charset="2"/>
              </a:rPr>
              <a:t>weak-born</a:t>
            </a:r>
            <a:r>
              <a:rPr lang="it-IT" dirty="0" smtClean="0">
                <a:sym typeface="Wingdings" pitchFamily="2" charset="2"/>
              </a:rPr>
              <a:t> </a:t>
            </a:r>
            <a:r>
              <a:rPr lang="it-IT" dirty="0" err="1" smtClean="0">
                <a:sym typeface="Wingdings" pitchFamily="2" charset="2"/>
              </a:rPr>
              <a:t>pigs</a:t>
            </a:r>
            <a:endParaRPr lang="it-IT" dirty="0" smtClean="0">
              <a:sym typeface="Wingdings" pitchFamily="2" charset="2"/>
            </a:endParaRPr>
          </a:p>
          <a:p>
            <a:pPr>
              <a:buFontTx/>
              <a:buChar char="-"/>
            </a:pPr>
            <a:r>
              <a:rPr lang="it-IT" dirty="0" smtClean="0">
                <a:sym typeface="Wingdings" pitchFamily="2" charset="2"/>
              </a:rPr>
              <a:t>Dead </a:t>
            </a:r>
            <a:r>
              <a:rPr lang="it-IT" dirty="0" err="1" smtClean="0">
                <a:sym typeface="Wingdings" pitchFamily="2" charset="2"/>
              </a:rPr>
              <a:t>born</a:t>
            </a:r>
            <a:r>
              <a:rPr lang="it-IT" dirty="0" smtClean="0">
                <a:sym typeface="Wingdings" pitchFamily="2" charset="2"/>
              </a:rPr>
              <a:t> rate </a:t>
            </a:r>
          </a:p>
          <a:p>
            <a:pPr>
              <a:buFontTx/>
              <a:buChar char="-"/>
            </a:pPr>
            <a:endParaRPr lang="it-IT" dirty="0"/>
          </a:p>
        </p:txBody>
      </p:sp>
      <p:sp>
        <p:nvSpPr>
          <p:cNvPr id="7" name="CasellaDiTesto 6"/>
          <p:cNvSpPr txBox="1"/>
          <p:nvPr/>
        </p:nvSpPr>
        <p:spPr>
          <a:xfrm>
            <a:off x="3929058" y="3643314"/>
            <a:ext cx="1714512"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dirty="0" err="1" smtClean="0"/>
              <a:t>Males</a:t>
            </a:r>
            <a:endParaRPr lang="it-IT" sz="2400" dirty="0"/>
          </a:p>
        </p:txBody>
      </p:sp>
      <p:sp>
        <p:nvSpPr>
          <p:cNvPr id="8" name="CasellaDiTesto 7"/>
          <p:cNvSpPr txBox="1"/>
          <p:nvPr/>
        </p:nvSpPr>
        <p:spPr>
          <a:xfrm>
            <a:off x="1571604" y="4286256"/>
            <a:ext cx="6929486" cy="2308324"/>
          </a:xfrm>
          <a:prstGeom prst="rect">
            <a:avLst/>
          </a:prstGeom>
          <a:noFill/>
        </p:spPr>
        <p:txBody>
          <a:bodyPr wrap="square" rtlCol="0">
            <a:spAutoFit/>
          </a:bodyPr>
          <a:lstStyle/>
          <a:p>
            <a:pPr>
              <a:buFontTx/>
              <a:buChar char="-"/>
            </a:pPr>
            <a:r>
              <a:rPr lang="it-IT" dirty="0" smtClean="0"/>
              <a:t>Loss </a:t>
            </a:r>
            <a:r>
              <a:rPr lang="it-IT" dirty="0" err="1" smtClean="0"/>
              <a:t>of</a:t>
            </a:r>
            <a:r>
              <a:rPr lang="it-IT" dirty="0" smtClean="0"/>
              <a:t> appetite &amp; </a:t>
            </a:r>
            <a:r>
              <a:rPr lang="it-IT" dirty="0" err="1" smtClean="0"/>
              <a:t>lethargy</a:t>
            </a:r>
            <a:r>
              <a:rPr lang="it-IT" dirty="0" smtClean="0"/>
              <a:t> </a:t>
            </a:r>
          </a:p>
          <a:p>
            <a:pPr>
              <a:buFontTx/>
              <a:buChar char="-"/>
            </a:pPr>
            <a:r>
              <a:rPr lang="it-IT" dirty="0" err="1" smtClean="0"/>
              <a:t>Fever</a:t>
            </a:r>
            <a:r>
              <a:rPr lang="it-IT" dirty="0" smtClean="0"/>
              <a:t>  3-4 </a:t>
            </a:r>
            <a:r>
              <a:rPr lang="it-IT" dirty="0" err="1" smtClean="0"/>
              <a:t>post-infection</a:t>
            </a:r>
            <a:r>
              <a:rPr lang="it-IT" dirty="0" smtClean="0"/>
              <a:t> </a:t>
            </a:r>
            <a:r>
              <a:rPr lang="it-IT" dirty="0" smtClean="0">
                <a:sym typeface="Wingdings" pitchFamily="2" charset="2"/>
              </a:rPr>
              <a:t> 39,9° -  40,1°</a:t>
            </a:r>
          </a:p>
          <a:p>
            <a:pPr>
              <a:buFontTx/>
              <a:buChar char="-"/>
            </a:pPr>
            <a:r>
              <a:rPr lang="it-IT" dirty="0" smtClean="0">
                <a:sym typeface="Wingdings" pitchFamily="2" charset="2"/>
              </a:rPr>
              <a:t>Loss </a:t>
            </a:r>
            <a:r>
              <a:rPr lang="it-IT" dirty="0" err="1" smtClean="0">
                <a:sym typeface="Wingdings" pitchFamily="2" charset="2"/>
              </a:rPr>
              <a:t>of</a:t>
            </a:r>
            <a:r>
              <a:rPr lang="it-IT" dirty="0" smtClean="0">
                <a:sym typeface="Wingdings" pitchFamily="2" charset="2"/>
              </a:rPr>
              <a:t> libido</a:t>
            </a:r>
          </a:p>
          <a:p>
            <a:pPr>
              <a:buFontTx/>
              <a:buChar char="-"/>
            </a:pPr>
            <a:r>
              <a:rPr lang="it-IT" dirty="0" err="1" smtClean="0">
                <a:sym typeface="Wingdings" pitchFamily="2" charset="2"/>
              </a:rPr>
              <a:t>Decrease</a:t>
            </a:r>
            <a:r>
              <a:rPr lang="it-IT" dirty="0" smtClean="0">
                <a:sym typeface="Wingdings" pitchFamily="2" charset="2"/>
              </a:rPr>
              <a:t> </a:t>
            </a:r>
            <a:r>
              <a:rPr lang="it-IT" dirty="0" err="1" smtClean="0">
                <a:sym typeface="Wingdings" pitchFamily="2" charset="2"/>
              </a:rPr>
              <a:t>of</a:t>
            </a:r>
            <a:r>
              <a:rPr lang="it-IT" dirty="0" smtClean="0">
                <a:sym typeface="Wingdings" pitchFamily="2" charset="2"/>
              </a:rPr>
              <a:t> </a:t>
            </a:r>
            <a:r>
              <a:rPr lang="it-IT" dirty="0" err="1" smtClean="0">
                <a:sym typeface="Wingdings" pitchFamily="2" charset="2"/>
              </a:rPr>
              <a:t>semen</a:t>
            </a:r>
            <a:r>
              <a:rPr lang="it-IT" dirty="0" smtClean="0">
                <a:sym typeface="Wingdings" pitchFamily="2" charset="2"/>
              </a:rPr>
              <a:t> production</a:t>
            </a:r>
          </a:p>
          <a:p>
            <a:pPr>
              <a:buFontTx/>
              <a:buChar char="-"/>
            </a:pPr>
            <a:r>
              <a:rPr lang="en-US" dirty="0" smtClean="0"/>
              <a:t>Alteration of the spermatic quality </a:t>
            </a:r>
          </a:p>
          <a:p>
            <a:pPr lvl="1">
              <a:buFontTx/>
              <a:buChar char="-"/>
            </a:pPr>
            <a:r>
              <a:rPr lang="en-US" dirty="0" smtClean="0"/>
              <a:t>Altering the </a:t>
            </a:r>
            <a:r>
              <a:rPr lang="en-US" dirty="0" err="1" smtClean="0"/>
              <a:t>acrosome</a:t>
            </a:r>
            <a:endParaRPr lang="en-US" dirty="0" smtClean="0"/>
          </a:p>
          <a:p>
            <a:pPr lvl="1">
              <a:buFontTx/>
              <a:buChar char="-"/>
            </a:pPr>
            <a:r>
              <a:rPr lang="en-US" dirty="0" smtClean="0"/>
              <a:t>Abnormal forms</a:t>
            </a:r>
          </a:p>
          <a:p>
            <a:pPr lvl="1">
              <a:buFontTx/>
              <a:buChar char="-"/>
            </a:pPr>
            <a:r>
              <a:rPr lang="en-US" dirty="0" smtClean="0"/>
              <a:t>Distal </a:t>
            </a:r>
            <a:r>
              <a:rPr lang="en-US" dirty="0" err="1" smtClean="0"/>
              <a:t>cytoplasmic</a:t>
            </a:r>
            <a:r>
              <a:rPr lang="en-US" dirty="0" smtClean="0"/>
              <a:t> drops</a:t>
            </a:r>
            <a:endParaRPr lang="it-IT" dirty="0"/>
          </a:p>
        </p:txBody>
      </p:sp>
      <p:sp>
        <p:nvSpPr>
          <p:cNvPr id="9" name="CasellaDiTesto 12"/>
          <p:cNvSpPr txBox="1"/>
          <p:nvPr/>
        </p:nvSpPr>
        <p:spPr>
          <a:xfrm>
            <a:off x="5868144" y="4664465"/>
            <a:ext cx="3006929" cy="194095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u="sng" dirty="0" err="1" smtClean="0"/>
              <a:t>Respiratory</a:t>
            </a:r>
            <a:r>
              <a:rPr lang="it-IT" u="sng" dirty="0" smtClean="0"/>
              <a:t> </a:t>
            </a:r>
            <a:r>
              <a:rPr lang="it-IT" u="sng" dirty="0" err="1" smtClean="0"/>
              <a:t>Symptoms</a:t>
            </a:r>
            <a:r>
              <a:rPr lang="it-IT" u="sng" dirty="0" smtClean="0"/>
              <a:t>:</a:t>
            </a:r>
          </a:p>
          <a:p>
            <a:r>
              <a:rPr lang="it-IT" dirty="0" err="1" smtClean="0"/>
              <a:t>Cought</a:t>
            </a:r>
            <a:endParaRPr lang="it-IT" dirty="0" smtClean="0"/>
          </a:p>
          <a:p>
            <a:r>
              <a:rPr lang="en-US" dirty="0" err="1" smtClean="0"/>
              <a:t>Dyspnea</a:t>
            </a:r>
            <a:r>
              <a:rPr lang="en-US" dirty="0" smtClean="0"/>
              <a:t>,</a:t>
            </a:r>
          </a:p>
          <a:p>
            <a:r>
              <a:rPr lang="en-US" dirty="0" err="1" smtClean="0"/>
              <a:t>Orthopnea</a:t>
            </a:r>
            <a:endParaRPr lang="en-US" dirty="0" smtClean="0"/>
          </a:p>
          <a:p>
            <a:r>
              <a:rPr lang="en-US" dirty="0" smtClean="0"/>
              <a:t>Decrease in the number of macrophages.</a:t>
            </a:r>
            <a:endParaRPr lang="it-IT" dirty="0"/>
          </a:p>
        </p:txBody>
      </p:sp>
    </p:spTree>
    <p:extLst>
      <p:ext uri="{BB962C8B-B14F-4D97-AF65-F5344CB8AC3E}">
        <p14:creationId xmlns:p14="http://schemas.microsoft.com/office/powerpoint/2010/main" val="1730088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Diagnosis</a:t>
            </a:r>
            <a:r>
              <a:rPr lang="it-IT" dirty="0" smtClean="0"/>
              <a:t> </a:t>
            </a:r>
            <a:endParaRPr lang="it-IT" dirty="0"/>
          </a:p>
        </p:txBody>
      </p:sp>
      <p:sp>
        <p:nvSpPr>
          <p:cNvPr id="10" name="CasellaDiTesto 9"/>
          <p:cNvSpPr txBox="1"/>
          <p:nvPr/>
        </p:nvSpPr>
        <p:spPr>
          <a:xfrm>
            <a:off x="1285852" y="1428736"/>
            <a:ext cx="7429552" cy="2954655"/>
          </a:xfrm>
          <a:prstGeom prst="rect">
            <a:avLst/>
          </a:prstGeom>
          <a:noFill/>
        </p:spPr>
        <p:txBody>
          <a:bodyPr wrap="square" rtlCol="0">
            <a:spAutoFit/>
          </a:bodyPr>
          <a:lstStyle/>
          <a:p>
            <a:pPr marL="457200" indent="-457200">
              <a:buFont typeface="+mj-lt"/>
              <a:buAutoNum type="arabicPeriod"/>
            </a:pPr>
            <a:r>
              <a:rPr lang="it-IT" sz="2400" u="sng" dirty="0" err="1" smtClean="0"/>
              <a:t>Clinical</a:t>
            </a:r>
            <a:r>
              <a:rPr lang="it-IT" sz="2400" u="sng" dirty="0" smtClean="0"/>
              <a:t> </a:t>
            </a:r>
            <a:r>
              <a:rPr lang="it-IT" sz="2400" u="sng" dirty="0" err="1" smtClean="0"/>
              <a:t>diagnosis</a:t>
            </a:r>
            <a:r>
              <a:rPr lang="it-IT" sz="2400" u="sng" dirty="0" smtClean="0"/>
              <a:t> </a:t>
            </a:r>
          </a:p>
          <a:p>
            <a:pPr marL="800100" lvl="1" indent="-342900">
              <a:buFontTx/>
              <a:buChar char="-"/>
            </a:pPr>
            <a:r>
              <a:rPr lang="it-IT" dirty="0" err="1" smtClean="0"/>
              <a:t>Reproductives</a:t>
            </a:r>
            <a:r>
              <a:rPr lang="it-IT" dirty="0" smtClean="0"/>
              <a:t> and </a:t>
            </a:r>
            <a:r>
              <a:rPr lang="it-IT" dirty="0" err="1" smtClean="0"/>
              <a:t>Respiratory</a:t>
            </a:r>
            <a:r>
              <a:rPr lang="it-IT" dirty="0" smtClean="0"/>
              <a:t> </a:t>
            </a:r>
            <a:r>
              <a:rPr lang="it-IT" dirty="0" err="1" smtClean="0"/>
              <a:t>symptoms</a:t>
            </a:r>
            <a:endParaRPr lang="it-IT" dirty="0" smtClean="0"/>
          </a:p>
          <a:p>
            <a:pPr marL="800100" lvl="1" indent="-342900">
              <a:buFontTx/>
              <a:buChar char="-"/>
            </a:pPr>
            <a:endParaRPr lang="it-IT" dirty="0" smtClean="0"/>
          </a:p>
          <a:p>
            <a:pPr marL="342900" indent="-342900">
              <a:buFont typeface="+mj-lt"/>
              <a:buAutoNum type="arabicPeriod"/>
            </a:pPr>
            <a:r>
              <a:rPr lang="it-IT" sz="2400" u="sng" dirty="0" err="1" smtClean="0"/>
              <a:t>Epidemiologic</a:t>
            </a:r>
            <a:r>
              <a:rPr lang="it-IT" sz="2400" u="sng" dirty="0" smtClean="0"/>
              <a:t> </a:t>
            </a:r>
            <a:r>
              <a:rPr lang="it-IT" sz="2400" u="sng" dirty="0" err="1" smtClean="0"/>
              <a:t>diagnosis</a:t>
            </a:r>
            <a:r>
              <a:rPr lang="it-IT" sz="2400" u="sng" dirty="0" smtClean="0"/>
              <a:t> </a:t>
            </a:r>
          </a:p>
          <a:p>
            <a:pPr marL="800100" lvl="1" indent="-342900"/>
            <a:r>
              <a:rPr lang="it-IT" dirty="0" smtClean="0"/>
              <a:t>- </a:t>
            </a:r>
            <a:r>
              <a:rPr lang="it-IT" dirty="0" err="1" smtClean="0"/>
              <a:t>All</a:t>
            </a:r>
            <a:r>
              <a:rPr lang="it-IT" dirty="0" smtClean="0"/>
              <a:t> the </a:t>
            </a:r>
            <a:r>
              <a:rPr lang="it-IT" dirty="0" err="1" smtClean="0"/>
              <a:t>farms</a:t>
            </a:r>
            <a:r>
              <a:rPr lang="it-IT" dirty="0" smtClean="0"/>
              <a:t> are </a:t>
            </a:r>
            <a:r>
              <a:rPr lang="it-IT" dirty="0" err="1" smtClean="0"/>
              <a:t>postives</a:t>
            </a:r>
            <a:r>
              <a:rPr lang="it-IT" dirty="0" smtClean="0"/>
              <a:t> </a:t>
            </a:r>
            <a:r>
              <a:rPr lang="it-IT" dirty="0" smtClean="0">
                <a:sym typeface="Wingdings" pitchFamily="2" charset="2"/>
              </a:rPr>
              <a:t> </a:t>
            </a:r>
            <a:r>
              <a:rPr lang="it-IT" dirty="0" err="1" smtClean="0">
                <a:sym typeface="Wingdings" pitchFamily="2" charset="2"/>
              </a:rPr>
              <a:t>vaccinations</a:t>
            </a:r>
            <a:r>
              <a:rPr lang="it-IT" dirty="0" smtClean="0">
                <a:sym typeface="Wingdings" pitchFamily="2" charset="2"/>
              </a:rPr>
              <a:t> ( </a:t>
            </a:r>
            <a:r>
              <a:rPr lang="it-IT" dirty="0" err="1" smtClean="0">
                <a:sym typeface="Wingdings" pitchFamily="2" charset="2"/>
              </a:rPr>
              <a:t>homolog</a:t>
            </a:r>
            <a:r>
              <a:rPr lang="it-IT" dirty="0" smtClean="0">
                <a:sym typeface="Wingdings" pitchFamily="2" charset="2"/>
              </a:rPr>
              <a:t> </a:t>
            </a:r>
            <a:r>
              <a:rPr lang="it-IT" dirty="0" err="1" smtClean="0">
                <a:sym typeface="Wingdings" pitchFamily="2" charset="2"/>
              </a:rPr>
              <a:t>strains</a:t>
            </a:r>
            <a:r>
              <a:rPr lang="it-IT" dirty="0" smtClean="0">
                <a:sym typeface="Wingdings" pitchFamily="2" charset="2"/>
              </a:rPr>
              <a:t> )</a:t>
            </a:r>
          </a:p>
          <a:p>
            <a:pPr marL="800100" lvl="1" indent="-342900">
              <a:buFontTx/>
              <a:buChar char="-"/>
            </a:pPr>
            <a:r>
              <a:rPr lang="it-IT" dirty="0" err="1" smtClean="0">
                <a:sym typeface="Wingdings" pitchFamily="2" charset="2"/>
              </a:rPr>
              <a:t>Biosecurity</a:t>
            </a:r>
            <a:endParaRPr lang="it-IT" dirty="0" smtClean="0">
              <a:sym typeface="Wingdings" pitchFamily="2" charset="2"/>
            </a:endParaRPr>
          </a:p>
          <a:p>
            <a:pPr marL="800100" lvl="1" indent="-342900">
              <a:buFontTx/>
              <a:buChar char="-"/>
            </a:pPr>
            <a:endParaRPr lang="it-IT" dirty="0" smtClean="0">
              <a:sym typeface="Wingdings" pitchFamily="2" charset="2"/>
            </a:endParaRPr>
          </a:p>
          <a:p>
            <a:pPr marL="342900" indent="-342900">
              <a:buFont typeface="+mj-lt"/>
              <a:buAutoNum type="arabicPeriod"/>
            </a:pPr>
            <a:r>
              <a:rPr lang="it-IT" sz="2400" u="sng" dirty="0" err="1" smtClean="0">
                <a:sym typeface="Wingdings" pitchFamily="2" charset="2"/>
              </a:rPr>
              <a:t>Anatomophatologic</a:t>
            </a:r>
            <a:r>
              <a:rPr lang="it-IT" sz="2400" u="sng" dirty="0" smtClean="0">
                <a:sym typeface="Wingdings" pitchFamily="2" charset="2"/>
              </a:rPr>
              <a:t> </a:t>
            </a:r>
            <a:r>
              <a:rPr lang="it-IT" sz="2400" u="sng" dirty="0" err="1" smtClean="0">
                <a:sym typeface="Wingdings" pitchFamily="2" charset="2"/>
              </a:rPr>
              <a:t>diagnosis</a:t>
            </a:r>
            <a:endParaRPr lang="it-IT" sz="2400" u="sng" dirty="0" smtClean="0">
              <a:sym typeface="Wingdings" pitchFamily="2" charset="2"/>
            </a:endParaRPr>
          </a:p>
          <a:p>
            <a:pPr marL="342900" indent="-342900">
              <a:buFont typeface="+mj-lt"/>
              <a:buAutoNum type="arabicPeriod"/>
            </a:pPr>
            <a:endParaRPr lang="it-IT" sz="2400" dirty="0" smtClean="0">
              <a:sym typeface="Wingdings" pitchFamily="2" charset="2"/>
            </a:endParaRPr>
          </a:p>
        </p:txBody>
      </p:sp>
      <p:pic>
        <p:nvPicPr>
          <p:cNvPr id="13" name="Picture 4" descr="Risultati immagini per pneumonia intersticial pigs PRRS"/>
          <p:cNvPicPr>
            <a:picLocks noChangeAspect="1" noChangeArrowheads="1"/>
          </p:cNvPicPr>
          <p:nvPr/>
        </p:nvPicPr>
        <p:blipFill>
          <a:blip r:embed="rId2" cstate="print"/>
          <a:srcRect/>
          <a:stretch>
            <a:fillRect/>
          </a:stretch>
        </p:blipFill>
        <p:spPr bwMode="auto">
          <a:xfrm rot="5400000">
            <a:off x="5680740" y="3606143"/>
            <a:ext cx="3354681" cy="2714644"/>
          </a:xfrm>
          <a:prstGeom prst="rect">
            <a:avLst/>
          </a:prstGeom>
          <a:ln>
            <a:noFill/>
          </a:ln>
          <a:effectLst>
            <a:softEdge rad="112500"/>
          </a:effectLst>
        </p:spPr>
      </p:pic>
      <p:pic>
        <p:nvPicPr>
          <p:cNvPr id="14" name="Picture 6" descr="Risultati immagini per abortion prrs pigs"/>
          <p:cNvPicPr>
            <a:picLocks noChangeAspect="1" noChangeArrowheads="1"/>
          </p:cNvPicPr>
          <p:nvPr/>
        </p:nvPicPr>
        <p:blipFill>
          <a:blip r:embed="rId3"/>
          <a:srcRect/>
          <a:stretch>
            <a:fillRect/>
          </a:stretch>
        </p:blipFill>
        <p:spPr bwMode="auto">
          <a:xfrm>
            <a:off x="1428728" y="4286256"/>
            <a:ext cx="3620253" cy="2298480"/>
          </a:xfrm>
          <a:prstGeom prst="rect">
            <a:avLst/>
          </a:prstGeom>
          <a:ln>
            <a:noFill/>
          </a:ln>
          <a:effectLst>
            <a:softEdge rad="112500"/>
          </a:effectLst>
        </p:spPr>
      </p:pic>
    </p:spTree>
    <p:extLst>
      <p:ext uri="{BB962C8B-B14F-4D97-AF65-F5344CB8AC3E}">
        <p14:creationId xmlns:p14="http://schemas.microsoft.com/office/powerpoint/2010/main" val="185476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939784"/>
          </a:xfrm>
        </p:spPr>
        <p:txBody>
          <a:bodyPr/>
          <a:lstStyle/>
          <a:p>
            <a:r>
              <a:rPr lang="it-IT" sz="4400" u="sng" dirty="0" smtClean="0">
                <a:sym typeface="Wingdings" pitchFamily="2" charset="2"/>
              </a:rPr>
              <a:t>4. </a:t>
            </a:r>
            <a:r>
              <a:rPr lang="it-IT" sz="4400" u="sng" dirty="0" err="1" smtClean="0">
                <a:sym typeface="Wingdings" pitchFamily="2" charset="2"/>
              </a:rPr>
              <a:t>Anatomophatologic</a:t>
            </a:r>
            <a:r>
              <a:rPr lang="it-IT" sz="4400" u="sng" dirty="0" smtClean="0">
                <a:sym typeface="Wingdings" pitchFamily="2" charset="2"/>
              </a:rPr>
              <a:t> </a:t>
            </a:r>
            <a:r>
              <a:rPr lang="it-IT" sz="4400" u="sng" dirty="0" err="1">
                <a:sym typeface="Wingdings" pitchFamily="2" charset="2"/>
              </a:rPr>
              <a:t>diagnosis</a:t>
            </a:r>
            <a:endParaRPr lang="it-IT" sz="4400" u="sng" dirty="0">
              <a:sym typeface="Wingdings" pitchFamily="2" charset="2"/>
            </a:endParaRPr>
          </a:p>
        </p:txBody>
      </p:sp>
      <p:sp>
        <p:nvSpPr>
          <p:cNvPr id="9" name="CasellaDiTesto 8"/>
          <p:cNvSpPr txBox="1"/>
          <p:nvPr/>
        </p:nvSpPr>
        <p:spPr>
          <a:xfrm>
            <a:off x="1142976" y="1214422"/>
            <a:ext cx="6929486" cy="1200329"/>
          </a:xfrm>
          <a:prstGeom prst="rect">
            <a:avLst/>
          </a:prstGeom>
          <a:noFill/>
        </p:spPr>
        <p:txBody>
          <a:bodyPr wrap="square" rtlCol="0">
            <a:spAutoFit/>
          </a:bodyPr>
          <a:lstStyle/>
          <a:p>
            <a:r>
              <a:rPr lang="it-IT" dirty="0" smtClean="0">
                <a:sym typeface="Wingdings" pitchFamily="2" charset="2"/>
              </a:rPr>
              <a:t>PRRS virus  </a:t>
            </a:r>
            <a:r>
              <a:rPr lang="it-IT" dirty="0" err="1" smtClean="0">
                <a:sym typeface="Wingdings" pitchFamily="2" charset="2"/>
              </a:rPr>
              <a:t>multisystemic</a:t>
            </a:r>
            <a:r>
              <a:rPr lang="it-IT" dirty="0" smtClean="0">
                <a:sym typeface="Wingdings" pitchFamily="2" charset="2"/>
              </a:rPr>
              <a:t> </a:t>
            </a:r>
            <a:r>
              <a:rPr lang="it-IT" dirty="0" err="1" smtClean="0">
                <a:sym typeface="Wingdings" pitchFamily="2" charset="2"/>
              </a:rPr>
              <a:t>infection</a:t>
            </a:r>
            <a:r>
              <a:rPr lang="it-IT" dirty="0" smtClean="0">
                <a:sym typeface="Wingdings" pitchFamily="2" charset="2"/>
              </a:rPr>
              <a:t> </a:t>
            </a:r>
          </a:p>
          <a:p>
            <a:r>
              <a:rPr lang="it-IT" dirty="0" err="1" smtClean="0">
                <a:sym typeface="Wingdings" pitchFamily="2" charset="2"/>
              </a:rPr>
              <a:t>Gross</a:t>
            </a:r>
            <a:r>
              <a:rPr lang="it-IT" dirty="0" smtClean="0">
                <a:sym typeface="Wingdings" pitchFamily="2" charset="2"/>
              </a:rPr>
              <a:t> </a:t>
            </a:r>
            <a:r>
              <a:rPr lang="it-IT" dirty="0" err="1" smtClean="0">
                <a:sym typeface="Wingdings" pitchFamily="2" charset="2"/>
              </a:rPr>
              <a:t>lesions</a:t>
            </a:r>
            <a:r>
              <a:rPr lang="it-IT" dirty="0" smtClean="0">
                <a:sym typeface="Wingdings" pitchFamily="2" charset="2"/>
              </a:rPr>
              <a:t> -  are </a:t>
            </a:r>
            <a:r>
              <a:rPr lang="it-IT" dirty="0" err="1" smtClean="0">
                <a:sym typeface="Wingdings" pitchFamily="2" charset="2"/>
              </a:rPr>
              <a:t>usually</a:t>
            </a:r>
            <a:r>
              <a:rPr lang="it-IT" dirty="0" smtClean="0">
                <a:sym typeface="Wingdings" pitchFamily="2" charset="2"/>
              </a:rPr>
              <a:t> </a:t>
            </a:r>
            <a:r>
              <a:rPr lang="it-IT" dirty="0" err="1" smtClean="0">
                <a:sym typeface="Wingdings" pitchFamily="2" charset="2"/>
              </a:rPr>
              <a:t>only</a:t>
            </a:r>
            <a:r>
              <a:rPr lang="it-IT" dirty="0" smtClean="0">
                <a:sym typeface="Wingdings" pitchFamily="2" charset="2"/>
              </a:rPr>
              <a:t> </a:t>
            </a:r>
            <a:r>
              <a:rPr lang="it-IT" dirty="0" err="1" smtClean="0">
                <a:sym typeface="Wingdings" pitchFamily="2" charset="2"/>
              </a:rPr>
              <a:t>observed</a:t>
            </a:r>
            <a:r>
              <a:rPr lang="it-IT" dirty="0" smtClean="0">
                <a:sym typeface="Wingdings" pitchFamily="2" charset="2"/>
              </a:rPr>
              <a:t> in </a:t>
            </a:r>
          </a:p>
          <a:p>
            <a:r>
              <a:rPr lang="it-IT" dirty="0" smtClean="0">
                <a:sym typeface="Wingdings" pitchFamily="2" charset="2"/>
              </a:rPr>
              <a:t>	    </a:t>
            </a:r>
          </a:p>
          <a:p>
            <a:r>
              <a:rPr lang="it-IT" dirty="0" smtClean="0">
                <a:sym typeface="Wingdings" pitchFamily="2" charset="2"/>
              </a:rPr>
              <a:t>	        -  are </a:t>
            </a:r>
            <a:r>
              <a:rPr lang="it-IT" dirty="0" err="1" smtClean="0">
                <a:sym typeface="Wingdings" pitchFamily="2" charset="2"/>
              </a:rPr>
              <a:t>most</a:t>
            </a:r>
            <a:r>
              <a:rPr lang="it-IT" dirty="0" smtClean="0">
                <a:sym typeface="Wingdings" pitchFamily="2" charset="2"/>
              </a:rPr>
              <a:t> </a:t>
            </a:r>
            <a:r>
              <a:rPr lang="it-IT" dirty="0" err="1" smtClean="0">
                <a:sym typeface="Wingdings" pitchFamily="2" charset="2"/>
              </a:rPr>
              <a:t>marked</a:t>
            </a:r>
            <a:r>
              <a:rPr lang="it-IT" dirty="0" smtClean="0">
                <a:sym typeface="Wingdings" pitchFamily="2" charset="2"/>
              </a:rPr>
              <a:t> in </a:t>
            </a:r>
            <a:r>
              <a:rPr lang="it-IT" dirty="0" err="1" smtClean="0">
                <a:sym typeface="Wingdings" pitchFamily="2" charset="2"/>
              </a:rPr>
              <a:t>neonatal</a:t>
            </a:r>
            <a:r>
              <a:rPr lang="it-IT" dirty="0" smtClean="0">
                <a:sym typeface="Wingdings" pitchFamily="2" charset="2"/>
              </a:rPr>
              <a:t> and </a:t>
            </a:r>
            <a:r>
              <a:rPr lang="it-IT" dirty="0" err="1" smtClean="0">
                <a:sym typeface="Wingdings" pitchFamily="2" charset="2"/>
              </a:rPr>
              <a:t>young</a:t>
            </a:r>
            <a:r>
              <a:rPr lang="it-IT" dirty="0" smtClean="0">
                <a:sym typeface="Wingdings" pitchFamily="2" charset="2"/>
              </a:rPr>
              <a:t> </a:t>
            </a:r>
            <a:r>
              <a:rPr lang="it-IT" dirty="0" err="1" smtClean="0">
                <a:sym typeface="Wingdings" pitchFamily="2" charset="2"/>
              </a:rPr>
              <a:t>pigs</a:t>
            </a:r>
            <a:endParaRPr lang="it-IT" sz="2400" dirty="0" smtClean="0">
              <a:sym typeface="Wingdings" pitchFamily="2" charset="2"/>
            </a:endParaRPr>
          </a:p>
        </p:txBody>
      </p:sp>
      <p:pic>
        <p:nvPicPr>
          <p:cNvPr id="5128" name="Picture 8" descr="Risultati immagini per pneumonia intersticial pigs PRRS"/>
          <p:cNvPicPr>
            <a:picLocks noChangeAspect="1" noChangeArrowheads="1"/>
          </p:cNvPicPr>
          <p:nvPr/>
        </p:nvPicPr>
        <p:blipFill>
          <a:blip r:embed="rId3"/>
          <a:srcRect l="14797" t="11184" r="-2128" b="57128"/>
          <a:stretch>
            <a:fillRect/>
          </a:stretch>
        </p:blipFill>
        <p:spPr bwMode="auto">
          <a:xfrm>
            <a:off x="928662" y="5072050"/>
            <a:ext cx="5643602" cy="1785950"/>
          </a:xfrm>
          <a:prstGeom prst="rect">
            <a:avLst/>
          </a:prstGeom>
          <a:ln>
            <a:noFill/>
          </a:ln>
          <a:effectLst>
            <a:softEdge rad="112500"/>
          </a:effectLst>
        </p:spPr>
      </p:pic>
      <p:sp>
        <p:nvSpPr>
          <p:cNvPr id="13" name="CasellaDiTesto 12"/>
          <p:cNvSpPr txBox="1"/>
          <p:nvPr/>
        </p:nvSpPr>
        <p:spPr>
          <a:xfrm>
            <a:off x="5929322" y="1357298"/>
            <a:ext cx="2428892" cy="646331"/>
          </a:xfrm>
          <a:prstGeom prst="rect">
            <a:avLst/>
          </a:prstGeom>
          <a:noFill/>
        </p:spPr>
        <p:txBody>
          <a:bodyPr wrap="square" rtlCol="0">
            <a:spAutoFit/>
          </a:bodyPr>
          <a:lstStyle/>
          <a:p>
            <a:pPr>
              <a:buFont typeface="Arial" pitchFamily="34" charset="0"/>
              <a:buChar char="•"/>
            </a:pPr>
            <a:r>
              <a:rPr lang="it-IT" dirty="0" err="1" smtClean="0">
                <a:sym typeface="Wingdings" pitchFamily="2" charset="2"/>
              </a:rPr>
              <a:t>Respiratory</a:t>
            </a:r>
            <a:r>
              <a:rPr lang="it-IT" dirty="0" smtClean="0">
                <a:sym typeface="Wingdings" pitchFamily="2" charset="2"/>
              </a:rPr>
              <a:t> </a:t>
            </a:r>
            <a:r>
              <a:rPr lang="it-IT" dirty="0" err="1" smtClean="0">
                <a:sym typeface="Wingdings" pitchFamily="2" charset="2"/>
              </a:rPr>
              <a:t>tissues</a:t>
            </a:r>
            <a:endParaRPr lang="it-IT" dirty="0" smtClean="0">
              <a:sym typeface="Wingdings" pitchFamily="2" charset="2"/>
            </a:endParaRPr>
          </a:p>
          <a:p>
            <a:pPr>
              <a:buFont typeface="Arial" pitchFamily="34" charset="0"/>
              <a:buChar char="•"/>
            </a:pPr>
            <a:r>
              <a:rPr lang="it-IT" dirty="0" err="1" smtClean="0">
                <a:sym typeface="Wingdings" pitchFamily="2" charset="2"/>
              </a:rPr>
              <a:t>Lynphoid</a:t>
            </a:r>
            <a:r>
              <a:rPr lang="it-IT" dirty="0" smtClean="0">
                <a:sym typeface="Wingdings" pitchFamily="2" charset="2"/>
              </a:rPr>
              <a:t> </a:t>
            </a:r>
            <a:r>
              <a:rPr lang="it-IT" dirty="0" err="1" smtClean="0">
                <a:sym typeface="Wingdings" pitchFamily="2" charset="2"/>
              </a:rPr>
              <a:t>tissues</a:t>
            </a:r>
            <a:r>
              <a:rPr lang="it-IT" dirty="0" smtClean="0">
                <a:sym typeface="Wingdings" pitchFamily="2" charset="2"/>
              </a:rPr>
              <a:t>. </a:t>
            </a:r>
          </a:p>
        </p:txBody>
      </p:sp>
      <p:sp>
        <p:nvSpPr>
          <p:cNvPr id="14" name="Freccia a destra 13"/>
          <p:cNvSpPr/>
          <p:nvPr/>
        </p:nvSpPr>
        <p:spPr>
          <a:xfrm>
            <a:off x="5357818" y="1643050"/>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000628" y="2786058"/>
            <a:ext cx="4572032" cy="2031325"/>
          </a:xfrm>
          <a:prstGeom prst="rect">
            <a:avLst/>
          </a:prstGeom>
          <a:noFill/>
        </p:spPr>
        <p:txBody>
          <a:bodyPr wrap="square" rtlCol="0">
            <a:spAutoFit/>
          </a:bodyPr>
          <a:lstStyle/>
          <a:p>
            <a:r>
              <a:rPr lang="it-IT" u="sng" dirty="0" err="1" smtClean="0">
                <a:sym typeface="Wingdings" pitchFamily="2" charset="2"/>
              </a:rPr>
              <a:t>Lungs</a:t>
            </a:r>
            <a:r>
              <a:rPr lang="it-IT" u="sng" dirty="0" smtClean="0">
                <a:sym typeface="Wingdings" pitchFamily="2" charset="2"/>
              </a:rPr>
              <a:t>:</a:t>
            </a:r>
          </a:p>
          <a:p>
            <a:r>
              <a:rPr lang="it-IT" dirty="0" err="1" smtClean="0">
                <a:sym typeface="Wingdings" pitchFamily="2" charset="2"/>
              </a:rPr>
              <a:t>-Mottled</a:t>
            </a:r>
            <a:r>
              <a:rPr lang="it-IT" dirty="0" smtClean="0">
                <a:sym typeface="Wingdings" pitchFamily="2" charset="2"/>
              </a:rPr>
              <a:t> : </a:t>
            </a:r>
            <a:r>
              <a:rPr lang="it-IT" dirty="0" err="1" smtClean="0">
                <a:sym typeface="Wingdings" pitchFamily="2" charset="2"/>
              </a:rPr>
              <a:t>tan</a:t>
            </a:r>
            <a:r>
              <a:rPr lang="it-IT" dirty="0" smtClean="0">
                <a:sym typeface="Wingdings" pitchFamily="2" charset="2"/>
              </a:rPr>
              <a:t> and </a:t>
            </a:r>
            <a:r>
              <a:rPr lang="it-IT" dirty="0" err="1" smtClean="0">
                <a:sym typeface="Wingdings" pitchFamily="2" charset="2"/>
              </a:rPr>
              <a:t>red</a:t>
            </a:r>
            <a:r>
              <a:rPr lang="it-IT" dirty="0" smtClean="0">
                <a:sym typeface="Wingdings" pitchFamily="2" charset="2"/>
              </a:rPr>
              <a:t> </a:t>
            </a:r>
          </a:p>
          <a:p>
            <a:r>
              <a:rPr lang="it-IT" dirty="0" err="1" smtClean="0">
                <a:sym typeface="Wingdings" pitchFamily="2" charset="2"/>
              </a:rPr>
              <a:t>-Fail</a:t>
            </a:r>
            <a:r>
              <a:rPr lang="it-IT" dirty="0" smtClean="0">
                <a:sym typeface="Wingdings" pitchFamily="2" charset="2"/>
              </a:rPr>
              <a:t> </a:t>
            </a:r>
            <a:r>
              <a:rPr lang="it-IT" dirty="0" err="1" smtClean="0">
                <a:sym typeface="Wingdings" pitchFamily="2" charset="2"/>
              </a:rPr>
              <a:t>to</a:t>
            </a:r>
            <a:r>
              <a:rPr lang="it-IT" dirty="0" smtClean="0">
                <a:sym typeface="Wingdings" pitchFamily="2" charset="2"/>
              </a:rPr>
              <a:t> </a:t>
            </a:r>
            <a:r>
              <a:rPr lang="it-IT" dirty="0" err="1" smtClean="0">
                <a:sym typeface="Wingdings" pitchFamily="2" charset="2"/>
              </a:rPr>
              <a:t>collapse</a:t>
            </a:r>
            <a:endParaRPr lang="it-IT" dirty="0" smtClean="0">
              <a:sym typeface="Wingdings" pitchFamily="2" charset="2"/>
            </a:endParaRPr>
          </a:p>
          <a:p>
            <a:r>
              <a:rPr lang="it-IT" dirty="0" smtClean="0">
                <a:sym typeface="Wingdings" pitchFamily="2" charset="2"/>
              </a:rPr>
              <a:t>-</a:t>
            </a:r>
            <a:r>
              <a:rPr lang="it-IT" dirty="0" err="1" smtClean="0">
                <a:sym typeface="Wingdings" pitchFamily="2" charset="2"/>
              </a:rPr>
              <a:t>Cranioventral</a:t>
            </a:r>
            <a:r>
              <a:rPr lang="it-IT" dirty="0" smtClean="0">
                <a:sym typeface="Wingdings" pitchFamily="2" charset="2"/>
              </a:rPr>
              <a:t> </a:t>
            </a:r>
            <a:r>
              <a:rPr lang="it-IT" dirty="0" err="1" smtClean="0">
                <a:sym typeface="Wingdings" pitchFamily="2" charset="2"/>
              </a:rPr>
              <a:t>lobes</a:t>
            </a:r>
            <a:r>
              <a:rPr lang="it-IT" dirty="0" smtClean="0">
                <a:sym typeface="Wingdings" pitchFamily="2" charset="2"/>
              </a:rPr>
              <a:t> are </a:t>
            </a:r>
            <a:r>
              <a:rPr lang="it-IT" dirty="0" err="1" smtClean="0">
                <a:sym typeface="Wingdings" pitchFamily="2" charset="2"/>
              </a:rPr>
              <a:t>most</a:t>
            </a:r>
            <a:r>
              <a:rPr lang="it-IT" dirty="0" smtClean="0">
                <a:sym typeface="Wingdings" pitchFamily="2" charset="2"/>
              </a:rPr>
              <a:t>  </a:t>
            </a:r>
            <a:r>
              <a:rPr lang="it-IT" dirty="0" err="1" smtClean="0">
                <a:sym typeface="Wingdings" pitchFamily="2" charset="2"/>
              </a:rPr>
              <a:t>affected</a:t>
            </a:r>
            <a:endParaRPr lang="it-IT" dirty="0" smtClean="0">
              <a:sym typeface="Wingdings" pitchFamily="2" charset="2"/>
            </a:endParaRPr>
          </a:p>
          <a:p>
            <a:pPr>
              <a:buFontTx/>
              <a:buChar char="-"/>
            </a:pPr>
            <a:r>
              <a:rPr lang="it-IT" dirty="0" smtClean="0">
                <a:sym typeface="Wingdings" pitchFamily="2" charset="2"/>
              </a:rPr>
              <a:t>Diffuse </a:t>
            </a:r>
            <a:r>
              <a:rPr lang="it-IT" dirty="0" err="1" smtClean="0">
                <a:sym typeface="Wingdings" pitchFamily="2" charset="2"/>
              </a:rPr>
              <a:t>fibrous</a:t>
            </a:r>
            <a:r>
              <a:rPr lang="it-IT" dirty="0" smtClean="0">
                <a:sym typeface="Wingdings" pitchFamily="2" charset="2"/>
              </a:rPr>
              <a:t> </a:t>
            </a:r>
            <a:r>
              <a:rPr lang="it-IT" dirty="0" err="1" smtClean="0">
                <a:sym typeface="Wingdings" pitchFamily="2" charset="2"/>
              </a:rPr>
              <a:t>adhesions</a:t>
            </a:r>
            <a:endParaRPr lang="it-IT" dirty="0" smtClean="0">
              <a:sym typeface="Wingdings" pitchFamily="2" charset="2"/>
            </a:endParaRPr>
          </a:p>
          <a:p>
            <a:pPr lvl="1">
              <a:buFontTx/>
              <a:buChar char="-"/>
            </a:pPr>
            <a:r>
              <a:rPr lang="it-IT" dirty="0" smtClean="0">
                <a:sym typeface="Wingdings" pitchFamily="2" charset="2"/>
              </a:rPr>
              <a:t>(pleura,</a:t>
            </a:r>
            <a:r>
              <a:rPr lang="it-IT" dirty="0" err="1" smtClean="0">
                <a:sym typeface="Wingdings" pitchFamily="2" charset="2"/>
              </a:rPr>
              <a:t>lungs</a:t>
            </a:r>
            <a:r>
              <a:rPr lang="it-IT" dirty="0" smtClean="0">
                <a:sym typeface="Wingdings" pitchFamily="2" charset="2"/>
              </a:rPr>
              <a:t>,</a:t>
            </a:r>
            <a:r>
              <a:rPr lang="it-IT" dirty="0" err="1" smtClean="0">
                <a:sym typeface="Wingdings" pitchFamily="2" charset="2"/>
              </a:rPr>
              <a:t>pericardium</a:t>
            </a:r>
            <a:r>
              <a:rPr lang="it-IT" dirty="0" smtClean="0">
                <a:sym typeface="Wingdings" pitchFamily="2" charset="2"/>
              </a:rPr>
              <a:t>)</a:t>
            </a:r>
          </a:p>
          <a:p>
            <a:r>
              <a:rPr lang="it-IT" dirty="0" err="1" smtClean="0">
                <a:sym typeface="Wingdings" pitchFamily="2" charset="2"/>
              </a:rPr>
              <a:t>Interstitial</a:t>
            </a:r>
            <a:r>
              <a:rPr lang="it-IT" dirty="0" smtClean="0">
                <a:sym typeface="Wingdings" pitchFamily="2" charset="2"/>
              </a:rPr>
              <a:t> pneumonia </a:t>
            </a:r>
          </a:p>
        </p:txBody>
      </p:sp>
      <p:sp>
        <p:nvSpPr>
          <p:cNvPr id="17" name="CasellaDiTesto 16"/>
          <p:cNvSpPr txBox="1"/>
          <p:nvPr/>
        </p:nvSpPr>
        <p:spPr>
          <a:xfrm>
            <a:off x="1071538" y="3500438"/>
            <a:ext cx="3857620" cy="1200329"/>
          </a:xfrm>
          <a:prstGeom prst="rect">
            <a:avLst/>
          </a:prstGeom>
          <a:noFill/>
        </p:spPr>
        <p:txBody>
          <a:bodyPr wrap="square" rtlCol="0">
            <a:spAutoFit/>
          </a:bodyPr>
          <a:lstStyle/>
          <a:p>
            <a:r>
              <a:rPr lang="en-US" u="sng" dirty="0" smtClean="0"/>
              <a:t>Lymph nodes </a:t>
            </a:r>
          </a:p>
          <a:p>
            <a:pPr>
              <a:buFontTx/>
              <a:buChar char="-"/>
            </a:pPr>
            <a:r>
              <a:rPr lang="en-US" dirty="0" smtClean="0"/>
              <a:t>moderately to severely enlarged and tan in </a:t>
            </a:r>
            <a:r>
              <a:rPr lang="en-US" dirty="0" err="1" smtClean="0"/>
              <a:t>colour</a:t>
            </a:r>
            <a:endParaRPr lang="en-US" dirty="0" smtClean="0"/>
          </a:p>
          <a:p>
            <a:pPr>
              <a:buFontTx/>
              <a:buChar char="-"/>
            </a:pPr>
            <a:r>
              <a:rPr lang="en-US" dirty="0" smtClean="0"/>
              <a:t> some strains of </a:t>
            </a:r>
            <a:r>
              <a:rPr lang="en-US" dirty="0" err="1" smtClean="0"/>
              <a:t>virus,</a:t>
            </a:r>
            <a:r>
              <a:rPr lang="en-US" dirty="0" err="1" smtClean="0">
                <a:sym typeface="Wingdings" pitchFamily="2" charset="2"/>
              </a:rPr>
              <a:t></a:t>
            </a:r>
            <a:r>
              <a:rPr lang="en-US" dirty="0" err="1" smtClean="0"/>
              <a:t>haemorrhagic</a:t>
            </a:r>
            <a:endParaRPr lang="it-IT" dirty="0" smtClean="0">
              <a:sym typeface="Wingdings" pitchFamily="2" charset="2"/>
            </a:endParaRPr>
          </a:p>
        </p:txBody>
      </p:sp>
      <p:sp>
        <p:nvSpPr>
          <p:cNvPr id="19" name="CasellaDiTesto 18"/>
          <p:cNvSpPr txBox="1"/>
          <p:nvPr/>
        </p:nvSpPr>
        <p:spPr>
          <a:xfrm>
            <a:off x="1214414" y="2714620"/>
            <a:ext cx="1857388"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Severe </a:t>
            </a:r>
            <a:r>
              <a:rPr lang="it-IT" dirty="0" err="1" smtClean="0"/>
              <a:t>disease</a:t>
            </a:r>
            <a:endParaRPr lang="it-IT" dirty="0"/>
          </a:p>
        </p:txBody>
      </p:sp>
      <p:sp>
        <p:nvSpPr>
          <p:cNvPr id="20" name="CasellaDiTesto 19"/>
          <p:cNvSpPr txBox="1"/>
          <p:nvPr/>
        </p:nvSpPr>
        <p:spPr>
          <a:xfrm>
            <a:off x="5786414" y="5214950"/>
            <a:ext cx="3357586" cy="1298377"/>
          </a:xfrm>
          <a:prstGeom prst="ellips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err="1" smtClean="0">
                <a:sym typeface="Wingdings" pitchFamily="2" charset="2"/>
              </a:rPr>
              <a:t>Co-</a:t>
            </a:r>
            <a:r>
              <a:rPr lang="it-IT" b="1" dirty="0" smtClean="0">
                <a:sym typeface="Wingdings" pitchFamily="2" charset="2"/>
              </a:rPr>
              <a:t> </a:t>
            </a:r>
            <a:r>
              <a:rPr lang="it-IT" b="1" dirty="0" err="1" smtClean="0">
                <a:sym typeface="Wingdings" pitchFamily="2" charset="2"/>
              </a:rPr>
              <a:t>infection</a:t>
            </a:r>
            <a:r>
              <a:rPr lang="it-IT" b="1" dirty="0" smtClean="0">
                <a:sym typeface="Wingdings" pitchFamily="2" charset="2"/>
              </a:rPr>
              <a:t> </a:t>
            </a:r>
            <a:r>
              <a:rPr lang="it-IT" b="1" dirty="0" err="1" smtClean="0">
                <a:sym typeface="Wingdings" pitchFamily="2" charset="2"/>
              </a:rPr>
              <a:t>compicates</a:t>
            </a:r>
            <a:r>
              <a:rPr lang="it-IT" b="1" dirty="0" smtClean="0">
                <a:sym typeface="Wingdings" pitchFamily="2" charset="2"/>
              </a:rPr>
              <a:t> the </a:t>
            </a:r>
            <a:r>
              <a:rPr lang="it-IT" b="1" dirty="0" err="1" smtClean="0">
                <a:sym typeface="Wingdings" pitchFamily="2" charset="2"/>
              </a:rPr>
              <a:t>diagnosis</a:t>
            </a:r>
            <a:r>
              <a:rPr lang="it-IT" b="1" dirty="0" smtClean="0">
                <a:sym typeface="Wingdings" pitchFamily="2" charset="2"/>
              </a:rPr>
              <a:t> </a:t>
            </a:r>
            <a:endParaRPr lang="it-IT" dirty="0" smtClean="0">
              <a:sym typeface="Wingdings" pitchFamily="2" charset="2"/>
            </a:endParaRPr>
          </a:p>
        </p:txBody>
      </p:sp>
    </p:spTree>
    <p:extLst>
      <p:ext uri="{BB962C8B-B14F-4D97-AF65-F5344CB8AC3E}">
        <p14:creationId xmlns:p14="http://schemas.microsoft.com/office/powerpoint/2010/main" val="138549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u="sng" dirty="0" smtClean="0">
                <a:sym typeface="Wingdings" pitchFamily="2" charset="2"/>
              </a:rPr>
              <a:t>4. </a:t>
            </a:r>
            <a:r>
              <a:rPr lang="it-IT" sz="4400" u="sng" dirty="0" err="1" smtClean="0">
                <a:sym typeface="Wingdings" pitchFamily="2" charset="2"/>
              </a:rPr>
              <a:t>Anatomophatologic</a:t>
            </a:r>
            <a:r>
              <a:rPr lang="it-IT" sz="4400" u="sng" dirty="0" smtClean="0">
                <a:sym typeface="Wingdings" pitchFamily="2" charset="2"/>
              </a:rPr>
              <a:t> </a:t>
            </a:r>
            <a:r>
              <a:rPr lang="it-IT" sz="4400" u="sng" dirty="0" err="1">
                <a:sym typeface="Wingdings" pitchFamily="2" charset="2"/>
              </a:rPr>
              <a:t>diagnosis</a:t>
            </a:r>
            <a:endParaRPr lang="it-IT" sz="4400" u="sng" dirty="0">
              <a:sym typeface="Wingdings" pitchFamily="2" charset="2"/>
            </a:endParaRPr>
          </a:p>
        </p:txBody>
      </p:sp>
      <p:sp>
        <p:nvSpPr>
          <p:cNvPr id="5" name="CasellaDiTesto 4"/>
          <p:cNvSpPr txBox="1"/>
          <p:nvPr/>
        </p:nvSpPr>
        <p:spPr>
          <a:xfrm>
            <a:off x="1357290" y="1285860"/>
            <a:ext cx="6786610" cy="2071702"/>
          </a:xfrm>
          <a:prstGeom prst="rect">
            <a:avLst/>
          </a:prstGeom>
          <a:noFill/>
        </p:spPr>
        <p:txBody>
          <a:bodyPr wrap="square" rtlCol="0">
            <a:spAutoFit/>
          </a:bodyPr>
          <a:lstStyle/>
          <a:p>
            <a:r>
              <a:rPr lang="it-IT" sz="2000" b="1" dirty="0" err="1" smtClean="0"/>
              <a:t>Microscpic</a:t>
            </a:r>
            <a:r>
              <a:rPr lang="it-IT" sz="2000" b="1" dirty="0" smtClean="0"/>
              <a:t> </a:t>
            </a:r>
            <a:r>
              <a:rPr lang="it-IT" sz="2000" b="1" dirty="0" err="1" smtClean="0"/>
              <a:t>analysis</a:t>
            </a:r>
            <a:r>
              <a:rPr lang="it-IT" sz="2000" b="1" dirty="0" smtClean="0"/>
              <a:t> </a:t>
            </a:r>
            <a:r>
              <a:rPr lang="it-IT" sz="2000" b="1" dirty="0" err="1" smtClean="0"/>
              <a:t>of</a:t>
            </a:r>
            <a:r>
              <a:rPr lang="it-IT" sz="2000" b="1" dirty="0" smtClean="0"/>
              <a:t> </a:t>
            </a:r>
            <a:r>
              <a:rPr lang="it-IT" sz="2000" b="1" dirty="0" err="1" smtClean="0"/>
              <a:t>tissues</a:t>
            </a:r>
            <a:r>
              <a:rPr lang="it-IT" sz="2000" b="1" dirty="0" smtClean="0"/>
              <a:t> </a:t>
            </a:r>
            <a:r>
              <a:rPr lang="it-IT" sz="2000" b="1" dirty="0" err="1" smtClean="0"/>
              <a:t>from</a:t>
            </a:r>
            <a:r>
              <a:rPr lang="it-IT" sz="2000" b="1" dirty="0" smtClean="0"/>
              <a:t> </a:t>
            </a:r>
            <a:r>
              <a:rPr lang="it-IT" sz="2000" b="1" dirty="0" err="1" smtClean="0"/>
              <a:t>necropsied</a:t>
            </a:r>
            <a:r>
              <a:rPr lang="it-IT" sz="2000" b="1" dirty="0" smtClean="0"/>
              <a:t> </a:t>
            </a:r>
            <a:r>
              <a:rPr lang="it-IT" sz="2000" b="1" dirty="0" err="1" smtClean="0"/>
              <a:t>animal</a:t>
            </a:r>
            <a:r>
              <a:rPr lang="it-IT" sz="2000" b="1" dirty="0" smtClean="0"/>
              <a:t> </a:t>
            </a:r>
          </a:p>
          <a:p>
            <a:r>
              <a:rPr lang="it-IT" dirty="0" smtClean="0"/>
              <a:t>Best </a:t>
            </a:r>
            <a:r>
              <a:rPr lang="it-IT" dirty="0" err="1" smtClean="0"/>
              <a:t>tissues</a:t>
            </a:r>
            <a:r>
              <a:rPr lang="it-IT" dirty="0" smtClean="0"/>
              <a:t> </a:t>
            </a:r>
            <a:r>
              <a:rPr lang="it-IT" dirty="0" err="1" smtClean="0"/>
              <a:t>samples</a:t>
            </a:r>
            <a:r>
              <a:rPr lang="it-IT" dirty="0" smtClean="0"/>
              <a:t>:</a:t>
            </a:r>
          </a:p>
          <a:p>
            <a:pPr>
              <a:buFont typeface="Arial" pitchFamily="34" charset="0"/>
              <a:buChar char="•"/>
            </a:pPr>
            <a:r>
              <a:rPr lang="it-IT" dirty="0" err="1" smtClean="0"/>
              <a:t>Lungs</a:t>
            </a:r>
            <a:endParaRPr lang="it-IT" dirty="0" smtClean="0"/>
          </a:p>
          <a:p>
            <a:pPr>
              <a:buFont typeface="Arial" pitchFamily="34" charset="0"/>
              <a:buChar char="•"/>
            </a:pPr>
            <a:r>
              <a:rPr lang="it-IT" dirty="0" err="1" smtClean="0"/>
              <a:t>Lymph</a:t>
            </a:r>
            <a:r>
              <a:rPr lang="it-IT" dirty="0" smtClean="0"/>
              <a:t> </a:t>
            </a:r>
            <a:r>
              <a:rPr lang="it-IT" dirty="0" err="1" smtClean="0"/>
              <a:t>nodes</a:t>
            </a:r>
            <a:r>
              <a:rPr lang="it-IT" dirty="0" smtClean="0"/>
              <a:t> </a:t>
            </a:r>
          </a:p>
          <a:p>
            <a:pPr>
              <a:buFont typeface="Arial" pitchFamily="34" charset="0"/>
              <a:buChar char="•"/>
            </a:pPr>
            <a:r>
              <a:rPr lang="it-IT" dirty="0" err="1" smtClean="0"/>
              <a:t>Tonsils</a:t>
            </a:r>
            <a:endParaRPr lang="it-IT" dirty="0" smtClean="0"/>
          </a:p>
          <a:p>
            <a:pPr>
              <a:buFont typeface="Arial" pitchFamily="34" charset="0"/>
              <a:buChar char="•"/>
            </a:pPr>
            <a:r>
              <a:rPr lang="it-IT" dirty="0" smtClean="0"/>
              <a:t>Spleen</a:t>
            </a:r>
          </a:p>
          <a:p>
            <a:pPr>
              <a:buFont typeface="Arial" pitchFamily="34" charset="0"/>
              <a:buChar char="•"/>
            </a:pPr>
            <a:r>
              <a:rPr lang="it-IT" dirty="0" err="1" smtClean="0"/>
              <a:t>Possibly</a:t>
            </a:r>
            <a:r>
              <a:rPr lang="it-IT" dirty="0" smtClean="0"/>
              <a:t> </a:t>
            </a:r>
            <a:r>
              <a:rPr lang="it-IT" dirty="0" err="1" smtClean="0"/>
              <a:t>brnochoalveolar</a:t>
            </a:r>
            <a:r>
              <a:rPr lang="it-IT" dirty="0" smtClean="0"/>
              <a:t> </a:t>
            </a:r>
            <a:r>
              <a:rPr lang="it-IT" dirty="0" err="1" smtClean="0"/>
              <a:t>lavage</a:t>
            </a:r>
            <a:r>
              <a:rPr lang="it-IT" dirty="0" smtClean="0"/>
              <a:t> </a:t>
            </a:r>
          </a:p>
        </p:txBody>
      </p:sp>
      <p:sp>
        <p:nvSpPr>
          <p:cNvPr id="9" name="CasellaDiTesto 8"/>
          <p:cNvSpPr txBox="1"/>
          <p:nvPr/>
        </p:nvSpPr>
        <p:spPr>
          <a:xfrm>
            <a:off x="1142976" y="3571876"/>
            <a:ext cx="414340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dirty="0" err="1" smtClean="0"/>
              <a:t>Hematoxylin</a:t>
            </a:r>
            <a:r>
              <a:rPr lang="it-IT" b="1" dirty="0" smtClean="0"/>
              <a:t> and </a:t>
            </a:r>
            <a:r>
              <a:rPr lang="it-IT" b="1" dirty="0" err="1" smtClean="0"/>
              <a:t>eosin</a:t>
            </a:r>
            <a:r>
              <a:rPr lang="it-IT" b="1" dirty="0" smtClean="0"/>
              <a:t> </a:t>
            </a:r>
            <a:r>
              <a:rPr lang="it-IT" b="1" dirty="0" err="1" smtClean="0"/>
              <a:t>stained</a:t>
            </a:r>
            <a:r>
              <a:rPr lang="it-IT" b="1" dirty="0" smtClean="0"/>
              <a:t> </a:t>
            </a:r>
            <a:r>
              <a:rPr lang="it-IT" b="1" dirty="0" err="1" smtClean="0"/>
              <a:t>lung</a:t>
            </a:r>
            <a:endParaRPr lang="it-IT" b="1" dirty="0" smtClean="0"/>
          </a:p>
          <a:p>
            <a:pPr>
              <a:buFontTx/>
              <a:buChar char="-"/>
            </a:pPr>
            <a:r>
              <a:rPr lang="it-IT" dirty="0" err="1" smtClean="0"/>
              <a:t>showing</a:t>
            </a:r>
            <a:r>
              <a:rPr lang="it-IT" dirty="0" smtClean="0"/>
              <a:t> severe diffuse edema </a:t>
            </a:r>
          </a:p>
          <a:p>
            <a:pPr>
              <a:buFontTx/>
              <a:buChar char="-"/>
            </a:pPr>
            <a:r>
              <a:rPr lang="it-IT" dirty="0" err="1" smtClean="0"/>
              <a:t>interstitial</a:t>
            </a:r>
            <a:r>
              <a:rPr lang="it-IT" dirty="0" smtClean="0"/>
              <a:t> </a:t>
            </a:r>
            <a:r>
              <a:rPr lang="it-IT" dirty="0" err="1" smtClean="0"/>
              <a:t>fibrinosupporative</a:t>
            </a:r>
            <a:r>
              <a:rPr lang="it-IT" dirty="0" smtClean="0"/>
              <a:t> pneumonia </a:t>
            </a:r>
          </a:p>
          <a:p>
            <a:pPr lvl="1">
              <a:buFontTx/>
              <a:buChar char="-"/>
            </a:pPr>
            <a:r>
              <a:rPr lang="it-IT" dirty="0" err="1" smtClean="0"/>
              <a:t>with</a:t>
            </a:r>
            <a:r>
              <a:rPr lang="it-IT" dirty="0" smtClean="0"/>
              <a:t> </a:t>
            </a:r>
            <a:r>
              <a:rPr lang="it-IT" dirty="0" err="1" smtClean="0"/>
              <a:t>increased</a:t>
            </a:r>
            <a:r>
              <a:rPr lang="it-IT" dirty="0" smtClean="0"/>
              <a:t> </a:t>
            </a:r>
            <a:r>
              <a:rPr lang="it-IT" dirty="0" err="1" smtClean="0"/>
              <a:t>numbers</a:t>
            </a:r>
            <a:r>
              <a:rPr lang="it-IT" dirty="0" smtClean="0"/>
              <a:t> </a:t>
            </a:r>
            <a:r>
              <a:rPr lang="it-IT" dirty="0" err="1" smtClean="0"/>
              <a:t>of</a:t>
            </a:r>
            <a:r>
              <a:rPr lang="it-IT" dirty="0" smtClean="0"/>
              <a:t> </a:t>
            </a:r>
            <a:r>
              <a:rPr lang="it-IT" dirty="0" err="1" smtClean="0"/>
              <a:t>alveolar</a:t>
            </a:r>
            <a:r>
              <a:rPr lang="it-IT" dirty="0" smtClean="0"/>
              <a:t> </a:t>
            </a:r>
            <a:r>
              <a:rPr lang="it-IT" dirty="0" err="1" smtClean="0"/>
              <a:t>macrophage</a:t>
            </a:r>
            <a:r>
              <a:rPr lang="it-IT" dirty="0" smtClean="0"/>
              <a:t> </a:t>
            </a:r>
          </a:p>
        </p:txBody>
      </p:sp>
      <p:pic>
        <p:nvPicPr>
          <p:cNvPr id="33794" name="Picture 2" descr="Risultati immagini per pneumonia intersticial pigs PRRS"/>
          <p:cNvPicPr>
            <a:picLocks noChangeAspect="1" noChangeArrowheads="1"/>
          </p:cNvPicPr>
          <p:nvPr/>
        </p:nvPicPr>
        <p:blipFill>
          <a:blip r:embed="rId2"/>
          <a:srcRect t="46153" r="-8877" b="23077"/>
          <a:stretch>
            <a:fillRect/>
          </a:stretch>
        </p:blipFill>
        <p:spPr bwMode="auto">
          <a:xfrm>
            <a:off x="1785918" y="5314017"/>
            <a:ext cx="6357982" cy="1543983"/>
          </a:xfrm>
          <a:prstGeom prst="rect">
            <a:avLst/>
          </a:prstGeom>
          <a:noFill/>
        </p:spPr>
      </p:pic>
      <p:sp>
        <p:nvSpPr>
          <p:cNvPr id="10" name="CasellaDiTesto 9"/>
          <p:cNvSpPr txBox="1"/>
          <p:nvPr/>
        </p:nvSpPr>
        <p:spPr>
          <a:xfrm>
            <a:off x="5500694" y="3571876"/>
            <a:ext cx="342902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dirty="0" err="1" smtClean="0"/>
              <a:t>H&amp;E</a:t>
            </a:r>
            <a:r>
              <a:rPr lang="it-IT" b="1" dirty="0" smtClean="0"/>
              <a:t> </a:t>
            </a:r>
            <a:r>
              <a:rPr lang="it-IT" b="1" dirty="0" err="1" smtClean="0"/>
              <a:t>stained</a:t>
            </a:r>
            <a:r>
              <a:rPr lang="it-IT" b="1" dirty="0" smtClean="0"/>
              <a:t> </a:t>
            </a:r>
            <a:r>
              <a:rPr lang="it-IT" b="1" dirty="0" err="1" smtClean="0"/>
              <a:t>lymph</a:t>
            </a:r>
            <a:r>
              <a:rPr lang="it-IT" b="1" dirty="0" smtClean="0"/>
              <a:t> </a:t>
            </a:r>
            <a:r>
              <a:rPr lang="it-IT" b="1" dirty="0" err="1" smtClean="0"/>
              <a:t>node</a:t>
            </a:r>
            <a:endParaRPr lang="it-IT" b="1" dirty="0" smtClean="0"/>
          </a:p>
          <a:p>
            <a:pPr>
              <a:buFontTx/>
              <a:buChar char="-"/>
            </a:pPr>
            <a:r>
              <a:rPr lang="it-IT" dirty="0" err="1" smtClean="0"/>
              <a:t>lymphoid</a:t>
            </a:r>
            <a:r>
              <a:rPr lang="it-IT" dirty="0" smtClean="0"/>
              <a:t> </a:t>
            </a:r>
            <a:r>
              <a:rPr lang="it-IT" dirty="0" err="1" smtClean="0"/>
              <a:t>depletion</a:t>
            </a:r>
            <a:endParaRPr lang="it-IT" dirty="0" smtClean="0"/>
          </a:p>
          <a:p>
            <a:pPr>
              <a:buFontTx/>
              <a:buChar char="-"/>
            </a:pPr>
            <a:r>
              <a:rPr lang="it-IT" dirty="0" err="1" smtClean="0"/>
              <a:t>severely</a:t>
            </a:r>
            <a:r>
              <a:rPr lang="it-IT" dirty="0" smtClean="0"/>
              <a:t> </a:t>
            </a:r>
            <a:r>
              <a:rPr lang="it-IT" dirty="0" err="1" smtClean="0"/>
              <a:t>decreased</a:t>
            </a:r>
            <a:r>
              <a:rPr lang="it-IT" dirty="0" smtClean="0"/>
              <a:t> </a:t>
            </a:r>
            <a:r>
              <a:rPr lang="it-IT" dirty="0" err="1" smtClean="0"/>
              <a:t>numbers</a:t>
            </a:r>
            <a:r>
              <a:rPr lang="it-IT" dirty="0" smtClean="0"/>
              <a:t> </a:t>
            </a:r>
            <a:r>
              <a:rPr lang="it-IT" dirty="0" err="1" smtClean="0"/>
              <a:t>of</a:t>
            </a:r>
            <a:r>
              <a:rPr lang="it-IT" dirty="0" smtClean="0"/>
              <a:t> </a:t>
            </a:r>
            <a:r>
              <a:rPr lang="it-IT" dirty="0" err="1" smtClean="0"/>
              <a:t>lymphoid</a:t>
            </a:r>
            <a:r>
              <a:rPr lang="it-IT" dirty="0" smtClean="0"/>
              <a:t> </a:t>
            </a:r>
            <a:r>
              <a:rPr lang="it-IT" dirty="0" err="1" smtClean="0"/>
              <a:t>follicies</a:t>
            </a:r>
            <a:endParaRPr lang="it-IT" dirty="0" smtClean="0"/>
          </a:p>
          <a:p>
            <a:pPr>
              <a:buFontTx/>
              <a:buChar char="-"/>
            </a:pPr>
            <a:endParaRPr lang="it-IT" dirty="0"/>
          </a:p>
        </p:txBody>
      </p:sp>
    </p:spTree>
    <p:extLst>
      <p:ext uri="{BB962C8B-B14F-4D97-AF65-F5344CB8AC3E}">
        <p14:creationId xmlns:p14="http://schemas.microsoft.com/office/powerpoint/2010/main" val="179167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Diagnosis-</a:t>
            </a:r>
            <a:r>
              <a:rPr lang="it-IT" dirty="0" smtClean="0"/>
              <a:t> </a:t>
            </a:r>
            <a:r>
              <a:rPr lang="it-IT" sz="4400" u="sng" dirty="0" err="1" smtClean="0">
                <a:sym typeface="Wingdings" pitchFamily="2" charset="2"/>
              </a:rPr>
              <a:t>Laboratory</a:t>
            </a:r>
            <a:r>
              <a:rPr lang="it-IT" sz="4400" u="sng" dirty="0" smtClean="0">
                <a:sym typeface="Wingdings" pitchFamily="2" charset="2"/>
              </a:rPr>
              <a:t> </a:t>
            </a:r>
            <a:r>
              <a:rPr lang="it-IT" sz="4400" u="sng" dirty="0" err="1" smtClean="0">
                <a:sym typeface="Wingdings" pitchFamily="2" charset="2"/>
              </a:rPr>
              <a:t>tests</a:t>
            </a:r>
            <a:r>
              <a:rPr lang="it-IT" dirty="0" smtClean="0"/>
              <a:t> </a:t>
            </a:r>
            <a:endParaRPr lang="it-IT" dirty="0"/>
          </a:p>
        </p:txBody>
      </p:sp>
      <p:sp>
        <p:nvSpPr>
          <p:cNvPr id="10" name="CasellaDiTesto 9"/>
          <p:cNvSpPr txBox="1"/>
          <p:nvPr/>
        </p:nvSpPr>
        <p:spPr>
          <a:xfrm>
            <a:off x="1259281" y="1744437"/>
            <a:ext cx="7429552" cy="2492990"/>
          </a:xfrm>
          <a:prstGeom prst="rect">
            <a:avLst/>
          </a:prstGeom>
          <a:noFill/>
        </p:spPr>
        <p:txBody>
          <a:bodyPr wrap="square" rtlCol="0">
            <a:spAutoFit/>
          </a:bodyPr>
          <a:lstStyle/>
          <a:p>
            <a:pPr marL="800100" lvl="1" indent="-342900">
              <a:buFont typeface="Arial" pitchFamily="34" charset="0"/>
              <a:buChar char="•"/>
            </a:pPr>
            <a:r>
              <a:rPr lang="it-IT" sz="2000" dirty="0" smtClean="0">
                <a:sym typeface="Wingdings" pitchFamily="2" charset="2"/>
              </a:rPr>
              <a:t>Whole </a:t>
            </a:r>
            <a:r>
              <a:rPr lang="it-IT" sz="2000" dirty="0" err="1" smtClean="0">
                <a:sym typeface="Wingdings" pitchFamily="2" charset="2"/>
              </a:rPr>
              <a:t>blood</a:t>
            </a:r>
            <a:r>
              <a:rPr lang="it-IT" sz="2000" dirty="0" smtClean="0">
                <a:sym typeface="Wingdings" pitchFamily="2" charset="2"/>
              </a:rPr>
              <a:t> (EDTA)</a:t>
            </a:r>
          </a:p>
          <a:p>
            <a:pPr marL="800100" lvl="1" indent="-342900">
              <a:buFont typeface="Arial" pitchFamily="34" charset="0"/>
              <a:buChar char="•"/>
            </a:pPr>
            <a:r>
              <a:rPr lang="it-IT" sz="2000" dirty="0" err="1" smtClean="0">
                <a:sym typeface="Wingdings" pitchFamily="2" charset="2"/>
              </a:rPr>
              <a:t>Serum</a:t>
            </a:r>
            <a:r>
              <a:rPr lang="it-IT" sz="2000" dirty="0" smtClean="0">
                <a:sym typeface="Wingdings" pitchFamily="2" charset="2"/>
              </a:rPr>
              <a:t> </a:t>
            </a:r>
          </a:p>
          <a:p>
            <a:pPr marL="800100" lvl="1" indent="-342900">
              <a:buFont typeface="Arial" pitchFamily="34" charset="0"/>
              <a:buChar char="•"/>
            </a:pPr>
            <a:r>
              <a:rPr lang="it-IT" sz="2000" dirty="0" err="1" smtClean="0">
                <a:sym typeface="Wingdings" pitchFamily="2" charset="2"/>
              </a:rPr>
              <a:t>Lungs</a:t>
            </a:r>
            <a:r>
              <a:rPr lang="it-IT" sz="2000" dirty="0" smtClean="0">
                <a:sym typeface="Wingdings" pitchFamily="2" charset="2"/>
              </a:rPr>
              <a:t> </a:t>
            </a:r>
          </a:p>
          <a:p>
            <a:pPr marL="800100" lvl="1" indent="-342900">
              <a:buFont typeface="Arial" pitchFamily="34" charset="0"/>
              <a:buChar char="•"/>
            </a:pPr>
            <a:r>
              <a:rPr lang="it-IT" sz="2000" dirty="0" err="1" smtClean="0">
                <a:sym typeface="Wingdings" pitchFamily="2" charset="2"/>
              </a:rPr>
              <a:t>Respiratory</a:t>
            </a:r>
            <a:r>
              <a:rPr lang="it-IT" sz="2000" dirty="0" smtClean="0">
                <a:sym typeface="Wingdings" pitchFamily="2" charset="2"/>
              </a:rPr>
              <a:t> </a:t>
            </a:r>
            <a:r>
              <a:rPr lang="it-IT" sz="2000" dirty="0" err="1" smtClean="0">
                <a:sym typeface="Wingdings" pitchFamily="2" charset="2"/>
              </a:rPr>
              <a:t>tract</a:t>
            </a:r>
            <a:r>
              <a:rPr lang="it-IT" sz="2000" dirty="0" smtClean="0">
                <a:sym typeface="Wingdings" pitchFamily="2" charset="2"/>
              </a:rPr>
              <a:t> </a:t>
            </a:r>
          </a:p>
          <a:p>
            <a:pPr marL="800100" lvl="1" indent="-342900">
              <a:buFont typeface="Arial" pitchFamily="34" charset="0"/>
              <a:buChar char="•"/>
            </a:pPr>
            <a:r>
              <a:rPr lang="it-IT" sz="2000" dirty="0" smtClean="0">
                <a:sym typeface="Wingdings" pitchFamily="2" charset="2"/>
              </a:rPr>
              <a:t>Spleen</a:t>
            </a:r>
          </a:p>
          <a:p>
            <a:pPr marL="800100" lvl="1" indent="-342900">
              <a:buFont typeface="Arial" pitchFamily="34" charset="0"/>
              <a:buChar char="•"/>
            </a:pPr>
            <a:r>
              <a:rPr lang="it-IT" sz="2000" dirty="0" err="1" smtClean="0">
                <a:sym typeface="Wingdings" pitchFamily="2" charset="2"/>
              </a:rPr>
              <a:t>Tonsils</a:t>
            </a:r>
            <a:r>
              <a:rPr lang="it-IT" sz="2000" dirty="0" smtClean="0">
                <a:sym typeface="Wingdings" pitchFamily="2" charset="2"/>
              </a:rPr>
              <a:t> </a:t>
            </a:r>
          </a:p>
          <a:p>
            <a:pPr marL="800100" lvl="1" indent="-342900">
              <a:buFont typeface="Arial" pitchFamily="34" charset="0"/>
              <a:buChar char="•"/>
            </a:pPr>
            <a:r>
              <a:rPr lang="en-US" dirty="0" smtClean="0"/>
              <a:t>Samples from mummified or aborted litters are unlikely to yield virus</a:t>
            </a:r>
          </a:p>
          <a:p>
            <a:pPr marL="342900" indent="-342900">
              <a:buFont typeface="Arial" pitchFamily="34" charset="0"/>
              <a:buChar char="•"/>
            </a:pPr>
            <a:r>
              <a:rPr lang="en-US" dirty="0" smtClean="0"/>
              <a:t>Isolation </a:t>
            </a:r>
            <a:r>
              <a:rPr lang="en-US" dirty="0" smtClean="0">
                <a:sym typeface="Wingdings" pitchFamily="2" charset="2"/>
              </a:rPr>
              <a:t> </a:t>
            </a:r>
            <a:r>
              <a:rPr lang="en-US" dirty="0" err="1" smtClean="0"/>
              <a:t>Cytopathic</a:t>
            </a:r>
            <a:r>
              <a:rPr lang="en-US" dirty="0" smtClean="0"/>
              <a:t> effects are evident in 1–4 days</a:t>
            </a:r>
            <a:endParaRPr lang="it-IT" dirty="0" smtClean="0">
              <a:sym typeface="Wingdings" pitchFamily="2" charset="2"/>
            </a:endParaRPr>
          </a:p>
        </p:txBody>
      </p:sp>
      <p:sp>
        <p:nvSpPr>
          <p:cNvPr id="5" name="CasellaDiTesto 4"/>
          <p:cNvSpPr txBox="1"/>
          <p:nvPr/>
        </p:nvSpPr>
        <p:spPr>
          <a:xfrm>
            <a:off x="1420306" y="4362333"/>
            <a:ext cx="635798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smtClean="0"/>
              <a:t>2.    </a:t>
            </a:r>
            <a:r>
              <a:rPr lang="it-IT" u="sng" dirty="0" err="1" smtClean="0"/>
              <a:t>For</a:t>
            </a:r>
            <a:r>
              <a:rPr lang="it-IT" u="sng" dirty="0" smtClean="0"/>
              <a:t> antibody </a:t>
            </a:r>
            <a:r>
              <a:rPr lang="it-IT" u="sng" dirty="0" err="1" smtClean="0"/>
              <a:t>testing</a:t>
            </a:r>
            <a:r>
              <a:rPr lang="it-IT" u="sng" dirty="0" smtClean="0"/>
              <a:t> ( </a:t>
            </a:r>
            <a:r>
              <a:rPr lang="it-IT" u="sng" dirty="0" err="1" smtClean="0"/>
              <a:t>serology</a:t>
            </a:r>
            <a:r>
              <a:rPr lang="it-IT" u="sng" dirty="0" smtClean="0"/>
              <a:t>) </a:t>
            </a:r>
            <a:r>
              <a:rPr lang="it-IT" u="sng" dirty="0" smtClean="0">
                <a:sym typeface="Wingdings" pitchFamily="2" charset="2"/>
              </a:rPr>
              <a:t> ELISA  and IPMA and IFA </a:t>
            </a:r>
            <a:endParaRPr lang="it-IT" u="sng" dirty="0" smtClean="0"/>
          </a:p>
          <a:p>
            <a:pPr lvl="1">
              <a:buFont typeface="Arial" pitchFamily="34" charset="0"/>
              <a:buChar char="•"/>
            </a:pPr>
            <a:r>
              <a:rPr lang="it-IT" dirty="0" err="1" smtClean="0"/>
              <a:t>Serum</a:t>
            </a:r>
            <a:r>
              <a:rPr lang="it-IT" dirty="0" smtClean="0"/>
              <a:t> from up to 20 </a:t>
            </a:r>
            <a:r>
              <a:rPr lang="it-IT" dirty="0" err="1" smtClean="0"/>
              <a:t>exposed</a:t>
            </a:r>
            <a:r>
              <a:rPr lang="it-IT" dirty="0" smtClean="0"/>
              <a:t> </a:t>
            </a:r>
            <a:r>
              <a:rPr lang="it-IT" dirty="0" err="1" smtClean="0"/>
              <a:t>animals</a:t>
            </a:r>
            <a:endParaRPr lang="it-IT" dirty="0" smtClean="0"/>
          </a:p>
        </p:txBody>
      </p:sp>
      <p:sp>
        <p:nvSpPr>
          <p:cNvPr id="6" name="CasellaDiTesto 5"/>
          <p:cNvSpPr txBox="1"/>
          <p:nvPr/>
        </p:nvSpPr>
        <p:spPr>
          <a:xfrm>
            <a:off x="1249431" y="5301208"/>
            <a:ext cx="7786710" cy="1200329"/>
          </a:xfrm>
          <a:prstGeom prst="rect">
            <a:avLst/>
          </a:prstGeom>
          <a:noFill/>
        </p:spPr>
        <p:txBody>
          <a:bodyPr wrap="square" rtlCol="0">
            <a:spAutoFit/>
          </a:bodyPr>
          <a:lstStyle/>
          <a:p>
            <a:pPr>
              <a:buFont typeface="Arial" pitchFamily="34" charset="0"/>
              <a:buChar char="•"/>
            </a:pPr>
            <a:r>
              <a:rPr lang="it-IT" dirty="0" err="1" smtClean="0"/>
              <a:t>IgM</a:t>
            </a:r>
            <a:r>
              <a:rPr lang="it-IT" dirty="0" smtClean="0">
                <a:sym typeface="Wingdings" pitchFamily="2" charset="2"/>
              </a:rPr>
              <a:t> </a:t>
            </a:r>
            <a:r>
              <a:rPr lang="it-IT" dirty="0" err="1" smtClean="0">
                <a:sym typeface="Wingdings" pitchFamily="2" charset="2"/>
              </a:rPr>
              <a:t>within</a:t>
            </a:r>
            <a:r>
              <a:rPr lang="it-IT" dirty="0" smtClean="0">
                <a:sym typeface="Wingdings" pitchFamily="2" charset="2"/>
              </a:rPr>
              <a:t> 7 </a:t>
            </a:r>
            <a:r>
              <a:rPr lang="it-IT" dirty="0" err="1" smtClean="0">
                <a:sym typeface="Wingdings" pitchFamily="2" charset="2"/>
              </a:rPr>
              <a:t>days</a:t>
            </a:r>
            <a:r>
              <a:rPr lang="it-IT" dirty="0" smtClean="0">
                <a:sym typeface="Wingdings" pitchFamily="2" charset="2"/>
              </a:rPr>
              <a:t> </a:t>
            </a:r>
          </a:p>
          <a:p>
            <a:pPr>
              <a:buFont typeface="Arial" pitchFamily="34" charset="0"/>
              <a:buChar char="•"/>
            </a:pPr>
            <a:r>
              <a:rPr lang="it-IT" dirty="0" err="1" smtClean="0">
                <a:sym typeface="Wingdings" pitchFamily="2" charset="2"/>
              </a:rPr>
              <a:t>IgG</a:t>
            </a:r>
            <a:r>
              <a:rPr lang="it-IT" dirty="0" smtClean="0">
                <a:sym typeface="Wingdings" pitchFamily="2" charset="2"/>
              </a:rPr>
              <a:t> 14 </a:t>
            </a:r>
            <a:r>
              <a:rPr lang="it-IT" dirty="0" err="1" smtClean="0">
                <a:sym typeface="Wingdings" pitchFamily="2" charset="2"/>
              </a:rPr>
              <a:t>days</a:t>
            </a:r>
            <a:r>
              <a:rPr lang="it-IT" dirty="0" smtClean="0">
                <a:sym typeface="Wingdings" pitchFamily="2" charset="2"/>
              </a:rPr>
              <a:t> </a:t>
            </a:r>
          </a:p>
          <a:p>
            <a:pPr>
              <a:buFont typeface="Arial" pitchFamily="34" charset="0"/>
              <a:buChar char="•"/>
            </a:pPr>
            <a:r>
              <a:rPr lang="it-IT" dirty="0" err="1" smtClean="0">
                <a:sym typeface="Wingdings" pitchFamily="2" charset="2"/>
              </a:rPr>
              <a:t>Humoral</a:t>
            </a:r>
            <a:r>
              <a:rPr lang="it-IT" dirty="0" smtClean="0">
                <a:sym typeface="Wingdings" pitchFamily="2" charset="2"/>
              </a:rPr>
              <a:t> antibody </a:t>
            </a:r>
            <a:r>
              <a:rPr lang="it-IT" dirty="0" err="1" smtClean="0">
                <a:sym typeface="Wingdings" pitchFamily="2" charset="2"/>
              </a:rPr>
              <a:t>titres</a:t>
            </a:r>
            <a:r>
              <a:rPr lang="it-IT" dirty="0" smtClean="0">
                <a:sym typeface="Wingdings" pitchFamily="2" charset="2"/>
              </a:rPr>
              <a:t> </a:t>
            </a:r>
            <a:r>
              <a:rPr lang="it-IT" dirty="0" err="1" smtClean="0">
                <a:sym typeface="Wingdings" pitchFamily="2" charset="2"/>
              </a:rPr>
              <a:t>reach</a:t>
            </a:r>
            <a:r>
              <a:rPr lang="it-IT" dirty="0" smtClean="0">
                <a:sym typeface="Wingdings" pitchFamily="2" charset="2"/>
              </a:rPr>
              <a:t> a maximum  5-6 weeks </a:t>
            </a:r>
            <a:r>
              <a:rPr lang="it-IT" dirty="0" err="1" smtClean="0">
                <a:sym typeface="Wingdings" pitchFamily="2" charset="2"/>
              </a:rPr>
              <a:t>after</a:t>
            </a:r>
            <a:r>
              <a:rPr lang="it-IT" dirty="0" smtClean="0">
                <a:sym typeface="Wingdings" pitchFamily="2" charset="2"/>
              </a:rPr>
              <a:t> </a:t>
            </a:r>
            <a:r>
              <a:rPr lang="it-IT" dirty="0" err="1" smtClean="0">
                <a:sym typeface="Wingdings" pitchFamily="2" charset="2"/>
              </a:rPr>
              <a:t>infection</a:t>
            </a:r>
            <a:endParaRPr lang="it-IT" dirty="0">
              <a:sym typeface="Wingdings" pitchFamily="2" charset="2"/>
            </a:endParaRPr>
          </a:p>
          <a:p>
            <a:pPr>
              <a:buFont typeface="Arial" pitchFamily="34" charset="0"/>
              <a:buChar char="•"/>
            </a:pPr>
            <a:r>
              <a:rPr lang="en-US" dirty="0" smtClean="0"/>
              <a:t>Antibody levels </a:t>
            </a:r>
            <a:r>
              <a:rPr lang="en-US" dirty="0"/>
              <a:t>can drop quite quickly in the absence of circulating virus</a:t>
            </a:r>
            <a:r>
              <a:rPr lang="en-US" dirty="0" smtClean="0"/>
              <a:t>.</a:t>
            </a:r>
            <a:endParaRPr lang="it-IT" dirty="0"/>
          </a:p>
        </p:txBody>
      </p:sp>
      <p:sp>
        <p:nvSpPr>
          <p:cNvPr id="3" name="CuadroTexto 2"/>
          <p:cNvSpPr txBox="1"/>
          <p:nvPr/>
        </p:nvSpPr>
        <p:spPr>
          <a:xfrm>
            <a:off x="1420306" y="1267227"/>
            <a:ext cx="518457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it-IT" u="sng" dirty="0">
                <a:sym typeface="Wingdings" pitchFamily="2" charset="2"/>
              </a:rPr>
              <a:t>For virus </a:t>
            </a:r>
            <a:r>
              <a:rPr lang="it-IT" u="sng" dirty="0" err="1">
                <a:sym typeface="Wingdings" pitchFamily="2" charset="2"/>
              </a:rPr>
              <a:t>isolation</a:t>
            </a:r>
            <a:r>
              <a:rPr lang="it-IT" u="sng" dirty="0">
                <a:sym typeface="Wingdings" pitchFamily="2" charset="2"/>
              </a:rPr>
              <a:t> and RT-PCR (</a:t>
            </a:r>
            <a:r>
              <a:rPr lang="it-IT" u="sng" dirty="0" err="1">
                <a:sym typeface="Wingdings" pitchFamily="2" charset="2"/>
              </a:rPr>
              <a:t>affected</a:t>
            </a:r>
            <a:r>
              <a:rPr lang="it-IT" u="sng" dirty="0">
                <a:sym typeface="Wingdings" pitchFamily="2" charset="2"/>
              </a:rPr>
              <a:t> </a:t>
            </a:r>
            <a:r>
              <a:rPr lang="it-IT" u="sng" dirty="0" err="1">
                <a:sym typeface="Wingdings" pitchFamily="2" charset="2"/>
              </a:rPr>
              <a:t>animal</a:t>
            </a:r>
            <a:r>
              <a:rPr lang="it-IT" u="sng" dirty="0">
                <a:sym typeface="Wingdings" pitchFamily="2" charset="2"/>
              </a:rPr>
              <a:t>)</a:t>
            </a:r>
            <a:endParaRPr lang="es-ES_trad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725470"/>
          </a:xfrm>
        </p:spPr>
        <p:txBody>
          <a:bodyPr>
            <a:normAutofit fontScale="90000"/>
          </a:bodyPr>
          <a:lstStyle/>
          <a:p>
            <a:r>
              <a:rPr lang="it-IT" dirty="0" err="1" smtClean="0"/>
              <a:t>Prevention</a:t>
            </a:r>
            <a:r>
              <a:rPr lang="it-IT" dirty="0" smtClean="0"/>
              <a:t> </a:t>
            </a:r>
            <a:endParaRPr lang="it-IT" dirty="0"/>
          </a:p>
        </p:txBody>
      </p:sp>
      <p:sp>
        <p:nvSpPr>
          <p:cNvPr id="4" name="CasellaDiTesto 3"/>
          <p:cNvSpPr txBox="1"/>
          <p:nvPr/>
        </p:nvSpPr>
        <p:spPr>
          <a:xfrm>
            <a:off x="1285852" y="1214422"/>
            <a:ext cx="6500858" cy="4893647"/>
          </a:xfrm>
          <a:prstGeom prst="rect">
            <a:avLst/>
          </a:prstGeom>
          <a:noFill/>
        </p:spPr>
        <p:txBody>
          <a:bodyPr wrap="square" rtlCol="0">
            <a:spAutoFit/>
          </a:bodyPr>
          <a:lstStyle/>
          <a:p>
            <a:r>
              <a:rPr lang="it-IT" sz="2000" b="1" u="sng" dirty="0" err="1" smtClean="0"/>
              <a:t>Hygienic</a:t>
            </a:r>
            <a:r>
              <a:rPr lang="it-IT" sz="2000" b="1" u="sng" dirty="0" smtClean="0"/>
              <a:t> </a:t>
            </a:r>
            <a:r>
              <a:rPr lang="it-IT" sz="2000" b="1" u="sng" dirty="0" err="1" smtClean="0"/>
              <a:t>sanitary</a:t>
            </a:r>
            <a:r>
              <a:rPr lang="it-IT" sz="2000" b="1" u="sng" dirty="0" smtClean="0"/>
              <a:t> </a:t>
            </a:r>
            <a:r>
              <a:rPr lang="it-IT" sz="2000" b="1" u="sng" dirty="0" err="1" smtClean="0"/>
              <a:t>measures</a:t>
            </a:r>
            <a:endParaRPr lang="it-IT" sz="2000" b="1" u="sng" dirty="0" smtClean="0"/>
          </a:p>
          <a:p>
            <a:endParaRPr lang="it-IT" sz="2000" b="1" u="sng" dirty="0" smtClean="0"/>
          </a:p>
          <a:p>
            <a:r>
              <a:rPr lang="it-IT" dirty="0" smtClean="0"/>
              <a:t>- </a:t>
            </a:r>
            <a:r>
              <a:rPr lang="it-IT" dirty="0" err="1" smtClean="0"/>
              <a:t>Biosecurity</a:t>
            </a:r>
            <a:r>
              <a:rPr lang="it-IT" dirty="0" smtClean="0"/>
              <a:t> </a:t>
            </a:r>
          </a:p>
          <a:p>
            <a:pPr>
              <a:buFontTx/>
              <a:buChar char="-"/>
            </a:pPr>
            <a:r>
              <a:rPr lang="it-IT" dirty="0" smtClean="0"/>
              <a:t> </a:t>
            </a:r>
            <a:r>
              <a:rPr lang="it-IT" dirty="0" err="1" smtClean="0"/>
              <a:t>Avoid</a:t>
            </a:r>
            <a:r>
              <a:rPr lang="it-IT" dirty="0" smtClean="0"/>
              <a:t> the </a:t>
            </a:r>
            <a:r>
              <a:rPr lang="it-IT" dirty="0" err="1" smtClean="0"/>
              <a:t>entrance</a:t>
            </a:r>
            <a:r>
              <a:rPr lang="it-IT" dirty="0" smtClean="0"/>
              <a:t> </a:t>
            </a:r>
            <a:r>
              <a:rPr lang="it-IT" dirty="0" err="1" smtClean="0"/>
              <a:t>of</a:t>
            </a:r>
            <a:r>
              <a:rPr lang="it-IT" dirty="0" smtClean="0"/>
              <a:t> a </a:t>
            </a:r>
            <a:r>
              <a:rPr lang="it-IT" dirty="0" err="1" smtClean="0"/>
              <a:t>different</a:t>
            </a:r>
            <a:r>
              <a:rPr lang="it-IT" dirty="0" smtClean="0"/>
              <a:t> strain </a:t>
            </a:r>
            <a:r>
              <a:rPr lang="it-IT" dirty="0" smtClean="0">
                <a:sym typeface="Wingdings" pitchFamily="2" charset="2"/>
              </a:rPr>
              <a:t> </a:t>
            </a:r>
            <a:r>
              <a:rPr lang="it-IT" dirty="0" err="1" smtClean="0">
                <a:sym typeface="Wingdings" pitchFamily="2" charset="2"/>
              </a:rPr>
              <a:t>infected</a:t>
            </a:r>
            <a:r>
              <a:rPr lang="it-IT" dirty="0" smtClean="0">
                <a:sym typeface="Wingdings" pitchFamily="2" charset="2"/>
              </a:rPr>
              <a:t> </a:t>
            </a:r>
            <a:r>
              <a:rPr lang="it-IT" dirty="0" err="1" smtClean="0">
                <a:sym typeface="Wingdings" pitchFamily="2" charset="2"/>
              </a:rPr>
              <a:t>animals</a:t>
            </a:r>
            <a:r>
              <a:rPr lang="it-IT" dirty="0" smtClean="0"/>
              <a:t> </a:t>
            </a:r>
          </a:p>
          <a:p>
            <a:pPr>
              <a:buFontTx/>
              <a:buChar char="-"/>
            </a:pPr>
            <a:r>
              <a:rPr lang="it-IT" dirty="0" smtClean="0"/>
              <a:t> Quarantine </a:t>
            </a:r>
            <a:r>
              <a:rPr lang="it-IT" dirty="0" err="1" smtClean="0"/>
              <a:t>Period</a:t>
            </a:r>
            <a:r>
              <a:rPr lang="it-IT" dirty="0" smtClean="0"/>
              <a:t> + </a:t>
            </a:r>
            <a:r>
              <a:rPr lang="it-IT" dirty="0" err="1" smtClean="0"/>
              <a:t>Period</a:t>
            </a:r>
            <a:r>
              <a:rPr lang="it-IT" dirty="0" smtClean="0"/>
              <a:t> </a:t>
            </a:r>
            <a:r>
              <a:rPr lang="it-IT" dirty="0" err="1" smtClean="0"/>
              <a:t>for</a:t>
            </a:r>
            <a:r>
              <a:rPr lang="it-IT" dirty="0" smtClean="0"/>
              <a:t> </a:t>
            </a:r>
            <a:r>
              <a:rPr lang="it-IT" dirty="0" err="1" smtClean="0"/>
              <a:t>be</a:t>
            </a:r>
            <a:r>
              <a:rPr lang="it-IT" dirty="0" smtClean="0"/>
              <a:t> </a:t>
            </a:r>
            <a:r>
              <a:rPr lang="it-IT" dirty="0" err="1" smtClean="0"/>
              <a:t>infected</a:t>
            </a:r>
            <a:r>
              <a:rPr lang="it-IT" dirty="0" smtClean="0"/>
              <a:t> </a:t>
            </a:r>
            <a:r>
              <a:rPr lang="it-IT" dirty="0" err="1" smtClean="0"/>
              <a:t>with</a:t>
            </a:r>
            <a:r>
              <a:rPr lang="it-IT" dirty="0" smtClean="0"/>
              <a:t> the </a:t>
            </a:r>
            <a:r>
              <a:rPr lang="it-IT" dirty="0" err="1" smtClean="0"/>
              <a:t>local</a:t>
            </a:r>
            <a:r>
              <a:rPr lang="it-IT" dirty="0" smtClean="0"/>
              <a:t> strain</a:t>
            </a:r>
          </a:p>
          <a:p>
            <a:endParaRPr lang="it-IT" dirty="0" smtClean="0"/>
          </a:p>
          <a:p>
            <a:r>
              <a:rPr lang="it-IT" sz="2000" b="1" u="sng" dirty="0" err="1" smtClean="0"/>
              <a:t>Vaccination</a:t>
            </a:r>
            <a:r>
              <a:rPr lang="it-IT" sz="2000" b="1" u="sng" dirty="0" smtClean="0"/>
              <a:t>:</a:t>
            </a:r>
          </a:p>
          <a:p>
            <a:pPr>
              <a:buFont typeface="Wingdings"/>
              <a:buChar char="à"/>
            </a:pPr>
            <a:r>
              <a:rPr lang="it-IT" sz="2000" dirty="0" err="1" smtClean="0">
                <a:sym typeface="Wingdings" pitchFamily="2" charset="2"/>
              </a:rPr>
              <a:t>All</a:t>
            </a:r>
            <a:r>
              <a:rPr lang="it-IT" sz="2000" dirty="0" smtClean="0">
                <a:sym typeface="Wingdings" pitchFamily="2" charset="2"/>
              </a:rPr>
              <a:t> the </a:t>
            </a:r>
            <a:r>
              <a:rPr lang="it-IT" sz="2000" dirty="0" err="1" smtClean="0">
                <a:sym typeface="Wingdings" pitchFamily="2" charset="2"/>
              </a:rPr>
              <a:t>animals</a:t>
            </a:r>
            <a:r>
              <a:rPr lang="it-IT" sz="2000" dirty="0" smtClean="0">
                <a:sym typeface="Wingdings" pitchFamily="2" charset="2"/>
              </a:rPr>
              <a:t> </a:t>
            </a:r>
            <a:r>
              <a:rPr lang="it-IT" sz="2000" dirty="0" err="1" smtClean="0">
                <a:sym typeface="Wingdings" pitchFamily="2" charset="2"/>
              </a:rPr>
              <a:t>will</a:t>
            </a:r>
            <a:r>
              <a:rPr lang="it-IT" sz="2000" dirty="0" smtClean="0">
                <a:sym typeface="Wingdings" pitchFamily="2" charset="2"/>
              </a:rPr>
              <a:t> </a:t>
            </a:r>
            <a:r>
              <a:rPr lang="it-IT" sz="2000" dirty="0" err="1" smtClean="0">
                <a:sym typeface="Wingdings" pitchFamily="2" charset="2"/>
              </a:rPr>
              <a:t>be</a:t>
            </a:r>
            <a:r>
              <a:rPr lang="it-IT" sz="2000" dirty="0" smtClean="0">
                <a:sym typeface="Wingdings" pitchFamily="2" charset="2"/>
              </a:rPr>
              <a:t> </a:t>
            </a:r>
            <a:r>
              <a:rPr lang="it-IT" sz="2000" dirty="0" err="1" smtClean="0">
                <a:sym typeface="Wingdings" pitchFamily="2" charset="2"/>
              </a:rPr>
              <a:t>vaccinated</a:t>
            </a:r>
            <a:r>
              <a:rPr lang="it-IT" sz="2000" dirty="0" smtClean="0">
                <a:sym typeface="Wingdings" pitchFamily="2" charset="2"/>
              </a:rPr>
              <a:t> </a:t>
            </a:r>
          </a:p>
          <a:p>
            <a:pPr marL="457200" indent="-457200">
              <a:buFont typeface="+mj-lt"/>
              <a:buAutoNum type="arabicPeriod"/>
            </a:pPr>
            <a:r>
              <a:rPr lang="it-IT" sz="2000" dirty="0" smtClean="0"/>
              <a:t>Dead </a:t>
            </a:r>
            <a:r>
              <a:rPr lang="it-IT" sz="2000" dirty="0" err="1" smtClean="0"/>
              <a:t>vaccines</a:t>
            </a:r>
            <a:r>
              <a:rPr lang="it-IT" sz="2000" dirty="0" smtClean="0">
                <a:sym typeface="Wingdings" pitchFamily="2" charset="2"/>
              </a:rPr>
              <a:t> </a:t>
            </a:r>
          </a:p>
          <a:p>
            <a:pPr marL="914400" lvl="1" indent="-457200">
              <a:buFont typeface="Arial" pitchFamily="34" charset="0"/>
              <a:buChar char="•"/>
            </a:pPr>
            <a:r>
              <a:rPr lang="it-IT" sz="2000" dirty="0" err="1" smtClean="0">
                <a:sym typeface="Wingdings" pitchFamily="2" charset="2"/>
              </a:rPr>
              <a:t>Secure</a:t>
            </a:r>
            <a:r>
              <a:rPr lang="it-IT" sz="2000" dirty="0" smtClean="0">
                <a:sym typeface="Wingdings" pitchFamily="2" charset="2"/>
              </a:rPr>
              <a:t>  </a:t>
            </a:r>
            <a:r>
              <a:rPr lang="it-IT" sz="2000" dirty="0" err="1" smtClean="0">
                <a:sym typeface="Wingdings" pitchFamily="2" charset="2"/>
              </a:rPr>
              <a:t>Not</a:t>
            </a:r>
            <a:r>
              <a:rPr lang="it-IT" sz="2000" dirty="0" smtClean="0">
                <a:sym typeface="Wingdings" pitchFamily="2" charset="2"/>
              </a:rPr>
              <a:t> </a:t>
            </a:r>
            <a:r>
              <a:rPr lang="it-IT" sz="2000" dirty="0" err="1" smtClean="0">
                <a:sym typeface="Wingdings" pitchFamily="2" charset="2"/>
              </a:rPr>
              <a:t>replication</a:t>
            </a:r>
            <a:r>
              <a:rPr lang="it-IT" sz="2000" dirty="0" smtClean="0">
                <a:sym typeface="Wingdings" pitchFamily="2" charset="2"/>
              </a:rPr>
              <a:t> </a:t>
            </a:r>
          </a:p>
          <a:p>
            <a:pPr marL="914400" lvl="1" indent="-457200">
              <a:buFont typeface="Arial" pitchFamily="34" charset="0"/>
              <a:buChar char="•"/>
            </a:pPr>
            <a:r>
              <a:rPr lang="it-IT" sz="2000" dirty="0" err="1" smtClean="0">
                <a:sym typeface="Wingdings" pitchFamily="2" charset="2"/>
              </a:rPr>
              <a:t>Less</a:t>
            </a:r>
            <a:r>
              <a:rPr lang="it-IT" sz="2000" dirty="0" smtClean="0">
                <a:sym typeface="Wingdings" pitchFamily="2" charset="2"/>
              </a:rPr>
              <a:t> </a:t>
            </a:r>
            <a:r>
              <a:rPr lang="it-IT" sz="2000" dirty="0" err="1" smtClean="0"/>
              <a:t>efficient</a:t>
            </a:r>
            <a:r>
              <a:rPr lang="it-IT" sz="2000" dirty="0" smtClean="0">
                <a:sym typeface="Wingdings" pitchFamily="2" charset="2"/>
              </a:rPr>
              <a:t>  </a:t>
            </a:r>
            <a:r>
              <a:rPr lang="it-IT" sz="2000" dirty="0" err="1" smtClean="0">
                <a:sym typeface="Wingdings" pitchFamily="2" charset="2"/>
              </a:rPr>
              <a:t>less</a:t>
            </a:r>
            <a:r>
              <a:rPr lang="it-IT" sz="2000" dirty="0" smtClean="0">
                <a:sym typeface="Wingdings" pitchFamily="2" charset="2"/>
              </a:rPr>
              <a:t> </a:t>
            </a:r>
            <a:r>
              <a:rPr lang="it-IT" sz="2000" dirty="0" err="1" smtClean="0">
                <a:sym typeface="Wingdings" pitchFamily="2" charset="2"/>
              </a:rPr>
              <a:t>immunological</a:t>
            </a:r>
            <a:r>
              <a:rPr lang="it-IT" sz="2000" dirty="0" smtClean="0">
                <a:sym typeface="Wingdings" pitchFamily="2" charset="2"/>
              </a:rPr>
              <a:t> </a:t>
            </a:r>
            <a:r>
              <a:rPr lang="it-IT" sz="2000" dirty="0" err="1" smtClean="0">
                <a:sym typeface="Wingdings" pitchFamily="2" charset="2"/>
              </a:rPr>
              <a:t>answer</a:t>
            </a:r>
            <a:endParaRPr lang="it-IT" sz="2000" dirty="0" smtClean="0">
              <a:sym typeface="Wingdings" pitchFamily="2" charset="2"/>
            </a:endParaRPr>
          </a:p>
          <a:p>
            <a:pPr marL="457200" indent="-457200">
              <a:buFont typeface="+mj-lt"/>
              <a:buAutoNum type="arabicPeriod"/>
            </a:pPr>
            <a:r>
              <a:rPr lang="it-IT" sz="2000" dirty="0" smtClean="0"/>
              <a:t>Live </a:t>
            </a:r>
            <a:r>
              <a:rPr lang="it-IT" sz="2000" dirty="0" err="1" smtClean="0"/>
              <a:t>attenuated</a:t>
            </a:r>
            <a:r>
              <a:rPr lang="it-IT" sz="2000" dirty="0" smtClean="0"/>
              <a:t> </a:t>
            </a:r>
            <a:r>
              <a:rPr lang="it-IT" sz="2000" dirty="0" err="1" smtClean="0"/>
              <a:t>vaccines</a:t>
            </a:r>
            <a:endParaRPr lang="it-IT" sz="2000" dirty="0" smtClean="0"/>
          </a:p>
          <a:p>
            <a:pPr marL="914400" lvl="1" indent="-457200">
              <a:buFont typeface="Arial" pitchFamily="34" charset="0"/>
              <a:buChar char="•"/>
            </a:pPr>
            <a:r>
              <a:rPr lang="it-IT" sz="2000" dirty="0" smtClean="0"/>
              <a:t>More </a:t>
            </a:r>
            <a:r>
              <a:rPr lang="it-IT" sz="2000" dirty="0" err="1" smtClean="0"/>
              <a:t>efficient</a:t>
            </a:r>
            <a:r>
              <a:rPr lang="it-IT" sz="2000" dirty="0" smtClean="0"/>
              <a:t> </a:t>
            </a:r>
            <a:r>
              <a:rPr lang="it-IT" sz="2000" dirty="0" smtClean="0">
                <a:sym typeface="Wingdings" pitchFamily="2" charset="2"/>
              </a:rPr>
              <a:t> </a:t>
            </a:r>
            <a:r>
              <a:rPr lang="it-IT" sz="2000" dirty="0" err="1" smtClean="0">
                <a:sym typeface="Wingdings" pitchFamily="2" charset="2"/>
              </a:rPr>
              <a:t>replication</a:t>
            </a:r>
            <a:r>
              <a:rPr lang="it-IT" sz="2000" dirty="0" smtClean="0">
                <a:sym typeface="Wingdings" pitchFamily="2" charset="2"/>
              </a:rPr>
              <a:t> </a:t>
            </a:r>
          </a:p>
          <a:p>
            <a:pPr marL="914400" lvl="1" indent="-457200">
              <a:buFont typeface="Arial" pitchFamily="34" charset="0"/>
              <a:buChar char="•"/>
            </a:pPr>
            <a:r>
              <a:rPr lang="it-IT" sz="2000" dirty="0" err="1" smtClean="0">
                <a:sym typeface="Wingdings" pitchFamily="2" charset="2"/>
              </a:rPr>
              <a:t>Immunological</a:t>
            </a:r>
            <a:r>
              <a:rPr lang="it-IT" sz="2000" dirty="0" smtClean="0">
                <a:sym typeface="Wingdings" pitchFamily="2" charset="2"/>
              </a:rPr>
              <a:t> </a:t>
            </a:r>
            <a:r>
              <a:rPr lang="it-IT" sz="2000" dirty="0" err="1" smtClean="0">
                <a:sym typeface="Wingdings" pitchFamily="2" charset="2"/>
              </a:rPr>
              <a:t>answer</a:t>
            </a:r>
            <a:r>
              <a:rPr lang="it-IT" sz="2000" dirty="0" smtClean="0">
                <a:sym typeface="Wingdings" pitchFamily="2" charset="2"/>
              </a:rPr>
              <a:t> - </a:t>
            </a:r>
            <a:r>
              <a:rPr lang="it-IT" sz="2000" dirty="0" err="1" smtClean="0">
                <a:sym typeface="Wingdings" pitchFamily="2" charset="2"/>
              </a:rPr>
              <a:t>higher</a:t>
            </a:r>
            <a:r>
              <a:rPr lang="it-IT" sz="2000" dirty="0" smtClean="0">
                <a:sym typeface="Wingdings" pitchFamily="2" charset="2"/>
              </a:rPr>
              <a:t> vs </a:t>
            </a:r>
            <a:r>
              <a:rPr lang="it-IT" sz="2000" dirty="0" err="1" smtClean="0">
                <a:sym typeface="Wingdings" pitchFamily="2" charset="2"/>
              </a:rPr>
              <a:t>homologous</a:t>
            </a:r>
            <a:endParaRPr lang="it-IT" sz="2000" dirty="0" smtClean="0">
              <a:sym typeface="Wingdings" pitchFamily="2" charset="2"/>
            </a:endParaRPr>
          </a:p>
          <a:p>
            <a:pPr marL="3200400" lvl="6" indent="-457200"/>
            <a:r>
              <a:rPr lang="it-IT" sz="2000" dirty="0" smtClean="0">
                <a:sym typeface="Wingdings" pitchFamily="2" charset="2"/>
              </a:rPr>
              <a:t>	 - </a:t>
            </a:r>
            <a:r>
              <a:rPr lang="it-IT" sz="2000" dirty="0" err="1" smtClean="0"/>
              <a:t>partial</a:t>
            </a:r>
            <a:r>
              <a:rPr lang="it-IT" sz="2000" dirty="0" smtClean="0"/>
              <a:t> versus </a:t>
            </a:r>
            <a:r>
              <a:rPr lang="it-IT" sz="2000" dirty="0" err="1" smtClean="0"/>
              <a:t>heterologous</a:t>
            </a:r>
            <a:r>
              <a:rPr lang="it-IT" sz="2000" dirty="0" smtClean="0">
                <a:sym typeface="Wingdings" pitchFamily="2" charset="2"/>
              </a:rPr>
              <a:t> </a:t>
            </a:r>
          </a:p>
          <a:p>
            <a:pPr marL="914400" lvl="1" indent="-457200">
              <a:buFont typeface="Arial" pitchFamily="34" charset="0"/>
              <a:buChar char="•"/>
            </a:pPr>
            <a:r>
              <a:rPr lang="it-IT" sz="2000" dirty="0" err="1" smtClean="0"/>
              <a:t>Abortion</a:t>
            </a:r>
            <a:r>
              <a:rPr lang="it-IT" sz="2000" dirty="0" smtClean="0"/>
              <a:t> in </a:t>
            </a:r>
            <a:r>
              <a:rPr lang="it-IT" sz="2000" dirty="0" err="1" smtClean="0"/>
              <a:t>pregnant</a:t>
            </a:r>
            <a:r>
              <a:rPr lang="it-IT" sz="2000" dirty="0" smtClean="0"/>
              <a:t> </a:t>
            </a:r>
            <a:r>
              <a:rPr lang="it-IT" sz="2000" dirty="0" err="1" smtClean="0"/>
              <a:t>females</a:t>
            </a:r>
            <a:endParaRPr lang="it-IT" dirty="0" smtClean="0"/>
          </a:p>
        </p:txBody>
      </p:sp>
      <p:pic>
        <p:nvPicPr>
          <p:cNvPr id="3074" name="Picture 2" descr="Risultati immagini per vacunas"/>
          <p:cNvPicPr>
            <a:picLocks noChangeAspect="1" noChangeArrowheads="1"/>
          </p:cNvPicPr>
          <p:nvPr/>
        </p:nvPicPr>
        <p:blipFill>
          <a:blip r:embed="rId3" cstate="print"/>
          <a:srcRect/>
          <a:stretch>
            <a:fillRect/>
          </a:stretch>
        </p:blipFill>
        <p:spPr bwMode="auto">
          <a:xfrm>
            <a:off x="5572132" y="428604"/>
            <a:ext cx="2895600" cy="1628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1538" y="428604"/>
            <a:ext cx="7643834" cy="193899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6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Thanks</a:t>
            </a:r>
            <a:r>
              <a:rPr lang="it-IT"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it-IT" sz="6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a:t>
            </a:r>
            <a:r>
              <a:rPr lang="it-IT"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it-IT" sz="6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your</a:t>
            </a:r>
            <a:r>
              <a:rPr lang="it-IT"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it-IT"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attention</a:t>
            </a:r>
            <a:r>
              <a:rPr lang="it-IT"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it-IT"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22" name="Picture 2" descr="Risultati immagini per cerdo sonriendo"/>
          <p:cNvPicPr>
            <a:picLocks noChangeAspect="1" noChangeArrowheads="1"/>
          </p:cNvPicPr>
          <p:nvPr/>
        </p:nvPicPr>
        <p:blipFill>
          <a:blip r:embed="rId2"/>
          <a:srcRect/>
          <a:stretch>
            <a:fillRect/>
          </a:stretch>
        </p:blipFill>
        <p:spPr bwMode="auto">
          <a:xfrm>
            <a:off x="2786050" y="2643182"/>
            <a:ext cx="3929090" cy="39290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2560" y="359898"/>
            <a:ext cx="7406640" cy="854524"/>
          </a:xfrm>
        </p:spPr>
        <p:txBody>
          <a:bodyPr/>
          <a:lstStyle/>
          <a:p>
            <a:r>
              <a:rPr lang="it-IT" dirty="0" err="1" smtClean="0"/>
              <a:t>Etiology</a:t>
            </a:r>
            <a:endParaRPr lang="it-IT" dirty="0"/>
          </a:p>
        </p:txBody>
      </p:sp>
      <p:sp>
        <p:nvSpPr>
          <p:cNvPr id="4" name="CasellaDiTesto 3"/>
          <p:cNvSpPr txBox="1"/>
          <p:nvPr/>
        </p:nvSpPr>
        <p:spPr>
          <a:xfrm>
            <a:off x="1500166" y="1643050"/>
            <a:ext cx="264320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i="1" dirty="0" smtClean="0"/>
              <a:t>RNA- Virus </a:t>
            </a:r>
            <a:endParaRPr lang="it-IT" i="1" dirty="0" smtClean="0">
              <a:sym typeface="Wingdings" pitchFamily="2" charset="2"/>
            </a:endParaRPr>
          </a:p>
          <a:p>
            <a:pPr>
              <a:buFontTx/>
              <a:buChar char="-"/>
            </a:pPr>
            <a:r>
              <a:rPr lang="it-IT" i="1" dirty="0" smtClean="0">
                <a:sym typeface="Wingdings" pitchFamily="2" charset="2"/>
              </a:rPr>
              <a:t>Family </a:t>
            </a:r>
            <a:r>
              <a:rPr lang="it-IT" i="1" dirty="0" err="1" smtClean="0">
                <a:sym typeface="Wingdings" pitchFamily="2" charset="2"/>
              </a:rPr>
              <a:t>Arteriviridae</a:t>
            </a:r>
            <a:endParaRPr lang="it-IT" i="1" dirty="0" smtClean="0">
              <a:sym typeface="Wingdings" pitchFamily="2" charset="2"/>
            </a:endParaRPr>
          </a:p>
          <a:p>
            <a:pPr lvl="1">
              <a:buFontTx/>
              <a:buChar char="-"/>
            </a:pPr>
            <a:r>
              <a:rPr lang="it-IT" i="1" dirty="0" err="1" smtClean="0">
                <a:sym typeface="Wingdings" pitchFamily="2" charset="2"/>
              </a:rPr>
              <a:t>Gener</a:t>
            </a:r>
            <a:r>
              <a:rPr lang="it-IT" i="1" dirty="0" smtClean="0">
                <a:sym typeface="Wingdings" pitchFamily="2" charset="2"/>
              </a:rPr>
              <a:t> </a:t>
            </a:r>
            <a:r>
              <a:rPr lang="it-IT" i="1" dirty="0" err="1" smtClean="0">
                <a:sym typeface="Wingdings" pitchFamily="2" charset="2"/>
              </a:rPr>
              <a:t>Arterivirus</a:t>
            </a:r>
            <a:r>
              <a:rPr lang="it-IT" i="1" dirty="0" smtClean="0">
                <a:sym typeface="Wingdings" pitchFamily="2" charset="2"/>
              </a:rPr>
              <a:t> </a:t>
            </a:r>
            <a:r>
              <a:rPr lang="it-IT" i="1" dirty="0" smtClean="0"/>
              <a:t> </a:t>
            </a:r>
            <a:endParaRPr lang="it-IT" i="1" dirty="0"/>
          </a:p>
        </p:txBody>
      </p:sp>
      <p:sp>
        <p:nvSpPr>
          <p:cNvPr id="6" name="CasellaDiTesto 5"/>
          <p:cNvSpPr txBox="1"/>
          <p:nvPr/>
        </p:nvSpPr>
        <p:spPr>
          <a:xfrm>
            <a:off x="1071538" y="2857496"/>
            <a:ext cx="3000364" cy="646331"/>
          </a:xfrm>
          <a:prstGeom prst="rect">
            <a:avLst/>
          </a:prstGeom>
          <a:noFill/>
        </p:spPr>
        <p:txBody>
          <a:bodyPr wrap="square" rtlCol="0">
            <a:spAutoFit/>
          </a:bodyPr>
          <a:lstStyle/>
          <a:p>
            <a:pPr algn="ctr"/>
            <a:r>
              <a:rPr lang="it-IT" dirty="0" smtClean="0"/>
              <a:t>Virus </a:t>
            </a:r>
            <a:r>
              <a:rPr lang="it-IT" dirty="0" err="1" smtClean="0"/>
              <a:t>with</a:t>
            </a:r>
            <a:r>
              <a:rPr lang="it-IT" dirty="0" smtClean="0"/>
              <a:t> </a:t>
            </a:r>
            <a:r>
              <a:rPr lang="it-IT" dirty="0" err="1" smtClean="0"/>
              <a:t>envelope</a:t>
            </a:r>
            <a:endParaRPr lang="it-IT" dirty="0" smtClean="0"/>
          </a:p>
          <a:p>
            <a:pPr algn="ctr"/>
            <a:r>
              <a:rPr lang="it-IT" dirty="0" smtClean="0"/>
              <a:t>50-65 </a:t>
            </a:r>
            <a:r>
              <a:rPr lang="it-IT" dirty="0" err="1" smtClean="0"/>
              <a:t>nm</a:t>
            </a:r>
            <a:endParaRPr lang="it-IT" dirty="0" smtClean="0">
              <a:sym typeface="Wingdings" pitchFamily="2" charset="2"/>
            </a:endParaRPr>
          </a:p>
        </p:txBody>
      </p:sp>
      <p:sp>
        <p:nvSpPr>
          <p:cNvPr id="7" name="CasellaDiTesto 6"/>
          <p:cNvSpPr txBox="1"/>
          <p:nvPr/>
        </p:nvSpPr>
        <p:spPr>
          <a:xfrm>
            <a:off x="4572000" y="2500306"/>
            <a:ext cx="3429024" cy="1200329"/>
          </a:xfrm>
          <a:prstGeom prst="rect">
            <a:avLst/>
          </a:prstGeom>
          <a:noFill/>
        </p:spPr>
        <p:txBody>
          <a:bodyPr wrap="square" rtlCol="0">
            <a:spAutoFit/>
          </a:bodyPr>
          <a:lstStyle/>
          <a:p>
            <a:r>
              <a:rPr lang="it-IT" dirty="0" err="1" smtClean="0">
                <a:sym typeface="Wingdings" pitchFamily="2" charset="2"/>
              </a:rPr>
              <a:t>Susceptible</a:t>
            </a:r>
            <a:r>
              <a:rPr lang="it-IT" dirty="0" smtClean="0">
                <a:sym typeface="Wingdings" pitchFamily="2" charset="2"/>
              </a:rPr>
              <a:t> </a:t>
            </a:r>
            <a:r>
              <a:rPr lang="it-IT" dirty="0" err="1" smtClean="0">
                <a:sym typeface="Wingdings" pitchFamily="2" charset="2"/>
              </a:rPr>
              <a:t>to</a:t>
            </a:r>
            <a:r>
              <a:rPr lang="it-IT" dirty="0" smtClean="0">
                <a:sym typeface="Wingdings" pitchFamily="2" charset="2"/>
              </a:rPr>
              <a:t> the </a:t>
            </a:r>
            <a:r>
              <a:rPr lang="it-IT" dirty="0" err="1" smtClean="0">
                <a:sym typeface="Wingdings" pitchFamily="2" charset="2"/>
              </a:rPr>
              <a:t>enviroment</a:t>
            </a:r>
            <a:r>
              <a:rPr lang="it-IT" dirty="0" smtClean="0">
                <a:sym typeface="Wingdings" pitchFamily="2" charset="2"/>
              </a:rPr>
              <a:t>:</a:t>
            </a:r>
          </a:p>
          <a:p>
            <a:pPr>
              <a:buFontTx/>
              <a:buChar char="-"/>
            </a:pPr>
            <a:r>
              <a:rPr lang="it-IT" dirty="0" smtClean="0">
                <a:sym typeface="Wingdings" pitchFamily="2" charset="2"/>
              </a:rPr>
              <a:t> Temperature </a:t>
            </a:r>
          </a:p>
          <a:p>
            <a:pPr>
              <a:buFontTx/>
              <a:buChar char="-"/>
            </a:pPr>
            <a:r>
              <a:rPr lang="it-IT" dirty="0" smtClean="0">
                <a:sym typeface="Wingdings" pitchFamily="2" charset="2"/>
              </a:rPr>
              <a:t>PH </a:t>
            </a:r>
          </a:p>
          <a:p>
            <a:pPr>
              <a:buFontTx/>
              <a:buChar char="-"/>
            </a:pPr>
            <a:r>
              <a:rPr lang="it-IT" dirty="0" err="1" smtClean="0">
                <a:sym typeface="Wingdings" pitchFamily="2" charset="2"/>
              </a:rPr>
              <a:t>Exposition</a:t>
            </a:r>
            <a:r>
              <a:rPr lang="it-IT" dirty="0" smtClean="0">
                <a:sym typeface="Wingdings" pitchFamily="2" charset="2"/>
              </a:rPr>
              <a:t> </a:t>
            </a:r>
            <a:r>
              <a:rPr lang="it-IT" dirty="0" err="1" smtClean="0">
                <a:sym typeface="Wingdings" pitchFamily="2" charset="2"/>
              </a:rPr>
              <a:t>to</a:t>
            </a:r>
            <a:r>
              <a:rPr lang="it-IT" dirty="0" smtClean="0">
                <a:sym typeface="Wingdings" pitchFamily="2" charset="2"/>
              </a:rPr>
              <a:t> </a:t>
            </a:r>
            <a:r>
              <a:rPr lang="it-IT" dirty="0" err="1" smtClean="0">
                <a:sym typeface="Wingdings" pitchFamily="2" charset="2"/>
              </a:rPr>
              <a:t>detergents</a:t>
            </a:r>
            <a:endParaRPr lang="it-IT" dirty="0" smtClean="0">
              <a:sym typeface="Wingdings" pitchFamily="2" charset="2"/>
            </a:endParaRPr>
          </a:p>
        </p:txBody>
      </p:sp>
      <p:sp>
        <p:nvSpPr>
          <p:cNvPr id="8" name="CasellaDiTesto 7"/>
          <p:cNvSpPr txBox="1"/>
          <p:nvPr/>
        </p:nvSpPr>
        <p:spPr>
          <a:xfrm>
            <a:off x="1857356" y="4000504"/>
            <a:ext cx="6072230" cy="2308324"/>
          </a:xfrm>
          <a:prstGeom prst="rect">
            <a:avLst/>
          </a:prstGeom>
          <a:noFill/>
        </p:spPr>
        <p:txBody>
          <a:bodyPr wrap="square" rtlCol="0">
            <a:spAutoFit/>
          </a:bodyPr>
          <a:lstStyle/>
          <a:p>
            <a:pPr marL="342900" indent="-342900">
              <a:buFont typeface="+mj-lt"/>
              <a:buAutoNum type="arabicPeriod"/>
            </a:pPr>
            <a:r>
              <a:rPr lang="it-IT" b="1" dirty="0" smtClean="0">
                <a:sym typeface="Wingdings" pitchFamily="2" charset="2"/>
              </a:rPr>
              <a:t>Temperature </a:t>
            </a:r>
          </a:p>
          <a:p>
            <a:pPr marL="800100" lvl="1" indent="-342900">
              <a:buFont typeface="Arial" pitchFamily="34" charset="0"/>
              <a:buChar char="•"/>
            </a:pPr>
            <a:r>
              <a:rPr lang="it-IT" dirty="0" err="1" smtClean="0">
                <a:sym typeface="Wingdings" pitchFamily="2" charset="2"/>
              </a:rPr>
              <a:t>Survives</a:t>
            </a:r>
            <a:r>
              <a:rPr lang="it-IT" dirty="0" smtClean="0">
                <a:sym typeface="Wingdings" pitchFamily="2" charset="2"/>
              </a:rPr>
              <a:t>  &gt; 4 </a:t>
            </a:r>
            <a:r>
              <a:rPr lang="it-IT" dirty="0" err="1" smtClean="0">
                <a:sym typeface="Wingdings" pitchFamily="2" charset="2"/>
              </a:rPr>
              <a:t>month</a:t>
            </a:r>
            <a:r>
              <a:rPr lang="it-IT" dirty="0" smtClean="0">
                <a:sym typeface="Wingdings" pitchFamily="2" charset="2"/>
              </a:rPr>
              <a:t>  -70°C to -20°C</a:t>
            </a:r>
          </a:p>
          <a:p>
            <a:pPr marL="800100" lvl="1" indent="-342900">
              <a:buFont typeface="Arial" pitchFamily="34" charset="0"/>
              <a:buChar char="•"/>
            </a:pPr>
            <a:r>
              <a:rPr lang="it-IT" dirty="0" smtClean="0">
                <a:sym typeface="Wingdings" pitchFamily="2" charset="2"/>
              </a:rPr>
              <a:t>Temperature    </a:t>
            </a:r>
            <a:r>
              <a:rPr lang="it-IT" dirty="0" err="1" smtClean="0">
                <a:sym typeface="Wingdings" pitchFamily="2" charset="2"/>
              </a:rPr>
              <a:t>Viability</a:t>
            </a:r>
            <a:endParaRPr lang="it-IT" dirty="0" smtClean="0">
              <a:sym typeface="Wingdings" pitchFamily="2" charset="2"/>
            </a:endParaRPr>
          </a:p>
          <a:p>
            <a:pPr marL="342900" indent="-342900">
              <a:buFont typeface="+mj-lt"/>
              <a:buAutoNum type="arabicPeriod"/>
            </a:pPr>
            <a:r>
              <a:rPr lang="it-IT" b="1" dirty="0" smtClean="0">
                <a:sym typeface="Wingdings" pitchFamily="2" charset="2"/>
              </a:rPr>
              <a:t>PH</a:t>
            </a:r>
          </a:p>
          <a:p>
            <a:pPr marL="800100" lvl="1" indent="-342900">
              <a:buFont typeface="Arial" pitchFamily="34" charset="0"/>
              <a:buChar char="•"/>
            </a:pPr>
            <a:r>
              <a:rPr lang="it-IT" dirty="0" smtClean="0">
                <a:sym typeface="Wingdings" pitchFamily="2" charset="2"/>
              </a:rPr>
              <a:t> </a:t>
            </a:r>
            <a:r>
              <a:rPr lang="it-IT" dirty="0" err="1" smtClean="0">
                <a:sym typeface="Wingdings" pitchFamily="2" charset="2"/>
              </a:rPr>
              <a:t>Survives</a:t>
            </a:r>
            <a:r>
              <a:rPr lang="it-IT" dirty="0" smtClean="0">
                <a:sym typeface="Wingdings" pitchFamily="2" charset="2"/>
              </a:rPr>
              <a:t> 6,5- 7,5 </a:t>
            </a:r>
          </a:p>
          <a:p>
            <a:pPr marL="800100" lvl="1" indent="-342900">
              <a:buFont typeface="Arial" pitchFamily="34" charset="0"/>
              <a:buChar char="•"/>
            </a:pPr>
            <a:r>
              <a:rPr lang="it-IT" dirty="0" err="1" smtClean="0">
                <a:sym typeface="Wingdings" pitchFamily="2" charset="2"/>
              </a:rPr>
              <a:t>Less</a:t>
            </a:r>
            <a:r>
              <a:rPr lang="it-IT" dirty="0" smtClean="0">
                <a:sym typeface="Wingdings" pitchFamily="2" charset="2"/>
              </a:rPr>
              <a:t> </a:t>
            </a:r>
            <a:r>
              <a:rPr lang="it-IT" dirty="0" err="1" smtClean="0">
                <a:sym typeface="Wingdings" pitchFamily="2" charset="2"/>
              </a:rPr>
              <a:t>contagious</a:t>
            </a:r>
            <a:r>
              <a:rPr lang="it-IT" dirty="0" smtClean="0">
                <a:sym typeface="Wingdings" pitchFamily="2" charset="2"/>
              </a:rPr>
              <a:t>  PH&lt; 6 and PH&gt; 7,65</a:t>
            </a:r>
          </a:p>
          <a:p>
            <a:pPr marL="342900" indent="-342900">
              <a:buFont typeface="+mj-lt"/>
              <a:buAutoNum type="arabicPeriod"/>
            </a:pPr>
            <a:r>
              <a:rPr lang="it-IT" b="1" dirty="0" err="1" smtClean="0">
                <a:sym typeface="Wingdings" pitchFamily="2" charset="2"/>
              </a:rPr>
              <a:t>Exposition</a:t>
            </a:r>
            <a:r>
              <a:rPr lang="it-IT" b="1" dirty="0" smtClean="0">
                <a:sym typeface="Wingdings" pitchFamily="2" charset="2"/>
              </a:rPr>
              <a:t> </a:t>
            </a:r>
            <a:r>
              <a:rPr lang="it-IT" b="1" dirty="0" err="1" smtClean="0">
                <a:sym typeface="Wingdings" pitchFamily="2" charset="2"/>
              </a:rPr>
              <a:t>to</a:t>
            </a:r>
            <a:r>
              <a:rPr lang="it-IT" b="1" dirty="0" smtClean="0">
                <a:sym typeface="Wingdings" pitchFamily="2" charset="2"/>
              </a:rPr>
              <a:t> </a:t>
            </a:r>
            <a:r>
              <a:rPr lang="it-IT" b="1" dirty="0" err="1" smtClean="0">
                <a:sym typeface="Wingdings" pitchFamily="2" charset="2"/>
              </a:rPr>
              <a:t>detergents</a:t>
            </a:r>
            <a:r>
              <a:rPr lang="it-IT" b="1" dirty="0" smtClean="0">
                <a:sym typeface="Wingdings" pitchFamily="2" charset="2"/>
              </a:rPr>
              <a:t>:</a:t>
            </a:r>
          </a:p>
          <a:p>
            <a:pPr marL="800100" lvl="1" indent="-342900">
              <a:buFont typeface="Arial" pitchFamily="34" charset="0"/>
              <a:buChar char="•"/>
            </a:pPr>
            <a:r>
              <a:rPr lang="it-IT" dirty="0" err="1" smtClean="0">
                <a:sym typeface="Wingdings" pitchFamily="2" charset="2"/>
              </a:rPr>
              <a:t>clorophorm</a:t>
            </a:r>
            <a:r>
              <a:rPr lang="it-IT" dirty="0" smtClean="0">
                <a:sym typeface="Wingdings" pitchFamily="2" charset="2"/>
              </a:rPr>
              <a:t> or </a:t>
            </a:r>
            <a:r>
              <a:rPr lang="it-IT" dirty="0" err="1" smtClean="0">
                <a:sym typeface="Wingdings" pitchFamily="2" charset="2"/>
              </a:rPr>
              <a:t>ether</a:t>
            </a:r>
            <a:endParaRPr lang="it-IT" dirty="0" smtClean="0">
              <a:sym typeface="Wingdings" pitchFamily="2" charset="2"/>
            </a:endParaRPr>
          </a:p>
        </p:txBody>
      </p:sp>
      <p:pic>
        <p:nvPicPr>
          <p:cNvPr id="17" name="Imagen 5"/>
          <p:cNvPicPr/>
          <p:nvPr/>
        </p:nvPicPr>
        <p:blipFill rotWithShape="1">
          <a:blip r:embed="rId2" cstate="print">
            <a:extLst>
              <a:ext uri="{28A0092B-C50C-407E-A947-70E740481C1C}">
                <a14:useLocalDpi xmlns:a14="http://schemas.microsoft.com/office/drawing/2010/main" val="0"/>
              </a:ext>
            </a:extLst>
          </a:blip>
          <a:srcRect l="16594" t="46218" r="52905" b="34395"/>
          <a:stretch/>
        </p:blipFill>
        <p:spPr bwMode="auto">
          <a:xfrm>
            <a:off x="5000628" y="500042"/>
            <a:ext cx="3513139" cy="1714512"/>
          </a:xfrm>
          <a:prstGeom prst="rect">
            <a:avLst/>
          </a:prstGeom>
          <a:ln>
            <a:noFill/>
          </a:ln>
          <a:extLst>
            <a:ext uri="{53640926-AAD7-44D8-BBD7-CCE9431645EC}">
              <a14:shadowObscured xmlns:a14="http://schemas.microsoft.com/office/drawing/2010/main"/>
            </a:ext>
          </a:extLst>
        </p:spPr>
      </p:pic>
      <p:cxnSp>
        <p:nvCxnSpPr>
          <p:cNvPr id="19" name="Connettore 2 18"/>
          <p:cNvCxnSpPr/>
          <p:nvPr/>
        </p:nvCxnSpPr>
        <p:spPr>
          <a:xfrm>
            <a:off x="3714744" y="314324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rot="5400000" flipH="1" flipV="1">
            <a:off x="2536017" y="467916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rot="5400000">
            <a:off x="4143372" y="478632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2560" y="359898"/>
            <a:ext cx="7406640" cy="854524"/>
          </a:xfrm>
        </p:spPr>
        <p:txBody>
          <a:bodyPr/>
          <a:lstStyle/>
          <a:p>
            <a:r>
              <a:rPr lang="it-IT" dirty="0" err="1" smtClean="0"/>
              <a:t>Etiology</a:t>
            </a:r>
            <a:endParaRPr lang="it-IT" dirty="0"/>
          </a:p>
        </p:txBody>
      </p:sp>
      <p:sp>
        <p:nvSpPr>
          <p:cNvPr id="4" name="CasellaDiTesto 3"/>
          <p:cNvSpPr txBox="1"/>
          <p:nvPr/>
        </p:nvSpPr>
        <p:spPr>
          <a:xfrm>
            <a:off x="1571604" y="1428736"/>
            <a:ext cx="242889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i="1" dirty="0" smtClean="0"/>
              <a:t>RNA- Virus </a:t>
            </a:r>
            <a:endParaRPr lang="it-IT" i="1" dirty="0" smtClean="0">
              <a:sym typeface="Wingdings" pitchFamily="2" charset="2"/>
            </a:endParaRPr>
          </a:p>
          <a:p>
            <a:pPr>
              <a:buFontTx/>
              <a:buChar char="-"/>
            </a:pPr>
            <a:r>
              <a:rPr lang="it-IT" i="1" dirty="0" smtClean="0">
                <a:sym typeface="Wingdings" pitchFamily="2" charset="2"/>
              </a:rPr>
              <a:t>Family </a:t>
            </a:r>
            <a:r>
              <a:rPr lang="it-IT" i="1" dirty="0" err="1" smtClean="0">
                <a:sym typeface="Wingdings" pitchFamily="2" charset="2"/>
              </a:rPr>
              <a:t>Arteriviridae</a:t>
            </a:r>
            <a:endParaRPr lang="it-IT" i="1" dirty="0" smtClean="0">
              <a:sym typeface="Wingdings" pitchFamily="2" charset="2"/>
            </a:endParaRPr>
          </a:p>
          <a:p>
            <a:pPr lvl="1">
              <a:buFontTx/>
              <a:buChar char="-"/>
            </a:pPr>
            <a:r>
              <a:rPr lang="it-IT" i="1" dirty="0" err="1" smtClean="0">
                <a:sym typeface="Wingdings" pitchFamily="2" charset="2"/>
              </a:rPr>
              <a:t>Gener</a:t>
            </a:r>
            <a:r>
              <a:rPr lang="it-IT" i="1" dirty="0" smtClean="0">
                <a:sym typeface="Wingdings" pitchFamily="2" charset="2"/>
              </a:rPr>
              <a:t> </a:t>
            </a:r>
            <a:r>
              <a:rPr lang="it-IT" i="1" dirty="0" err="1" smtClean="0">
                <a:sym typeface="Wingdings" pitchFamily="2" charset="2"/>
              </a:rPr>
              <a:t>Arterivirus</a:t>
            </a:r>
            <a:r>
              <a:rPr lang="it-IT" i="1" dirty="0" smtClean="0">
                <a:sym typeface="Wingdings" pitchFamily="2" charset="2"/>
              </a:rPr>
              <a:t> </a:t>
            </a:r>
            <a:r>
              <a:rPr lang="it-IT" i="1" dirty="0" smtClean="0"/>
              <a:t> </a:t>
            </a:r>
            <a:endParaRPr lang="it-IT" i="1" dirty="0"/>
          </a:p>
        </p:txBody>
      </p:sp>
      <p:sp>
        <p:nvSpPr>
          <p:cNvPr id="6" name="CasellaDiTesto 5"/>
          <p:cNvSpPr txBox="1"/>
          <p:nvPr/>
        </p:nvSpPr>
        <p:spPr>
          <a:xfrm>
            <a:off x="1000100" y="2500306"/>
            <a:ext cx="8143900" cy="3970318"/>
          </a:xfrm>
          <a:prstGeom prst="rect">
            <a:avLst/>
          </a:prstGeom>
          <a:noFill/>
        </p:spPr>
        <p:txBody>
          <a:bodyPr wrap="square" rtlCol="0">
            <a:spAutoFit/>
          </a:bodyPr>
          <a:lstStyle/>
          <a:p>
            <a:r>
              <a:rPr lang="it-IT" dirty="0" smtClean="0"/>
              <a:t>Virus 15kb</a:t>
            </a:r>
          </a:p>
          <a:p>
            <a:r>
              <a:rPr lang="it-IT" b="1" dirty="0" smtClean="0"/>
              <a:t>NON </a:t>
            </a:r>
            <a:r>
              <a:rPr lang="it-IT" b="1" dirty="0" err="1" smtClean="0"/>
              <a:t>Structural</a:t>
            </a:r>
            <a:r>
              <a:rPr lang="it-IT" b="1" dirty="0" smtClean="0"/>
              <a:t> </a:t>
            </a:r>
            <a:r>
              <a:rPr lang="it-IT" b="1" dirty="0" err="1" smtClean="0"/>
              <a:t>Proteins</a:t>
            </a:r>
            <a:r>
              <a:rPr lang="it-IT" b="1" dirty="0" smtClean="0"/>
              <a:t> (</a:t>
            </a:r>
            <a:r>
              <a:rPr lang="it-IT" b="1" dirty="0" err="1" smtClean="0"/>
              <a:t>infection</a:t>
            </a:r>
            <a:r>
              <a:rPr lang="it-IT" b="1" dirty="0" smtClean="0"/>
              <a:t> </a:t>
            </a:r>
            <a:r>
              <a:rPr lang="it-IT" b="1" dirty="0" err="1" smtClean="0"/>
              <a:t>proteins</a:t>
            </a:r>
            <a:r>
              <a:rPr lang="it-IT" b="1" dirty="0" smtClean="0"/>
              <a:t>)</a:t>
            </a:r>
          </a:p>
          <a:p>
            <a:r>
              <a:rPr lang="it-IT" dirty="0" smtClean="0"/>
              <a:t>- NSP9 – NSP10 </a:t>
            </a:r>
            <a:r>
              <a:rPr lang="it-IT" dirty="0" smtClean="0">
                <a:sym typeface="Wingdings" pitchFamily="2" charset="2"/>
              </a:rPr>
              <a:t> </a:t>
            </a:r>
            <a:r>
              <a:rPr lang="it-IT" dirty="0" err="1" smtClean="0">
                <a:sym typeface="Wingdings" pitchFamily="2" charset="2"/>
              </a:rPr>
              <a:t>virulence</a:t>
            </a:r>
            <a:r>
              <a:rPr lang="it-IT" dirty="0" smtClean="0">
                <a:sym typeface="Wingdings" pitchFamily="2" charset="2"/>
              </a:rPr>
              <a:t> </a:t>
            </a:r>
          </a:p>
          <a:p>
            <a:pPr>
              <a:buFontTx/>
              <a:buChar char="-"/>
            </a:pPr>
            <a:r>
              <a:rPr lang="it-IT" dirty="0" smtClean="0">
                <a:sym typeface="Wingdings" pitchFamily="2" charset="2"/>
              </a:rPr>
              <a:t>NSP2  </a:t>
            </a:r>
            <a:r>
              <a:rPr lang="it-IT" dirty="0" err="1" smtClean="0">
                <a:sym typeface="Wingdings" pitchFamily="2" charset="2"/>
              </a:rPr>
              <a:t>mutation</a:t>
            </a:r>
            <a:r>
              <a:rPr lang="it-IT" dirty="0" smtClean="0">
                <a:sym typeface="Wingdings" pitchFamily="2" charset="2"/>
              </a:rPr>
              <a:t> </a:t>
            </a:r>
            <a:r>
              <a:rPr lang="it-IT" dirty="0" err="1" smtClean="0">
                <a:sym typeface="Wingdings" pitchFamily="2" charset="2"/>
              </a:rPr>
              <a:t>hability</a:t>
            </a:r>
            <a:r>
              <a:rPr lang="it-IT" dirty="0" smtClean="0"/>
              <a:t> </a:t>
            </a:r>
          </a:p>
          <a:p>
            <a:pPr>
              <a:buFontTx/>
              <a:buChar char="-"/>
            </a:pPr>
            <a:endParaRPr lang="it-IT" dirty="0" smtClean="0"/>
          </a:p>
          <a:p>
            <a:r>
              <a:rPr lang="it-IT" b="1" dirty="0" err="1" smtClean="0"/>
              <a:t>Structurals</a:t>
            </a:r>
            <a:r>
              <a:rPr lang="it-IT" b="1" dirty="0" smtClean="0"/>
              <a:t> </a:t>
            </a:r>
            <a:r>
              <a:rPr lang="it-IT" b="1" dirty="0" err="1" smtClean="0"/>
              <a:t>Proteins</a:t>
            </a:r>
            <a:r>
              <a:rPr lang="it-IT" b="1" dirty="0" smtClean="0"/>
              <a:t> </a:t>
            </a:r>
            <a:endParaRPr lang="it-IT" b="1" dirty="0" smtClean="0">
              <a:sym typeface="Wingdings" pitchFamily="2" charset="2"/>
            </a:endParaRPr>
          </a:p>
          <a:p>
            <a:pPr>
              <a:buFontTx/>
              <a:buChar char="-"/>
            </a:pPr>
            <a:r>
              <a:rPr lang="it-IT" dirty="0" err="1" smtClean="0">
                <a:sym typeface="Wingdings" pitchFamily="2" charset="2"/>
              </a:rPr>
              <a:t>Protein</a:t>
            </a:r>
            <a:r>
              <a:rPr lang="it-IT" dirty="0" smtClean="0">
                <a:sym typeface="Wingdings" pitchFamily="2" charset="2"/>
              </a:rPr>
              <a:t> N in the nucleo </a:t>
            </a:r>
            <a:r>
              <a:rPr lang="it-IT" dirty="0" err="1" smtClean="0">
                <a:sym typeface="Wingdings" pitchFamily="2" charset="2"/>
              </a:rPr>
              <a:t>capsid</a:t>
            </a:r>
            <a:endParaRPr lang="it-IT" dirty="0" smtClean="0">
              <a:sym typeface="Wingdings" pitchFamily="2" charset="2"/>
            </a:endParaRPr>
          </a:p>
          <a:p>
            <a:pPr lvl="1">
              <a:buFontTx/>
              <a:buChar char="-"/>
            </a:pPr>
            <a:r>
              <a:rPr lang="it-IT" dirty="0" err="1" smtClean="0">
                <a:sym typeface="Wingdings" pitchFamily="2" charset="2"/>
              </a:rPr>
              <a:t>Less</a:t>
            </a:r>
            <a:r>
              <a:rPr lang="it-IT" dirty="0" smtClean="0">
                <a:sym typeface="Wingdings" pitchFamily="2" charset="2"/>
              </a:rPr>
              <a:t> </a:t>
            </a:r>
            <a:r>
              <a:rPr lang="it-IT" dirty="0" err="1" smtClean="0">
                <a:sym typeface="Wingdings" pitchFamily="2" charset="2"/>
              </a:rPr>
              <a:t>variability</a:t>
            </a:r>
            <a:r>
              <a:rPr lang="it-IT" dirty="0" smtClean="0">
                <a:sym typeface="Wingdings" pitchFamily="2" charset="2"/>
              </a:rPr>
              <a:t> </a:t>
            </a:r>
          </a:p>
          <a:p>
            <a:pPr lvl="1">
              <a:buFontTx/>
              <a:buChar char="-"/>
            </a:pPr>
            <a:r>
              <a:rPr lang="it-IT" dirty="0" err="1" smtClean="0">
                <a:sym typeface="Wingdings" pitchFamily="2" charset="2"/>
              </a:rPr>
              <a:t>Important</a:t>
            </a:r>
            <a:r>
              <a:rPr lang="it-IT" dirty="0" smtClean="0">
                <a:sym typeface="Wingdings" pitchFamily="2" charset="2"/>
              </a:rPr>
              <a:t> </a:t>
            </a:r>
            <a:r>
              <a:rPr lang="it-IT" dirty="0" err="1" smtClean="0">
                <a:sym typeface="Wingdings" pitchFamily="2" charset="2"/>
              </a:rPr>
              <a:t>for</a:t>
            </a:r>
            <a:r>
              <a:rPr lang="it-IT" dirty="0" smtClean="0">
                <a:sym typeface="Wingdings" pitchFamily="2" charset="2"/>
              </a:rPr>
              <a:t> </a:t>
            </a:r>
            <a:r>
              <a:rPr lang="it-IT" dirty="0" err="1" smtClean="0">
                <a:sym typeface="Wingdings" pitchFamily="2" charset="2"/>
              </a:rPr>
              <a:t>diagnosis</a:t>
            </a:r>
            <a:r>
              <a:rPr lang="it-IT" dirty="0" smtClean="0">
                <a:sym typeface="Wingdings" pitchFamily="2" charset="2"/>
              </a:rPr>
              <a:t>  ELISA  and RT-PCR</a:t>
            </a:r>
          </a:p>
          <a:p>
            <a:pPr>
              <a:buFontTx/>
              <a:buChar char="-"/>
            </a:pPr>
            <a:r>
              <a:rPr lang="it-IT" dirty="0" smtClean="0">
                <a:sym typeface="Wingdings" pitchFamily="2" charset="2"/>
              </a:rPr>
              <a:t>ORF5 ( VP5)  </a:t>
            </a:r>
            <a:r>
              <a:rPr lang="it-IT" dirty="0" err="1" smtClean="0">
                <a:sym typeface="Wingdings" pitchFamily="2" charset="2"/>
              </a:rPr>
              <a:t>most</a:t>
            </a:r>
            <a:r>
              <a:rPr lang="it-IT" dirty="0" smtClean="0">
                <a:sym typeface="Wingdings" pitchFamily="2" charset="2"/>
              </a:rPr>
              <a:t> </a:t>
            </a:r>
            <a:r>
              <a:rPr lang="it-IT" dirty="0" err="1" smtClean="0">
                <a:sym typeface="Wingdings" pitchFamily="2" charset="2"/>
              </a:rPr>
              <a:t>external</a:t>
            </a:r>
            <a:r>
              <a:rPr lang="it-IT" dirty="0" smtClean="0">
                <a:sym typeface="Wingdings" pitchFamily="2" charset="2"/>
              </a:rPr>
              <a:t> </a:t>
            </a:r>
            <a:r>
              <a:rPr lang="it-IT" dirty="0" err="1" smtClean="0">
                <a:sym typeface="Wingdings" pitchFamily="2" charset="2"/>
              </a:rPr>
              <a:t>protein</a:t>
            </a:r>
            <a:r>
              <a:rPr lang="it-IT" dirty="0" smtClean="0">
                <a:sym typeface="Wingdings" pitchFamily="2" charset="2"/>
              </a:rPr>
              <a:t> </a:t>
            </a:r>
          </a:p>
          <a:p>
            <a:pPr lvl="1">
              <a:buFontTx/>
              <a:buChar char="-"/>
            </a:pPr>
            <a:r>
              <a:rPr lang="it-IT" dirty="0" err="1" smtClean="0">
                <a:sym typeface="Wingdings" pitchFamily="2" charset="2"/>
              </a:rPr>
              <a:t>Usefull</a:t>
            </a:r>
            <a:r>
              <a:rPr lang="it-IT" dirty="0" smtClean="0">
                <a:sym typeface="Wingdings" pitchFamily="2" charset="2"/>
              </a:rPr>
              <a:t> </a:t>
            </a:r>
            <a:r>
              <a:rPr lang="it-IT" dirty="0" err="1" smtClean="0">
                <a:sym typeface="Wingdings" pitchFamily="2" charset="2"/>
              </a:rPr>
              <a:t>for</a:t>
            </a:r>
            <a:r>
              <a:rPr lang="it-IT" dirty="0" smtClean="0">
                <a:sym typeface="Wingdings" pitchFamily="2" charset="2"/>
              </a:rPr>
              <a:t> </a:t>
            </a:r>
            <a:r>
              <a:rPr lang="it-IT" dirty="0" err="1" smtClean="0">
                <a:sym typeface="Wingdings" pitchFamily="2" charset="2"/>
              </a:rPr>
              <a:t>molecular</a:t>
            </a:r>
            <a:r>
              <a:rPr lang="it-IT" dirty="0" smtClean="0">
                <a:sym typeface="Wingdings" pitchFamily="2" charset="2"/>
              </a:rPr>
              <a:t> </a:t>
            </a:r>
            <a:r>
              <a:rPr lang="it-IT" dirty="0" err="1" smtClean="0">
                <a:sym typeface="Wingdings" pitchFamily="2" charset="2"/>
              </a:rPr>
              <a:t>epidemiology</a:t>
            </a:r>
            <a:r>
              <a:rPr lang="it-IT" dirty="0" smtClean="0">
                <a:sym typeface="Wingdings" pitchFamily="2" charset="2"/>
              </a:rPr>
              <a:t>  </a:t>
            </a:r>
            <a:r>
              <a:rPr lang="it-IT" dirty="0" err="1" smtClean="0">
                <a:sym typeface="Wingdings" pitchFamily="2" charset="2"/>
              </a:rPr>
              <a:t>philogenetic</a:t>
            </a:r>
            <a:r>
              <a:rPr lang="it-IT" dirty="0" smtClean="0">
                <a:sym typeface="Wingdings" pitchFamily="2" charset="2"/>
              </a:rPr>
              <a:t> </a:t>
            </a:r>
            <a:r>
              <a:rPr lang="it-IT" dirty="0" err="1" smtClean="0">
                <a:sym typeface="Wingdings" pitchFamily="2" charset="2"/>
              </a:rPr>
              <a:t>trees</a:t>
            </a:r>
            <a:endParaRPr lang="it-IT" dirty="0" smtClean="0">
              <a:sym typeface="Wingdings" pitchFamily="2" charset="2"/>
            </a:endParaRPr>
          </a:p>
          <a:p>
            <a:pPr lvl="1">
              <a:buFontTx/>
              <a:buChar char="-"/>
            </a:pPr>
            <a:endParaRPr lang="it-IT" dirty="0" smtClean="0"/>
          </a:p>
          <a:p>
            <a:pPr>
              <a:buFontTx/>
              <a:buChar char="-"/>
            </a:pPr>
            <a:r>
              <a:rPr lang="it-IT" dirty="0" smtClean="0"/>
              <a:t>ORF2, ORF3, ORF4</a:t>
            </a:r>
          </a:p>
          <a:p>
            <a:pPr lvl="1">
              <a:buFontTx/>
              <a:buChar char="-"/>
            </a:pPr>
            <a:r>
              <a:rPr lang="it-IT" dirty="0" err="1" smtClean="0"/>
              <a:t>Hipervariability</a:t>
            </a:r>
            <a:r>
              <a:rPr lang="it-IT" dirty="0" smtClean="0"/>
              <a:t> </a:t>
            </a:r>
            <a:r>
              <a:rPr lang="it-IT" dirty="0" smtClean="0">
                <a:sym typeface="Wingdings" pitchFamily="2" charset="2"/>
              </a:rPr>
              <a:t> </a:t>
            </a:r>
            <a:r>
              <a:rPr lang="it-IT" dirty="0" err="1" smtClean="0">
                <a:sym typeface="Wingdings" pitchFamily="2" charset="2"/>
              </a:rPr>
              <a:t>heterogeity</a:t>
            </a:r>
            <a:r>
              <a:rPr lang="it-IT" dirty="0" smtClean="0">
                <a:sym typeface="Wingdings" pitchFamily="2" charset="2"/>
              </a:rPr>
              <a:t> </a:t>
            </a:r>
            <a:r>
              <a:rPr lang="it-IT" dirty="0" err="1" smtClean="0">
                <a:sym typeface="Wingdings" pitchFamily="2" charset="2"/>
              </a:rPr>
              <a:t>of</a:t>
            </a:r>
            <a:r>
              <a:rPr lang="it-IT" dirty="0" smtClean="0">
                <a:sym typeface="Wingdings" pitchFamily="2" charset="2"/>
              </a:rPr>
              <a:t> the virus  non </a:t>
            </a:r>
            <a:r>
              <a:rPr lang="it-IT" dirty="0" err="1" smtClean="0">
                <a:sym typeface="Wingdings" pitchFamily="2" charset="2"/>
              </a:rPr>
              <a:t>vaccinations</a:t>
            </a:r>
            <a:r>
              <a:rPr lang="it-IT" dirty="0" smtClean="0">
                <a:sym typeface="Wingdings" pitchFamily="2" charset="2"/>
              </a:rPr>
              <a:t> </a:t>
            </a:r>
            <a:r>
              <a:rPr lang="it-IT" dirty="0" err="1" smtClean="0">
                <a:sym typeface="Wingdings" pitchFamily="2" charset="2"/>
              </a:rPr>
              <a:t>protection</a:t>
            </a:r>
            <a:endParaRPr lang="it-IT" dirty="0" smtClean="0"/>
          </a:p>
        </p:txBody>
      </p:sp>
      <p:pic>
        <p:nvPicPr>
          <p:cNvPr id="17" name="Imagen 5"/>
          <p:cNvPicPr/>
          <p:nvPr/>
        </p:nvPicPr>
        <p:blipFill rotWithShape="1">
          <a:blip r:embed="rId2" cstate="print">
            <a:extLst>
              <a:ext uri="{28A0092B-C50C-407E-A947-70E740481C1C}">
                <a14:useLocalDpi xmlns:a14="http://schemas.microsoft.com/office/drawing/2010/main" val="0"/>
              </a:ext>
            </a:extLst>
          </a:blip>
          <a:srcRect l="16594" t="46218" r="52905" b="34395"/>
          <a:stretch/>
        </p:blipFill>
        <p:spPr bwMode="auto">
          <a:xfrm>
            <a:off x="5143504" y="500042"/>
            <a:ext cx="3370263" cy="164307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285728"/>
            <a:ext cx="7406640" cy="857256"/>
          </a:xfrm>
        </p:spPr>
        <p:txBody>
          <a:bodyPr/>
          <a:lstStyle/>
          <a:p>
            <a:r>
              <a:rPr lang="it-IT" dirty="0" err="1" smtClean="0"/>
              <a:t>Variability</a:t>
            </a:r>
            <a:r>
              <a:rPr lang="it-IT" dirty="0" smtClean="0"/>
              <a:t> </a:t>
            </a:r>
            <a:r>
              <a:rPr lang="it-IT" dirty="0" err="1" smtClean="0"/>
              <a:t>of</a:t>
            </a:r>
            <a:r>
              <a:rPr lang="it-IT" dirty="0" smtClean="0"/>
              <a:t> the virus </a:t>
            </a:r>
            <a:endParaRPr lang="it-IT" dirty="0"/>
          </a:p>
        </p:txBody>
      </p:sp>
      <p:sp>
        <p:nvSpPr>
          <p:cNvPr id="4" name="CasellaDiTesto 3"/>
          <p:cNvSpPr txBox="1"/>
          <p:nvPr/>
        </p:nvSpPr>
        <p:spPr>
          <a:xfrm>
            <a:off x="3428992" y="2000240"/>
            <a:ext cx="4214842" cy="923330"/>
          </a:xfrm>
          <a:prstGeom prst="rect">
            <a:avLst/>
          </a:prstGeom>
          <a:noFill/>
        </p:spPr>
        <p:txBody>
          <a:bodyPr wrap="square" rtlCol="0">
            <a:spAutoFit/>
          </a:bodyPr>
          <a:lstStyle/>
          <a:p>
            <a:r>
              <a:rPr lang="it-IT" dirty="0" err="1" smtClean="0"/>
              <a:t>European</a:t>
            </a:r>
            <a:r>
              <a:rPr lang="it-IT" dirty="0" smtClean="0"/>
              <a:t> </a:t>
            </a:r>
            <a:r>
              <a:rPr lang="it-IT" dirty="0" err="1" smtClean="0"/>
              <a:t>isolated</a:t>
            </a:r>
            <a:r>
              <a:rPr lang="it-IT" dirty="0" smtClean="0"/>
              <a:t> - </a:t>
            </a:r>
            <a:r>
              <a:rPr lang="it-IT" dirty="0" err="1" smtClean="0"/>
              <a:t>Lelystad</a:t>
            </a:r>
            <a:r>
              <a:rPr lang="it-IT" dirty="0" smtClean="0"/>
              <a:t> virus </a:t>
            </a:r>
          </a:p>
          <a:p>
            <a:endParaRPr lang="it-IT" dirty="0" smtClean="0"/>
          </a:p>
          <a:p>
            <a:r>
              <a:rPr lang="it-IT" dirty="0" err="1" smtClean="0"/>
              <a:t>Norteamerican</a:t>
            </a:r>
            <a:r>
              <a:rPr lang="it-IT" dirty="0" smtClean="0"/>
              <a:t> – VR 2332  </a:t>
            </a:r>
            <a:endParaRPr lang="it-IT" dirty="0"/>
          </a:p>
        </p:txBody>
      </p:sp>
      <p:sp>
        <p:nvSpPr>
          <p:cNvPr id="5" name="CasellaDiTesto 4"/>
          <p:cNvSpPr txBox="1"/>
          <p:nvPr/>
        </p:nvSpPr>
        <p:spPr>
          <a:xfrm>
            <a:off x="1428728" y="2214554"/>
            <a:ext cx="1571636" cy="369332"/>
          </a:xfrm>
          <a:prstGeom prst="rect">
            <a:avLst/>
          </a:prstGeom>
          <a:noFill/>
        </p:spPr>
        <p:txBody>
          <a:bodyPr wrap="square" rtlCol="0">
            <a:spAutoFit/>
          </a:bodyPr>
          <a:lstStyle/>
          <a:p>
            <a:r>
              <a:rPr lang="it-IT" dirty="0" smtClean="0"/>
              <a:t>2 </a:t>
            </a:r>
            <a:r>
              <a:rPr lang="it-IT" dirty="0" err="1" smtClean="0"/>
              <a:t>Prototypes</a:t>
            </a:r>
            <a:r>
              <a:rPr lang="it-IT" dirty="0" smtClean="0"/>
              <a:t> </a:t>
            </a:r>
            <a:endParaRPr lang="it-IT" dirty="0"/>
          </a:p>
        </p:txBody>
      </p:sp>
      <p:sp>
        <p:nvSpPr>
          <p:cNvPr id="6" name="Parentesi graffa aperta 5"/>
          <p:cNvSpPr/>
          <p:nvPr/>
        </p:nvSpPr>
        <p:spPr>
          <a:xfrm>
            <a:off x="2857488" y="2000240"/>
            <a:ext cx="428628" cy="92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2000232" y="3000372"/>
            <a:ext cx="6572296" cy="954107"/>
          </a:xfrm>
          <a:prstGeom prst="rect">
            <a:avLst/>
          </a:prstGeom>
          <a:noFill/>
        </p:spPr>
        <p:txBody>
          <a:bodyPr wrap="square" rtlCol="0">
            <a:spAutoFit/>
          </a:bodyPr>
          <a:lstStyle/>
          <a:p>
            <a:r>
              <a:rPr lang="it-IT" dirty="0" smtClean="0"/>
              <a:t>Inside </a:t>
            </a:r>
            <a:r>
              <a:rPr lang="it-IT" dirty="0" err="1" smtClean="0"/>
              <a:t>those</a:t>
            </a:r>
            <a:r>
              <a:rPr lang="it-IT" dirty="0" smtClean="0"/>
              <a:t>  </a:t>
            </a:r>
            <a:r>
              <a:rPr lang="it-IT" dirty="0" err="1" smtClean="0"/>
              <a:t>prototypes</a:t>
            </a:r>
            <a:r>
              <a:rPr lang="it-IT" dirty="0" smtClean="0"/>
              <a:t> </a:t>
            </a:r>
            <a:r>
              <a:rPr lang="it-IT" dirty="0" smtClean="0">
                <a:sym typeface="Wingdings" pitchFamily="2" charset="2"/>
              </a:rPr>
              <a:t>       </a:t>
            </a:r>
            <a:r>
              <a:rPr lang="it-IT" sz="2000" b="1" dirty="0" err="1" smtClean="0">
                <a:sym typeface="Wingdings" pitchFamily="2" charset="2"/>
              </a:rPr>
              <a:t>Genetic</a:t>
            </a:r>
            <a:r>
              <a:rPr lang="it-IT" sz="2000" b="1" dirty="0" smtClean="0">
                <a:sym typeface="Wingdings" pitchFamily="2" charset="2"/>
              </a:rPr>
              <a:t> </a:t>
            </a:r>
            <a:r>
              <a:rPr lang="it-IT" sz="2000" b="1" dirty="0" err="1" smtClean="0">
                <a:sym typeface="Wingdings" pitchFamily="2" charset="2"/>
              </a:rPr>
              <a:t>variability</a:t>
            </a:r>
            <a:r>
              <a:rPr lang="it-IT" sz="2000" b="1" dirty="0" smtClean="0">
                <a:sym typeface="Wingdings" pitchFamily="2" charset="2"/>
              </a:rPr>
              <a:t> </a:t>
            </a:r>
            <a:endParaRPr lang="it-IT" b="1" dirty="0" smtClean="0">
              <a:sym typeface="Wingdings" pitchFamily="2" charset="2"/>
            </a:endParaRPr>
          </a:p>
          <a:p>
            <a:r>
              <a:rPr lang="it-IT" dirty="0" smtClean="0">
                <a:sym typeface="Wingdings" pitchFamily="2" charset="2"/>
              </a:rPr>
              <a:t>			       </a:t>
            </a:r>
            <a:r>
              <a:rPr lang="it-IT" dirty="0" err="1" smtClean="0">
                <a:sym typeface="Wingdings" pitchFamily="2" charset="2"/>
              </a:rPr>
              <a:t>-Mutation</a:t>
            </a:r>
            <a:r>
              <a:rPr lang="it-IT" dirty="0" smtClean="0">
                <a:sym typeface="Wingdings" pitchFamily="2" charset="2"/>
              </a:rPr>
              <a:t> </a:t>
            </a:r>
          </a:p>
          <a:p>
            <a:r>
              <a:rPr lang="it-IT" dirty="0" smtClean="0">
                <a:sym typeface="Wingdings" pitchFamily="2" charset="2"/>
              </a:rPr>
              <a:t>			       </a:t>
            </a:r>
            <a:r>
              <a:rPr lang="it-IT" dirty="0" err="1" smtClean="0">
                <a:sym typeface="Wingdings" pitchFamily="2" charset="2"/>
              </a:rPr>
              <a:t>-Random</a:t>
            </a:r>
            <a:r>
              <a:rPr lang="it-IT" dirty="0" smtClean="0">
                <a:sym typeface="Wingdings" pitchFamily="2" charset="2"/>
              </a:rPr>
              <a:t> </a:t>
            </a:r>
            <a:r>
              <a:rPr lang="it-IT" dirty="0" err="1" smtClean="0">
                <a:sym typeface="Wingdings" pitchFamily="2" charset="2"/>
              </a:rPr>
              <a:t>Recombination</a:t>
            </a:r>
            <a:endParaRPr lang="it-IT" dirty="0"/>
          </a:p>
        </p:txBody>
      </p:sp>
      <p:sp>
        <p:nvSpPr>
          <p:cNvPr id="11" name="Freccia in su 10"/>
          <p:cNvSpPr/>
          <p:nvPr/>
        </p:nvSpPr>
        <p:spPr>
          <a:xfrm>
            <a:off x="4786314" y="3071810"/>
            <a:ext cx="214314" cy="571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olo 1"/>
          <p:cNvSpPr txBox="1">
            <a:spLocks/>
          </p:cNvSpPr>
          <p:nvPr/>
        </p:nvSpPr>
        <p:spPr>
          <a:xfrm>
            <a:off x="1142976" y="4143380"/>
            <a:ext cx="7406640" cy="500066"/>
          </a:xfrm>
          <a:prstGeom prst="rect">
            <a:avLst/>
          </a:prstGeom>
        </p:spPr>
        <p:txBody>
          <a:bodyPr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Pathogenic</a:t>
            </a:r>
            <a:r>
              <a:rPr kumimoji="0" lang="it-IT"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Variability</a:t>
            </a:r>
            <a:r>
              <a:rPr kumimoji="0" lang="it-IT"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of</a:t>
            </a:r>
            <a:r>
              <a:rPr kumimoji="0" lang="it-IT"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the virus </a:t>
            </a:r>
            <a:endParaRPr kumimoji="0" lang="it-IT"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3" name="Titolo 1"/>
          <p:cNvSpPr txBox="1">
            <a:spLocks/>
          </p:cNvSpPr>
          <p:nvPr/>
        </p:nvSpPr>
        <p:spPr>
          <a:xfrm>
            <a:off x="1214414" y="1285860"/>
            <a:ext cx="7406640" cy="500066"/>
          </a:xfrm>
          <a:prstGeom prst="rect">
            <a:avLst/>
          </a:prstGeom>
        </p:spPr>
        <p:txBody>
          <a:bodyPr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Genomic</a:t>
            </a:r>
            <a:r>
              <a:rPr kumimoji="0" lang="it-IT"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Variability</a:t>
            </a:r>
            <a:r>
              <a:rPr kumimoji="0" lang="it-IT"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32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of</a:t>
            </a:r>
            <a:r>
              <a:rPr kumimoji="0" lang="it-IT"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the virus </a:t>
            </a:r>
            <a:endParaRPr kumimoji="0" lang="it-IT"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4" name="CasellaDiTesto 13"/>
          <p:cNvSpPr txBox="1"/>
          <p:nvPr/>
        </p:nvSpPr>
        <p:spPr>
          <a:xfrm>
            <a:off x="1202974" y="4832347"/>
            <a:ext cx="7858148" cy="1323439"/>
          </a:xfrm>
          <a:prstGeom prst="rect">
            <a:avLst/>
          </a:prstGeom>
          <a:noFill/>
        </p:spPr>
        <p:txBody>
          <a:bodyPr wrap="square" rtlCol="0">
            <a:spAutoFit/>
          </a:bodyPr>
          <a:lstStyle/>
          <a:p>
            <a:r>
              <a:rPr lang="it-IT" sz="2000" dirty="0" err="1" smtClean="0"/>
              <a:t>Difference</a:t>
            </a:r>
            <a:r>
              <a:rPr lang="it-IT" sz="2000" dirty="0" smtClean="0"/>
              <a:t> on the clinic:</a:t>
            </a:r>
          </a:p>
          <a:p>
            <a:pPr>
              <a:buFont typeface="Arial" pitchFamily="34" charset="0"/>
              <a:buChar char="•"/>
            </a:pPr>
            <a:r>
              <a:rPr lang="it-IT" sz="2000" u="sng" dirty="0" smtClean="0"/>
              <a:t>Low </a:t>
            </a:r>
            <a:r>
              <a:rPr lang="it-IT" sz="2000" u="sng" dirty="0" err="1" smtClean="0"/>
              <a:t>virulence</a:t>
            </a:r>
            <a:r>
              <a:rPr lang="it-IT" sz="2000" u="sng" dirty="0" smtClean="0"/>
              <a:t> </a:t>
            </a:r>
            <a:r>
              <a:rPr lang="it-IT" sz="2000" u="sng" dirty="0" err="1" smtClean="0"/>
              <a:t>strains</a:t>
            </a:r>
            <a:r>
              <a:rPr lang="it-IT" sz="2000" dirty="0" smtClean="0"/>
              <a:t>: </a:t>
            </a:r>
            <a:r>
              <a:rPr lang="it-IT" sz="2000" dirty="0" err="1" smtClean="0"/>
              <a:t>positives</a:t>
            </a:r>
            <a:r>
              <a:rPr lang="it-IT" sz="2000" dirty="0" smtClean="0"/>
              <a:t> </a:t>
            </a:r>
            <a:r>
              <a:rPr lang="it-IT" sz="2000" dirty="0" err="1" smtClean="0"/>
              <a:t>farms</a:t>
            </a:r>
            <a:r>
              <a:rPr lang="it-IT" sz="2000" dirty="0" smtClean="0"/>
              <a:t> </a:t>
            </a:r>
            <a:r>
              <a:rPr lang="it-IT" sz="2000" dirty="0" err="1" smtClean="0"/>
              <a:t>without</a:t>
            </a:r>
            <a:r>
              <a:rPr lang="it-IT" sz="2000" dirty="0" smtClean="0"/>
              <a:t> clinic </a:t>
            </a:r>
            <a:r>
              <a:rPr lang="it-IT" sz="2000" dirty="0" err="1" smtClean="0"/>
              <a:t>symptoms</a:t>
            </a:r>
            <a:endParaRPr lang="it-IT" sz="2000" dirty="0" smtClean="0"/>
          </a:p>
          <a:p>
            <a:pPr>
              <a:buFont typeface="Arial" pitchFamily="34" charset="0"/>
              <a:buChar char="•"/>
            </a:pPr>
            <a:r>
              <a:rPr lang="it-IT" sz="2000" u="sng" dirty="0" smtClean="0"/>
              <a:t>Moderate </a:t>
            </a:r>
            <a:r>
              <a:rPr lang="it-IT" sz="2000" u="sng" dirty="0" err="1" smtClean="0"/>
              <a:t>virulence</a:t>
            </a:r>
            <a:r>
              <a:rPr lang="it-IT" sz="2000" u="sng" dirty="0" smtClean="0"/>
              <a:t> </a:t>
            </a:r>
            <a:r>
              <a:rPr lang="it-IT" sz="2000" u="sng" dirty="0" err="1" smtClean="0"/>
              <a:t>strains</a:t>
            </a:r>
            <a:r>
              <a:rPr lang="it-IT" sz="2000" dirty="0" smtClean="0"/>
              <a:t>: </a:t>
            </a:r>
            <a:r>
              <a:rPr lang="it-IT" sz="2000" dirty="0" err="1" smtClean="0"/>
              <a:t>positives</a:t>
            </a:r>
            <a:r>
              <a:rPr lang="it-IT" sz="2000" dirty="0" smtClean="0"/>
              <a:t> </a:t>
            </a:r>
            <a:r>
              <a:rPr lang="it-IT" sz="2000" dirty="0" err="1" smtClean="0"/>
              <a:t>farms</a:t>
            </a:r>
            <a:r>
              <a:rPr lang="it-IT" sz="2000" dirty="0" smtClean="0"/>
              <a:t> </a:t>
            </a:r>
            <a:r>
              <a:rPr lang="it-IT" sz="2000" dirty="0" err="1" smtClean="0"/>
              <a:t>with</a:t>
            </a:r>
            <a:r>
              <a:rPr lang="it-IT" sz="2000" dirty="0" smtClean="0"/>
              <a:t> </a:t>
            </a:r>
            <a:r>
              <a:rPr lang="it-IT" sz="2000" dirty="0" err="1" smtClean="0"/>
              <a:t>expected</a:t>
            </a:r>
            <a:r>
              <a:rPr lang="it-IT" sz="2000" dirty="0" smtClean="0"/>
              <a:t> </a:t>
            </a:r>
            <a:r>
              <a:rPr lang="it-IT" sz="2000" dirty="0" err="1" smtClean="0"/>
              <a:t>symtomatology</a:t>
            </a:r>
            <a:r>
              <a:rPr lang="it-IT" sz="2000" dirty="0" smtClean="0"/>
              <a:t> </a:t>
            </a:r>
          </a:p>
          <a:p>
            <a:pPr>
              <a:buFont typeface="Arial" pitchFamily="34" charset="0"/>
              <a:buChar char="•"/>
            </a:pPr>
            <a:r>
              <a:rPr lang="it-IT" sz="2000" u="sng" dirty="0" err="1" smtClean="0"/>
              <a:t>Hight</a:t>
            </a:r>
            <a:r>
              <a:rPr lang="it-IT" sz="2000" u="sng" dirty="0" smtClean="0"/>
              <a:t> </a:t>
            </a:r>
            <a:r>
              <a:rPr lang="it-IT" sz="2000" u="sng" dirty="0" err="1" smtClean="0"/>
              <a:t>virulence</a:t>
            </a:r>
            <a:r>
              <a:rPr lang="it-IT" sz="2000" u="sng" dirty="0" smtClean="0"/>
              <a:t> </a:t>
            </a:r>
            <a:r>
              <a:rPr lang="it-IT" sz="2000" u="sng" dirty="0" err="1" smtClean="0"/>
              <a:t>strains</a:t>
            </a:r>
            <a:r>
              <a:rPr lang="it-IT" sz="2000" dirty="0" smtClean="0"/>
              <a:t>: </a:t>
            </a:r>
            <a:r>
              <a:rPr lang="it-IT" sz="2000" dirty="0" err="1" smtClean="0"/>
              <a:t>unexpected</a:t>
            </a:r>
            <a:r>
              <a:rPr lang="it-IT" sz="2000" dirty="0" smtClean="0"/>
              <a:t> </a:t>
            </a:r>
            <a:r>
              <a:rPr lang="it-IT" sz="2000" dirty="0" err="1" smtClean="0"/>
              <a:t>symptomatology</a:t>
            </a:r>
            <a:r>
              <a:rPr lang="it-IT" sz="2000" dirty="0" smtClean="0"/>
              <a:t> + </a:t>
            </a:r>
            <a:r>
              <a:rPr lang="it-IT" sz="2000" dirty="0" err="1" smtClean="0"/>
              <a:t>mortality</a:t>
            </a:r>
            <a:r>
              <a:rPr lang="it-IT" sz="2000" dirty="0" smtClean="0"/>
              <a:t> of 40%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2560" y="359898"/>
            <a:ext cx="7406640" cy="783086"/>
          </a:xfrm>
        </p:spPr>
        <p:txBody>
          <a:bodyPr/>
          <a:lstStyle/>
          <a:p>
            <a:r>
              <a:rPr lang="it-IT" dirty="0" err="1" smtClean="0"/>
              <a:t>Epidemiology</a:t>
            </a:r>
            <a:endParaRPr lang="it-IT" dirty="0"/>
          </a:p>
        </p:txBody>
      </p:sp>
      <p:sp>
        <p:nvSpPr>
          <p:cNvPr id="5" name="CasellaDiTesto 4"/>
          <p:cNvSpPr txBox="1"/>
          <p:nvPr/>
        </p:nvSpPr>
        <p:spPr>
          <a:xfrm>
            <a:off x="1357290" y="1428736"/>
            <a:ext cx="1857388" cy="285892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400" b="1" dirty="0" err="1" smtClean="0"/>
              <a:t>Excretion</a:t>
            </a:r>
            <a:r>
              <a:rPr lang="it-IT" dirty="0" smtClean="0"/>
              <a:t>:</a:t>
            </a:r>
          </a:p>
          <a:p>
            <a:pPr>
              <a:buFont typeface="Arial" pitchFamily="34" charset="0"/>
              <a:buChar char="•"/>
            </a:pPr>
            <a:r>
              <a:rPr lang="en-US" dirty="0" smtClean="0"/>
              <a:t>nasal secretion</a:t>
            </a:r>
          </a:p>
          <a:p>
            <a:pPr>
              <a:buFont typeface="Arial" pitchFamily="34" charset="0"/>
              <a:buChar char="•"/>
            </a:pPr>
            <a:r>
              <a:rPr lang="en-US" dirty="0" smtClean="0"/>
              <a:t>Saliva</a:t>
            </a:r>
          </a:p>
          <a:p>
            <a:pPr>
              <a:buFont typeface="Arial" pitchFamily="34" charset="0"/>
              <a:buChar char="•"/>
            </a:pPr>
            <a:r>
              <a:rPr lang="en-US" dirty="0" err="1" smtClean="0"/>
              <a:t>Colostrum</a:t>
            </a:r>
            <a:endParaRPr lang="en-US" dirty="0" smtClean="0"/>
          </a:p>
          <a:p>
            <a:pPr>
              <a:buFont typeface="Arial" pitchFamily="34" charset="0"/>
              <a:buChar char="•"/>
            </a:pPr>
            <a:r>
              <a:rPr lang="en-US" dirty="0" smtClean="0"/>
              <a:t>Milk</a:t>
            </a:r>
          </a:p>
          <a:p>
            <a:pPr>
              <a:buFont typeface="Arial" pitchFamily="34" charset="0"/>
              <a:buChar char="•"/>
            </a:pPr>
            <a:r>
              <a:rPr lang="en-US" dirty="0" smtClean="0"/>
              <a:t>Urine</a:t>
            </a:r>
          </a:p>
          <a:p>
            <a:pPr>
              <a:buFont typeface="Arial" pitchFamily="34" charset="0"/>
              <a:buChar char="•"/>
            </a:pPr>
            <a:r>
              <a:rPr lang="en-US" dirty="0" smtClean="0"/>
              <a:t> </a:t>
            </a:r>
            <a:r>
              <a:rPr lang="en-US" dirty="0" err="1" smtClean="0"/>
              <a:t>Faeces</a:t>
            </a:r>
            <a:endParaRPr lang="en-US" dirty="0" smtClean="0"/>
          </a:p>
          <a:p>
            <a:pPr>
              <a:buFont typeface="Arial" pitchFamily="34" charset="0"/>
              <a:buChar char="•"/>
            </a:pPr>
            <a:r>
              <a:rPr lang="en-US" dirty="0" smtClean="0"/>
              <a:t>Semen</a:t>
            </a:r>
            <a:r>
              <a:rPr lang="it-IT" dirty="0" smtClean="0"/>
              <a:t> </a:t>
            </a:r>
          </a:p>
          <a:p>
            <a:pPr>
              <a:buFont typeface="Arial" pitchFamily="34" charset="0"/>
              <a:buChar char="•"/>
            </a:pPr>
            <a:endParaRPr lang="it-IT" dirty="0"/>
          </a:p>
        </p:txBody>
      </p:sp>
      <p:sp>
        <p:nvSpPr>
          <p:cNvPr id="6" name="CasellaDiTesto 5"/>
          <p:cNvSpPr txBox="1"/>
          <p:nvPr/>
        </p:nvSpPr>
        <p:spPr>
          <a:xfrm>
            <a:off x="4000496" y="1357298"/>
            <a:ext cx="4071966"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b="1" dirty="0" err="1" smtClean="0"/>
              <a:t>Transmission</a:t>
            </a:r>
            <a:r>
              <a:rPr lang="it-IT" dirty="0" smtClean="0"/>
              <a:t> </a:t>
            </a:r>
            <a:r>
              <a:rPr lang="it-IT" dirty="0" smtClean="0">
                <a:sym typeface="Wingdings" pitchFamily="2" charset="2"/>
              </a:rPr>
              <a:t> DIRECT </a:t>
            </a:r>
            <a:r>
              <a:rPr lang="it-IT" dirty="0" err="1" smtClean="0">
                <a:sym typeface="Wingdings" pitchFamily="2" charset="2"/>
              </a:rPr>
              <a:t>contact</a:t>
            </a:r>
            <a:r>
              <a:rPr lang="it-IT" dirty="0" smtClean="0">
                <a:sym typeface="Wingdings" pitchFamily="2" charset="2"/>
              </a:rPr>
              <a:t> </a:t>
            </a:r>
            <a:endParaRPr lang="it-IT" dirty="0" smtClean="0"/>
          </a:p>
        </p:txBody>
      </p:sp>
      <p:sp>
        <p:nvSpPr>
          <p:cNvPr id="7" name="CasellaDiTesto 6"/>
          <p:cNvSpPr txBox="1"/>
          <p:nvPr/>
        </p:nvSpPr>
        <p:spPr>
          <a:xfrm>
            <a:off x="3357554" y="2143116"/>
            <a:ext cx="5786446" cy="3139321"/>
          </a:xfrm>
          <a:prstGeom prst="rect">
            <a:avLst/>
          </a:prstGeom>
          <a:noFill/>
        </p:spPr>
        <p:txBody>
          <a:bodyPr wrap="square" rtlCol="0">
            <a:spAutoFit/>
          </a:bodyPr>
          <a:lstStyle/>
          <a:p>
            <a:pPr marL="342900" indent="-342900">
              <a:buFont typeface="+mj-lt"/>
              <a:buAutoNum type="arabicPeriod"/>
            </a:pPr>
            <a:r>
              <a:rPr lang="it-IT" b="1" dirty="0" err="1" smtClean="0"/>
              <a:t>Aerogene</a:t>
            </a:r>
            <a:r>
              <a:rPr lang="it-IT" b="1" dirty="0" smtClean="0"/>
              <a:t> </a:t>
            </a:r>
            <a:r>
              <a:rPr lang="it-IT" b="1" dirty="0" err="1" smtClean="0"/>
              <a:t>diffusion</a:t>
            </a:r>
            <a:r>
              <a:rPr lang="it-IT" b="1" dirty="0" smtClean="0"/>
              <a:t> </a:t>
            </a:r>
            <a:r>
              <a:rPr lang="it-IT" dirty="0" smtClean="0">
                <a:sym typeface="Wingdings" pitchFamily="2" charset="2"/>
              </a:rPr>
              <a:t> </a:t>
            </a:r>
            <a:r>
              <a:rPr lang="it-IT" dirty="0" err="1" smtClean="0">
                <a:sym typeface="Wingdings" pitchFamily="2" charset="2"/>
              </a:rPr>
              <a:t>depends</a:t>
            </a:r>
            <a:r>
              <a:rPr lang="it-IT" dirty="0" smtClean="0">
                <a:sym typeface="Wingdings" pitchFamily="2" charset="2"/>
              </a:rPr>
              <a:t> on the </a:t>
            </a:r>
            <a:r>
              <a:rPr lang="it-IT" dirty="0" err="1" smtClean="0">
                <a:sym typeface="Wingdings" pitchFamily="2" charset="2"/>
              </a:rPr>
              <a:t>virulence</a:t>
            </a:r>
            <a:endParaRPr lang="it-IT" dirty="0" smtClean="0">
              <a:sym typeface="Wingdings" pitchFamily="2" charset="2"/>
            </a:endParaRPr>
          </a:p>
          <a:p>
            <a:pPr marL="342900" indent="-342900">
              <a:buFont typeface="+mj-lt"/>
              <a:buAutoNum type="arabicPeriod"/>
            </a:pPr>
            <a:endParaRPr lang="it-IT" dirty="0" smtClean="0">
              <a:sym typeface="Wingdings" pitchFamily="2" charset="2"/>
            </a:endParaRPr>
          </a:p>
          <a:p>
            <a:pPr marL="342900" indent="-342900">
              <a:buFont typeface="+mj-lt"/>
              <a:buAutoNum type="arabicPeriod"/>
            </a:pPr>
            <a:r>
              <a:rPr lang="it-IT" b="1" dirty="0" err="1" smtClean="0">
                <a:sym typeface="Wingdings" pitchFamily="2" charset="2"/>
              </a:rPr>
              <a:t>Semen</a:t>
            </a:r>
            <a:r>
              <a:rPr lang="it-IT" b="1" dirty="0" smtClean="0">
                <a:sym typeface="Wingdings" pitchFamily="2" charset="2"/>
              </a:rPr>
              <a:t>  </a:t>
            </a:r>
            <a:r>
              <a:rPr lang="it-IT" b="1" dirty="0" err="1" smtClean="0">
                <a:sym typeface="Wingdings" pitchFamily="2" charset="2"/>
              </a:rPr>
              <a:t>Natural</a:t>
            </a:r>
            <a:r>
              <a:rPr lang="it-IT" b="1" dirty="0" smtClean="0">
                <a:sym typeface="Wingdings" pitchFamily="2" charset="2"/>
              </a:rPr>
              <a:t> service and IA</a:t>
            </a:r>
          </a:p>
          <a:p>
            <a:pPr marL="342900" indent="-342900">
              <a:buFont typeface="+mj-lt"/>
              <a:buAutoNum type="arabicPeriod"/>
            </a:pPr>
            <a:endParaRPr lang="it-IT" b="1" dirty="0" smtClean="0">
              <a:sym typeface="Wingdings" pitchFamily="2" charset="2"/>
            </a:endParaRPr>
          </a:p>
          <a:p>
            <a:pPr lvl="1">
              <a:buFont typeface="Arial" pitchFamily="34" charset="0"/>
              <a:buChar char="•"/>
            </a:pPr>
            <a:r>
              <a:rPr lang="it-IT" dirty="0" smtClean="0">
                <a:sym typeface="Wingdings" pitchFamily="2" charset="2"/>
              </a:rPr>
              <a:t>No </a:t>
            </a:r>
            <a:r>
              <a:rPr lang="it-IT" dirty="0" err="1" smtClean="0">
                <a:sym typeface="Wingdings" pitchFamily="2" charset="2"/>
              </a:rPr>
              <a:t>continous</a:t>
            </a:r>
            <a:endParaRPr lang="it-IT" dirty="0" smtClean="0">
              <a:sym typeface="Wingdings" pitchFamily="2" charset="2"/>
            </a:endParaRPr>
          </a:p>
          <a:p>
            <a:pPr lvl="1">
              <a:buFont typeface="Arial" pitchFamily="34" charset="0"/>
              <a:buChar char="•"/>
            </a:pPr>
            <a:r>
              <a:rPr lang="it-IT" dirty="0" err="1" smtClean="0">
                <a:sym typeface="Wingdings" pitchFamily="2" charset="2"/>
              </a:rPr>
              <a:t>Few</a:t>
            </a:r>
            <a:r>
              <a:rPr lang="it-IT" dirty="0" smtClean="0">
                <a:sym typeface="Wingdings" pitchFamily="2" charset="2"/>
              </a:rPr>
              <a:t> </a:t>
            </a:r>
            <a:r>
              <a:rPr lang="it-IT" dirty="0" err="1" smtClean="0">
                <a:sym typeface="Wingdings" pitchFamily="2" charset="2"/>
              </a:rPr>
              <a:t>amount</a:t>
            </a:r>
            <a:r>
              <a:rPr lang="it-IT" dirty="0" smtClean="0">
                <a:sym typeface="Wingdings" pitchFamily="2" charset="2"/>
              </a:rPr>
              <a:t> </a:t>
            </a:r>
          </a:p>
          <a:p>
            <a:pPr lvl="1">
              <a:buFont typeface="Arial" pitchFamily="34" charset="0"/>
              <a:buChar char="•"/>
            </a:pPr>
            <a:r>
              <a:rPr lang="it-IT" dirty="0" err="1" smtClean="0">
                <a:sym typeface="Wingdings" pitchFamily="2" charset="2"/>
              </a:rPr>
              <a:t>Direct</a:t>
            </a:r>
            <a:r>
              <a:rPr lang="it-IT" dirty="0" smtClean="0">
                <a:sym typeface="Wingdings" pitchFamily="2" charset="2"/>
              </a:rPr>
              <a:t> </a:t>
            </a:r>
            <a:r>
              <a:rPr lang="it-IT" dirty="0" err="1" smtClean="0">
                <a:sym typeface="Wingdings" pitchFamily="2" charset="2"/>
              </a:rPr>
              <a:t>elimination</a:t>
            </a:r>
            <a:r>
              <a:rPr lang="it-IT" dirty="0" smtClean="0">
                <a:sym typeface="Wingdings" pitchFamily="2" charset="2"/>
              </a:rPr>
              <a:t> 20-39 </a:t>
            </a:r>
            <a:r>
              <a:rPr lang="it-IT" dirty="0" err="1" smtClean="0">
                <a:sym typeface="Wingdings" pitchFamily="2" charset="2"/>
              </a:rPr>
              <a:t>days</a:t>
            </a:r>
            <a:r>
              <a:rPr lang="it-IT" dirty="0" smtClean="0">
                <a:sym typeface="Wingdings" pitchFamily="2" charset="2"/>
              </a:rPr>
              <a:t> post- </a:t>
            </a:r>
            <a:r>
              <a:rPr lang="it-IT" dirty="0" err="1" smtClean="0">
                <a:sym typeface="Wingdings" pitchFamily="2" charset="2"/>
              </a:rPr>
              <a:t>infection</a:t>
            </a:r>
            <a:r>
              <a:rPr lang="it-IT" dirty="0" smtClean="0">
                <a:sym typeface="Wingdings" pitchFamily="2" charset="2"/>
              </a:rPr>
              <a:t> </a:t>
            </a:r>
          </a:p>
          <a:p>
            <a:pPr lvl="2">
              <a:buFont typeface="Wingdings"/>
              <a:buChar char="à"/>
            </a:pPr>
            <a:r>
              <a:rPr lang="it-IT" dirty="0" smtClean="0">
                <a:sym typeface="Wingdings" pitchFamily="2" charset="2"/>
              </a:rPr>
              <a:t>First </a:t>
            </a:r>
            <a:r>
              <a:rPr lang="it-IT" dirty="0" err="1" smtClean="0">
                <a:sym typeface="Wingdings" pitchFamily="2" charset="2"/>
              </a:rPr>
              <a:t>eyaculation</a:t>
            </a:r>
            <a:endParaRPr lang="it-IT" dirty="0" smtClean="0">
              <a:sym typeface="Wingdings" pitchFamily="2" charset="2"/>
            </a:endParaRPr>
          </a:p>
          <a:p>
            <a:pPr lvl="1">
              <a:buFont typeface="Arial" pitchFamily="34" charset="0"/>
              <a:buChar char="•"/>
            </a:pPr>
            <a:r>
              <a:rPr lang="it-IT" dirty="0" smtClean="0">
                <a:sym typeface="Wingdings" pitchFamily="2" charset="2"/>
              </a:rPr>
              <a:t> </a:t>
            </a:r>
            <a:r>
              <a:rPr lang="it-IT" dirty="0" err="1" smtClean="0">
                <a:sym typeface="Wingdings" pitchFamily="2" charset="2"/>
              </a:rPr>
              <a:t>Is</a:t>
            </a:r>
            <a:r>
              <a:rPr lang="it-IT" dirty="0" smtClean="0">
                <a:sym typeface="Wingdings" pitchFamily="2" charset="2"/>
              </a:rPr>
              <a:t> </a:t>
            </a:r>
            <a:r>
              <a:rPr lang="it-IT" dirty="0" err="1" smtClean="0">
                <a:sym typeface="Wingdings" pitchFamily="2" charset="2"/>
              </a:rPr>
              <a:t>acantoned</a:t>
            </a:r>
            <a:r>
              <a:rPr lang="it-IT" dirty="0" smtClean="0">
                <a:sym typeface="Wingdings" pitchFamily="2" charset="2"/>
              </a:rPr>
              <a:t>: </a:t>
            </a:r>
            <a:r>
              <a:rPr lang="en-US" dirty="0" smtClean="0"/>
              <a:t>tonsils and retropharyngeal </a:t>
            </a:r>
            <a:r>
              <a:rPr lang="en-US" dirty="0" err="1" smtClean="0"/>
              <a:t>lymphnodes</a:t>
            </a:r>
            <a:endParaRPr lang="en-US" dirty="0" smtClean="0"/>
          </a:p>
          <a:p>
            <a:pPr lvl="2">
              <a:buFont typeface="Arial" pitchFamily="34" charset="0"/>
              <a:buChar char="•"/>
            </a:pPr>
            <a:r>
              <a:rPr lang="en-US" dirty="0" smtClean="0"/>
              <a:t>being able to produce a recirculation</a:t>
            </a:r>
          </a:p>
          <a:p>
            <a:pPr lvl="2">
              <a:buFont typeface="Arial" pitchFamily="34" charset="0"/>
              <a:buChar char="•"/>
            </a:pPr>
            <a:r>
              <a:rPr lang="en-US" dirty="0" smtClean="0"/>
              <a:t>reaching the testicle again</a:t>
            </a:r>
            <a:endParaRPr lang="it-IT" dirty="0" smtClean="0">
              <a:sym typeface="Wingdings" pitchFamily="2" charset="2"/>
            </a:endParaRPr>
          </a:p>
        </p:txBody>
      </p:sp>
      <p:pic>
        <p:nvPicPr>
          <p:cNvPr id="9" name="Imagen 4" descr="http://www.sanidadanimal.info/cursos/curso/9/images/vias.jpg"/>
          <p:cNvPicPr/>
          <p:nvPr/>
        </p:nvPicPr>
        <p:blipFill>
          <a:blip r:embed="rId2" cstate="print"/>
          <a:srcRect/>
          <a:stretch>
            <a:fillRect/>
          </a:stretch>
        </p:blipFill>
        <p:spPr bwMode="auto">
          <a:xfrm>
            <a:off x="357158" y="4429132"/>
            <a:ext cx="3071834" cy="22145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2560" y="359898"/>
            <a:ext cx="7406640" cy="925962"/>
          </a:xfrm>
        </p:spPr>
        <p:txBody>
          <a:bodyPr/>
          <a:lstStyle/>
          <a:p>
            <a:r>
              <a:rPr lang="it-IT" dirty="0" err="1" smtClean="0"/>
              <a:t>Pathogeny</a:t>
            </a:r>
            <a:endParaRPr lang="it-IT" dirty="0"/>
          </a:p>
        </p:txBody>
      </p:sp>
      <p:sp>
        <p:nvSpPr>
          <p:cNvPr id="4" name="CasellaDiTesto 3"/>
          <p:cNvSpPr txBox="1"/>
          <p:nvPr/>
        </p:nvSpPr>
        <p:spPr>
          <a:xfrm>
            <a:off x="1428728" y="1357298"/>
            <a:ext cx="2857520" cy="1785950"/>
          </a:xfrm>
          <a:prstGeom prst="rect">
            <a:avLst/>
          </a:prstGeom>
          <a:noFill/>
        </p:spPr>
        <p:txBody>
          <a:bodyPr wrap="square" rtlCol="0">
            <a:spAutoFit/>
          </a:bodyPr>
          <a:lstStyle/>
          <a:p>
            <a:r>
              <a:rPr lang="it-IT" u="sng" dirty="0" smtClean="0"/>
              <a:t>5 </a:t>
            </a:r>
            <a:r>
              <a:rPr lang="it-IT" u="sng" dirty="0" err="1" smtClean="0"/>
              <a:t>Important</a:t>
            </a:r>
            <a:r>
              <a:rPr lang="it-IT" u="sng" dirty="0" smtClean="0"/>
              <a:t> </a:t>
            </a:r>
            <a:r>
              <a:rPr lang="it-IT" u="sng" dirty="0" err="1" smtClean="0"/>
              <a:t>Factors</a:t>
            </a:r>
            <a:r>
              <a:rPr lang="it-IT" u="sng" dirty="0" smtClean="0"/>
              <a:t>:</a:t>
            </a:r>
          </a:p>
          <a:p>
            <a:pPr>
              <a:buFont typeface="Arial" pitchFamily="34" charset="0"/>
              <a:buChar char="•"/>
            </a:pPr>
            <a:r>
              <a:rPr lang="it-IT" dirty="0" err="1" smtClean="0"/>
              <a:t>Infective</a:t>
            </a:r>
            <a:r>
              <a:rPr lang="it-IT" dirty="0" smtClean="0"/>
              <a:t> dose </a:t>
            </a:r>
          </a:p>
          <a:p>
            <a:pPr>
              <a:buFont typeface="Arial" pitchFamily="34" charset="0"/>
              <a:buChar char="•"/>
            </a:pPr>
            <a:r>
              <a:rPr lang="it-IT" dirty="0" err="1" smtClean="0"/>
              <a:t>Level</a:t>
            </a:r>
            <a:r>
              <a:rPr lang="it-IT" dirty="0" smtClean="0"/>
              <a:t> </a:t>
            </a:r>
            <a:r>
              <a:rPr lang="it-IT" dirty="0" err="1" smtClean="0"/>
              <a:t>of</a:t>
            </a:r>
            <a:r>
              <a:rPr lang="it-IT" dirty="0" smtClean="0"/>
              <a:t> </a:t>
            </a:r>
            <a:r>
              <a:rPr lang="it-IT" dirty="0" err="1" smtClean="0"/>
              <a:t>previous</a:t>
            </a:r>
            <a:r>
              <a:rPr lang="it-IT" dirty="0" smtClean="0"/>
              <a:t> </a:t>
            </a:r>
            <a:r>
              <a:rPr lang="it-IT" dirty="0" err="1" smtClean="0"/>
              <a:t>inmunity</a:t>
            </a:r>
            <a:r>
              <a:rPr lang="it-IT" dirty="0" smtClean="0"/>
              <a:t> </a:t>
            </a:r>
          </a:p>
          <a:p>
            <a:pPr>
              <a:buFont typeface="Arial" pitchFamily="34" charset="0"/>
              <a:buChar char="•"/>
            </a:pPr>
            <a:r>
              <a:rPr lang="it-IT" dirty="0" err="1" smtClean="0"/>
              <a:t>Estress</a:t>
            </a:r>
            <a:r>
              <a:rPr lang="it-IT" dirty="0" smtClean="0"/>
              <a:t> </a:t>
            </a:r>
            <a:r>
              <a:rPr lang="it-IT" dirty="0" err="1" smtClean="0"/>
              <a:t>Factors</a:t>
            </a:r>
            <a:r>
              <a:rPr lang="it-IT" dirty="0" smtClean="0"/>
              <a:t> </a:t>
            </a:r>
          </a:p>
          <a:p>
            <a:pPr>
              <a:buFont typeface="Arial" pitchFamily="34" charset="0"/>
              <a:buChar char="•"/>
            </a:pPr>
            <a:r>
              <a:rPr lang="it-IT" dirty="0" err="1" smtClean="0"/>
              <a:t>Virulence</a:t>
            </a:r>
            <a:r>
              <a:rPr lang="it-IT" dirty="0" smtClean="0"/>
              <a:t> </a:t>
            </a:r>
            <a:r>
              <a:rPr lang="it-IT" dirty="0" err="1" smtClean="0"/>
              <a:t>of</a:t>
            </a:r>
            <a:r>
              <a:rPr lang="it-IT" dirty="0" smtClean="0"/>
              <a:t> the strain </a:t>
            </a:r>
          </a:p>
          <a:p>
            <a:pPr>
              <a:buFont typeface="Arial" pitchFamily="34" charset="0"/>
              <a:buChar char="•"/>
            </a:pPr>
            <a:r>
              <a:rPr lang="it-IT" dirty="0" err="1" smtClean="0"/>
              <a:t>Age</a:t>
            </a:r>
            <a:r>
              <a:rPr lang="it-IT" dirty="0" smtClean="0"/>
              <a:t> </a:t>
            </a:r>
            <a:r>
              <a:rPr lang="it-IT" dirty="0" err="1" smtClean="0"/>
              <a:t>of</a:t>
            </a:r>
            <a:r>
              <a:rPr lang="it-IT" dirty="0" smtClean="0"/>
              <a:t> the </a:t>
            </a:r>
            <a:r>
              <a:rPr lang="it-IT" dirty="0" err="1" smtClean="0"/>
              <a:t>animal</a:t>
            </a:r>
            <a:r>
              <a:rPr lang="it-IT" dirty="0" smtClean="0"/>
              <a:t> </a:t>
            </a:r>
          </a:p>
        </p:txBody>
      </p:sp>
      <p:pic>
        <p:nvPicPr>
          <p:cNvPr id="5" name="Imagen 7"/>
          <p:cNvPicPr/>
          <p:nvPr/>
        </p:nvPicPr>
        <p:blipFill>
          <a:blip r:embed="rId3" cstate="print"/>
          <a:srcRect/>
          <a:stretch>
            <a:fillRect/>
          </a:stretch>
        </p:blipFill>
        <p:spPr bwMode="auto">
          <a:xfrm>
            <a:off x="5286380" y="571480"/>
            <a:ext cx="3214710" cy="2357454"/>
          </a:xfrm>
          <a:prstGeom prst="rect">
            <a:avLst/>
          </a:prstGeom>
          <a:noFill/>
          <a:ln w="9525">
            <a:noFill/>
            <a:miter lim="800000"/>
            <a:headEnd/>
            <a:tailEnd/>
          </a:ln>
        </p:spPr>
      </p:pic>
      <p:sp>
        <p:nvSpPr>
          <p:cNvPr id="9" name="CasellaDiTesto 8"/>
          <p:cNvSpPr txBox="1"/>
          <p:nvPr/>
        </p:nvSpPr>
        <p:spPr>
          <a:xfrm>
            <a:off x="2571736" y="3357562"/>
            <a:ext cx="48577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smtClean="0"/>
              <a:t>Virus </a:t>
            </a:r>
            <a:r>
              <a:rPr lang="it-IT" dirty="0" err="1" smtClean="0"/>
              <a:t>enters</a:t>
            </a:r>
            <a:r>
              <a:rPr lang="it-IT" dirty="0" smtClean="0"/>
              <a:t> </a:t>
            </a:r>
            <a:r>
              <a:rPr lang="it-IT" dirty="0" smtClean="0">
                <a:sym typeface="Wingdings" pitchFamily="2" charset="2"/>
              </a:rPr>
              <a:t> </a:t>
            </a:r>
            <a:r>
              <a:rPr lang="it-IT" dirty="0" err="1" smtClean="0">
                <a:sym typeface="Wingdings" pitchFamily="2" charset="2"/>
              </a:rPr>
              <a:t>orally</a:t>
            </a:r>
            <a:r>
              <a:rPr lang="it-IT" dirty="0" smtClean="0">
                <a:sym typeface="Wingdings" pitchFamily="2" charset="2"/>
              </a:rPr>
              <a:t> or </a:t>
            </a:r>
            <a:r>
              <a:rPr lang="it-IT" dirty="0" err="1" smtClean="0">
                <a:sym typeface="Wingdings" pitchFamily="2" charset="2"/>
              </a:rPr>
              <a:t>through</a:t>
            </a:r>
            <a:r>
              <a:rPr lang="it-IT" dirty="0" smtClean="0">
                <a:sym typeface="Wingdings" pitchFamily="2" charset="2"/>
              </a:rPr>
              <a:t> the </a:t>
            </a:r>
            <a:r>
              <a:rPr lang="it-IT" dirty="0" err="1" smtClean="0">
                <a:sym typeface="Wingdings" pitchFamily="2" charset="2"/>
              </a:rPr>
              <a:t>nasal</a:t>
            </a:r>
            <a:r>
              <a:rPr lang="it-IT" dirty="0" smtClean="0">
                <a:sym typeface="Wingdings" pitchFamily="2" charset="2"/>
              </a:rPr>
              <a:t> </a:t>
            </a:r>
            <a:r>
              <a:rPr lang="it-IT" dirty="0" err="1" smtClean="0">
                <a:sym typeface="Wingdings" pitchFamily="2" charset="2"/>
              </a:rPr>
              <a:t>route</a:t>
            </a:r>
            <a:r>
              <a:rPr lang="it-IT" dirty="0" smtClean="0">
                <a:sym typeface="Wingdings" pitchFamily="2" charset="2"/>
              </a:rPr>
              <a:t> </a:t>
            </a:r>
          </a:p>
        </p:txBody>
      </p:sp>
      <p:sp>
        <p:nvSpPr>
          <p:cNvPr id="10" name="CasellaDiTesto 9"/>
          <p:cNvSpPr txBox="1"/>
          <p:nvPr/>
        </p:nvSpPr>
        <p:spPr>
          <a:xfrm>
            <a:off x="2214546" y="4000504"/>
            <a:ext cx="5429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err="1" smtClean="0"/>
              <a:t>Research</a:t>
            </a:r>
            <a:r>
              <a:rPr lang="it-IT" dirty="0" smtClean="0"/>
              <a:t> the </a:t>
            </a:r>
            <a:r>
              <a:rPr lang="it-IT" dirty="0" err="1" smtClean="0"/>
              <a:t>tonsils</a:t>
            </a:r>
            <a:r>
              <a:rPr lang="it-IT" dirty="0" smtClean="0"/>
              <a:t> </a:t>
            </a:r>
            <a:r>
              <a:rPr lang="it-IT" dirty="0" smtClean="0">
                <a:sym typeface="Wingdings" pitchFamily="2" charset="2"/>
              </a:rPr>
              <a:t> First </a:t>
            </a:r>
            <a:r>
              <a:rPr lang="it-IT" dirty="0" err="1" smtClean="0">
                <a:sym typeface="Wingdings" pitchFamily="2" charset="2"/>
              </a:rPr>
              <a:t>replication</a:t>
            </a:r>
            <a:endParaRPr lang="it-IT" dirty="0" smtClean="0">
              <a:sym typeface="Wingdings" pitchFamily="2" charset="2"/>
            </a:endParaRPr>
          </a:p>
        </p:txBody>
      </p:sp>
      <p:sp>
        <p:nvSpPr>
          <p:cNvPr id="11" name="CasellaDiTesto 10"/>
          <p:cNvSpPr txBox="1"/>
          <p:nvPr/>
        </p:nvSpPr>
        <p:spPr>
          <a:xfrm>
            <a:off x="1357290" y="4572008"/>
            <a:ext cx="735808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err="1" smtClean="0"/>
              <a:t>Passing</a:t>
            </a:r>
            <a:r>
              <a:rPr lang="it-IT" dirty="0" smtClean="0"/>
              <a:t> </a:t>
            </a:r>
            <a:r>
              <a:rPr lang="it-IT" dirty="0" err="1" smtClean="0"/>
              <a:t>through</a:t>
            </a:r>
            <a:r>
              <a:rPr lang="it-IT" dirty="0" smtClean="0"/>
              <a:t> the </a:t>
            </a:r>
            <a:r>
              <a:rPr lang="it-IT" dirty="0" err="1" smtClean="0"/>
              <a:t>lymphatic</a:t>
            </a:r>
            <a:r>
              <a:rPr lang="it-IT" dirty="0" smtClean="0"/>
              <a:t> system </a:t>
            </a:r>
            <a:r>
              <a:rPr lang="it-IT" dirty="0" smtClean="0">
                <a:sym typeface="Wingdings" pitchFamily="2" charset="2"/>
              </a:rPr>
              <a:t> </a:t>
            </a:r>
            <a:r>
              <a:rPr lang="it-IT" dirty="0" err="1" smtClean="0">
                <a:sym typeface="Wingdings" pitchFamily="2" charset="2"/>
              </a:rPr>
              <a:t>retropharyngeal</a:t>
            </a:r>
            <a:r>
              <a:rPr lang="it-IT" dirty="0" smtClean="0">
                <a:sym typeface="Wingdings" pitchFamily="2" charset="2"/>
              </a:rPr>
              <a:t> </a:t>
            </a:r>
            <a:r>
              <a:rPr lang="it-IT" dirty="0" err="1" smtClean="0">
                <a:sym typeface="Wingdings" pitchFamily="2" charset="2"/>
              </a:rPr>
              <a:t>lymphnodes</a:t>
            </a:r>
            <a:r>
              <a:rPr lang="it-IT" dirty="0" smtClean="0">
                <a:sym typeface="Wingdings" pitchFamily="2" charset="2"/>
              </a:rPr>
              <a:t> </a:t>
            </a:r>
          </a:p>
        </p:txBody>
      </p:sp>
      <p:sp>
        <p:nvSpPr>
          <p:cNvPr id="12" name="CasellaDiTesto 11"/>
          <p:cNvSpPr txBox="1"/>
          <p:nvPr/>
        </p:nvSpPr>
        <p:spPr>
          <a:xfrm>
            <a:off x="1357290" y="5072074"/>
            <a:ext cx="735808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smtClean="0"/>
              <a:t>From the</a:t>
            </a:r>
            <a:r>
              <a:rPr lang="it-IT" dirty="0" smtClean="0">
                <a:sym typeface="Wingdings" pitchFamily="2" charset="2"/>
              </a:rPr>
              <a:t> </a:t>
            </a:r>
            <a:r>
              <a:rPr lang="it-IT" dirty="0" err="1" smtClean="0">
                <a:sym typeface="Wingdings" pitchFamily="2" charset="2"/>
              </a:rPr>
              <a:t>retropharyngeal</a:t>
            </a:r>
            <a:r>
              <a:rPr lang="it-IT" dirty="0" smtClean="0">
                <a:sym typeface="Wingdings" pitchFamily="2" charset="2"/>
              </a:rPr>
              <a:t> </a:t>
            </a:r>
            <a:r>
              <a:rPr lang="it-IT" dirty="0" err="1" smtClean="0">
                <a:sym typeface="Wingdings" pitchFamily="2" charset="2"/>
              </a:rPr>
              <a:t>lymph</a:t>
            </a:r>
            <a:r>
              <a:rPr lang="it-IT" dirty="0" smtClean="0">
                <a:sym typeface="Wingdings" pitchFamily="2" charset="2"/>
              </a:rPr>
              <a:t> </a:t>
            </a:r>
            <a:r>
              <a:rPr lang="it-IT" dirty="0" err="1" smtClean="0">
                <a:sym typeface="Wingdings" pitchFamily="2" charset="2"/>
              </a:rPr>
              <a:t>nodes</a:t>
            </a:r>
            <a:r>
              <a:rPr lang="it-IT" dirty="0" smtClean="0">
                <a:sym typeface="Wingdings" pitchFamily="2" charset="2"/>
              </a:rPr>
              <a:t>  </a:t>
            </a:r>
            <a:r>
              <a:rPr lang="it-IT" dirty="0" err="1" smtClean="0">
                <a:sym typeface="Wingdings" pitchFamily="2" charset="2"/>
              </a:rPr>
              <a:t>blood</a:t>
            </a:r>
            <a:r>
              <a:rPr lang="it-IT" dirty="0" smtClean="0">
                <a:sym typeface="Wingdings" pitchFamily="2" charset="2"/>
              </a:rPr>
              <a:t>  </a:t>
            </a:r>
            <a:r>
              <a:rPr lang="it-IT" dirty="0" err="1" smtClean="0">
                <a:sym typeface="Wingdings" pitchFamily="2" charset="2"/>
              </a:rPr>
              <a:t>infecting</a:t>
            </a:r>
            <a:r>
              <a:rPr lang="it-IT" dirty="0" smtClean="0">
                <a:sym typeface="Wingdings" pitchFamily="2" charset="2"/>
              </a:rPr>
              <a:t> </a:t>
            </a:r>
            <a:r>
              <a:rPr lang="it-IT" dirty="0" err="1" smtClean="0">
                <a:sym typeface="Wingdings" pitchFamily="2" charset="2"/>
              </a:rPr>
              <a:t>monocytes</a:t>
            </a:r>
            <a:r>
              <a:rPr lang="it-IT" dirty="0" smtClean="0">
                <a:sym typeface="Wingdings" pitchFamily="2" charset="2"/>
              </a:rPr>
              <a:t> </a:t>
            </a:r>
          </a:p>
        </p:txBody>
      </p:sp>
      <p:sp>
        <p:nvSpPr>
          <p:cNvPr id="13" name="CasellaDiTesto 12"/>
          <p:cNvSpPr txBox="1"/>
          <p:nvPr/>
        </p:nvSpPr>
        <p:spPr>
          <a:xfrm>
            <a:off x="1357290" y="5643578"/>
            <a:ext cx="735808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err="1" smtClean="0"/>
              <a:t>Distributing</a:t>
            </a:r>
            <a:r>
              <a:rPr lang="it-IT" dirty="0" smtClean="0"/>
              <a:t> </a:t>
            </a:r>
            <a:r>
              <a:rPr lang="it-IT" dirty="0" err="1" smtClean="0"/>
              <a:t>throughout</a:t>
            </a:r>
            <a:r>
              <a:rPr lang="it-IT" dirty="0" smtClean="0"/>
              <a:t> the </a:t>
            </a:r>
            <a:r>
              <a:rPr lang="it-IT" dirty="0" err="1" smtClean="0"/>
              <a:t>organism</a:t>
            </a:r>
            <a:endParaRPr lang="it-IT" dirty="0" smtClean="0"/>
          </a:p>
          <a:p>
            <a:pPr lvl="5">
              <a:buFontTx/>
              <a:buChar char="-"/>
            </a:pPr>
            <a:r>
              <a:rPr lang="it-IT" dirty="0" err="1" smtClean="0">
                <a:sym typeface="Wingdings" pitchFamily="2" charset="2"/>
              </a:rPr>
              <a:t>Lung</a:t>
            </a:r>
            <a:endParaRPr lang="it-IT" dirty="0" smtClean="0">
              <a:sym typeface="Wingdings" pitchFamily="2" charset="2"/>
            </a:endParaRPr>
          </a:p>
          <a:p>
            <a:pPr algn="ctr">
              <a:buFontTx/>
              <a:buChar char="-"/>
            </a:pPr>
            <a:r>
              <a:rPr lang="it-IT" dirty="0" err="1" smtClean="0">
                <a:sym typeface="Wingdings" pitchFamily="2" charset="2"/>
              </a:rPr>
              <a:t>Uterus</a:t>
            </a:r>
            <a:r>
              <a:rPr lang="it-IT" dirty="0" smtClean="0">
                <a:sym typeface="Wingdings" pitchFamily="2" charset="2"/>
              </a:rPr>
              <a:t> </a:t>
            </a:r>
            <a:r>
              <a:rPr lang="it-IT" dirty="0" err="1" smtClean="0">
                <a:sym typeface="Wingdings" pitchFamily="2" charset="2"/>
              </a:rPr>
              <a:t>of</a:t>
            </a:r>
            <a:r>
              <a:rPr lang="it-IT" dirty="0" smtClean="0">
                <a:sym typeface="Wingdings" pitchFamily="2" charset="2"/>
              </a:rPr>
              <a:t> a </a:t>
            </a:r>
            <a:r>
              <a:rPr lang="it-IT" dirty="0" err="1" smtClean="0">
                <a:sym typeface="Wingdings" pitchFamily="2" charset="2"/>
              </a:rPr>
              <a:t>pregnant</a:t>
            </a:r>
            <a:r>
              <a:rPr lang="it-IT" dirty="0" smtClean="0">
                <a:sym typeface="Wingdings" pitchFamily="2" charset="2"/>
              </a:rPr>
              <a:t> </a:t>
            </a:r>
            <a:r>
              <a:rPr lang="it-IT" dirty="0" err="1" smtClean="0">
                <a:sym typeface="Wingdings" pitchFamily="2" charset="2"/>
              </a:rPr>
              <a:t>female</a:t>
            </a:r>
            <a:r>
              <a:rPr lang="it-IT" dirty="0" smtClean="0">
                <a:sym typeface="Wingdings" pitchFamily="2" charset="2"/>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00100" y="214290"/>
            <a:ext cx="7406640" cy="714380"/>
          </a:xfrm>
        </p:spPr>
        <p:txBody>
          <a:bodyPr>
            <a:normAutofit/>
          </a:bodyPr>
          <a:lstStyle/>
          <a:p>
            <a:r>
              <a:rPr lang="it-IT" sz="3600" dirty="0" err="1" smtClean="0"/>
              <a:t>Reproductive</a:t>
            </a:r>
            <a:r>
              <a:rPr lang="it-IT" sz="3600" dirty="0" smtClean="0"/>
              <a:t> </a:t>
            </a:r>
            <a:r>
              <a:rPr lang="it-IT" sz="3600" dirty="0" err="1" smtClean="0"/>
              <a:t>Pathogeny</a:t>
            </a:r>
            <a:endParaRPr lang="it-IT" sz="3600" dirty="0"/>
          </a:p>
        </p:txBody>
      </p:sp>
      <p:sp>
        <p:nvSpPr>
          <p:cNvPr id="3" name="Sottotitolo 2"/>
          <p:cNvSpPr>
            <a:spLocks noGrp="1"/>
          </p:cNvSpPr>
          <p:nvPr>
            <p:ph type="subTitle" idx="1"/>
          </p:nvPr>
        </p:nvSpPr>
        <p:spPr>
          <a:xfrm>
            <a:off x="6215074" y="357166"/>
            <a:ext cx="2714644" cy="500066"/>
          </a:xfrm>
          <a:prstGeom prst="roundRect">
            <a:avLst/>
          </a:prstGeom>
        </p:spPr>
        <p:style>
          <a:lnRef idx="2">
            <a:schemeClr val="accent3"/>
          </a:lnRef>
          <a:fillRef idx="1">
            <a:schemeClr val="lt1"/>
          </a:fillRef>
          <a:effectRef idx="0">
            <a:schemeClr val="accent3"/>
          </a:effectRef>
          <a:fontRef idx="minor">
            <a:schemeClr val="dk1"/>
          </a:fontRef>
        </p:style>
        <p:txBody>
          <a:bodyPr>
            <a:normAutofit/>
          </a:bodyPr>
          <a:lstStyle/>
          <a:p>
            <a:pPr algn="ctr"/>
            <a:r>
              <a:rPr lang="it-IT" sz="2400" dirty="0" err="1" smtClean="0"/>
              <a:t>Pregnant</a:t>
            </a:r>
            <a:r>
              <a:rPr lang="it-IT" sz="2400" dirty="0" smtClean="0"/>
              <a:t> </a:t>
            </a:r>
            <a:r>
              <a:rPr lang="it-IT" sz="2400" dirty="0" err="1" smtClean="0"/>
              <a:t>females</a:t>
            </a:r>
            <a:r>
              <a:rPr lang="it-IT" sz="2400" dirty="0" smtClean="0"/>
              <a:t> </a:t>
            </a:r>
            <a:endParaRPr lang="it-IT" sz="2400" dirty="0"/>
          </a:p>
        </p:txBody>
      </p:sp>
      <p:sp>
        <p:nvSpPr>
          <p:cNvPr id="4" name="Sottotitolo 2"/>
          <p:cNvSpPr txBox="1">
            <a:spLocks/>
          </p:cNvSpPr>
          <p:nvPr/>
        </p:nvSpPr>
        <p:spPr>
          <a:xfrm>
            <a:off x="1285852" y="1000108"/>
            <a:ext cx="6643734" cy="500066"/>
          </a:xfrm>
          <a:prstGeom prst="rect">
            <a:avLst/>
          </a:prstGeom>
        </p:spPr>
        <p:txBody>
          <a:bodyPr tIns="0">
            <a:norm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it-IT" sz="2400" b="0" i="0" u="sng"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Depends</a:t>
            </a:r>
            <a:r>
              <a:rPr kumimoji="0" lang="it-IT" sz="2400" b="0" i="0" u="sng" strike="noStrike" kern="1200" cap="none" spc="0" normalizeH="0" baseline="0" noProof="0" dirty="0" smtClean="0">
                <a:ln>
                  <a:noFill/>
                </a:ln>
                <a:solidFill>
                  <a:schemeClr val="tx2">
                    <a:shade val="30000"/>
                    <a:satMod val="150000"/>
                  </a:schemeClr>
                </a:solidFill>
                <a:effectLst/>
                <a:uLnTx/>
                <a:uFillTx/>
                <a:latin typeface="+mn-lt"/>
                <a:ea typeface="+mn-ea"/>
                <a:cs typeface="+mn-cs"/>
              </a:rPr>
              <a:t> on the </a:t>
            </a:r>
            <a:r>
              <a:rPr kumimoji="0" lang="it-IT" sz="2400" b="0" i="0" u="sng"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time</a:t>
            </a:r>
            <a:r>
              <a:rPr kumimoji="0" lang="it-IT" sz="2400" b="0" i="0" u="sng"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it-IT" sz="2400" b="0" i="0" u="sng"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of</a:t>
            </a:r>
            <a:r>
              <a:rPr kumimoji="0" lang="it-IT" sz="2400" b="0" i="0" u="sng" strike="noStrike" kern="1200" cap="none" spc="0" normalizeH="0" baseline="0" noProof="0" dirty="0" smtClean="0">
                <a:ln>
                  <a:noFill/>
                </a:ln>
                <a:solidFill>
                  <a:schemeClr val="tx2">
                    <a:shade val="30000"/>
                    <a:satMod val="150000"/>
                  </a:schemeClr>
                </a:solidFill>
                <a:effectLst/>
                <a:uLnTx/>
                <a:uFillTx/>
                <a:latin typeface="+mn-lt"/>
                <a:ea typeface="+mn-ea"/>
                <a:cs typeface="+mn-cs"/>
              </a:rPr>
              <a:t> the </a:t>
            </a:r>
            <a:r>
              <a:rPr kumimoji="0" lang="it-IT" sz="2400" b="0" i="0" u="sng"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gestation</a:t>
            </a:r>
            <a:endParaRPr kumimoji="0" lang="it-IT" sz="2400" b="0" i="0" u="sng"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5" name="CasellaDiTesto 4"/>
          <p:cNvSpPr txBox="1"/>
          <p:nvPr/>
        </p:nvSpPr>
        <p:spPr>
          <a:xfrm>
            <a:off x="1285852" y="1643050"/>
            <a:ext cx="4572032" cy="923330"/>
          </a:xfrm>
          <a:prstGeom prst="rect">
            <a:avLst/>
          </a:prstGeom>
          <a:noFill/>
        </p:spPr>
        <p:txBody>
          <a:bodyPr wrap="square" rtlCol="0">
            <a:spAutoFit/>
          </a:bodyPr>
          <a:lstStyle/>
          <a:p>
            <a:r>
              <a:rPr lang="it-IT" dirty="0" smtClean="0">
                <a:sym typeface="Wingdings" pitchFamily="2" charset="2"/>
              </a:rPr>
              <a:t></a:t>
            </a:r>
            <a:r>
              <a:rPr lang="it-IT" dirty="0" smtClean="0"/>
              <a:t>0-10 </a:t>
            </a:r>
            <a:r>
              <a:rPr lang="it-IT" dirty="0" err="1" smtClean="0"/>
              <a:t>days</a:t>
            </a:r>
            <a:r>
              <a:rPr lang="it-IT" dirty="0" smtClean="0"/>
              <a:t> : </a:t>
            </a:r>
          </a:p>
          <a:p>
            <a:pPr lvl="1">
              <a:buFont typeface="Arial" pitchFamily="34" charset="0"/>
              <a:buChar char="•"/>
            </a:pPr>
            <a:r>
              <a:rPr lang="it-IT" dirty="0" err="1" smtClean="0"/>
              <a:t>There</a:t>
            </a:r>
            <a:r>
              <a:rPr lang="it-IT" dirty="0" smtClean="0"/>
              <a:t> are </a:t>
            </a:r>
            <a:r>
              <a:rPr lang="it-IT" dirty="0" err="1" smtClean="0"/>
              <a:t>not</a:t>
            </a:r>
            <a:r>
              <a:rPr lang="it-IT" dirty="0" smtClean="0"/>
              <a:t> </a:t>
            </a:r>
            <a:r>
              <a:rPr lang="it-IT" dirty="0" err="1" smtClean="0"/>
              <a:t>changes</a:t>
            </a:r>
            <a:r>
              <a:rPr lang="it-IT" dirty="0" smtClean="0"/>
              <a:t> </a:t>
            </a:r>
          </a:p>
          <a:p>
            <a:pPr lvl="1">
              <a:buFont typeface="Arial" pitchFamily="34" charset="0"/>
              <a:buChar char="•"/>
            </a:pPr>
            <a:r>
              <a:rPr lang="it-IT" dirty="0" err="1" smtClean="0"/>
              <a:t>Pellucid</a:t>
            </a:r>
            <a:r>
              <a:rPr lang="it-IT" dirty="0" smtClean="0"/>
              <a:t> zone </a:t>
            </a:r>
            <a:r>
              <a:rPr lang="it-IT" dirty="0" err="1" smtClean="0"/>
              <a:t>protect</a:t>
            </a:r>
            <a:r>
              <a:rPr lang="it-IT" dirty="0" smtClean="0"/>
              <a:t> </a:t>
            </a:r>
            <a:endParaRPr lang="it-IT" dirty="0"/>
          </a:p>
        </p:txBody>
      </p:sp>
      <p:sp>
        <p:nvSpPr>
          <p:cNvPr id="6" name="CasellaDiTesto 5"/>
          <p:cNvSpPr txBox="1"/>
          <p:nvPr/>
        </p:nvSpPr>
        <p:spPr>
          <a:xfrm>
            <a:off x="1357290" y="2571744"/>
            <a:ext cx="4857784" cy="923330"/>
          </a:xfrm>
          <a:prstGeom prst="rect">
            <a:avLst/>
          </a:prstGeom>
          <a:noFill/>
        </p:spPr>
        <p:txBody>
          <a:bodyPr wrap="square" rtlCol="0">
            <a:spAutoFit/>
          </a:bodyPr>
          <a:lstStyle/>
          <a:p>
            <a:r>
              <a:rPr lang="it-IT" dirty="0" smtClean="0">
                <a:sym typeface="Wingdings" pitchFamily="2" charset="2"/>
              </a:rPr>
              <a:t></a:t>
            </a:r>
            <a:r>
              <a:rPr lang="it-IT" dirty="0" smtClean="0"/>
              <a:t>10-30 </a:t>
            </a:r>
            <a:r>
              <a:rPr lang="it-IT" dirty="0" err="1" smtClean="0"/>
              <a:t>days</a:t>
            </a:r>
            <a:r>
              <a:rPr lang="it-IT" dirty="0" smtClean="0"/>
              <a:t>: </a:t>
            </a:r>
          </a:p>
          <a:p>
            <a:pPr lvl="1">
              <a:buFont typeface="Arial" pitchFamily="34" charset="0"/>
              <a:buChar char="•"/>
            </a:pPr>
            <a:r>
              <a:rPr lang="it-IT" dirty="0" err="1" smtClean="0"/>
              <a:t>Is</a:t>
            </a:r>
            <a:r>
              <a:rPr lang="it-IT" dirty="0" smtClean="0"/>
              <a:t> </a:t>
            </a:r>
            <a:r>
              <a:rPr lang="it-IT" dirty="0" err="1" smtClean="0"/>
              <a:t>able</a:t>
            </a:r>
            <a:r>
              <a:rPr lang="it-IT" dirty="0" smtClean="0"/>
              <a:t> </a:t>
            </a:r>
            <a:r>
              <a:rPr lang="it-IT" dirty="0" err="1" smtClean="0"/>
              <a:t>to</a:t>
            </a:r>
            <a:r>
              <a:rPr lang="it-IT" dirty="0" smtClean="0"/>
              <a:t> </a:t>
            </a:r>
            <a:r>
              <a:rPr lang="it-IT" dirty="0" err="1" smtClean="0"/>
              <a:t>infect</a:t>
            </a:r>
            <a:r>
              <a:rPr lang="it-IT" dirty="0" smtClean="0"/>
              <a:t> the </a:t>
            </a:r>
            <a:r>
              <a:rPr lang="it-IT" dirty="0" err="1" smtClean="0"/>
              <a:t>embrion</a:t>
            </a:r>
            <a:r>
              <a:rPr lang="it-IT" dirty="0" smtClean="0"/>
              <a:t> (1,4% ) </a:t>
            </a:r>
          </a:p>
          <a:p>
            <a:pPr lvl="1">
              <a:buFont typeface="Arial" pitchFamily="34" charset="0"/>
              <a:buChar char="•"/>
            </a:pPr>
            <a:r>
              <a:rPr lang="it-IT" dirty="0" err="1" smtClean="0"/>
              <a:t>Reabsortions</a:t>
            </a:r>
            <a:r>
              <a:rPr lang="it-IT" dirty="0" smtClean="0"/>
              <a:t> and </a:t>
            </a:r>
            <a:r>
              <a:rPr lang="it-IT" dirty="0" err="1" smtClean="0"/>
              <a:t>irregular</a:t>
            </a:r>
            <a:r>
              <a:rPr lang="it-IT" dirty="0" smtClean="0"/>
              <a:t> </a:t>
            </a:r>
            <a:r>
              <a:rPr lang="it-IT" dirty="0" err="1" smtClean="0"/>
              <a:t>repetition</a:t>
            </a:r>
            <a:r>
              <a:rPr lang="it-IT" dirty="0" smtClean="0"/>
              <a:t> </a:t>
            </a:r>
            <a:r>
              <a:rPr lang="it-IT" dirty="0" err="1" smtClean="0"/>
              <a:t>of</a:t>
            </a:r>
            <a:r>
              <a:rPr lang="it-IT" dirty="0" smtClean="0"/>
              <a:t> </a:t>
            </a:r>
            <a:r>
              <a:rPr lang="it-IT" dirty="0" err="1" smtClean="0"/>
              <a:t>zeal</a:t>
            </a:r>
            <a:r>
              <a:rPr lang="it-IT" dirty="0" smtClean="0"/>
              <a:t> </a:t>
            </a:r>
            <a:endParaRPr lang="it-IT" dirty="0"/>
          </a:p>
        </p:txBody>
      </p:sp>
      <p:sp>
        <p:nvSpPr>
          <p:cNvPr id="7" name="Rettangolo 6"/>
          <p:cNvSpPr/>
          <p:nvPr/>
        </p:nvSpPr>
        <p:spPr>
          <a:xfrm>
            <a:off x="1357290" y="3500438"/>
            <a:ext cx="3168624" cy="646331"/>
          </a:xfrm>
          <a:prstGeom prst="rect">
            <a:avLst/>
          </a:prstGeom>
        </p:spPr>
        <p:txBody>
          <a:bodyPr wrap="none">
            <a:spAutoFit/>
          </a:bodyPr>
          <a:lstStyle/>
          <a:p>
            <a:r>
              <a:rPr lang="it-IT" dirty="0" smtClean="0">
                <a:sym typeface="Wingdings" pitchFamily="2" charset="2"/>
              </a:rPr>
              <a:t></a:t>
            </a:r>
            <a:r>
              <a:rPr lang="it-IT" b="1" dirty="0" smtClean="0"/>
              <a:t>30-70 </a:t>
            </a:r>
            <a:r>
              <a:rPr lang="it-IT" b="1" dirty="0" err="1" smtClean="0"/>
              <a:t>days</a:t>
            </a:r>
            <a:r>
              <a:rPr lang="it-IT" b="1" dirty="0" smtClean="0"/>
              <a:t> **</a:t>
            </a:r>
          </a:p>
          <a:p>
            <a:pPr lvl="1">
              <a:buFont typeface="Arial" pitchFamily="34" charset="0"/>
              <a:buChar char="•"/>
            </a:pPr>
            <a:r>
              <a:rPr lang="it-IT" b="1" dirty="0" err="1" smtClean="0"/>
              <a:t>Abortion</a:t>
            </a:r>
            <a:r>
              <a:rPr lang="it-IT" b="1" dirty="0" smtClean="0"/>
              <a:t> </a:t>
            </a:r>
            <a:r>
              <a:rPr lang="it-IT" b="1" dirty="0" err="1" smtClean="0"/>
              <a:t>of</a:t>
            </a:r>
            <a:r>
              <a:rPr lang="it-IT" b="1" dirty="0" smtClean="0"/>
              <a:t> </a:t>
            </a:r>
            <a:r>
              <a:rPr lang="it-IT" b="1" dirty="0" err="1" smtClean="0"/>
              <a:t>all</a:t>
            </a:r>
            <a:r>
              <a:rPr lang="it-IT" b="1" dirty="0" smtClean="0"/>
              <a:t> </a:t>
            </a:r>
            <a:r>
              <a:rPr lang="it-IT" b="1" dirty="0" err="1" smtClean="0"/>
              <a:t>fetuses</a:t>
            </a:r>
            <a:r>
              <a:rPr lang="it-IT" b="1" dirty="0" smtClean="0"/>
              <a:t> </a:t>
            </a:r>
            <a:endParaRPr lang="it-IT" b="1" dirty="0"/>
          </a:p>
        </p:txBody>
      </p:sp>
      <p:sp>
        <p:nvSpPr>
          <p:cNvPr id="8" name="Rettangolo 7"/>
          <p:cNvSpPr/>
          <p:nvPr/>
        </p:nvSpPr>
        <p:spPr>
          <a:xfrm>
            <a:off x="1285852" y="4286256"/>
            <a:ext cx="3313471" cy="646331"/>
          </a:xfrm>
          <a:prstGeom prst="rect">
            <a:avLst/>
          </a:prstGeom>
        </p:spPr>
        <p:txBody>
          <a:bodyPr wrap="none">
            <a:spAutoFit/>
          </a:bodyPr>
          <a:lstStyle/>
          <a:p>
            <a:r>
              <a:rPr lang="it-IT" dirty="0" smtClean="0">
                <a:sym typeface="Wingdings" pitchFamily="2" charset="2"/>
              </a:rPr>
              <a:t> </a:t>
            </a:r>
            <a:r>
              <a:rPr lang="it-IT" dirty="0" smtClean="0"/>
              <a:t>&gt;75 </a:t>
            </a:r>
            <a:r>
              <a:rPr lang="it-IT" dirty="0" err="1" smtClean="0"/>
              <a:t>days</a:t>
            </a:r>
            <a:r>
              <a:rPr lang="it-IT" dirty="0" smtClean="0"/>
              <a:t> (</a:t>
            </a:r>
            <a:r>
              <a:rPr lang="it-IT" dirty="0" err="1" smtClean="0"/>
              <a:t>inmunocompetents</a:t>
            </a:r>
            <a:r>
              <a:rPr lang="it-IT" dirty="0" smtClean="0"/>
              <a:t>)</a:t>
            </a:r>
          </a:p>
          <a:p>
            <a:pPr lvl="1">
              <a:buFont typeface="Arial" pitchFamily="34" charset="0"/>
              <a:buChar char="•"/>
            </a:pPr>
            <a:r>
              <a:rPr lang="it-IT" dirty="0" smtClean="0">
                <a:sym typeface="Wingdings" pitchFamily="2" charset="2"/>
              </a:rPr>
              <a:t>Late </a:t>
            </a:r>
            <a:r>
              <a:rPr lang="it-IT" dirty="0" err="1" smtClean="0">
                <a:sym typeface="Wingdings" pitchFamily="2" charset="2"/>
              </a:rPr>
              <a:t>abortion</a:t>
            </a:r>
            <a:r>
              <a:rPr lang="it-IT" dirty="0" smtClean="0">
                <a:sym typeface="Wingdings" pitchFamily="2" charset="2"/>
              </a:rPr>
              <a:t> big </a:t>
            </a:r>
            <a:r>
              <a:rPr lang="it-IT" dirty="0" err="1" smtClean="0">
                <a:sym typeface="Wingdings" pitchFamily="2" charset="2"/>
              </a:rPr>
              <a:t>size</a:t>
            </a:r>
            <a:endParaRPr lang="it-IT" dirty="0" smtClean="0"/>
          </a:p>
        </p:txBody>
      </p:sp>
      <p:pic>
        <p:nvPicPr>
          <p:cNvPr id="10" name="Imagen 10" descr="http://www.sanidadanimal.info/cursos/curso/9/images/fetos.jpg"/>
          <p:cNvPicPr/>
          <p:nvPr/>
        </p:nvPicPr>
        <p:blipFill>
          <a:blip r:embed="rId2" cstate="print"/>
          <a:srcRect/>
          <a:stretch>
            <a:fillRect/>
          </a:stretch>
        </p:blipFill>
        <p:spPr bwMode="auto">
          <a:xfrm>
            <a:off x="6179371" y="1818963"/>
            <a:ext cx="2786050" cy="2000264"/>
          </a:xfrm>
          <a:prstGeom prst="rect">
            <a:avLst/>
          </a:prstGeom>
          <a:ln>
            <a:noFill/>
          </a:ln>
          <a:effectLst>
            <a:softEdge rad="112500"/>
          </a:effectLst>
        </p:spPr>
      </p:pic>
      <p:sp>
        <p:nvSpPr>
          <p:cNvPr id="11" name="Rettangolo 10"/>
          <p:cNvSpPr/>
          <p:nvPr/>
        </p:nvSpPr>
        <p:spPr>
          <a:xfrm>
            <a:off x="1285852" y="5143512"/>
            <a:ext cx="4786346" cy="1200329"/>
          </a:xfrm>
          <a:prstGeom prst="rect">
            <a:avLst/>
          </a:prstGeom>
        </p:spPr>
        <p:txBody>
          <a:bodyPr wrap="square">
            <a:spAutoFit/>
          </a:bodyPr>
          <a:lstStyle/>
          <a:p>
            <a:r>
              <a:rPr lang="it-IT" dirty="0" smtClean="0">
                <a:sym typeface="Wingdings" pitchFamily="2" charset="2"/>
              </a:rPr>
              <a:t></a:t>
            </a:r>
            <a:r>
              <a:rPr lang="it-IT" dirty="0" smtClean="0"/>
              <a:t>95 </a:t>
            </a:r>
            <a:r>
              <a:rPr lang="it-IT" dirty="0" err="1" smtClean="0"/>
              <a:t>days</a:t>
            </a:r>
            <a:r>
              <a:rPr lang="it-IT" dirty="0" smtClean="0"/>
              <a:t> (</a:t>
            </a:r>
            <a:r>
              <a:rPr lang="it-IT" dirty="0" err="1" smtClean="0"/>
              <a:t>immunocompetents</a:t>
            </a:r>
            <a:r>
              <a:rPr lang="it-IT" dirty="0" smtClean="0"/>
              <a:t>) </a:t>
            </a:r>
          </a:p>
          <a:p>
            <a:pPr lvl="1">
              <a:buFont typeface="Arial" pitchFamily="34" charset="0"/>
              <a:buChar char="•"/>
            </a:pPr>
            <a:r>
              <a:rPr lang="it-IT" dirty="0" smtClean="0"/>
              <a:t>No </a:t>
            </a:r>
            <a:r>
              <a:rPr lang="it-IT" dirty="0" err="1" smtClean="0"/>
              <a:t>time</a:t>
            </a:r>
            <a:r>
              <a:rPr lang="it-IT" dirty="0" smtClean="0"/>
              <a:t> </a:t>
            </a:r>
            <a:r>
              <a:rPr lang="it-IT" dirty="0" err="1" smtClean="0"/>
              <a:t>for</a:t>
            </a:r>
            <a:r>
              <a:rPr lang="it-IT" dirty="0" smtClean="0"/>
              <a:t> virus </a:t>
            </a:r>
            <a:r>
              <a:rPr lang="it-IT" dirty="0" err="1" smtClean="0"/>
              <a:t>actuation</a:t>
            </a:r>
            <a:r>
              <a:rPr lang="it-IT" dirty="0" smtClean="0"/>
              <a:t> </a:t>
            </a:r>
          </a:p>
          <a:p>
            <a:pPr lvl="1">
              <a:buFont typeface="Arial" pitchFamily="34" charset="0"/>
              <a:buChar char="•"/>
            </a:pPr>
            <a:r>
              <a:rPr lang="it-IT" dirty="0" smtClean="0"/>
              <a:t>Some big </a:t>
            </a:r>
            <a:r>
              <a:rPr lang="it-IT" dirty="0" err="1" smtClean="0"/>
              <a:t>mumified</a:t>
            </a:r>
            <a:r>
              <a:rPr lang="it-IT" dirty="0" smtClean="0"/>
              <a:t> </a:t>
            </a:r>
            <a:r>
              <a:rPr lang="it-IT" dirty="0" err="1" smtClean="0"/>
              <a:t>fetuses</a:t>
            </a:r>
            <a:endParaRPr lang="it-IT" dirty="0" smtClean="0"/>
          </a:p>
          <a:p>
            <a:pPr lvl="1">
              <a:buFont typeface="Arial" pitchFamily="34" charset="0"/>
              <a:buChar char="•"/>
            </a:pPr>
            <a:r>
              <a:rPr lang="it-IT" dirty="0" smtClean="0"/>
              <a:t>Some </a:t>
            </a:r>
            <a:r>
              <a:rPr lang="it-IT" dirty="0" err="1" smtClean="0"/>
              <a:t>weak</a:t>
            </a:r>
            <a:r>
              <a:rPr lang="it-IT" dirty="0" smtClean="0"/>
              <a:t> </a:t>
            </a:r>
            <a:r>
              <a:rPr lang="it-IT" dirty="0" err="1" smtClean="0"/>
              <a:t>animals</a:t>
            </a:r>
            <a:endParaRPr lang="it-IT" dirty="0" smtClean="0"/>
          </a:p>
        </p:txBody>
      </p:sp>
      <p:sp>
        <p:nvSpPr>
          <p:cNvPr id="12" name="Parentesi graffa chiusa 11"/>
          <p:cNvSpPr/>
          <p:nvPr/>
        </p:nvSpPr>
        <p:spPr>
          <a:xfrm>
            <a:off x="4714876" y="4357694"/>
            <a:ext cx="357190" cy="1785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Rettangolo 12"/>
          <p:cNvSpPr/>
          <p:nvPr/>
        </p:nvSpPr>
        <p:spPr>
          <a:xfrm>
            <a:off x="5214910" y="4143380"/>
            <a:ext cx="3929090" cy="2308324"/>
          </a:xfrm>
          <a:prstGeom prst="rect">
            <a:avLst/>
          </a:prstGeom>
        </p:spPr>
        <p:txBody>
          <a:bodyPr wrap="square">
            <a:spAutoFit/>
          </a:bodyPr>
          <a:lstStyle/>
          <a:p>
            <a:pPr algn="ctr"/>
            <a:r>
              <a:rPr lang="it-IT" dirty="0" err="1" smtClean="0"/>
              <a:t>Inmunocompetents</a:t>
            </a:r>
            <a:endParaRPr lang="it-IT" dirty="0"/>
          </a:p>
          <a:p>
            <a:pPr algn="ctr"/>
            <a:endParaRPr lang="it-IT" dirty="0" smtClean="0"/>
          </a:p>
          <a:p>
            <a:r>
              <a:rPr lang="it-IT" dirty="0" err="1" smtClean="0"/>
              <a:t>Factors</a:t>
            </a:r>
            <a:r>
              <a:rPr lang="it-IT" dirty="0" smtClean="0"/>
              <a:t> – </a:t>
            </a:r>
            <a:r>
              <a:rPr lang="it-IT" dirty="0" err="1" smtClean="0"/>
              <a:t>immunitary</a:t>
            </a:r>
            <a:r>
              <a:rPr lang="it-IT" dirty="0" smtClean="0"/>
              <a:t> system</a:t>
            </a:r>
          </a:p>
          <a:p>
            <a:r>
              <a:rPr lang="it-IT" dirty="0" smtClean="0"/>
              <a:t>            – </a:t>
            </a:r>
            <a:r>
              <a:rPr lang="it-IT" dirty="0" err="1" smtClean="0"/>
              <a:t>virulence</a:t>
            </a:r>
            <a:r>
              <a:rPr lang="it-IT" dirty="0" smtClean="0"/>
              <a:t> </a:t>
            </a:r>
            <a:r>
              <a:rPr lang="it-IT" dirty="0" err="1" smtClean="0"/>
              <a:t>of</a:t>
            </a:r>
            <a:r>
              <a:rPr lang="it-IT" dirty="0" smtClean="0"/>
              <a:t> strain</a:t>
            </a:r>
          </a:p>
          <a:p>
            <a:endParaRPr lang="it-IT" dirty="0" smtClean="0"/>
          </a:p>
          <a:p>
            <a:r>
              <a:rPr lang="it-IT" dirty="0" smtClean="0"/>
              <a:t>-Low/moderate </a:t>
            </a:r>
            <a:r>
              <a:rPr lang="it-IT" dirty="0" err="1" smtClean="0"/>
              <a:t>virulence</a:t>
            </a:r>
            <a:r>
              <a:rPr lang="it-IT" dirty="0" smtClean="0"/>
              <a:t> </a:t>
            </a:r>
            <a:r>
              <a:rPr lang="it-IT" dirty="0" smtClean="0">
                <a:sym typeface="Wingdings" pitchFamily="2" charset="2"/>
              </a:rPr>
              <a:t> </a:t>
            </a:r>
            <a:r>
              <a:rPr lang="it-IT" dirty="0" err="1" smtClean="0">
                <a:sym typeface="Wingdings" pitchFamily="2" charset="2"/>
              </a:rPr>
              <a:t>survive</a:t>
            </a:r>
            <a:r>
              <a:rPr lang="it-IT" dirty="0" smtClean="0">
                <a:sym typeface="Wingdings" pitchFamily="2" charset="2"/>
              </a:rPr>
              <a:t> (PI) </a:t>
            </a:r>
          </a:p>
          <a:p>
            <a:r>
              <a:rPr lang="it-IT" dirty="0" err="1" smtClean="0">
                <a:sym typeface="Wingdings" pitchFamily="2" charset="2"/>
              </a:rPr>
              <a:t>-Hight</a:t>
            </a:r>
            <a:r>
              <a:rPr lang="it-IT" dirty="0" smtClean="0">
                <a:sym typeface="Wingdings" pitchFamily="2" charset="2"/>
              </a:rPr>
              <a:t> </a:t>
            </a:r>
            <a:r>
              <a:rPr lang="it-IT" dirty="0" err="1" smtClean="0">
                <a:sym typeface="Wingdings" pitchFamily="2" charset="2"/>
              </a:rPr>
              <a:t>virulence</a:t>
            </a:r>
            <a:r>
              <a:rPr lang="it-IT" dirty="0" smtClean="0">
                <a:sym typeface="Wingdings" pitchFamily="2" charset="2"/>
              </a:rPr>
              <a:t>  </a:t>
            </a:r>
            <a:r>
              <a:rPr lang="it-IT" dirty="0" err="1" smtClean="0">
                <a:sym typeface="Wingdings" pitchFamily="2" charset="2"/>
              </a:rPr>
              <a:t>anyone</a:t>
            </a:r>
            <a:r>
              <a:rPr lang="it-IT" dirty="0" smtClean="0">
                <a:sym typeface="Wingdings" pitchFamily="2" charset="2"/>
              </a:rPr>
              <a:t> </a:t>
            </a:r>
            <a:r>
              <a:rPr lang="it-IT" dirty="0" err="1" smtClean="0">
                <a:sym typeface="Wingdings" pitchFamily="2" charset="2"/>
              </a:rPr>
              <a:t>survive</a:t>
            </a:r>
            <a:r>
              <a:rPr lang="it-IT" dirty="0" smtClean="0">
                <a:sym typeface="Wingdings" pitchFamily="2" charset="2"/>
              </a:rPr>
              <a:t> </a:t>
            </a:r>
            <a:endParaRPr lang="it-IT" dirty="0" smtClean="0"/>
          </a:p>
          <a:p>
            <a:endParaRPr lang="it-IT"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1000100" y="214290"/>
            <a:ext cx="7406640" cy="714380"/>
          </a:xfrm>
        </p:spPr>
        <p:txBody>
          <a:bodyPr>
            <a:normAutofit/>
          </a:bodyPr>
          <a:lstStyle/>
          <a:p>
            <a:r>
              <a:rPr lang="it-IT" sz="3600" dirty="0" err="1" smtClean="0"/>
              <a:t>Reproductive</a:t>
            </a:r>
            <a:r>
              <a:rPr lang="it-IT" sz="3600" dirty="0" smtClean="0"/>
              <a:t> </a:t>
            </a:r>
            <a:r>
              <a:rPr lang="it-IT" sz="3600" dirty="0" err="1" smtClean="0"/>
              <a:t>Pathogeny</a:t>
            </a:r>
            <a:endParaRPr lang="it-IT" sz="3600" dirty="0"/>
          </a:p>
        </p:txBody>
      </p:sp>
      <p:sp>
        <p:nvSpPr>
          <p:cNvPr id="5" name="CasellaDiTesto 4"/>
          <p:cNvSpPr txBox="1"/>
          <p:nvPr/>
        </p:nvSpPr>
        <p:spPr>
          <a:xfrm>
            <a:off x="3857620" y="1071546"/>
            <a:ext cx="1714512"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dirty="0" err="1" smtClean="0"/>
              <a:t>Females</a:t>
            </a:r>
            <a:endParaRPr lang="it-IT" sz="2400" dirty="0"/>
          </a:p>
        </p:txBody>
      </p:sp>
      <p:sp>
        <p:nvSpPr>
          <p:cNvPr id="6" name="CasellaDiTesto 5"/>
          <p:cNvSpPr txBox="1"/>
          <p:nvPr/>
        </p:nvSpPr>
        <p:spPr>
          <a:xfrm>
            <a:off x="1571604" y="1714488"/>
            <a:ext cx="7786710" cy="2308324"/>
          </a:xfrm>
          <a:prstGeom prst="rect">
            <a:avLst/>
          </a:prstGeom>
          <a:noFill/>
        </p:spPr>
        <p:txBody>
          <a:bodyPr wrap="square" rtlCol="0">
            <a:spAutoFit/>
          </a:bodyPr>
          <a:lstStyle/>
          <a:p>
            <a:pPr>
              <a:buFontTx/>
              <a:buChar char="-"/>
            </a:pPr>
            <a:r>
              <a:rPr lang="it-IT" dirty="0" err="1" smtClean="0"/>
              <a:t>Reduces</a:t>
            </a:r>
            <a:r>
              <a:rPr lang="it-IT" dirty="0" smtClean="0"/>
              <a:t> appetite  </a:t>
            </a:r>
          </a:p>
          <a:p>
            <a:pPr>
              <a:buFontTx/>
              <a:buChar char="-"/>
            </a:pPr>
            <a:r>
              <a:rPr lang="it-IT" dirty="0" err="1" smtClean="0"/>
              <a:t>Fever</a:t>
            </a:r>
            <a:r>
              <a:rPr lang="it-IT" dirty="0" smtClean="0"/>
              <a:t>  3-4 </a:t>
            </a:r>
            <a:r>
              <a:rPr lang="it-IT" dirty="0" err="1" smtClean="0"/>
              <a:t>post-infection</a:t>
            </a:r>
            <a:r>
              <a:rPr lang="it-IT" dirty="0" smtClean="0"/>
              <a:t> </a:t>
            </a:r>
            <a:r>
              <a:rPr lang="it-IT" dirty="0" smtClean="0">
                <a:sym typeface="Wingdings" pitchFamily="2" charset="2"/>
              </a:rPr>
              <a:t> 39,9° -  40,1°</a:t>
            </a:r>
          </a:p>
          <a:p>
            <a:pPr>
              <a:buFontTx/>
              <a:buChar char="-"/>
            </a:pPr>
            <a:r>
              <a:rPr lang="it-IT" dirty="0" smtClean="0">
                <a:sym typeface="Wingdings" pitchFamily="2" charset="2"/>
              </a:rPr>
              <a:t>Premature </a:t>
            </a:r>
            <a:r>
              <a:rPr lang="it-IT" dirty="0" err="1" smtClean="0">
                <a:sym typeface="Wingdings" pitchFamily="2" charset="2"/>
              </a:rPr>
              <a:t>farrowing</a:t>
            </a:r>
            <a:r>
              <a:rPr lang="it-IT" dirty="0" smtClean="0">
                <a:sym typeface="Wingdings" pitchFamily="2" charset="2"/>
              </a:rPr>
              <a:t> and </a:t>
            </a:r>
            <a:r>
              <a:rPr lang="it-IT" dirty="0" err="1" smtClean="0">
                <a:sym typeface="Wingdings" pitchFamily="2" charset="2"/>
              </a:rPr>
              <a:t>Abortion</a:t>
            </a:r>
            <a:r>
              <a:rPr lang="it-IT" dirty="0" smtClean="0">
                <a:sym typeface="Wingdings" pitchFamily="2" charset="2"/>
              </a:rPr>
              <a:t> (end </a:t>
            </a:r>
            <a:r>
              <a:rPr lang="it-IT" dirty="0" err="1" smtClean="0">
                <a:sym typeface="Wingdings" pitchFamily="2" charset="2"/>
              </a:rPr>
              <a:t>of</a:t>
            </a:r>
            <a:r>
              <a:rPr lang="it-IT" dirty="0" smtClean="0">
                <a:sym typeface="Wingdings" pitchFamily="2" charset="2"/>
              </a:rPr>
              <a:t> the </a:t>
            </a:r>
            <a:r>
              <a:rPr lang="it-IT" dirty="0" err="1" smtClean="0">
                <a:sym typeface="Wingdings" pitchFamily="2" charset="2"/>
              </a:rPr>
              <a:t>gestation</a:t>
            </a:r>
            <a:r>
              <a:rPr lang="it-IT" dirty="0" smtClean="0">
                <a:sym typeface="Wingdings" pitchFamily="2" charset="2"/>
              </a:rPr>
              <a:t>)  </a:t>
            </a:r>
          </a:p>
          <a:p>
            <a:pPr>
              <a:buFontTx/>
              <a:buChar char="-"/>
            </a:pPr>
            <a:r>
              <a:rPr lang="it-IT" dirty="0" err="1" smtClean="0">
                <a:sym typeface="Wingdings" pitchFamily="2" charset="2"/>
              </a:rPr>
              <a:t>Repetition</a:t>
            </a:r>
            <a:r>
              <a:rPr lang="it-IT" dirty="0" smtClean="0">
                <a:sym typeface="Wingdings" pitchFamily="2" charset="2"/>
              </a:rPr>
              <a:t> </a:t>
            </a:r>
            <a:r>
              <a:rPr lang="it-IT" dirty="0" err="1" smtClean="0">
                <a:sym typeface="Wingdings" pitchFamily="2" charset="2"/>
              </a:rPr>
              <a:t>of</a:t>
            </a:r>
            <a:r>
              <a:rPr lang="it-IT" dirty="0" smtClean="0">
                <a:sym typeface="Wingdings" pitchFamily="2" charset="2"/>
              </a:rPr>
              <a:t> </a:t>
            </a:r>
            <a:r>
              <a:rPr lang="it-IT" dirty="0" err="1" smtClean="0">
                <a:sym typeface="Wingdings" pitchFamily="2" charset="2"/>
              </a:rPr>
              <a:t>zeal</a:t>
            </a:r>
            <a:r>
              <a:rPr lang="it-IT" dirty="0" smtClean="0">
                <a:sym typeface="Wingdings" pitchFamily="2" charset="2"/>
              </a:rPr>
              <a:t> 21-35 </a:t>
            </a:r>
            <a:r>
              <a:rPr lang="it-IT" dirty="0" err="1" smtClean="0">
                <a:sym typeface="Wingdings" pitchFamily="2" charset="2"/>
              </a:rPr>
              <a:t>days</a:t>
            </a:r>
            <a:r>
              <a:rPr lang="it-IT" dirty="0" smtClean="0">
                <a:sym typeface="Wingdings" pitchFamily="2" charset="2"/>
              </a:rPr>
              <a:t> post- </a:t>
            </a:r>
            <a:r>
              <a:rPr lang="it-IT" dirty="0" err="1" smtClean="0">
                <a:sym typeface="Wingdings" pitchFamily="2" charset="2"/>
              </a:rPr>
              <a:t>cubrition</a:t>
            </a:r>
            <a:endParaRPr lang="it-IT" dirty="0" smtClean="0">
              <a:sym typeface="Wingdings" pitchFamily="2" charset="2"/>
            </a:endParaRPr>
          </a:p>
          <a:p>
            <a:pPr>
              <a:buFontTx/>
              <a:buChar char="-"/>
            </a:pPr>
            <a:r>
              <a:rPr lang="it-IT" dirty="0" err="1" smtClean="0">
                <a:sym typeface="Wingdings" pitchFamily="2" charset="2"/>
              </a:rPr>
              <a:t>Mummified</a:t>
            </a:r>
            <a:r>
              <a:rPr lang="it-IT" dirty="0" smtClean="0">
                <a:sym typeface="Wingdings" pitchFamily="2" charset="2"/>
              </a:rPr>
              <a:t> </a:t>
            </a:r>
            <a:r>
              <a:rPr lang="it-IT" dirty="0" err="1" smtClean="0">
                <a:sym typeface="Wingdings" pitchFamily="2" charset="2"/>
              </a:rPr>
              <a:t>pigs</a:t>
            </a:r>
            <a:r>
              <a:rPr lang="it-IT" dirty="0" smtClean="0">
                <a:sym typeface="Wingdings" pitchFamily="2" charset="2"/>
              </a:rPr>
              <a:t> </a:t>
            </a:r>
          </a:p>
          <a:p>
            <a:pPr>
              <a:buFontTx/>
              <a:buChar char="-"/>
            </a:pPr>
            <a:r>
              <a:rPr lang="it-IT" dirty="0" err="1" smtClean="0">
                <a:sym typeface="Wingdings" pitchFamily="2" charset="2"/>
              </a:rPr>
              <a:t>Variably</a:t>
            </a:r>
            <a:r>
              <a:rPr lang="it-IT" dirty="0" smtClean="0">
                <a:sym typeface="Wingdings" pitchFamily="2" charset="2"/>
              </a:rPr>
              <a:t> </a:t>
            </a:r>
            <a:r>
              <a:rPr lang="it-IT" dirty="0" err="1" smtClean="0">
                <a:sym typeface="Wingdings" pitchFamily="2" charset="2"/>
              </a:rPr>
              <a:t>sized</a:t>
            </a:r>
            <a:r>
              <a:rPr lang="it-IT" dirty="0" smtClean="0">
                <a:sym typeface="Wingdings" pitchFamily="2" charset="2"/>
              </a:rPr>
              <a:t> </a:t>
            </a:r>
            <a:r>
              <a:rPr lang="it-IT" dirty="0" err="1" smtClean="0">
                <a:sym typeface="Wingdings" pitchFamily="2" charset="2"/>
              </a:rPr>
              <a:t>weak-born</a:t>
            </a:r>
            <a:r>
              <a:rPr lang="it-IT" dirty="0" smtClean="0">
                <a:sym typeface="Wingdings" pitchFamily="2" charset="2"/>
              </a:rPr>
              <a:t> </a:t>
            </a:r>
            <a:r>
              <a:rPr lang="it-IT" dirty="0" err="1" smtClean="0">
                <a:sym typeface="Wingdings" pitchFamily="2" charset="2"/>
              </a:rPr>
              <a:t>pigs</a:t>
            </a:r>
            <a:endParaRPr lang="it-IT" dirty="0" smtClean="0">
              <a:sym typeface="Wingdings" pitchFamily="2" charset="2"/>
            </a:endParaRPr>
          </a:p>
          <a:p>
            <a:pPr>
              <a:buFontTx/>
              <a:buChar char="-"/>
            </a:pPr>
            <a:r>
              <a:rPr lang="it-IT" dirty="0" smtClean="0">
                <a:sym typeface="Wingdings" pitchFamily="2" charset="2"/>
              </a:rPr>
              <a:t>Dead </a:t>
            </a:r>
            <a:r>
              <a:rPr lang="it-IT" dirty="0" err="1" smtClean="0">
                <a:sym typeface="Wingdings" pitchFamily="2" charset="2"/>
              </a:rPr>
              <a:t>born</a:t>
            </a:r>
            <a:r>
              <a:rPr lang="it-IT" dirty="0" smtClean="0">
                <a:sym typeface="Wingdings" pitchFamily="2" charset="2"/>
              </a:rPr>
              <a:t> rate </a:t>
            </a:r>
          </a:p>
          <a:p>
            <a:pPr>
              <a:buFontTx/>
              <a:buChar char="-"/>
            </a:pPr>
            <a:endParaRPr lang="it-IT" dirty="0"/>
          </a:p>
        </p:txBody>
      </p:sp>
      <p:sp>
        <p:nvSpPr>
          <p:cNvPr id="7" name="CasellaDiTesto 6"/>
          <p:cNvSpPr txBox="1"/>
          <p:nvPr/>
        </p:nvSpPr>
        <p:spPr>
          <a:xfrm>
            <a:off x="3929058" y="3643314"/>
            <a:ext cx="1714512"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dirty="0" err="1" smtClean="0"/>
              <a:t>Males</a:t>
            </a:r>
            <a:endParaRPr lang="it-IT" sz="2400" dirty="0"/>
          </a:p>
        </p:txBody>
      </p:sp>
      <p:sp>
        <p:nvSpPr>
          <p:cNvPr id="8" name="CasellaDiTesto 7"/>
          <p:cNvSpPr txBox="1"/>
          <p:nvPr/>
        </p:nvSpPr>
        <p:spPr>
          <a:xfrm>
            <a:off x="1571604" y="4286256"/>
            <a:ext cx="6929486" cy="2308324"/>
          </a:xfrm>
          <a:prstGeom prst="rect">
            <a:avLst/>
          </a:prstGeom>
          <a:noFill/>
        </p:spPr>
        <p:txBody>
          <a:bodyPr wrap="square" rtlCol="0">
            <a:spAutoFit/>
          </a:bodyPr>
          <a:lstStyle/>
          <a:p>
            <a:pPr>
              <a:buFontTx/>
              <a:buChar char="-"/>
            </a:pPr>
            <a:r>
              <a:rPr lang="it-IT" dirty="0" smtClean="0"/>
              <a:t>Loss </a:t>
            </a:r>
            <a:r>
              <a:rPr lang="it-IT" dirty="0" err="1" smtClean="0"/>
              <a:t>of</a:t>
            </a:r>
            <a:r>
              <a:rPr lang="it-IT" dirty="0" smtClean="0"/>
              <a:t> appetite &amp; </a:t>
            </a:r>
            <a:r>
              <a:rPr lang="it-IT" dirty="0" err="1" smtClean="0"/>
              <a:t>lethargy</a:t>
            </a:r>
            <a:r>
              <a:rPr lang="it-IT" dirty="0" smtClean="0"/>
              <a:t> </a:t>
            </a:r>
          </a:p>
          <a:p>
            <a:pPr>
              <a:buFontTx/>
              <a:buChar char="-"/>
            </a:pPr>
            <a:r>
              <a:rPr lang="it-IT" dirty="0" err="1" smtClean="0"/>
              <a:t>Fever</a:t>
            </a:r>
            <a:r>
              <a:rPr lang="it-IT" dirty="0" smtClean="0"/>
              <a:t>  3-4 </a:t>
            </a:r>
            <a:r>
              <a:rPr lang="it-IT" dirty="0" err="1" smtClean="0"/>
              <a:t>post-infection</a:t>
            </a:r>
            <a:r>
              <a:rPr lang="it-IT" dirty="0" smtClean="0"/>
              <a:t> </a:t>
            </a:r>
            <a:r>
              <a:rPr lang="it-IT" dirty="0" smtClean="0">
                <a:sym typeface="Wingdings" pitchFamily="2" charset="2"/>
              </a:rPr>
              <a:t> 39,9° -  40,1°</a:t>
            </a:r>
          </a:p>
          <a:p>
            <a:pPr>
              <a:buFontTx/>
              <a:buChar char="-"/>
            </a:pPr>
            <a:r>
              <a:rPr lang="it-IT" dirty="0" smtClean="0">
                <a:sym typeface="Wingdings" pitchFamily="2" charset="2"/>
              </a:rPr>
              <a:t>Loss </a:t>
            </a:r>
            <a:r>
              <a:rPr lang="it-IT" dirty="0" err="1" smtClean="0">
                <a:sym typeface="Wingdings" pitchFamily="2" charset="2"/>
              </a:rPr>
              <a:t>of</a:t>
            </a:r>
            <a:r>
              <a:rPr lang="it-IT" dirty="0" smtClean="0">
                <a:sym typeface="Wingdings" pitchFamily="2" charset="2"/>
              </a:rPr>
              <a:t> libido</a:t>
            </a:r>
          </a:p>
          <a:p>
            <a:pPr>
              <a:buFontTx/>
              <a:buChar char="-"/>
            </a:pPr>
            <a:r>
              <a:rPr lang="it-IT" dirty="0" err="1" smtClean="0">
                <a:sym typeface="Wingdings" pitchFamily="2" charset="2"/>
              </a:rPr>
              <a:t>Decrease</a:t>
            </a:r>
            <a:r>
              <a:rPr lang="it-IT" dirty="0" smtClean="0">
                <a:sym typeface="Wingdings" pitchFamily="2" charset="2"/>
              </a:rPr>
              <a:t> </a:t>
            </a:r>
            <a:r>
              <a:rPr lang="it-IT" dirty="0" err="1" smtClean="0">
                <a:sym typeface="Wingdings" pitchFamily="2" charset="2"/>
              </a:rPr>
              <a:t>of</a:t>
            </a:r>
            <a:r>
              <a:rPr lang="it-IT" dirty="0" smtClean="0">
                <a:sym typeface="Wingdings" pitchFamily="2" charset="2"/>
              </a:rPr>
              <a:t> </a:t>
            </a:r>
            <a:r>
              <a:rPr lang="it-IT" dirty="0" err="1" smtClean="0">
                <a:sym typeface="Wingdings" pitchFamily="2" charset="2"/>
              </a:rPr>
              <a:t>semen</a:t>
            </a:r>
            <a:r>
              <a:rPr lang="it-IT" dirty="0" smtClean="0">
                <a:sym typeface="Wingdings" pitchFamily="2" charset="2"/>
              </a:rPr>
              <a:t> production</a:t>
            </a:r>
          </a:p>
          <a:p>
            <a:pPr>
              <a:buFontTx/>
              <a:buChar char="-"/>
            </a:pPr>
            <a:r>
              <a:rPr lang="en-US" dirty="0" smtClean="0"/>
              <a:t>Alteration of the spermatic quality </a:t>
            </a:r>
          </a:p>
          <a:p>
            <a:pPr lvl="1">
              <a:buFontTx/>
              <a:buChar char="-"/>
            </a:pPr>
            <a:r>
              <a:rPr lang="en-US" dirty="0" smtClean="0"/>
              <a:t>Altering the </a:t>
            </a:r>
            <a:r>
              <a:rPr lang="en-US" dirty="0" err="1" smtClean="0"/>
              <a:t>acrosome</a:t>
            </a:r>
            <a:endParaRPr lang="en-US" dirty="0" smtClean="0"/>
          </a:p>
          <a:p>
            <a:pPr lvl="1">
              <a:buFontTx/>
              <a:buChar char="-"/>
            </a:pPr>
            <a:r>
              <a:rPr lang="en-US" dirty="0" smtClean="0"/>
              <a:t>Abnormal forms</a:t>
            </a:r>
          </a:p>
          <a:p>
            <a:pPr lvl="1">
              <a:buFontTx/>
              <a:buChar char="-"/>
            </a:pPr>
            <a:r>
              <a:rPr lang="en-US" dirty="0" smtClean="0"/>
              <a:t>Distal </a:t>
            </a:r>
            <a:r>
              <a:rPr lang="en-US" dirty="0" err="1" smtClean="0"/>
              <a:t>cytoplasmic</a:t>
            </a:r>
            <a:r>
              <a:rPr lang="en-US" dirty="0" smtClean="0"/>
              <a:t> drops</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1115616" y="5182021"/>
            <a:ext cx="4286280" cy="163449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u="sng" dirty="0" err="1" smtClean="0"/>
              <a:t>Symptoms</a:t>
            </a:r>
            <a:r>
              <a:rPr lang="it-IT" u="sng" dirty="0" smtClean="0"/>
              <a:t>:</a:t>
            </a:r>
          </a:p>
          <a:p>
            <a:r>
              <a:rPr lang="it-IT" dirty="0" err="1" smtClean="0"/>
              <a:t>Cought</a:t>
            </a:r>
            <a:endParaRPr lang="it-IT" dirty="0" smtClean="0"/>
          </a:p>
          <a:p>
            <a:r>
              <a:rPr lang="en-US" dirty="0" err="1" smtClean="0"/>
              <a:t>Dyspnea</a:t>
            </a:r>
            <a:r>
              <a:rPr lang="en-US" dirty="0" smtClean="0"/>
              <a:t>,</a:t>
            </a:r>
          </a:p>
          <a:p>
            <a:r>
              <a:rPr lang="en-US" dirty="0" err="1" smtClean="0"/>
              <a:t>Orthopnea</a:t>
            </a:r>
            <a:endParaRPr lang="en-US" dirty="0" smtClean="0"/>
          </a:p>
          <a:p>
            <a:r>
              <a:rPr lang="en-US" dirty="0" smtClean="0"/>
              <a:t>Decrease in the number of macrophages.</a:t>
            </a:r>
            <a:endParaRPr lang="it-IT" dirty="0"/>
          </a:p>
        </p:txBody>
      </p:sp>
      <p:sp>
        <p:nvSpPr>
          <p:cNvPr id="9" name="Freccia circolare a destra 8"/>
          <p:cNvSpPr/>
          <p:nvPr/>
        </p:nvSpPr>
        <p:spPr>
          <a:xfrm rot="19879526">
            <a:off x="1651195" y="4365673"/>
            <a:ext cx="763445" cy="5268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title"/>
          </p:nvPr>
        </p:nvSpPr>
        <p:spPr/>
        <p:txBody>
          <a:bodyPr/>
          <a:lstStyle/>
          <a:p>
            <a:r>
              <a:rPr lang="it-IT" dirty="0" err="1" smtClean="0"/>
              <a:t>Respiratory</a:t>
            </a:r>
            <a:r>
              <a:rPr lang="it-IT" dirty="0" smtClean="0"/>
              <a:t> </a:t>
            </a:r>
            <a:r>
              <a:rPr lang="it-IT" dirty="0" err="1" smtClean="0"/>
              <a:t>Pathogeny</a:t>
            </a:r>
            <a:endParaRPr lang="it-IT" dirty="0"/>
          </a:p>
        </p:txBody>
      </p:sp>
      <p:sp>
        <p:nvSpPr>
          <p:cNvPr id="6" name="CasellaDiTesto 5"/>
          <p:cNvSpPr txBox="1"/>
          <p:nvPr/>
        </p:nvSpPr>
        <p:spPr>
          <a:xfrm>
            <a:off x="1785918" y="1500174"/>
            <a:ext cx="578647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err="1" smtClean="0"/>
              <a:t>Lynphonodes</a:t>
            </a:r>
            <a:r>
              <a:rPr lang="it-IT" dirty="0" smtClean="0"/>
              <a:t> </a:t>
            </a:r>
            <a:r>
              <a:rPr lang="it-IT" dirty="0" smtClean="0">
                <a:sym typeface="Wingdings" pitchFamily="2" charset="2"/>
              </a:rPr>
              <a:t> </a:t>
            </a:r>
            <a:r>
              <a:rPr lang="it-IT" dirty="0" err="1" smtClean="0">
                <a:sym typeface="Wingdings" pitchFamily="2" charset="2"/>
              </a:rPr>
              <a:t>blood</a:t>
            </a:r>
            <a:r>
              <a:rPr lang="it-IT" dirty="0" smtClean="0">
                <a:sym typeface="Wingdings" pitchFamily="2" charset="2"/>
              </a:rPr>
              <a:t> </a:t>
            </a:r>
            <a:r>
              <a:rPr lang="it-IT" dirty="0" err="1" smtClean="0">
                <a:sym typeface="Wingdings" pitchFamily="2" charset="2"/>
              </a:rPr>
              <a:t>organs</a:t>
            </a:r>
            <a:r>
              <a:rPr lang="it-IT" dirty="0" smtClean="0">
                <a:sym typeface="Wingdings" pitchFamily="2" charset="2"/>
              </a:rPr>
              <a:t> </a:t>
            </a:r>
          </a:p>
        </p:txBody>
      </p:sp>
      <p:sp>
        <p:nvSpPr>
          <p:cNvPr id="7" name="CasellaDiTesto 6"/>
          <p:cNvSpPr txBox="1"/>
          <p:nvPr/>
        </p:nvSpPr>
        <p:spPr>
          <a:xfrm>
            <a:off x="1785918" y="2071678"/>
            <a:ext cx="678661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err="1" smtClean="0">
                <a:sym typeface="Wingdings" pitchFamily="2" charset="2"/>
              </a:rPr>
              <a:t>Lungs</a:t>
            </a:r>
            <a:r>
              <a:rPr lang="it-IT" dirty="0" smtClean="0">
                <a:sym typeface="Wingdings" pitchFamily="2" charset="2"/>
              </a:rPr>
              <a:t> </a:t>
            </a:r>
            <a:r>
              <a:rPr lang="it-IT" dirty="0" err="1" smtClean="0">
                <a:sym typeface="Wingdings" pitchFamily="2" charset="2"/>
              </a:rPr>
              <a:t>replication</a:t>
            </a:r>
            <a:r>
              <a:rPr lang="it-IT" dirty="0" smtClean="0">
                <a:sym typeface="Wingdings" pitchFamily="2" charset="2"/>
              </a:rPr>
              <a:t> in </a:t>
            </a:r>
            <a:r>
              <a:rPr lang="it-IT" dirty="0" err="1" smtClean="0">
                <a:sym typeface="Wingdings" pitchFamily="2" charset="2"/>
              </a:rPr>
              <a:t>alveolars</a:t>
            </a:r>
            <a:r>
              <a:rPr lang="it-IT" dirty="0" smtClean="0">
                <a:sym typeface="Wingdings" pitchFamily="2" charset="2"/>
              </a:rPr>
              <a:t> </a:t>
            </a:r>
            <a:r>
              <a:rPr lang="it-IT" dirty="0" err="1" smtClean="0">
                <a:sym typeface="Wingdings" pitchFamily="2" charset="2"/>
              </a:rPr>
              <a:t>macrophages</a:t>
            </a:r>
            <a:r>
              <a:rPr lang="it-IT" dirty="0" smtClean="0">
                <a:sym typeface="Wingdings" pitchFamily="2" charset="2"/>
              </a:rPr>
              <a:t>  </a:t>
            </a:r>
            <a:r>
              <a:rPr lang="it-IT" dirty="0" err="1" smtClean="0">
                <a:sym typeface="Wingdings" pitchFamily="2" charset="2"/>
              </a:rPr>
              <a:t>destroying</a:t>
            </a:r>
            <a:r>
              <a:rPr lang="it-IT" dirty="0" smtClean="0">
                <a:sym typeface="Wingdings" pitchFamily="2" charset="2"/>
              </a:rPr>
              <a:t> 40-60%</a:t>
            </a:r>
          </a:p>
          <a:p>
            <a:r>
              <a:rPr lang="it-IT" dirty="0" smtClean="0">
                <a:sym typeface="Wingdings" pitchFamily="2" charset="2"/>
              </a:rPr>
              <a:t>           </a:t>
            </a:r>
            <a:r>
              <a:rPr lang="it-IT" dirty="0" err="1" smtClean="0"/>
              <a:t>pneumocytes</a:t>
            </a:r>
            <a:r>
              <a:rPr lang="it-IT" dirty="0" smtClean="0"/>
              <a:t> </a:t>
            </a:r>
            <a:r>
              <a:rPr lang="it-IT" dirty="0" err="1" smtClean="0"/>
              <a:t>type</a:t>
            </a:r>
            <a:r>
              <a:rPr lang="it-IT" dirty="0" smtClean="0"/>
              <a:t> I and II  </a:t>
            </a:r>
            <a:endParaRPr lang="it-IT" dirty="0" smtClean="0">
              <a:sym typeface="Wingdings" pitchFamily="2" charset="2"/>
            </a:endParaRPr>
          </a:p>
        </p:txBody>
      </p:sp>
      <p:sp>
        <p:nvSpPr>
          <p:cNvPr id="8" name="CasellaDiTesto 7"/>
          <p:cNvSpPr txBox="1"/>
          <p:nvPr/>
        </p:nvSpPr>
        <p:spPr>
          <a:xfrm>
            <a:off x="1285852" y="2857496"/>
            <a:ext cx="6786610" cy="1631216"/>
          </a:xfrm>
          <a:prstGeom prst="rect">
            <a:avLst/>
          </a:prstGeom>
          <a:solidFill>
            <a:schemeClr val="bg1"/>
          </a:solidFill>
        </p:spPr>
        <p:txBody>
          <a:bodyPr wrap="square" rtlCol="0">
            <a:spAutoFit/>
          </a:bodyPr>
          <a:lstStyle/>
          <a:p>
            <a:r>
              <a:rPr lang="it-IT" b="1" dirty="0" err="1" smtClean="0">
                <a:sym typeface="Wingdings" pitchFamily="2" charset="2"/>
              </a:rPr>
              <a:t>Lungs</a:t>
            </a:r>
            <a:r>
              <a:rPr lang="it-IT" b="1" dirty="0" smtClean="0">
                <a:sym typeface="Wingdings" pitchFamily="2" charset="2"/>
              </a:rPr>
              <a:t> </a:t>
            </a:r>
            <a:r>
              <a:rPr lang="it-IT" b="1" dirty="0" err="1" smtClean="0">
                <a:sym typeface="Wingdings" pitchFamily="2" charset="2"/>
              </a:rPr>
              <a:t>without</a:t>
            </a:r>
            <a:r>
              <a:rPr lang="it-IT" b="1" dirty="0" smtClean="0">
                <a:sym typeface="Wingdings" pitchFamily="2" charset="2"/>
              </a:rPr>
              <a:t> </a:t>
            </a:r>
            <a:r>
              <a:rPr lang="it-IT" b="1" dirty="0" err="1" smtClean="0">
                <a:sym typeface="Wingdings" pitchFamily="2" charset="2"/>
              </a:rPr>
              <a:t>protection</a:t>
            </a:r>
            <a:r>
              <a:rPr lang="it-IT" b="1" dirty="0" smtClean="0">
                <a:sym typeface="Wingdings" pitchFamily="2" charset="2"/>
              </a:rPr>
              <a:t>:</a:t>
            </a:r>
          </a:p>
          <a:p>
            <a:r>
              <a:rPr lang="it-IT" dirty="0" smtClean="0">
                <a:sym typeface="Wingdings" pitchFamily="2" charset="2"/>
              </a:rPr>
              <a:t>- </a:t>
            </a:r>
            <a:r>
              <a:rPr lang="it-IT" sz="2800" dirty="0" err="1" smtClean="0">
                <a:sym typeface="Wingdings" pitchFamily="2" charset="2"/>
              </a:rPr>
              <a:t>Intersticial</a:t>
            </a:r>
            <a:r>
              <a:rPr lang="it-IT" sz="2800" dirty="0" smtClean="0">
                <a:sym typeface="Wingdings" pitchFamily="2" charset="2"/>
              </a:rPr>
              <a:t> </a:t>
            </a:r>
            <a:r>
              <a:rPr lang="it-IT" sz="2800" dirty="0" err="1" smtClean="0">
                <a:sym typeface="Wingdings" pitchFamily="2" charset="2"/>
              </a:rPr>
              <a:t>pneumony</a:t>
            </a:r>
            <a:endParaRPr lang="it-IT" dirty="0" smtClean="0">
              <a:sym typeface="Wingdings" pitchFamily="2" charset="2"/>
            </a:endParaRPr>
          </a:p>
          <a:p>
            <a:pPr>
              <a:buFontTx/>
              <a:buChar char="-"/>
            </a:pPr>
            <a:r>
              <a:rPr lang="it-IT" dirty="0" err="1" smtClean="0">
                <a:sym typeface="Wingdings" pitchFamily="2" charset="2"/>
              </a:rPr>
              <a:t>Secondary</a:t>
            </a:r>
            <a:r>
              <a:rPr lang="it-IT" dirty="0" smtClean="0">
                <a:sym typeface="Wingdings" pitchFamily="2" charset="2"/>
              </a:rPr>
              <a:t> </a:t>
            </a:r>
            <a:r>
              <a:rPr lang="it-IT" dirty="0" err="1" smtClean="0">
                <a:sym typeface="Wingdings" pitchFamily="2" charset="2"/>
              </a:rPr>
              <a:t>pathogen</a:t>
            </a:r>
            <a:r>
              <a:rPr lang="it-IT" dirty="0" smtClean="0">
                <a:sym typeface="Wingdings" pitchFamily="2" charset="2"/>
              </a:rPr>
              <a:t>: </a:t>
            </a:r>
            <a:r>
              <a:rPr lang="it-IT" dirty="0" err="1" smtClean="0">
                <a:sym typeface="Wingdings" pitchFamily="2" charset="2"/>
              </a:rPr>
              <a:t>Pasterurellas</a:t>
            </a:r>
            <a:r>
              <a:rPr lang="it-IT" dirty="0" smtClean="0">
                <a:sym typeface="Wingdings" pitchFamily="2" charset="2"/>
              </a:rPr>
              <a:t>, </a:t>
            </a:r>
            <a:r>
              <a:rPr lang="it-IT" dirty="0" err="1" smtClean="0">
                <a:sym typeface="Wingdings" pitchFamily="2" charset="2"/>
              </a:rPr>
              <a:t>Streptococcus</a:t>
            </a:r>
            <a:r>
              <a:rPr lang="it-IT" dirty="0" smtClean="0">
                <a:sym typeface="Wingdings" pitchFamily="2" charset="2"/>
              </a:rPr>
              <a:t>, </a:t>
            </a:r>
            <a:r>
              <a:rPr lang="it-IT" dirty="0" err="1" smtClean="0">
                <a:sym typeface="Wingdings" pitchFamily="2" charset="2"/>
              </a:rPr>
              <a:t>Staphylococcus</a:t>
            </a:r>
            <a:endParaRPr lang="it-IT" dirty="0" smtClean="0">
              <a:sym typeface="Wingdings" pitchFamily="2" charset="2"/>
            </a:endParaRPr>
          </a:p>
          <a:p>
            <a:pPr lvl="1"/>
            <a:endParaRPr lang="it-IT" dirty="0" smtClean="0">
              <a:sym typeface="Wingdings" pitchFamily="2" charset="2"/>
            </a:endParaRPr>
          </a:p>
          <a:p>
            <a:pPr lvl="1"/>
            <a:r>
              <a:rPr lang="it-IT" dirty="0" smtClean="0">
                <a:sym typeface="Wingdings" pitchFamily="2" charset="2"/>
              </a:rPr>
              <a:t>Low </a:t>
            </a:r>
            <a:r>
              <a:rPr lang="it-IT" dirty="0" err="1" smtClean="0">
                <a:sym typeface="Wingdings" pitchFamily="2" charset="2"/>
              </a:rPr>
              <a:t>airways</a:t>
            </a:r>
            <a:r>
              <a:rPr lang="it-IT" dirty="0" smtClean="0">
                <a:sym typeface="Wingdings" pitchFamily="2" charset="2"/>
              </a:rPr>
              <a:t>  </a:t>
            </a:r>
            <a:r>
              <a:rPr lang="it-IT" dirty="0" err="1" smtClean="0">
                <a:sym typeface="Wingdings" pitchFamily="2" charset="2"/>
              </a:rPr>
              <a:t>damaged</a:t>
            </a:r>
            <a:r>
              <a:rPr lang="it-IT" dirty="0" smtClean="0">
                <a:sym typeface="Wingdings" pitchFamily="2" charset="2"/>
              </a:rPr>
              <a:t>  </a:t>
            </a:r>
          </a:p>
        </p:txBody>
      </p:sp>
      <p:sp>
        <p:nvSpPr>
          <p:cNvPr id="10" name="CasellaDiTesto 9"/>
          <p:cNvSpPr txBox="1"/>
          <p:nvPr/>
        </p:nvSpPr>
        <p:spPr>
          <a:xfrm>
            <a:off x="2571736" y="4500570"/>
            <a:ext cx="2071702"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err="1" smtClean="0"/>
              <a:t>bronchopneumonia</a:t>
            </a:r>
            <a:endParaRPr lang="it-IT" dirty="0"/>
          </a:p>
        </p:txBody>
      </p:sp>
      <p:sp>
        <p:nvSpPr>
          <p:cNvPr id="11" name="CasellaDiTesto 10"/>
          <p:cNvSpPr txBox="1"/>
          <p:nvPr/>
        </p:nvSpPr>
        <p:spPr>
          <a:xfrm>
            <a:off x="5214942" y="4000504"/>
            <a:ext cx="3929058" cy="1754326"/>
          </a:xfrm>
          <a:prstGeom prst="rect">
            <a:avLst/>
          </a:prstGeom>
          <a:noFill/>
        </p:spPr>
        <p:txBody>
          <a:bodyPr wrap="square" rtlCol="0">
            <a:spAutoFit/>
          </a:bodyPr>
          <a:lstStyle/>
          <a:p>
            <a:pPr>
              <a:buFontTx/>
              <a:buChar char="-"/>
            </a:pPr>
            <a:r>
              <a:rPr lang="it-IT" dirty="0" err="1" smtClean="0"/>
              <a:t>Fibrinous</a:t>
            </a:r>
            <a:r>
              <a:rPr lang="it-IT" dirty="0" smtClean="0"/>
              <a:t>.</a:t>
            </a:r>
            <a:br>
              <a:rPr lang="it-IT" dirty="0" smtClean="0"/>
            </a:br>
            <a:r>
              <a:rPr lang="it-IT" dirty="0" smtClean="0"/>
              <a:t>- Suppurative: </a:t>
            </a:r>
            <a:r>
              <a:rPr lang="it-IT" dirty="0" err="1" smtClean="0"/>
              <a:t>Streptococcus</a:t>
            </a:r>
            <a:r>
              <a:rPr lang="it-IT" dirty="0" smtClean="0"/>
              <a:t>.</a:t>
            </a:r>
            <a:br>
              <a:rPr lang="it-IT" dirty="0" smtClean="0"/>
            </a:br>
            <a:r>
              <a:rPr lang="it-IT" dirty="0" smtClean="0"/>
              <a:t>- </a:t>
            </a:r>
            <a:r>
              <a:rPr lang="it-IT" dirty="0" err="1" smtClean="0"/>
              <a:t>Hemorrhagic</a:t>
            </a:r>
            <a:r>
              <a:rPr lang="it-IT" dirty="0" smtClean="0"/>
              <a:t>: </a:t>
            </a:r>
            <a:r>
              <a:rPr lang="it-IT" dirty="0" err="1" smtClean="0"/>
              <a:t>Actinobacillus</a:t>
            </a:r>
            <a:r>
              <a:rPr lang="it-IT" dirty="0" smtClean="0"/>
              <a:t> </a:t>
            </a:r>
            <a:r>
              <a:rPr lang="it-IT" dirty="0" err="1" smtClean="0"/>
              <a:t>pleuroneumonie</a:t>
            </a:r>
            <a:r>
              <a:rPr lang="it-IT" dirty="0" smtClean="0"/>
              <a:t> </a:t>
            </a:r>
            <a:r>
              <a:rPr lang="it-IT" dirty="0" err="1" smtClean="0"/>
              <a:t>that</a:t>
            </a:r>
            <a:r>
              <a:rPr lang="it-IT" dirty="0" smtClean="0"/>
              <a:t> </a:t>
            </a:r>
            <a:r>
              <a:rPr lang="it-IT" dirty="0" err="1" smtClean="0"/>
              <a:t>produces</a:t>
            </a:r>
            <a:r>
              <a:rPr lang="it-IT" dirty="0" smtClean="0"/>
              <a:t> </a:t>
            </a:r>
            <a:r>
              <a:rPr lang="it-IT" dirty="0" err="1" smtClean="0"/>
              <a:t>hemolytic</a:t>
            </a:r>
            <a:r>
              <a:rPr lang="it-IT" dirty="0" smtClean="0"/>
              <a:t> </a:t>
            </a:r>
            <a:r>
              <a:rPr lang="it-IT" dirty="0" err="1" smtClean="0"/>
              <a:t>toxins</a:t>
            </a:r>
            <a:r>
              <a:rPr lang="it-IT" dirty="0" smtClean="0"/>
              <a:t>.</a:t>
            </a:r>
            <a:br>
              <a:rPr lang="it-IT" dirty="0" smtClean="0"/>
            </a:br>
            <a:r>
              <a:rPr lang="it-IT" dirty="0" smtClean="0"/>
              <a:t>- </a:t>
            </a:r>
            <a:r>
              <a:rPr lang="it-IT" dirty="0" err="1" smtClean="0"/>
              <a:t>Polyserositis</a:t>
            </a:r>
            <a:r>
              <a:rPr lang="it-IT" dirty="0" smtClean="0"/>
              <a:t>: </a:t>
            </a:r>
            <a:r>
              <a:rPr lang="it-IT" dirty="0" err="1" smtClean="0"/>
              <a:t>Haemophilus</a:t>
            </a:r>
            <a:r>
              <a:rPr lang="it-IT" dirty="0" smtClean="0"/>
              <a:t> </a:t>
            </a:r>
            <a:r>
              <a:rPr lang="it-IT" dirty="0" err="1" smtClean="0"/>
              <a:t>parasuis</a:t>
            </a:r>
            <a:r>
              <a:rPr lang="it-IT" dirty="0" smtClean="0"/>
              <a:t>.</a:t>
            </a:r>
            <a:endParaRPr lang="it-IT" dirty="0"/>
          </a:p>
        </p:txBody>
      </p:sp>
      <p:sp>
        <p:nvSpPr>
          <p:cNvPr id="12" name="Parentesi graffa aperta 11"/>
          <p:cNvSpPr/>
          <p:nvPr/>
        </p:nvSpPr>
        <p:spPr>
          <a:xfrm>
            <a:off x="4929190" y="4000504"/>
            <a:ext cx="142876" cy="1928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415</TotalTime>
  <Words>1608</Words>
  <Application>Microsoft Office PowerPoint</Application>
  <PresentationFormat>Pokaz na ekranie (4:3)</PresentationFormat>
  <Paragraphs>319</Paragraphs>
  <Slides>19</Slides>
  <Notes>7</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Solstizio</vt:lpstr>
      <vt:lpstr>Porcine  Reproductive &amp; Respiratory Syndrome (PRRS)</vt:lpstr>
      <vt:lpstr>Etiology</vt:lpstr>
      <vt:lpstr>Etiology</vt:lpstr>
      <vt:lpstr>Variability of the virus </vt:lpstr>
      <vt:lpstr>Epidemiology</vt:lpstr>
      <vt:lpstr>Pathogeny</vt:lpstr>
      <vt:lpstr>Reproductive Pathogeny</vt:lpstr>
      <vt:lpstr>Reproductive Pathogeny</vt:lpstr>
      <vt:lpstr>Respiratory Pathogeny</vt:lpstr>
      <vt:lpstr>Injures</vt:lpstr>
      <vt:lpstr>Microscopic Injures</vt:lpstr>
      <vt:lpstr>Diagnosis </vt:lpstr>
      <vt:lpstr>1. Clinical diagnosis</vt:lpstr>
      <vt:lpstr>Diagnosis </vt:lpstr>
      <vt:lpstr>4. Anatomophatologic diagnosis</vt:lpstr>
      <vt:lpstr>4. Anatomophatologic diagnosis</vt:lpstr>
      <vt:lpstr>Diagnosis- Laboratory tests </vt:lpstr>
      <vt:lpstr>Prevention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DIG-13</cp:lastModifiedBy>
  <cp:revision>90</cp:revision>
  <dcterms:created xsi:type="dcterms:W3CDTF">2017-12-10T18:31:26Z</dcterms:created>
  <dcterms:modified xsi:type="dcterms:W3CDTF">2021-05-17T09:08:00Z</dcterms:modified>
</cp:coreProperties>
</file>