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74" r:id="rId4"/>
    <p:sldId id="258" r:id="rId5"/>
    <p:sldId id="272" r:id="rId6"/>
    <p:sldId id="275" r:id="rId7"/>
    <p:sldId id="271" r:id="rId8"/>
    <p:sldId id="273" r:id="rId9"/>
    <p:sldId id="262" r:id="rId10"/>
    <p:sldId id="263" r:id="rId11"/>
    <p:sldId id="264" r:id="rId12"/>
    <p:sldId id="265" r:id="rId13"/>
    <p:sldId id="266" r:id="rId14"/>
    <p:sldId id="267" r:id="rId15"/>
    <p:sldId id="259" r:id="rId16"/>
    <p:sldId id="260" r:id="rId17"/>
    <p:sldId id="261"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0"/>
  </p:normalViewPr>
  <p:slideViewPr>
    <p:cSldViewPr snapToGrid="0" snapToObjects="1">
      <p:cViewPr varScale="1">
        <p:scale>
          <a:sx n="117" d="100"/>
          <a:sy n="117" d="100"/>
        </p:scale>
        <p:origin x="-31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 Id="rId1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FAD6CB1-620B-409F-AAFA-6C84059789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3B4461-67CE-4FE8-9303-12F98B5A683F}">
      <dgm:prSet/>
      <dgm:spPr/>
      <dgm:t>
        <a:bodyPr/>
        <a:lstStyle/>
        <a:p>
          <a:r>
            <a:rPr lang="en-US"/>
            <a:t>Improve hygiene by ensuring proper cleaning and disinfection (disease is dose dependent).</a:t>
          </a:r>
        </a:p>
      </dgm:t>
    </dgm:pt>
    <dgm:pt modelId="{4E5E4612-BB21-49C6-B3DE-0D15DAA154F8}" type="parTrans" cxnId="{3EB735F0-8C98-4C1D-BFE7-E0D03900DB7C}">
      <dgm:prSet/>
      <dgm:spPr/>
      <dgm:t>
        <a:bodyPr/>
        <a:lstStyle/>
        <a:p>
          <a:endParaRPr lang="en-US"/>
        </a:p>
      </dgm:t>
    </dgm:pt>
    <dgm:pt modelId="{43E11FD1-09C3-4611-BEDC-D36196BBC419}" type="sibTrans" cxnId="{3EB735F0-8C98-4C1D-BFE7-E0D03900DB7C}">
      <dgm:prSet/>
      <dgm:spPr/>
      <dgm:t>
        <a:bodyPr/>
        <a:lstStyle/>
        <a:p>
          <a:endParaRPr lang="en-US"/>
        </a:p>
      </dgm:t>
    </dgm:pt>
    <dgm:pt modelId="{402C7913-BB1C-4CDC-86B9-9E23DD8F7E1F}">
      <dgm:prSet/>
      <dgm:spPr/>
      <dgm:t>
        <a:bodyPr/>
        <a:lstStyle/>
        <a:p>
          <a:r>
            <a:rPr lang="en-US"/>
            <a:t>All-in-all-out pig flow.</a:t>
          </a:r>
        </a:p>
      </dgm:t>
    </dgm:pt>
    <dgm:pt modelId="{03ED9105-C1C1-4503-9623-1830F9E436FC}" type="parTrans" cxnId="{D2C1345F-CD6D-4F41-A549-686A6E96EDD7}">
      <dgm:prSet/>
      <dgm:spPr/>
      <dgm:t>
        <a:bodyPr/>
        <a:lstStyle/>
        <a:p>
          <a:endParaRPr lang="en-US"/>
        </a:p>
      </dgm:t>
    </dgm:pt>
    <dgm:pt modelId="{D3BCD660-FCB6-4331-B3B2-A400473CD7AE}" type="sibTrans" cxnId="{D2C1345F-CD6D-4F41-A549-686A6E96EDD7}">
      <dgm:prSet/>
      <dgm:spPr/>
      <dgm:t>
        <a:bodyPr/>
        <a:lstStyle/>
        <a:p>
          <a:endParaRPr lang="en-US"/>
        </a:p>
      </dgm:t>
    </dgm:pt>
    <dgm:pt modelId="{A90450CE-5E61-4517-A83B-2A6CB35F05B3}">
      <dgm:prSet/>
      <dgm:spPr/>
      <dgm:t>
        <a:bodyPr/>
        <a:lstStyle/>
        <a:p>
          <a:r>
            <a:rPr lang="en-US"/>
            <a:t>Purchase animals (including breeding stock replacements) from known negative sources.</a:t>
          </a:r>
        </a:p>
      </dgm:t>
    </dgm:pt>
    <dgm:pt modelId="{F5471449-BD09-47F3-8FC9-2D7F9552B6E5}" type="parTrans" cxnId="{CFF364B6-2897-4157-9329-053DDEEB783C}">
      <dgm:prSet/>
      <dgm:spPr/>
      <dgm:t>
        <a:bodyPr/>
        <a:lstStyle/>
        <a:p>
          <a:endParaRPr lang="en-US"/>
        </a:p>
      </dgm:t>
    </dgm:pt>
    <dgm:pt modelId="{B7BE62F6-6274-4687-8309-8084EFA9D186}" type="sibTrans" cxnId="{CFF364B6-2897-4157-9329-053DDEEB783C}">
      <dgm:prSet/>
      <dgm:spPr/>
      <dgm:t>
        <a:bodyPr/>
        <a:lstStyle/>
        <a:p>
          <a:endParaRPr lang="en-US"/>
        </a:p>
      </dgm:t>
    </dgm:pt>
    <dgm:pt modelId="{DA85DCE0-6B85-4F86-BE77-EB817527585A}">
      <dgm:prSet/>
      <dgm:spPr/>
      <dgm:t>
        <a:bodyPr/>
        <a:lstStyle/>
        <a:p>
          <a:r>
            <a:rPr lang="en-US"/>
            <a:t>Vaccines can be very effective (do have some cross protection between </a:t>
          </a:r>
          <a:r>
            <a:rPr lang="en-US" i="1"/>
            <a:t>S. Choleraesuis</a:t>
          </a:r>
          <a:r>
            <a:rPr lang="en-US"/>
            <a:t> and </a:t>
          </a:r>
          <a:r>
            <a:rPr lang="en-US" i="1"/>
            <a:t>Typhimurium</a:t>
          </a:r>
          <a:r>
            <a:rPr lang="en-US"/>
            <a:t>).</a:t>
          </a:r>
        </a:p>
      </dgm:t>
    </dgm:pt>
    <dgm:pt modelId="{31059F5B-2B6D-487A-A7B9-B5AFDDEB52B7}" type="parTrans" cxnId="{63FB1857-DC47-4441-B3E6-E21D6EC6244E}">
      <dgm:prSet/>
      <dgm:spPr/>
      <dgm:t>
        <a:bodyPr/>
        <a:lstStyle/>
        <a:p>
          <a:endParaRPr lang="en-US"/>
        </a:p>
      </dgm:t>
    </dgm:pt>
    <dgm:pt modelId="{385B1F66-11C0-4FEE-811E-8C7A5EB4556F}" type="sibTrans" cxnId="{63FB1857-DC47-4441-B3E6-E21D6EC6244E}">
      <dgm:prSet/>
      <dgm:spPr/>
      <dgm:t>
        <a:bodyPr/>
        <a:lstStyle/>
        <a:p>
          <a:endParaRPr lang="en-US"/>
        </a:p>
      </dgm:t>
    </dgm:pt>
    <dgm:pt modelId="{879FB0E2-FD69-4182-BFA6-67F0D63F9085}">
      <dgm:prSet/>
      <dgm:spPr/>
      <dgm:t>
        <a:bodyPr/>
        <a:lstStyle/>
        <a:p>
          <a:r>
            <a:rPr lang="en-US"/>
            <a:t>Antibiotics can control disease but will not eliminate the pathogen.</a:t>
          </a:r>
        </a:p>
      </dgm:t>
    </dgm:pt>
    <dgm:pt modelId="{D82F8853-ED7E-45C4-8DD8-E0E25F7D6351}" type="parTrans" cxnId="{D839C78F-0389-4F2B-8596-EB86C6542013}">
      <dgm:prSet/>
      <dgm:spPr/>
      <dgm:t>
        <a:bodyPr/>
        <a:lstStyle/>
        <a:p>
          <a:endParaRPr lang="en-US"/>
        </a:p>
      </dgm:t>
    </dgm:pt>
    <dgm:pt modelId="{365A4ABA-1DAF-49F0-B5B0-968240198F62}" type="sibTrans" cxnId="{D839C78F-0389-4F2B-8596-EB86C6542013}">
      <dgm:prSet/>
      <dgm:spPr/>
      <dgm:t>
        <a:bodyPr/>
        <a:lstStyle/>
        <a:p>
          <a:endParaRPr lang="en-US"/>
        </a:p>
      </dgm:t>
    </dgm:pt>
    <dgm:pt modelId="{053EC8F0-7CED-4FA3-9064-5E93FFEB00E7}">
      <dgm:prSet/>
      <dgm:spPr/>
      <dgm:t>
        <a:bodyPr/>
        <a:lstStyle/>
        <a:p>
          <a:r>
            <a:rPr lang="en-US"/>
            <a:t>Do not use animal fat in diets.</a:t>
          </a:r>
        </a:p>
      </dgm:t>
    </dgm:pt>
    <dgm:pt modelId="{7F1DA26B-65D3-4F91-BB8D-FC9ADA60376E}" type="parTrans" cxnId="{F54F93CC-A43C-4232-9B88-55233CDBF03C}">
      <dgm:prSet/>
      <dgm:spPr/>
      <dgm:t>
        <a:bodyPr/>
        <a:lstStyle/>
        <a:p>
          <a:endParaRPr lang="en-US"/>
        </a:p>
      </dgm:t>
    </dgm:pt>
    <dgm:pt modelId="{472763EA-A8FC-4B19-B48B-E21208108517}" type="sibTrans" cxnId="{F54F93CC-A43C-4232-9B88-55233CDBF03C}">
      <dgm:prSet/>
      <dgm:spPr/>
      <dgm:t>
        <a:bodyPr/>
        <a:lstStyle/>
        <a:p>
          <a:endParaRPr lang="en-US"/>
        </a:p>
      </dgm:t>
    </dgm:pt>
    <dgm:pt modelId="{6E340A95-DBA0-41EB-A4E2-6E6E6DEDB00D}">
      <dgm:prSet/>
      <dgm:spPr/>
      <dgm:t>
        <a:bodyPr/>
        <a:lstStyle/>
        <a:p>
          <a:r>
            <a:rPr lang="en-US"/>
            <a:t>Control rodents.</a:t>
          </a:r>
        </a:p>
      </dgm:t>
    </dgm:pt>
    <dgm:pt modelId="{5089F10D-1C43-4C6A-8E97-ECB507C30F3E}" type="parTrans" cxnId="{6F720621-5524-44BA-B0C3-97DAED475EA7}">
      <dgm:prSet/>
      <dgm:spPr/>
      <dgm:t>
        <a:bodyPr/>
        <a:lstStyle/>
        <a:p>
          <a:endParaRPr lang="en-US"/>
        </a:p>
      </dgm:t>
    </dgm:pt>
    <dgm:pt modelId="{5632DBAC-B46B-4899-86D5-BA79930D91C1}" type="sibTrans" cxnId="{6F720621-5524-44BA-B0C3-97DAED475EA7}">
      <dgm:prSet/>
      <dgm:spPr/>
      <dgm:t>
        <a:bodyPr/>
        <a:lstStyle/>
        <a:p>
          <a:endParaRPr lang="en-US"/>
        </a:p>
      </dgm:t>
    </dgm:pt>
    <dgm:pt modelId="{37D4619D-B00C-485F-920D-22C566A8AA54}" type="pres">
      <dgm:prSet presAssocID="{AFAD6CB1-620B-409F-AAFA-6C8405978902}" presName="root" presStyleCnt="0">
        <dgm:presLayoutVars>
          <dgm:dir/>
          <dgm:resizeHandles val="exact"/>
        </dgm:presLayoutVars>
      </dgm:prSet>
      <dgm:spPr/>
      <dgm:t>
        <a:bodyPr/>
        <a:lstStyle/>
        <a:p>
          <a:endParaRPr lang="pl-PL"/>
        </a:p>
      </dgm:t>
    </dgm:pt>
    <dgm:pt modelId="{B8ABF222-F8BC-43B5-BA9E-DB1EC28284A8}" type="pres">
      <dgm:prSet presAssocID="{983B4461-67CE-4FE8-9303-12F98B5A683F}" presName="compNode" presStyleCnt="0"/>
      <dgm:spPr/>
    </dgm:pt>
    <dgm:pt modelId="{25A850CF-686B-4317-B345-17C5E4B0BE05}" type="pres">
      <dgm:prSet presAssocID="{983B4461-67CE-4FE8-9303-12F98B5A683F}" presName="bgRect" presStyleLbl="bgShp" presStyleIdx="0" presStyleCnt="7"/>
      <dgm:spPr/>
    </dgm:pt>
    <dgm:pt modelId="{B3FB7594-92D6-43FD-949A-5DB0BC58C736}" type="pres">
      <dgm:prSet presAssocID="{983B4461-67CE-4FE8-9303-12F98B5A683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op and bucket"/>
        </a:ext>
      </dgm:extLst>
    </dgm:pt>
    <dgm:pt modelId="{CD170175-3981-4684-B455-35731C769AB4}" type="pres">
      <dgm:prSet presAssocID="{983B4461-67CE-4FE8-9303-12F98B5A683F}" presName="spaceRect" presStyleCnt="0"/>
      <dgm:spPr/>
    </dgm:pt>
    <dgm:pt modelId="{B74FBAF2-2958-4284-98CC-EF18974FAA30}" type="pres">
      <dgm:prSet presAssocID="{983B4461-67CE-4FE8-9303-12F98B5A683F}" presName="parTx" presStyleLbl="revTx" presStyleIdx="0" presStyleCnt="7">
        <dgm:presLayoutVars>
          <dgm:chMax val="0"/>
          <dgm:chPref val="0"/>
        </dgm:presLayoutVars>
      </dgm:prSet>
      <dgm:spPr/>
      <dgm:t>
        <a:bodyPr/>
        <a:lstStyle/>
        <a:p>
          <a:endParaRPr lang="pl-PL"/>
        </a:p>
      </dgm:t>
    </dgm:pt>
    <dgm:pt modelId="{BE2AD133-61E3-4D09-809E-EABAF91E65D0}" type="pres">
      <dgm:prSet presAssocID="{43E11FD1-09C3-4611-BEDC-D36196BBC419}" presName="sibTrans" presStyleCnt="0"/>
      <dgm:spPr/>
    </dgm:pt>
    <dgm:pt modelId="{D178F833-F0D0-451C-9FE6-CA306F4EB617}" type="pres">
      <dgm:prSet presAssocID="{402C7913-BB1C-4CDC-86B9-9E23DD8F7E1F}" presName="compNode" presStyleCnt="0"/>
      <dgm:spPr/>
    </dgm:pt>
    <dgm:pt modelId="{F364077D-8B32-4EEF-AF04-2DF555760840}" type="pres">
      <dgm:prSet presAssocID="{402C7913-BB1C-4CDC-86B9-9E23DD8F7E1F}" presName="bgRect" presStyleLbl="bgShp" presStyleIdx="1" presStyleCnt="7"/>
      <dgm:spPr/>
    </dgm:pt>
    <dgm:pt modelId="{54B4FB10-140C-4AB1-AA07-181DBEA4BBAC}" type="pres">
      <dgm:prSet presAssocID="{402C7913-BB1C-4CDC-86B9-9E23DD8F7E1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ig"/>
        </a:ext>
      </dgm:extLst>
    </dgm:pt>
    <dgm:pt modelId="{A5EFA543-C8A5-4854-AC0D-881A2DA03CC5}" type="pres">
      <dgm:prSet presAssocID="{402C7913-BB1C-4CDC-86B9-9E23DD8F7E1F}" presName="spaceRect" presStyleCnt="0"/>
      <dgm:spPr/>
    </dgm:pt>
    <dgm:pt modelId="{072E385B-457C-4EF3-9F7B-F57C52735354}" type="pres">
      <dgm:prSet presAssocID="{402C7913-BB1C-4CDC-86B9-9E23DD8F7E1F}" presName="parTx" presStyleLbl="revTx" presStyleIdx="1" presStyleCnt="7">
        <dgm:presLayoutVars>
          <dgm:chMax val="0"/>
          <dgm:chPref val="0"/>
        </dgm:presLayoutVars>
      </dgm:prSet>
      <dgm:spPr/>
      <dgm:t>
        <a:bodyPr/>
        <a:lstStyle/>
        <a:p>
          <a:endParaRPr lang="pl-PL"/>
        </a:p>
      </dgm:t>
    </dgm:pt>
    <dgm:pt modelId="{E29DB07C-C97F-4D73-A988-BDAA23F5FCDF}" type="pres">
      <dgm:prSet presAssocID="{D3BCD660-FCB6-4331-B3B2-A400473CD7AE}" presName="sibTrans" presStyleCnt="0"/>
      <dgm:spPr/>
    </dgm:pt>
    <dgm:pt modelId="{0F7C7B5D-F3AD-4BA6-B701-B9E80478603E}" type="pres">
      <dgm:prSet presAssocID="{A90450CE-5E61-4517-A83B-2A6CB35F05B3}" presName="compNode" presStyleCnt="0"/>
      <dgm:spPr/>
    </dgm:pt>
    <dgm:pt modelId="{51FF5618-EC1F-4D34-A081-B1E78FD45991}" type="pres">
      <dgm:prSet presAssocID="{A90450CE-5E61-4517-A83B-2A6CB35F05B3}" presName="bgRect" presStyleLbl="bgShp" presStyleIdx="2" presStyleCnt="7"/>
      <dgm:spPr/>
    </dgm:pt>
    <dgm:pt modelId="{CBAD9888-F778-4BB3-8666-3B4D9A9FA31D}" type="pres">
      <dgm:prSet presAssocID="{A90450CE-5E61-4517-A83B-2A6CB35F05B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ow"/>
        </a:ext>
      </dgm:extLst>
    </dgm:pt>
    <dgm:pt modelId="{3772CB64-38B8-431C-BCAD-EE27DEDAA608}" type="pres">
      <dgm:prSet presAssocID="{A90450CE-5E61-4517-A83B-2A6CB35F05B3}" presName="spaceRect" presStyleCnt="0"/>
      <dgm:spPr/>
    </dgm:pt>
    <dgm:pt modelId="{482E9FF2-78D2-48A0-A82F-C79EB96EC898}" type="pres">
      <dgm:prSet presAssocID="{A90450CE-5E61-4517-A83B-2A6CB35F05B3}" presName="parTx" presStyleLbl="revTx" presStyleIdx="2" presStyleCnt="7">
        <dgm:presLayoutVars>
          <dgm:chMax val="0"/>
          <dgm:chPref val="0"/>
        </dgm:presLayoutVars>
      </dgm:prSet>
      <dgm:spPr/>
      <dgm:t>
        <a:bodyPr/>
        <a:lstStyle/>
        <a:p>
          <a:endParaRPr lang="pl-PL"/>
        </a:p>
      </dgm:t>
    </dgm:pt>
    <dgm:pt modelId="{4AC69F93-3B2C-4FF7-AD11-FE99E296F354}" type="pres">
      <dgm:prSet presAssocID="{B7BE62F6-6274-4687-8309-8084EFA9D186}" presName="sibTrans" presStyleCnt="0"/>
      <dgm:spPr/>
    </dgm:pt>
    <dgm:pt modelId="{2069FE36-0A2C-409E-A249-66CC1AB764CB}" type="pres">
      <dgm:prSet presAssocID="{DA85DCE0-6B85-4F86-BE77-EB817527585A}" presName="compNode" presStyleCnt="0"/>
      <dgm:spPr/>
    </dgm:pt>
    <dgm:pt modelId="{C310786A-3C5F-4CEA-A0B7-1940C649E67E}" type="pres">
      <dgm:prSet presAssocID="{DA85DCE0-6B85-4F86-BE77-EB817527585A}" presName="bgRect" presStyleLbl="bgShp" presStyleIdx="3" presStyleCnt="7"/>
      <dgm:spPr/>
    </dgm:pt>
    <dgm:pt modelId="{1D685965-CBC4-4EBF-AAE4-AE48EE411BAA}" type="pres">
      <dgm:prSet presAssocID="{DA85DCE0-6B85-4F86-BE77-EB817527585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keleton"/>
        </a:ext>
      </dgm:extLst>
    </dgm:pt>
    <dgm:pt modelId="{7A87F455-E1AF-4535-8038-79E695F2A37B}" type="pres">
      <dgm:prSet presAssocID="{DA85DCE0-6B85-4F86-BE77-EB817527585A}" presName="spaceRect" presStyleCnt="0"/>
      <dgm:spPr/>
    </dgm:pt>
    <dgm:pt modelId="{9D6E59FB-BF66-449A-A01F-A1A2CF0EDD10}" type="pres">
      <dgm:prSet presAssocID="{DA85DCE0-6B85-4F86-BE77-EB817527585A}" presName="parTx" presStyleLbl="revTx" presStyleIdx="3" presStyleCnt="7">
        <dgm:presLayoutVars>
          <dgm:chMax val="0"/>
          <dgm:chPref val="0"/>
        </dgm:presLayoutVars>
      </dgm:prSet>
      <dgm:spPr/>
      <dgm:t>
        <a:bodyPr/>
        <a:lstStyle/>
        <a:p>
          <a:endParaRPr lang="pl-PL"/>
        </a:p>
      </dgm:t>
    </dgm:pt>
    <dgm:pt modelId="{BEDE2260-800F-467A-A758-DA8EC49EDE15}" type="pres">
      <dgm:prSet presAssocID="{385B1F66-11C0-4FEE-811E-8C7A5EB4556F}" presName="sibTrans" presStyleCnt="0"/>
      <dgm:spPr/>
    </dgm:pt>
    <dgm:pt modelId="{195ABBC6-510A-47EA-829E-3D7655D181E6}" type="pres">
      <dgm:prSet presAssocID="{879FB0E2-FD69-4182-BFA6-67F0D63F9085}" presName="compNode" presStyleCnt="0"/>
      <dgm:spPr/>
    </dgm:pt>
    <dgm:pt modelId="{28008C02-2399-43A8-8EFE-907D81526EF9}" type="pres">
      <dgm:prSet presAssocID="{879FB0E2-FD69-4182-BFA6-67F0D63F9085}" presName="bgRect" presStyleLbl="bgShp" presStyleIdx="4" presStyleCnt="7"/>
      <dgm:spPr/>
    </dgm:pt>
    <dgm:pt modelId="{42B27D9B-CF7D-4261-8BE3-77E0CD2E908A}" type="pres">
      <dgm:prSet presAssocID="{879FB0E2-FD69-4182-BFA6-67F0D63F908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ug spray"/>
        </a:ext>
      </dgm:extLst>
    </dgm:pt>
    <dgm:pt modelId="{FEAF64D8-E6A1-4CD4-A8C2-273FB081029F}" type="pres">
      <dgm:prSet presAssocID="{879FB0E2-FD69-4182-BFA6-67F0D63F9085}" presName="spaceRect" presStyleCnt="0"/>
      <dgm:spPr/>
    </dgm:pt>
    <dgm:pt modelId="{629C323E-01AE-4321-A1C8-F9E34B7D2D2F}" type="pres">
      <dgm:prSet presAssocID="{879FB0E2-FD69-4182-BFA6-67F0D63F9085}" presName="parTx" presStyleLbl="revTx" presStyleIdx="4" presStyleCnt="7">
        <dgm:presLayoutVars>
          <dgm:chMax val="0"/>
          <dgm:chPref val="0"/>
        </dgm:presLayoutVars>
      </dgm:prSet>
      <dgm:spPr/>
      <dgm:t>
        <a:bodyPr/>
        <a:lstStyle/>
        <a:p>
          <a:endParaRPr lang="pl-PL"/>
        </a:p>
      </dgm:t>
    </dgm:pt>
    <dgm:pt modelId="{C3638F01-0546-491E-AF27-6E2C54C253FF}" type="pres">
      <dgm:prSet presAssocID="{365A4ABA-1DAF-49F0-B5B0-968240198F62}" presName="sibTrans" presStyleCnt="0"/>
      <dgm:spPr/>
    </dgm:pt>
    <dgm:pt modelId="{FB677DD8-B2F5-4335-AC3C-6F41AA360A56}" type="pres">
      <dgm:prSet presAssocID="{053EC8F0-7CED-4FA3-9064-5E93FFEB00E7}" presName="compNode" presStyleCnt="0"/>
      <dgm:spPr/>
    </dgm:pt>
    <dgm:pt modelId="{18BB7883-B131-4EEC-AD1C-8B9F6E428A2F}" type="pres">
      <dgm:prSet presAssocID="{053EC8F0-7CED-4FA3-9064-5E93FFEB00E7}" presName="bgRect" presStyleLbl="bgShp" presStyleIdx="5" presStyleCnt="7"/>
      <dgm:spPr/>
    </dgm:pt>
    <dgm:pt modelId="{A497F0BB-C6B7-46CC-A020-C5925270E3E0}" type="pres">
      <dgm:prSet presAssocID="{053EC8F0-7CED-4FA3-9064-5E93FFEB00E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Rat"/>
        </a:ext>
      </dgm:extLst>
    </dgm:pt>
    <dgm:pt modelId="{816310BA-5DFE-4B28-97A6-2159F44EB2A9}" type="pres">
      <dgm:prSet presAssocID="{053EC8F0-7CED-4FA3-9064-5E93FFEB00E7}" presName="spaceRect" presStyleCnt="0"/>
      <dgm:spPr/>
    </dgm:pt>
    <dgm:pt modelId="{ADB8A2C4-F702-4274-A511-92C43D6FF4D6}" type="pres">
      <dgm:prSet presAssocID="{053EC8F0-7CED-4FA3-9064-5E93FFEB00E7}" presName="parTx" presStyleLbl="revTx" presStyleIdx="5" presStyleCnt="7">
        <dgm:presLayoutVars>
          <dgm:chMax val="0"/>
          <dgm:chPref val="0"/>
        </dgm:presLayoutVars>
      </dgm:prSet>
      <dgm:spPr/>
      <dgm:t>
        <a:bodyPr/>
        <a:lstStyle/>
        <a:p>
          <a:endParaRPr lang="pl-PL"/>
        </a:p>
      </dgm:t>
    </dgm:pt>
    <dgm:pt modelId="{37D3A8F0-1670-43C3-A596-1ED8582EC177}" type="pres">
      <dgm:prSet presAssocID="{472763EA-A8FC-4B19-B48B-E21208108517}" presName="sibTrans" presStyleCnt="0"/>
      <dgm:spPr/>
    </dgm:pt>
    <dgm:pt modelId="{EF369F90-D24B-4835-A501-EC6B0AF1DDD1}" type="pres">
      <dgm:prSet presAssocID="{6E340A95-DBA0-41EB-A4E2-6E6E6DEDB00D}" presName="compNode" presStyleCnt="0"/>
      <dgm:spPr/>
    </dgm:pt>
    <dgm:pt modelId="{7602A01D-F97B-4B07-A3E3-E875B5F1CC10}" type="pres">
      <dgm:prSet presAssocID="{6E340A95-DBA0-41EB-A4E2-6E6E6DEDB00D}" presName="bgRect" presStyleLbl="bgShp" presStyleIdx="6" presStyleCnt="7"/>
      <dgm:spPr/>
    </dgm:pt>
    <dgm:pt modelId="{F1B4C7BE-87AF-4248-A94F-11A2780E0D53}" type="pres">
      <dgm:prSet presAssocID="{6E340A95-DBA0-41EB-A4E2-6E6E6DEDB0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Caterpillar"/>
        </a:ext>
      </dgm:extLst>
    </dgm:pt>
    <dgm:pt modelId="{F5BCE14F-C27A-4B4D-BA17-F58828CC6F3E}" type="pres">
      <dgm:prSet presAssocID="{6E340A95-DBA0-41EB-A4E2-6E6E6DEDB00D}" presName="spaceRect" presStyleCnt="0"/>
      <dgm:spPr/>
    </dgm:pt>
    <dgm:pt modelId="{6E8C9B63-A7E0-42D0-AE79-699A268C0A4D}" type="pres">
      <dgm:prSet presAssocID="{6E340A95-DBA0-41EB-A4E2-6E6E6DEDB00D}" presName="parTx" presStyleLbl="revTx" presStyleIdx="6" presStyleCnt="7">
        <dgm:presLayoutVars>
          <dgm:chMax val="0"/>
          <dgm:chPref val="0"/>
        </dgm:presLayoutVars>
      </dgm:prSet>
      <dgm:spPr/>
      <dgm:t>
        <a:bodyPr/>
        <a:lstStyle/>
        <a:p>
          <a:endParaRPr lang="pl-PL"/>
        </a:p>
      </dgm:t>
    </dgm:pt>
  </dgm:ptLst>
  <dgm:cxnLst>
    <dgm:cxn modelId="{7202ED1E-4ED7-46F1-86FB-5147EF29F53D}" type="presOf" srcId="{879FB0E2-FD69-4182-BFA6-67F0D63F9085}" destId="{629C323E-01AE-4321-A1C8-F9E34B7D2D2F}" srcOrd="0" destOrd="0" presId="urn:microsoft.com/office/officeart/2018/2/layout/IconVerticalSolidList"/>
    <dgm:cxn modelId="{BAC69912-2BF6-4EBB-9F26-D3D29E099486}" type="presOf" srcId="{DA85DCE0-6B85-4F86-BE77-EB817527585A}" destId="{9D6E59FB-BF66-449A-A01F-A1A2CF0EDD10}" srcOrd="0" destOrd="0" presId="urn:microsoft.com/office/officeart/2018/2/layout/IconVerticalSolidList"/>
    <dgm:cxn modelId="{63FB1857-DC47-4441-B3E6-E21D6EC6244E}" srcId="{AFAD6CB1-620B-409F-AAFA-6C8405978902}" destId="{DA85DCE0-6B85-4F86-BE77-EB817527585A}" srcOrd="3" destOrd="0" parTransId="{31059F5B-2B6D-487A-A7B9-B5AFDDEB52B7}" sibTransId="{385B1F66-11C0-4FEE-811E-8C7A5EB4556F}"/>
    <dgm:cxn modelId="{0AC6687B-7AC9-4BC0-B594-72E49570872B}" type="presOf" srcId="{AFAD6CB1-620B-409F-AAFA-6C8405978902}" destId="{37D4619D-B00C-485F-920D-22C566A8AA54}" srcOrd="0" destOrd="0" presId="urn:microsoft.com/office/officeart/2018/2/layout/IconVerticalSolidList"/>
    <dgm:cxn modelId="{B0DA3BB7-91AD-4544-870B-153548761F17}" type="presOf" srcId="{983B4461-67CE-4FE8-9303-12F98B5A683F}" destId="{B74FBAF2-2958-4284-98CC-EF18974FAA30}" srcOrd="0" destOrd="0" presId="urn:microsoft.com/office/officeart/2018/2/layout/IconVerticalSolidList"/>
    <dgm:cxn modelId="{52C94AD8-4D06-45A2-AF62-AB885ADDDCB4}" type="presOf" srcId="{A90450CE-5E61-4517-A83B-2A6CB35F05B3}" destId="{482E9FF2-78D2-48A0-A82F-C79EB96EC898}" srcOrd="0" destOrd="0" presId="urn:microsoft.com/office/officeart/2018/2/layout/IconVerticalSolidList"/>
    <dgm:cxn modelId="{F54F93CC-A43C-4232-9B88-55233CDBF03C}" srcId="{AFAD6CB1-620B-409F-AAFA-6C8405978902}" destId="{053EC8F0-7CED-4FA3-9064-5E93FFEB00E7}" srcOrd="5" destOrd="0" parTransId="{7F1DA26B-65D3-4F91-BB8D-FC9ADA60376E}" sibTransId="{472763EA-A8FC-4B19-B48B-E21208108517}"/>
    <dgm:cxn modelId="{D839C78F-0389-4F2B-8596-EB86C6542013}" srcId="{AFAD6CB1-620B-409F-AAFA-6C8405978902}" destId="{879FB0E2-FD69-4182-BFA6-67F0D63F9085}" srcOrd="4" destOrd="0" parTransId="{D82F8853-ED7E-45C4-8DD8-E0E25F7D6351}" sibTransId="{365A4ABA-1DAF-49F0-B5B0-968240198F62}"/>
    <dgm:cxn modelId="{CFF364B6-2897-4157-9329-053DDEEB783C}" srcId="{AFAD6CB1-620B-409F-AAFA-6C8405978902}" destId="{A90450CE-5E61-4517-A83B-2A6CB35F05B3}" srcOrd="2" destOrd="0" parTransId="{F5471449-BD09-47F3-8FC9-2D7F9552B6E5}" sibTransId="{B7BE62F6-6274-4687-8309-8084EFA9D186}"/>
    <dgm:cxn modelId="{D2C1345F-CD6D-4F41-A549-686A6E96EDD7}" srcId="{AFAD6CB1-620B-409F-AAFA-6C8405978902}" destId="{402C7913-BB1C-4CDC-86B9-9E23DD8F7E1F}" srcOrd="1" destOrd="0" parTransId="{03ED9105-C1C1-4503-9623-1830F9E436FC}" sibTransId="{D3BCD660-FCB6-4331-B3B2-A400473CD7AE}"/>
    <dgm:cxn modelId="{6F720621-5524-44BA-B0C3-97DAED475EA7}" srcId="{AFAD6CB1-620B-409F-AAFA-6C8405978902}" destId="{6E340A95-DBA0-41EB-A4E2-6E6E6DEDB00D}" srcOrd="6" destOrd="0" parTransId="{5089F10D-1C43-4C6A-8E97-ECB507C30F3E}" sibTransId="{5632DBAC-B46B-4899-86D5-BA79930D91C1}"/>
    <dgm:cxn modelId="{74370A6E-973B-4C81-93DB-38D6126A2647}" type="presOf" srcId="{053EC8F0-7CED-4FA3-9064-5E93FFEB00E7}" destId="{ADB8A2C4-F702-4274-A511-92C43D6FF4D6}" srcOrd="0" destOrd="0" presId="urn:microsoft.com/office/officeart/2018/2/layout/IconVerticalSolidList"/>
    <dgm:cxn modelId="{4A715D98-30D4-4B95-B774-4D774A432639}" type="presOf" srcId="{6E340A95-DBA0-41EB-A4E2-6E6E6DEDB00D}" destId="{6E8C9B63-A7E0-42D0-AE79-699A268C0A4D}" srcOrd="0" destOrd="0" presId="urn:microsoft.com/office/officeart/2018/2/layout/IconVerticalSolidList"/>
    <dgm:cxn modelId="{152718AA-9FEE-4619-A5FD-468EB04D56D4}" type="presOf" srcId="{402C7913-BB1C-4CDC-86B9-9E23DD8F7E1F}" destId="{072E385B-457C-4EF3-9F7B-F57C52735354}" srcOrd="0" destOrd="0" presId="urn:microsoft.com/office/officeart/2018/2/layout/IconVerticalSolidList"/>
    <dgm:cxn modelId="{3EB735F0-8C98-4C1D-BFE7-E0D03900DB7C}" srcId="{AFAD6CB1-620B-409F-AAFA-6C8405978902}" destId="{983B4461-67CE-4FE8-9303-12F98B5A683F}" srcOrd="0" destOrd="0" parTransId="{4E5E4612-BB21-49C6-B3DE-0D15DAA154F8}" sibTransId="{43E11FD1-09C3-4611-BEDC-D36196BBC419}"/>
    <dgm:cxn modelId="{11E53BC0-E4C3-457D-A323-A92D27523F22}" type="presParOf" srcId="{37D4619D-B00C-485F-920D-22C566A8AA54}" destId="{B8ABF222-F8BC-43B5-BA9E-DB1EC28284A8}" srcOrd="0" destOrd="0" presId="urn:microsoft.com/office/officeart/2018/2/layout/IconVerticalSolidList"/>
    <dgm:cxn modelId="{17119225-3AE9-4333-96CA-F805BC886B34}" type="presParOf" srcId="{B8ABF222-F8BC-43B5-BA9E-DB1EC28284A8}" destId="{25A850CF-686B-4317-B345-17C5E4B0BE05}" srcOrd="0" destOrd="0" presId="urn:microsoft.com/office/officeart/2018/2/layout/IconVerticalSolidList"/>
    <dgm:cxn modelId="{FE3AD19B-B58A-4F16-BE80-885634EB4EC3}" type="presParOf" srcId="{B8ABF222-F8BC-43B5-BA9E-DB1EC28284A8}" destId="{B3FB7594-92D6-43FD-949A-5DB0BC58C736}" srcOrd="1" destOrd="0" presId="urn:microsoft.com/office/officeart/2018/2/layout/IconVerticalSolidList"/>
    <dgm:cxn modelId="{AAA44D64-8322-4267-9941-3E8F0B715436}" type="presParOf" srcId="{B8ABF222-F8BC-43B5-BA9E-DB1EC28284A8}" destId="{CD170175-3981-4684-B455-35731C769AB4}" srcOrd="2" destOrd="0" presId="urn:microsoft.com/office/officeart/2018/2/layout/IconVerticalSolidList"/>
    <dgm:cxn modelId="{79F3144E-459C-4CAD-963A-6602C28306B4}" type="presParOf" srcId="{B8ABF222-F8BC-43B5-BA9E-DB1EC28284A8}" destId="{B74FBAF2-2958-4284-98CC-EF18974FAA30}" srcOrd="3" destOrd="0" presId="urn:microsoft.com/office/officeart/2018/2/layout/IconVerticalSolidList"/>
    <dgm:cxn modelId="{CA1AF49D-147D-4BCF-AFEC-8215633979AB}" type="presParOf" srcId="{37D4619D-B00C-485F-920D-22C566A8AA54}" destId="{BE2AD133-61E3-4D09-809E-EABAF91E65D0}" srcOrd="1" destOrd="0" presId="urn:microsoft.com/office/officeart/2018/2/layout/IconVerticalSolidList"/>
    <dgm:cxn modelId="{B167A5CC-4A51-4383-9E6C-3A3A1E88416E}" type="presParOf" srcId="{37D4619D-B00C-485F-920D-22C566A8AA54}" destId="{D178F833-F0D0-451C-9FE6-CA306F4EB617}" srcOrd="2" destOrd="0" presId="urn:microsoft.com/office/officeart/2018/2/layout/IconVerticalSolidList"/>
    <dgm:cxn modelId="{ECC74471-B646-4C91-A2EF-5592D13A1638}" type="presParOf" srcId="{D178F833-F0D0-451C-9FE6-CA306F4EB617}" destId="{F364077D-8B32-4EEF-AF04-2DF555760840}" srcOrd="0" destOrd="0" presId="urn:microsoft.com/office/officeart/2018/2/layout/IconVerticalSolidList"/>
    <dgm:cxn modelId="{2D650E3F-5444-47E6-B934-441FAF8DD191}" type="presParOf" srcId="{D178F833-F0D0-451C-9FE6-CA306F4EB617}" destId="{54B4FB10-140C-4AB1-AA07-181DBEA4BBAC}" srcOrd="1" destOrd="0" presId="urn:microsoft.com/office/officeart/2018/2/layout/IconVerticalSolidList"/>
    <dgm:cxn modelId="{FB9CED3B-8345-440C-8815-8C876F3D2EA7}" type="presParOf" srcId="{D178F833-F0D0-451C-9FE6-CA306F4EB617}" destId="{A5EFA543-C8A5-4854-AC0D-881A2DA03CC5}" srcOrd="2" destOrd="0" presId="urn:microsoft.com/office/officeart/2018/2/layout/IconVerticalSolidList"/>
    <dgm:cxn modelId="{C55DCBB3-578B-4801-90DD-AB8B7B50C205}" type="presParOf" srcId="{D178F833-F0D0-451C-9FE6-CA306F4EB617}" destId="{072E385B-457C-4EF3-9F7B-F57C52735354}" srcOrd="3" destOrd="0" presId="urn:microsoft.com/office/officeart/2018/2/layout/IconVerticalSolidList"/>
    <dgm:cxn modelId="{400F82D2-990A-41C6-A1EC-B728CF464F60}" type="presParOf" srcId="{37D4619D-B00C-485F-920D-22C566A8AA54}" destId="{E29DB07C-C97F-4D73-A988-BDAA23F5FCDF}" srcOrd="3" destOrd="0" presId="urn:microsoft.com/office/officeart/2018/2/layout/IconVerticalSolidList"/>
    <dgm:cxn modelId="{CE6A441F-C8A4-45AD-9123-6034AF400476}" type="presParOf" srcId="{37D4619D-B00C-485F-920D-22C566A8AA54}" destId="{0F7C7B5D-F3AD-4BA6-B701-B9E80478603E}" srcOrd="4" destOrd="0" presId="urn:microsoft.com/office/officeart/2018/2/layout/IconVerticalSolidList"/>
    <dgm:cxn modelId="{AAFF54F6-8BDF-48E8-A9D6-782F02D42C03}" type="presParOf" srcId="{0F7C7B5D-F3AD-4BA6-B701-B9E80478603E}" destId="{51FF5618-EC1F-4D34-A081-B1E78FD45991}" srcOrd="0" destOrd="0" presId="urn:microsoft.com/office/officeart/2018/2/layout/IconVerticalSolidList"/>
    <dgm:cxn modelId="{D077E9B5-5607-4130-8BC6-3FB636EF1A03}" type="presParOf" srcId="{0F7C7B5D-F3AD-4BA6-B701-B9E80478603E}" destId="{CBAD9888-F778-4BB3-8666-3B4D9A9FA31D}" srcOrd="1" destOrd="0" presId="urn:microsoft.com/office/officeart/2018/2/layout/IconVerticalSolidList"/>
    <dgm:cxn modelId="{E9EC425B-F308-4CD3-B4D1-2A3D9A6291F6}" type="presParOf" srcId="{0F7C7B5D-F3AD-4BA6-B701-B9E80478603E}" destId="{3772CB64-38B8-431C-BCAD-EE27DEDAA608}" srcOrd="2" destOrd="0" presId="urn:microsoft.com/office/officeart/2018/2/layout/IconVerticalSolidList"/>
    <dgm:cxn modelId="{2354C852-029D-4ACF-81DF-F4FC77161B8B}" type="presParOf" srcId="{0F7C7B5D-F3AD-4BA6-B701-B9E80478603E}" destId="{482E9FF2-78D2-48A0-A82F-C79EB96EC898}" srcOrd="3" destOrd="0" presId="urn:microsoft.com/office/officeart/2018/2/layout/IconVerticalSolidList"/>
    <dgm:cxn modelId="{722EFEBF-AA38-4BEB-ADCB-77688DAD1753}" type="presParOf" srcId="{37D4619D-B00C-485F-920D-22C566A8AA54}" destId="{4AC69F93-3B2C-4FF7-AD11-FE99E296F354}" srcOrd="5" destOrd="0" presId="urn:microsoft.com/office/officeart/2018/2/layout/IconVerticalSolidList"/>
    <dgm:cxn modelId="{C11B3D96-9EFC-424D-B186-ABEA6EE3DFF1}" type="presParOf" srcId="{37D4619D-B00C-485F-920D-22C566A8AA54}" destId="{2069FE36-0A2C-409E-A249-66CC1AB764CB}" srcOrd="6" destOrd="0" presId="urn:microsoft.com/office/officeart/2018/2/layout/IconVerticalSolidList"/>
    <dgm:cxn modelId="{39F90E48-C85B-4ACA-BF25-CBBC41BEDB19}" type="presParOf" srcId="{2069FE36-0A2C-409E-A249-66CC1AB764CB}" destId="{C310786A-3C5F-4CEA-A0B7-1940C649E67E}" srcOrd="0" destOrd="0" presId="urn:microsoft.com/office/officeart/2018/2/layout/IconVerticalSolidList"/>
    <dgm:cxn modelId="{A70EBA4A-FC8F-4BB2-82EC-47672BA026D5}" type="presParOf" srcId="{2069FE36-0A2C-409E-A249-66CC1AB764CB}" destId="{1D685965-CBC4-4EBF-AAE4-AE48EE411BAA}" srcOrd="1" destOrd="0" presId="urn:microsoft.com/office/officeart/2018/2/layout/IconVerticalSolidList"/>
    <dgm:cxn modelId="{D6EB3F90-505E-4641-9906-E90193E45FC3}" type="presParOf" srcId="{2069FE36-0A2C-409E-A249-66CC1AB764CB}" destId="{7A87F455-E1AF-4535-8038-79E695F2A37B}" srcOrd="2" destOrd="0" presId="urn:microsoft.com/office/officeart/2018/2/layout/IconVerticalSolidList"/>
    <dgm:cxn modelId="{1935B7C2-5E5A-4672-90B4-1B08A8D459CC}" type="presParOf" srcId="{2069FE36-0A2C-409E-A249-66CC1AB764CB}" destId="{9D6E59FB-BF66-449A-A01F-A1A2CF0EDD10}" srcOrd="3" destOrd="0" presId="urn:microsoft.com/office/officeart/2018/2/layout/IconVerticalSolidList"/>
    <dgm:cxn modelId="{B7331AD7-E126-45D2-AA55-C2B7ACC781C8}" type="presParOf" srcId="{37D4619D-B00C-485F-920D-22C566A8AA54}" destId="{BEDE2260-800F-467A-A758-DA8EC49EDE15}" srcOrd="7" destOrd="0" presId="urn:microsoft.com/office/officeart/2018/2/layout/IconVerticalSolidList"/>
    <dgm:cxn modelId="{7A55A553-074E-4D9B-8E95-EBC22E0760D4}" type="presParOf" srcId="{37D4619D-B00C-485F-920D-22C566A8AA54}" destId="{195ABBC6-510A-47EA-829E-3D7655D181E6}" srcOrd="8" destOrd="0" presId="urn:microsoft.com/office/officeart/2018/2/layout/IconVerticalSolidList"/>
    <dgm:cxn modelId="{451ADB2F-8D01-44B2-A425-CFEA8FA01D7D}" type="presParOf" srcId="{195ABBC6-510A-47EA-829E-3D7655D181E6}" destId="{28008C02-2399-43A8-8EFE-907D81526EF9}" srcOrd="0" destOrd="0" presId="urn:microsoft.com/office/officeart/2018/2/layout/IconVerticalSolidList"/>
    <dgm:cxn modelId="{09E9AA19-469D-4781-830C-297C35D1874D}" type="presParOf" srcId="{195ABBC6-510A-47EA-829E-3D7655D181E6}" destId="{42B27D9B-CF7D-4261-8BE3-77E0CD2E908A}" srcOrd="1" destOrd="0" presId="urn:microsoft.com/office/officeart/2018/2/layout/IconVerticalSolidList"/>
    <dgm:cxn modelId="{73F80C51-732F-4369-BFA8-D3E5CC0E3231}" type="presParOf" srcId="{195ABBC6-510A-47EA-829E-3D7655D181E6}" destId="{FEAF64D8-E6A1-4CD4-A8C2-273FB081029F}" srcOrd="2" destOrd="0" presId="urn:microsoft.com/office/officeart/2018/2/layout/IconVerticalSolidList"/>
    <dgm:cxn modelId="{0BAA900B-3BC2-4C8F-AC66-85ED90DF21E9}" type="presParOf" srcId="{195ABBC6-510A-47EA-829E-3D7655D181E6}" destId="{629C323E-01AE-4321-A1C8-F9E34B7D2D2F}" srcOrd="3" destOrd="0" presId="urn:microsoft.com/office/officeart/2018/2/layout/IconVerticalSolidList"/>
    <dgm:cxn modelId="{999A996E-EF33-417D-AAD8-7A9B46A4D371}" type="presParOf" srcId="{37D4619D-B00C-485F-920D-22C566A8AA54}" destId="{C3638F01-0546-491E-AF27-6E2C54C253FF}" srcOrd="9" destOrd="0" presId="urn:microsoft.com/office/officeart/2018/2/layout/IconVerticalSolidList"/>
    <dgm:cxn modelId="{B083DEF7-C495-4DAE-A01E-942207E7BD01}" type="presParOf" srcId="{37D4619D-B00C-485F-920D-22C566A8AA54}" destId="{FB677DD8-B2F5-4335-AC3C-6F41AA360A56}" srcOrd="10" destOrd="0" presId="urn:microsoft.com/office/officeart/2018/2/layout/IconVerticalSolidList"/>
    <dgm:cxn modelId="{BDE717AD-24E1-4BCC-BCE1-6881067CF456}" type="presParOf" srcId="{FB677DD8-B2F5-4335-AC3C-6F41AA360A56}" destId="{18BB7883-B131-4EEC-AD1C-8B9F6E428A2F}" srcOrd="0" destOrd="0" presId="urn:microsoft.com/office/officeart/2018/2/layout/IconVerticalSolidList"/>
    <dgm:cxn modelId="{93E6856B-ED94-4597-B9B3-2FA458197C6C}" type="presParOf" srcId="{FB677DD8-B2F5-4335-AC3C-6F41AA360A56}" destId="{A497F0BB-C6B7-46CC-A020-C5925270E3E0}" srcOrd="1" destOrd="0" presId="urn:microsoft.com/office/officeart/2018/2/layout/IconVerticalSolidList"/>
    <dgm:cxn modelId="{3EE25538-AA16-4387-B8B3-9B1AA677D224}" type="presParOf" srcId="{FB677DD8-B2F5-4335-AC3C-6F41AA360A56}" destId="{816310BA-5DFE-4B28-97A6-2159F44EB2A9}" srcOrd="2" destOrd="0" presId="urn:microsoft.com/office/officeart/2018/2/layout/IconVerticalSolidList"/>
    <dgm:cxn modelId="{B7F655D1-62D3-41E9-A91C-84A78FA8F9DD}" type="presParOf" srcId="{FB677DD8-B2F5-4335-AC3C-6F41AA360A56}" destId="{ADB8A2C4-F702-4274-A511-92C43D6FF4D6}" srcOrd="3" destOrd="0" presId="urn:microsoft.com/office/officeart/2018/2/layout/IconVerticalSolidList"/>
    <dgm:cxn modelId="{D91C0AF4-3317-4EB1-BA73-05E2B13547C3}" type="presParOf" srcId="{37D4619D-B00C-485F-920D-22C566A8AA54}" destId="{37D3A8F0-1670-43C3-A596-1ED8582EC177}" srcOrd="11" destOrd="0" presId="urn:microsoft.com/office/officeart/2018/2/layout/IconVerticalSolidList"/>
    <dgm:cxn modelId="{F006C04A-5434-40F3-B4A5-B4F7EA838692}" type="presParOf" srcId="{37D4619D-B00C-485F-920D-22C566A8AA54}" destId="{EF369F90-D24B-4835-A501-EC6B0AF1DDD1}" srcOrd="12" destOrd="0" presId="urn:microsoft.com/office/officeart/2018/2/layout/IconVerticalSolidList"/>
    <dgm:cxn modelId="{DCF8D659-05C8-4F85-9AFB-D0436B3856E4}" type="presParOf" srcId="{EF369F90-D24B-4835-A501-EC6B0AF1DDD1}" destId="{7602A01D-F97B-4B07-A3E3-E875B5F1CC10}" srcOrd="0" destOrd="0" presId="urn:microsoft.com/office/officeart/2018/2/layout/IconVerticalSolidList"/>
    <dgm:cxn modelId="{C94F8ACC-CFA2-4EFE-B4B6-07A935AF6313}" type="presParOf" srcId="{EF369F90-D24B-4835-A501-EC6B0AF1DDD1}" destId="{F1B4C7BE-87AF-4248-A94F-11A2780E0D53}" srcOrd="1" destOrd="0" presId="urn:microsoft.com/office/officeart/2018/2/layout/IconVerticalSolidList"/>
    <dgm:cxn modelId="{B150F3A0-6ED0-43FF-BDBD-4584D4383C4B}" type="presParOf" srcId="{EF369F90-D24B-4835-A501-EC6B0AF1DDD1}" destId="{F5BCE14F-C27A-4B4D-BA17-F58828CC6F3E}" srcOrd="2" destOrd="0" presId="urn:microsoft.com/office/officeart/2018/2/layout/IconVerticalSolidList"/>
    <dgm:cxn modelId="{4E92E930-B511-4C94-B49B-225F9973686A}" type="presParOf" srcId="{EF369F90-D24B-4835-A501-EC6B0AF1DDD1}" destId="{6E8C9B63-A7E0-42D0-AE79-699A268C0A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850CF-686B-4317-B345-17C5E4B0BE05}">
      <dsp:nvSpPr>
        <dsp:cNvPr id="0" name=""/>
        <dsp:cNvSpPr/>
      </dsp:nvSpPr>
      <dsp:spPr>
        <a:xfrm>
          <a:off x="0" y="450"/>
          <a:ext cx="6151562" cy="620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B7594-92D6-43FD-949A-5DB0BC58C736}">
      <dsp:nvSpPr>
        <dsp:cNvPr id="0" name=""/>
        <dsp:cNvSpPr/>
      </dsp:nvSpPr>
      <dsp:spPr>
        <a:xfrm>
          <a:off x="187761" y="140108"/>
          <a:ext cx="341384" cy="341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4FBAF2-2958-4284-98CC-EF18974FAA30}">
      <dsp:nvSpPr>
        <dsp:cNvPr id="0" name=""/>
        <dsp:cNvSpPr/>
      </dsp:nvSpPr>
      <dsp:spPr>
        <a:xfrm>
          <a:off x="716908" y="45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Improve hygiene by ensuring proper cleaning and disinfection (disease is dose dependent).</a:t>
          </a:r>
        </a:p>
      </dsp:txBody>
      <dsp:txXfrm>
        <a:off x="716908" y="450"/>
        <a:ext cx="5434654" cy="620699"/>
      </dsp:txXfrm>
    </dsp:sp>
    <dsp:sp modelId="{F364077D-8B32-4EEF-AF04-2DF555760840}">
      <dsp:nvSpPr>
        <dsp:cNvPr id="0" name=""/>
        <dsp:cNvSpPr/>
      </dsp:nvSpPr>
      <dsp:spPr>
        <a:xfrm>
          <a:off x="0" y="776325"/>
          <a:ext cx="6151562" cy="620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4FB10-140C-4AB1-AA07-181DBEA4BBAC}">
      <dsp:nvSpPr>
        <dsp:cNvPr id="0" name=""/>
        <dsp:cNvSpPr/>
      </dsp:nvSpPr>
      <dsp:spPr>
        <a:xfrm>
          <a:off x="187761" y="915983"/>
          <a:ext cx="341384" cy="34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2E385B-457C-4EF3-9F7B-F57C52735354}">
      <dsp:nvSpPr>
        <dsp:cNvPr id="0" name=""/>
        <dsp:cNvSpPr/>
      </dsp:nvSpPr>
      <dsp:spPr>
        <a:xfrm>
          <a:off x="716908" y="77632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All-in-all-out pig flow.</a:t>
          </a:r>
        </a:p>
      </dsp:txBody>
      <dsp:txXfrm>
        <a:off x="716908" y="776325"/>
        <a:ext cx="5434654" cy="620699"/>
      </dsp:txXfrm>
    </dsp:sp>
    <dsp:sp modelId="{51FF5618-EC1F-4D34-A081-B1E78FD45991}">
      <dsp:nvSpPr>
        <dsp:cNvPr id="0" name=""/>
        <dsp:cNvSpPr/>
      </dsp:nvSpPr>
      <dsp:spPr>
        <a:xfrm>
          <a:off x="0" y="1552200"/>
          <a:ext cx="6151562" cy="620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D9888-F778-4BB3-8666-3B4D9A9FA31D}">
      <dsp:nvSpPr>
        <dsp:cNvPr id="0" name=""/>
        <dsp:cNvSpPr/>
      </dsp:nvSpPr>
      <dsp:spPr>
        <a:xfrm>
          <a:off x="187761" y="1691857"/>
          <a:ext cx="341384" cy="341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2E9FF2-78D2-48A0-A82F-C79EB96EC898}">
      <dsp:nvSpPr>
        <dsp:cNvPr id="0" name=""/>
        <dsp:cNvSpPr/>
      </dsp:nvSpPr>
      <dsp:spPr>
        <a:xfrm>
          <a:off x="716908" y="155220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Purchase animals (including breeding stock replacements) from known negative sources.</a:t>
          </a:r>
        </a:p>
      </dsp:txBody>
      <dsp:txXfrm>
        <a:off x="716908" y="1552200"/>
        <a:ext cx="5434654" cy="620699"/>
      </dsp:txXfrm>
    </dsp:sp>
    <dsp:sp modelId="{C310786A-3C5F-4CEA-A0B7-1940C649E67E}">
      <dsp:nvSpPr>
        <dsp:cNvPr id="0" name=""/>
        <dsp:cNvSpPr/>
      </dsp:nvSpPr>
      <dsp:spPr>
        <a:xfrm>
          <a:off x="0" y="2328075"/>
          <a:ext cx="6151562" cy="6206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85965-CBC4-4EBF-AAE4-AE48EE411BAA}">
      <dsp:nvSpPr>
        <dsp:cNvPr id="0" name=""/>
        <dsp:cNvSpPr/>
      </dsp:nvSpPr>
      <dsp:spPr>
        <a:xfrm>
          <a:off x="187761" y="2467732"/>
          <a:ext cx="341384" cy="341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6E59FB-BF66-449A-A01F-A1A2CF0EDD10}">
      <dsp:nvSpPr>
        <dsp:cNvPr id="0" name=""/>
        <dsp:cNvSpPr/>
      </dsp:nvSpPr>
      <dsp:spPr>
        <a:xfrm>
          <a:off x="716908" y="232807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Vaccines can be very effective (do have some cross protection between </a:t>
          </a:r>
          <a:r>
            <a:rPr lang="en-US" sz="1600" i="1" kern="1200"/>
            <a:t>S. Choleraesuis</a:t>
          </a:r>
          <a:r>
            <a:rPr lang="en-US" sz="1600" kern="1200"/>
            <a:t> and </a:t>
          </a:r>
          <a:r>
            <a:rPr lang="en-US" sz="1600" i="1" kern="1200"/>
            <a:t>Typhimurium</a:t>
          </a:r>
          <a:r>
            <a:rPr lang="en-US" sz="1600" kern="1200"/>
            <a:t>).</a:t>
          </a:r>
        </a:p>
      </dsp:txBody>
      <dsp:txXfrm>
        <a:off x="716908" y="2328075"/>
        <a:ext cx="5434654" cy="620699"/>
      </dsp:txXfrm>
    </dsp:sp>
    <dsp:sp modelId="{28008C02-2399-43A8-8EFE-907D81526EF9}">
      <dsp:nvSpPr>
        <dsp:cNvPr id="0" name=""/>
        <dsp:cNvSpPr/>
      </dsp:nvSpPr>
      <dsp:spPr>
        <a:xfrm>
          <a:off x="0" y="3103949"/>
          <a:ext cx="6151562" cy="62069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27D9B-CF7D-4261-8BE3-77E0CD2E908A}">
      <dsp:nvSpPr>
        <dsp:cNvPr id="0" name=""/>
        <dsp:cNvSpPr/>
      </dsp:nvSpPr>
      <dsp:spPr>
        <a:xfrm>
          <a:off x="187761" y="3243607"/>
          <a:ext cx="341384" cy="341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9C323E-01AE-4321-A1C8-F9E34B7D2D2F}">
      <dsp:nvSpPr>
        <dsp:cNvPr id="0" name=""/>
        <dsp:cNvSpPr/>
      </dsp:nvSpPr>
      <dsp:spPr>
        <a:xfrm>
          <a:off x="716908" y="310394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Antibiotics can control disease but will not eliminate the pathogen.</a:t>
          </a:r>
        </a:p>
      </dsp:txBody>
      <dsp:txXfrm>
        <a:off x="716908" y="3103949"/>
        <a:ext cx="5434654" cy="620699"/>
      </dsp:txXfrm>
    </dsp:sp>
    <dsp:sp modelId="{18BB7883-B131-4EEC-AD1C-8B9F6E428A2F}">
      <dsp:nvSpPr>
        <dsp:cNvPr id="0" name=""/>
        <dsp:cNvSpPr/>
      </dsp:nvSpPr>
      <dsp:spPr>
        <a:xfrm>
          <a:off x="0" y="3879824"/>
          <a:ext cx="6151562" cy="620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7F0BB-C6B7-46CC-A020-C5925270E3E0}">
      <dsp:nvSpPr>
        <dsp:cNvPr id="0" name=""/>
        <dsp:cNvSpPr/>
      </dsp:nvSpPr>
      <dsp:spPr>
        <a:xfrm>
          <a:off x="187761" y="4019482"/>
          <a:ext cx="341384" cy="3413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B8A2C4-F702-4274-A511-92C43D6FF4D6}">
      <dsp:nvSpPr>
        <dsp:cNvPr id="0" name=""/>
        <dsp:cNvSpPr/>
      </dsp:nvSpPr>
      <dsp:spPr>
        <a:xfrm>
          <a:off x="716908" y="3879824"/>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Do not use animal fat in diets.</a:t>
          </a:r>
        </a:p>
      </dsp:txBody>
      <dsp:txXfrm>
        <a:off x="716908" y="3879824"/>
        <a:ext cx="5434654" cy="620699"/>
      </dsp:txXfrm>
    </dsp:sp>
    <dsp:sp modelId="{7602A01D-F97B-4B07-A3E3-E875B5F1CC10}">
      <dsp:nvSpPr>
        <dsp:cNvPr id="0" name=""/>
        <dsp:cNvSpPr/>
      </dsp:nvSpPr>
      <dsp:spPr>
        <a:xfrm>
          <a:off x="0" y="4655699"/>
          <a:ext cx="6151562" cy="620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4C7BE-87AF-4248-A94F-11A2780E0D53}">
      <dsp:nvSpPr>
        <dsp:cNvPr id="0" name=""/>
        <dsp:cNvSpPr/>
      </dsp:nvSpPr>
      <dsp:spPr>
        <a:xfrm>
          <a:off x="187761" y="4795356"/>
          <a:ext cx="341384" cy="3413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8C9B63-A7E0-42D0-AE79-699A268C0A4D}">
      <dsp:nvSpPr>
        <dsp:cNvPr id="0" name=""/>
        <dsp:cNvSpPr/>
      </dsp:nvSpPr>
      <dsp:spPr>
        <a:xfrm>
          <a:off x="716908" y="465569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lvl="0" algn="l" defTabSz="711200">
            <a:lnSpc>
              <a:spcPct val="90000"/>
            </a:lnSpc>
            <a:spcBef>
              <a:spcPct val="0"/>
            </a:spcBef>
            <a:spcAft>
              <a:spcPct val="35000"/>
            </a:spcAft>
          </a:pPr>
          <a:r>
            <a:rPr lang="en-US" sz="1600" kern="1200"/>
            <a:t>Control rodents.</a:t>
          </a:r>
        </a:p>
      </dsp:txBody>
      <dsp:txXfrm>
        <a:off x="716908" y="4655699"/>
        <a:ext cx="5434654" cy="6206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dirty="0"/>
              <a:t>4/23/2021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www.msdvetmanual.com/digestive-system/salmonellosis/overview-of-salmonellosis" TargetMode="External"/><Relationship Id="rId2" Type="http://schemas.openxmlformats.org/officeDocument/2006/relationships/hyperlink" Target="http://www.fao.org/3/a-as540s.pdf" TargetMode="External"/><Relationship Id="rId1" Type="http://schemas.openxmlformats.org/officeDocument/2006/relationships/slideLayout" Target="../slideLayouts/slideLayout2.xml"/><Relationship Id="rId5" Type="http://schemas.openxmlformats.org/officeDocument/2006/relationships/hyperlink" Target="http://www.cfsph.iastate.edu/DiseaseInfo/disease.php?name=salmonella-abortusovis&amp;lang=en" TargetMode="External"/><Relationship Id="rId4" Type="http://schemas.openxmlformats.org/officeDocument/2006/relationships/hyperlink" Target="https://www.3tres3.com/enfermedades/salmonelosis_1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6FC097-37FE-4047-89EC-3D6473AD0E76}"/>
              </a:ext>
            </a:extLst>
          </p:cNvPr>
          <p:cNvSpPr>
            <a:spLocks noGrp="1"/>
          </p:cNvSpPr>
          <p:nvPr>
            <p:ph type="ctrTitle"/>
          </p:nvPr>
        </p:nvSpPr>
        <p:spPr/>
        <p:txBody>
          <a:bodyPr/>
          <a:lstStyle/>
          <a:p>
            <a:r>
              <a:rPr lang="es-ES" dirty="0"/>
              <a:t>SWINE SALMONELLOSIS</a:t>
            </a:r>
          </a:p>
        </p:txBody>
      </p:sp>
      <p:sp>
        <p:nvSpPr>
          <p:cNvPr id="3" name="Subtítulo 2">
            <a:extLst>
              <a:ext uri="{FF2B5EF4-FFF2-40B4-BE49-F238E27FC236}">
                <a16:creationId xmlns:a16="http://schemas.microsoft.com/office/drawing/2014/main" xmlns="" id="{ACCB7071-1E75-C141-8774-4C3B84B39C64}"/>
              </a:ext>
            </a:extLst>
          </p:cNvPr>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303569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B73860-7746-4B4F-B0E5-121257D62568}"/>
              </a:ext>
            </a:extLst>
          </p:cNvPr>
          <p:cNvSpPr>
            <a:spLocks noGrp="1"/>
          </p:cNvSpPr>
          <p:nvPr>
            <p:ph type="title"/>
          </p:nvPr>
        </p:nvSpPr>
        <p:spPr>
          <a:xfrm>
            <a:off x="804670" y="978776"/>
            <a:ext cx="3044953" cy="1174991"/>
          </a:xfrm>
        </p:spPr>
        <p:txBody>
          <a:bodyPr>
            <a:normAutofit fontScale="90000"/>
          </a:bodyPr>
          <a:lstStyle/>
          <a:p>
            <a:r>
              <a:rPr lang="en" sz="2000" dirty="0" err="1"/>
              <a:t>haemorrhagic</a:t>
            </a:r>
            <a:r>
              <a:rPr lang="en" sz="2000" dirty="0"/>
              <a:t> lesions in the </a:t>
            </a:r>
            <a:r>
              <a:rPr lang="en" sz="2000" dirty="0" err="1"/>
              <a:t>gastrohepatic</a:t>
            </a:r>
            <a:r>
              <a:rPr lang="en" sz="2000" dirty="0"/>
              <a:t> lymph nodes</a:t>
            </a:r>
            <a:endParaRPr lang="es-ES" sz="2000" dirty="0"/>
          </a:p>
        </p:txBody>
      </p:sp>
      <p:sp>
        <p:nvSpPr>
          <p:cNvPr id="3" name="Marcador de contenido 2">
            <a:extLst>
              <a:ext uri="{FF2B5EF4-FFF2-40B4-BE49-F238E27FC236}">
                <a16:creationId xmlns:a16="http://schemas.microsoft.com/office/drawing/2014/main" xmlns="" id="{87D5D69A-ED8E-A540-A668-F8D0324512E1}"/>
              </a:ext>
            </a:extLst>
          </p:cNvPr>
          <p:cNvSpPr>
            <a:spLocks noGrp="1"/>
          </p:cNvSpPr>
          <p:nvPr>
            <p:ph idx="1"/>
          </p:nvPr>
        </p:nvSpPr>
        <p:spPr>
          <a:xfrm>
            <a:off x="804670" y="2640692"/>
            <a:ext cx="3044952" cy="3255252"/>
          </a:xfrm>
        </p:spPr>
        <p:txBody>
          <a:bodyPr>
            <a:normAutofit/>
          </a:bodyPr>
          <a:lstStyle/>
          <a:p>
            <a:r>
              <a:rPr lang="en" sz="1600" dirty="0"/>
              <a:t>In the image the peritoneum has been removed to expose the hemorrhagic lymph nodes.</a:t>
            </a:r>
            <a:endParaRPr lang="es-ES" sz="1600" dirty="0"/>
          </a:p>
        </p:txBody>
      </p:sp>
      <p:pic>
        <p:nvPicPr>
          <p:cNvPr id="5" name="Imagen 4" descr="Imagen que contiene animal, artrópodo, invertebrado&#10;&#10;Descripción generada automáticamente">
            <a:extLst>
              <a:ext uri="{FF2B5EF4-FFF2-40B4-BE49-F238E27FC236}">
                <a16:creationId xmlns:a16="http://schemas.microsoft.com/office/drawing/2014/main" xmlns="" id="{6DEDC6DC-D967-4342-AB50-88B846617577}"/>
              </a:ext>
            </a:extLst>
          </p:cNvPr>
          <p:cNvPicPr>
            <a:picLocks noChangeAspect="1"/>
          </p:cNvPicPr>
          <p:nvPr/>
        </p:nvPicPr>
        <p:blipFill rotWithShape="1">
          <a:blip r:embed="rId2"/>
          <a:srcRect l="8842" r="12020" b="-2"/>
          <a:stretch/>
        </p:blipFill>
        <p:spPr>
          <a:xfrm>
            <a:off x="4654296" y="10"/>
            <a:ext cx="7537704" cy="6857990"/>
          </a:xfrm>
          <a:prstGeom prst="rect">
            <a:avLst/>
          </a:prstGeom>
        </p:spPr>
      </p:pic>
    </p:spTree>
    <p:extLst>
      <p:ext uri="{BB962C8B-B14F-4D97-AF65-F5344CB8AC3E}">
        <p14:creationId xmlns:p14="http://schemas.microsoft.com/office/powerpoint/2010/main" val="74100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966A4D4-049A-4389-B407-0E7091A0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531977B-5F74-2F4A-A15D-7C1672CC0E4E}"/>
              </a:ext>
            </a:extLst>
          </p:cNvPr>
          <p:cNvSpPr>
            <a:spLocks noGrp="1"/>
          </p:cNvSpPr>
          <p:nvPr>
            <p:ph type="title"/>
          </p:nvPr>
        </p:nvSpPr>
        <p:spPr>
          <a:xfrm>
            <a:off x="804672" y="1290025"/>
            <a:ext cx="4475892" cy="1188720"/>
          </a:xfrm>
          <a:solidFill>
            <a:srgbClr val="FFFFFF"/>
          </a:solidFill>
          <a:ln>
            <a:solidFill>
              <a:srgbClr val="404040"/>
            </a:solidFill>
          </a:ln>
        </p:spPr>
        <p:txBody>
          <a:bodyPr>
            <a:noAutofit/>
          </a:bodyPr>
          <a:lstStyle/>
          <a:p>
            <a:r>
              <a:rPr lang="en" sz="2400" dirty="0">
                <a:solidFill>
                  <a:schemeClr val="tx1"/>
                </a:solidFill>
              </a:rPr>
              <a:t>perirenal </a:t>
            </a:r>
            <a:r>
              <a:rPr lang="en" sz="2400" dirty="0" err="1">
                <a:solidFill>
                  <a:schemeClr val="tx1"/>
                </a:solidFill>
              </a:rPr>
              <a:t>oedema</a:t>
            </a:r>
            <a:r>
              <a:rPr lang="en" sz="2400" dirty="0">
                <a:solidFill>
                  <a:schemeClr val="tx1"/>
                </a:solidFill>
              </a:rPr>
              <a:t> and different patterns of renal hemorrhages</a:t>
            </a:r>
            <a:endParaRPr lang="es-ES" sz="2400" dirty="0">
              <a:solidFill>
                <a:schemeClr val="tx1"/>
              </a:solidFill>
            </a:endParaRPr>
          </a:p>
        </p:txBody>
      </p:sp>
      <p:sp>
        <p:nvSpPr>
          <p:cNvPr id="3" name="Marcador de contenido 2">
            <a:extLst>
              <a:ext uri="{FF2B5EF4-FFF2-40B4-BE49-F238E27FC236}">
                <a16:creationId xmlns:a16="http://schemas.microsoft.com/office/drawing/2014/main" xmlns="" id="{5691E043-1F82-7E41-B833-4453F925D738}"/>
              </a:ext>
            </a:extLst>
          </p:cNvPr>
          <p:cNvSpPr>
            <a:spLocks noGrp="1"/>
          </p:cNvSpPr>
          <p:nvPr>
            <p:ph idx="1"/>
          </p:nvPr>
        </p:nvSpPr>
        <p:spPr>
          <a:xfrm>
            <a:off x="804672" y="2858703"/>
            <a:ext cx="4475892" cy="3042547"/>
          </a:xfrm>
        </p:spPr>
        <p:txBody>
          <a:bodyPr>
            <a:normAutofit/>
          </a:bodyPr>
          <a:lstStyle/>
          <a:p>
            <a:r>
              <a:rPr lang="en" dirty="0">
                <a:solidFill>
                  <a:srgbClr val="FFFFFF"/>
                </a:solidFill>
              </a:rPr>
              <a:t>In the image petechiae (hemorrhages measuring less than 3 mm) can be observed in the renal cortex and in the renal pelvis. Differential diagnose must include anticoagulant toxicity and non-specific septicemia.</a:t>
            </a:r>
            <a:endParaRPr lang="es-ES" dirty="0">
              <a:solidFill>
                <a:srgbClr val="FFFFFF"/>
              </a:solidFill>
            </a:endParaRPr>
          </a:p>
        </p:txBody>
      </p:sp>
      <p:sp>
        <p:nvSpPr>
          <p:cNvPr id="12" name="Rectangle 11">
            <a:extLst>
              <a:ext uri="{FF2B5EF4-FFF2-40B4-BE49-F238E27FC236}">
                <a16:creationId xmlns:a16="http://schemas.microsoft.com/office/drawing/2014/main" xmlns="" id="{B5899359-8523-4D4D-B568-3FDFAF982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E9C9585-DA89-4D7E-BCDF-576461A1A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nimal, comida, artrópodo, invertebrado&#10;&#10;Descripción generada automáticamente">
            <a:extLst>
              <a:ext uri="{FF2B5EF4-FFF2-40B4-BE49-F238E27FC236}">
                <a16:creationId xmlns:a16="http://schemas.microsoft.com/office/drawing/2014/main" xmlns="" id="{805659FC-3BAB-D440-AE40-82BE9468BBE8}"/>
              </a:ext>
            </a:extLst>
          </p:cNvPr>
          <p:cNvPicPr>
            <a:picLocks noChangeAspect="1"/>
          </p:cNvPicPr>
          <p:nvPr/>
        </p:nvPicPr>
        <p:blipFill>
          <a:blip r:embed="rId2"/>
          <a:stretch>
            <a:fillRect/>
          </a:stretch>
        </p:blipFill>
        <p:spPr>
          <a:xfrm>
            <a:off x="7064692" y="1466452"/>
            <a:ext cx="4159568" cy="3608425"/>
          </a:xfrm>
          <a:prstGeom prst="rect">
            <a:avLst/>
          </a:prstGeom>
        </p:spPr>
      </p:pic>
    </p:spTree>
    <p:extLst>
      <p:ext uri="{BB962C8B-B14F-4D97-AF65-F5344CB8AC3E}">
        <p14:creationId xmlns:p14="http://schemas.microsoft.com/office/powerpoint/2010/main" val="395052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4742CD-912D-6849-A990-98DDB605CA7E}"/>
              </a:ext>
            </a:extLst>
          </p:cNvPr>
          <p:cNvSpPr>
            <a:spLocks noGrp="1"/>
          </p:cNvSpPr>
          <p:nvPr>
            <p:ph type="title"/>
          </p:nvPr>
        </p:nvSpPr>
        <p:spPr>
          <a:xfrm>
            <a:off x="804672" y="964692"/>
            <a:ext cx="3066937" cy="1188720"/>
          </a:xfrm>
        </p:spPr>
        <p:txBody>
          <a:bodyPr>
            <a:noAutofit/>
          </a:bodyPr>
          <a:lstStyle/>
          <a:p>
            <a:r>
              <a:rPr lang="es-ES" sz="2000" dirty="0" err="1"/>
              <a:t>haemorrhagic</a:t>
            </a:r>
            <a:r>
              <a:rPr lang="es-ES" sz="2000" dirty="0"/>
              <a:t> </a:t>
            </a:r>
            <a:r>
              <a:rPr lang="es-ES" sz="2000" dirty="0" err="1"/>
              <a:t>lesions</a:t>
            </a:r>
            <a:r>
              <a:rPr lang="es-ES" sz="2000" dirty="0"/>
              <a:t> in </a:t>
            </a:r>
            <a:r>
              <a:rPr lang="es-ES" sz="2000" dirty="0" err="1"/>
              <a:t>the</a:t>
            </a:r>
            <a:r>
              <a:rPr lang="es-ES" sz="2000" dirty="0"/>
              <a:t> renal </a:t>
            </a:r>
            <a:r>
              <a:rPr lang="es-ES" sz="2000" dirty="0" err="1"/>
              <a:t>lymph</a:t>
            </a:r>
            <a:r>
              <a:rPr lang="es-ES" sz="2000" dirty="0"/>
              <a:t> </a:t>
            </a:r>
            <a:r>
              <a:rPr lang="es-ES" sz="2000" dirty="0" err="1"/>
              <a:t>nodes</a:t>
            </a:r>
            <a:endParaRPr lang="es-ES" sz="2000" dirty="0"/>
          </a:p>
        </p:txBody>
      </p:sp>
      <p:sp>
        <p:nvSpPr>
          <p:cNvPr id="3" name="Marcador de contenido 2">
            <a:extLst>
              <a:ext uri="{FF2B5EF4-FFF2-40B4-BE49-F238E27FC236}">
                <a16:creationId xmlns:a16="http://schemas.microsoft.com/office/drawing/2014/main" xmlns="" id="{B4015AF4-E188-D84B-A4B1-88812D610B1A}"/>
              </a:ext>
            </a:extLst>
          </p:cNvPr>
          <p:cNvSpPr>
            <a:spLocks noGrp="1"/>
          </p:cNvSpPr>
          <p:nvPr>
            <p:ph idx="1"/>
          </p:nvPr>
        </p:nvSpPr>
        <p:spPr>
          <a:xfrm>
            <a:off x="803244" y="2638044"/>
            <a:ext cx="3063765" cy="3263206"/>
          </a:xfrm>
        </p:spPr>
        <p:txBody>
          <a:bodyPr>
            <a:normAutofit/>
          </a:bodyPr>
          <a:lstStyle/>
          <a:p>
            <a:pPr>
              <a:lnSpc>
                <a:spcPct val="90000"/>
              </a:lnSpc>
            </a:pPr>
            <a:r>
              <a:rPr lang="es-ES" dirty="0"/>
              <a:t>In </a:t>
            </a:r>
            <a:r>
              <a:rPr lang="es-ES" dirty="0" err="1"/>
              <a:t>the</a:t>
            </a:r>
            <a:r>
              <a:rPr lang="es-ES" dirty="0"/>
              <a:t> </a:t>
            </a:r>
            <a:r>
              <a:rPr lang="es-ES" dirty="0" err="1"/>
              <a:t>image</a:t>
            </a:r>
            <a:r>
              <a:rPr lang="es-ES" dirty="0"/>
              <a:t> </a:t>
            </a:r>
            <a:r>
              <a:rPr lang="es-ES" dirty="0" err="1"/>
              <a:t>the</a:t>
            </a:r>
            <a:r>
              <a:rPr lang="es-ES" dirty="0"/>
              <a:t> </a:t>
            </a:r>
            <a:r>
              <a:rPr lang="es-ES" dirty="0" err="1"/>
              <a:t>peritoneum</a:t>
            </a:r>
            <a:r>
              <a:rPr lang="es-ES" dirty="0"/>
              <a:t> has </a:t>
            </a:r>
            <a:r>
              <a:rPr lang="es-ES" dirty="0" err="1"/>
              <a:t>been</a:t>
            </a:r>
            <a:r>
              <a:rPr lang="es-ES" dirty="0"/>
              <a:t> removed to </a:t>
            </a:r>
            <a:r>
              <a:rPr lang="es-ES" dirty="0" err="1"/>
              <a:t>expose</a:t>
            </a:r>
            <a:r>
              <a:rPr lang="es-ES" dirty="0"/>
              <a:t> </a:t>
            </a:r>
            <a:r>
              <a:rPr lang="es-ES" dirty="0" err="1"/>
              <a:t>the</a:t>
            </a:r>
            <a:r>
              <a:rPr lang="es-ES" dirty="0"/>
              <a:t> </a:t>
            </a:r>
            <a:r>
              <a:rPr lang="es-ES" dirty="0" err="1"/>
              <a:t>hemorrhagic</a:t>
            </a:r>
            <a:r>
              <a:rPr lang="es-ES" dirty="0"/>
              <a:t> </a:t>
            </a:r>
            <a:r>
              <a:rPr lang="es-ES" dirty="0" err="1"/>
              <a:t>lymph</a:t>
            </a:r>
            <a:r>
              <a:rPr lang="es-ES" dirty="0"/>
              <a:t> </a:t>
            </a:r>
            <a:r>
              <a:rPr lang="es-ES" dirty="0" err="1"/>
              <a:t>nodes</a:t>
            </a:r>
            <a:r>
              <a:rPr lang="es-ES" dirty="0"/>
              <a:t>. </a:t>
            </a:r>
            <a:r>
              <a:rPr lang="es-ES" dirty="0" err="1"/>
              <a:t>Differential</a:t>
            </a:r>
            <a:r>
              <a:rPr lang="es-ES" dirty="0"/>
              <a:t> </a:t>
            </a:r>
            <a:r>
              <a:rPr lang="es-ES" dirty="0" err="1"/>
              <a:t>diagnose</a:t>
            </a:r>
            <a:r>
              <a:rPr lang="es-ES" dirty="0"/>
              <a:t> </a:t>
            </a:r>
            <a:r>
              <a:rPr lang="es-ES" dirty="0" err="1"/>
              <a:t>must</a:t>
            </a:r>
            <a:r>
              <a:rPr lang="es-ES" dirty="0"/>
              <a:t> </a:t>
            </a:r>
            <a:r>
              <a:rPr lang="es-ES" dirty="0" err="1"/>
              <a:t>include</a:t>
            </a:r>
            <a:r>
              <a:rPr lang="es-ES" dirty="0"/>
              <a:t> </a:t>
            </a:r>
            <a:r>
              <a:rPr lang="es-ES" dirty="0" err="1"/>
              <a:t>anticoagulant</a:t>
            </a:r>
            <a:r>
              <a:rPr lang="es-ES" dirty="0"/>
              <a:t> </a:t>
            </a:r>
            <a:r>
              <a:rPr lang="es-ES" dirty="0" err="1"/>
              <a:t>toxicity</a:t>
            </a:r>
            <a:r>
              <a:rPr lang="es-ES" dirty="0"/>
              <a:t> and non-</a:t>
            </a:r>
            <a:r>
              <a:rPr lang="es-ES" dirty="0" err="1"/>
              <a:t>specific</a:t>
            </a:r>
            <a:r>
              <a:rPr lang="es-ES" dirty="0"/>
              <a:t> septicemia.</a:t>
            </a:r>
          </a:p>
        </p:txBody>
      </p:sp>
      <p:sp>
        <p:nvSpPr>
          <p:cNvPr id="11" name="Rectangle 10">
            <a:extLst>
              <a:ext uri="{FF2B5EF4-FFF2-40B4-BE49-F238E27FC236}">
                <a16:creationId xmlns:a16="http://schemas.microsoft.com/office/drawing/2014/main" xmlns="" id="{6515FC82-3453-4CBE-8895-4CCFF33952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C5FD847B-65C0-4027-8DFC-70CB42451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Imagen que contiene animal, artrópodo, comida&#10;&#10;Descripción generada automáticamente">
            <a:extLst>
              <a:ext uri="{FF2B5EF4-FFF2-40B4-BE49-F238E27FC236}">
                <a16:creationId xmlns:a16="http://schemas.microsoft.com/office/drawing/2014/main" xmlns="" id="{E51D24CB-4EFE-8946-AC6D-33BE8F6B404E}"/>
              </a:ext>
            </a:extLst>
          </p:cNvPr>
          <p:cNvPicPr>
            <a:picLocks noChangeAspect="1"/>
          </p:cNvPicPr>
          <p:nvPr/>
        </p:nvPicPr>
        <p:blipFill>
          <a:blip r:embed="rId2"/>
          <a:stretch>
            <a:fillRect/>
          </a:stretch>
        </p:blipFill>
        <p:spPr>
          <a:xfrm>
            <a:off x="4823366" y="1432527"/>
            <a:ext cx="6227064" cy="4000888"/>
          </a:xfrm>
          <a:prstGeom prst="rect">
            <a:avLst/>
          </a:prstGeom>
        </p:spPr>
      </p:pic>
    </p:spTree>
    <p:extLst>
      <p:ext uri="{BB962C8B-B14F-4D97-AF65-F5344CB8AC3E}">
        <p14:creationId xmlns:p14="http://schemas.microsoft.com/office/powerpoint/2010/main" val="83758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C8F3B8-F29C-7540-8CEE-8C24DC2328B6}"/>
              </a:ext>
            </a:extLst>
          </p:cNvPr>
          <p:cNvSpPr>
            <a:spLocks noGrp="1"/>
          </p:cNvSpPr>
          <p:nvPr>
            <p:ph type="title"/>
          </p:nvPr>
        </p:nvSpPr>
        <p:spPr>
          <a:xfrm>
            <a:off x="8312677" y="964692"/>
            <a:ext cx="3066937" cy="1188720"/>
          </a:xfrm>
        </p:spPr>
        <p:txBody>
          <a:bodyPr>
            <a:noAutofit/>
          </a:bodyPr>
          <a:lstStyle/>
          <a:p>
            <a:r>
              <a:rPr lang="en" sz="2400" dirty="0"/>
              <a:t>Hemorrhages in the urinary bladder</a:t>
            </a:r>
            <a:endParaRPr lang="es-ES" sz="2400" dirty="0"/>
          </a:p>
        </p:txBody>
      </p:sp>
      <p:sp>
        <p:nvSpPr>
          <p:cNvPr id="10" name="Rectangle 9">
            <a:extLst>
              <a:ext uri="{FF2B5EF4-FFF2-40B4-BE49-F238E27FC236}">
                <a16:creationId xmlns:a16="http://schemas.microsoft.com/office/drawing/2014/main" xmlns="" id="{A99FE660-E3DF-47E7-962D-66C6F6CE0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38C29FEE-8E8F-43D5-AD23-EB4060B4D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interior&#10;&#10;Descripción generada automáticamente">
            <a:extLst>
              <a:ext uri="{FF2B5EF4-FFF2-40B4-BE49-F238E27FC236}">
                <a16:creationId xmlns:a16="http://schemas.microsoft.com/office/drawing/2014/main" xmlns="" id="{F3173CE9-30F2-A64A-AC3A-6AB8AB2E6429}"/>
              </a:ext>
            </a:extLst>
          </p:cNvPr>
          <p:cNvPicPr>
            <a:picLocks noChangeAspect="1"/>
          </p:cNvPicPr>
          <p:nvPr/>
        </p:nvPicPr>
        <p:blipFill>
          <a:blip r:embed="rId2"/>
          <a:stretch>
            <a:fillRect/>
          </a:stretch>
        </p:blipFill>
        <p:spPr>
          <a:xfrm>
            <a:off x="1143979" y="1385824"/>
            <a:ext cx="6227064" cy="4094293"/>
          </a:xfrm>
          <a:prstGeom prst="rect">
            <a:avLst/>
          </a:prstGeom>
        </p:spPr>
      </p:pic>
      <p:sp>
        <p:nvSpPr>
          <p:cNvPr id="3" name="Marcador de contenido 2">
            <a:extLst>
              <a:ext uri="{FF2B5EF4-FFF2-40B4-BE49-F238E27FC236}">
                <a16:creationId xmlns:a16="http://schemas.microsoft.com/office/drawing/2014/main" xmlns="" id="{A7CDC1F6-89F1-2442-B3A2-4FBDA316004C}"/>
              </a:ext>
            </a:extLst>
          </p:cNvPr>
          <p:cNvSpPr>
            <a:spLocks noGrp="1"/>
          </p:cNvSpPr>
          <p:nvPr>
            <p:ph idx="1"/>
          </p:nvPr>
        </p:nvSpPr>
        <p:spPr>
          <a:xfrm>
            <a:off x="8311249" y="2638044"/>
            <a:ext cx="3063765" cy="3263206"/>
          </a:xfrm>
        </p:spPr>
        <p:txBody>
          <a:bodyPr>
            <a:normAutofit/>
          </a:bodyPr>
          <a:lstStyle/>
          <a:p>
            <a:r>
              <a:rPr lang="en" dirty="0"/>
              <a:t>are multifactorial, but in general are associated to coagulation disorders, septicemia or viral infections (ASF, CSF). </a:t>
            </a:r>
            <a:endParaRPr lang="es-ES" dirty="0"/>
          </a:p>
        </p:txBody>
      </p:sp>
    </p:spTree>
    <p:extLst>
      <p:ext uri="{BB962C8B-B14F-4D97-AF65-F5344CB8AC3E}">
        <p14:creationId xmlns:p14="http://schemas.microsoft.com/office/powerpoint/2010/main" val="1904197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D56F886-9A16-7C48-9959-3E3C8496F617}"/>
              </a:ext>
            </a:extLst>
          </p:cNvPr>
          <p:cNvSpPr>
            <a:spLocks noGrp="1"/>
          </p:cNvSpPr>
          <p:nvPr>
            <p:ph type="title"/>
          </p:nvPr>
        </p:nvSpPr>
        <p:spPr>
          <a:xfrm>
            <a:off x="643467" y="643467"/>
            <a:ext cx="3363974" cy="1728044"/>
          </a:xfrm>
          <a:noFill/>
          <a:ln>
            <a:solidFill>
              <a:schemeClr val="bg1"/>
            </a:solidFill>
          </a:ln>
        </p:spPr>
        <p:txBody>
          <a:bodyPr wrap="square">
            <a:normAutofit fontScale="90000"/>
          </a:bodyPr>
          <a:lstStyle/>
          <a:p>
            <a:r>
              <a:rPr lang="en" dirty="0">
                <a:solidFill>
                  <a:schemeClr val="bg1"/>
                </a:solidFill>
              </a:rPr>
              <a:t>Fibrinous exudation in the small intestine and colon</a:t>
            </a:r>
            <a:endParaRPr lang="es-ES" dirty="0">
              <a:solidFill>
                <a:schemeClr val="bg1"/>
              </a:solidFill>
            </a:endParaRPr>
          </a:p>
        </p:txBody>
      </p:sp>
      <p:sp>
        <p:nvSpPr>
          <p:cNvPr id="3" name="Marcador de contenido 2">
            <a:extLst>
              <a:ext uri="{FF2B5EF4-FFF2-40B4-BE49-F238E27FC236}">
                <a16:creationId xmlns:a16="http://schemas.microsoft.com/office/drawing/2014/main" xmlns="" id="{B9BBCC72-CA17-9945-9057-64F3F7148B60}"/>
              </a:ext>
            </a:extLst>
          </p:cNvPr>
          <p:cNvSpPr>
            <a:spLocks noGrp="1"/>
          </p:cNvSpPr>
          <p:nvPr>
            <p:ph idx="1"/>
          </p:nvPr>
        </p:nvSpPr>
        <p:spPr>
          <a:xfrm>
            <a:off x="643468" y="2638044"/>
            <a:ext cx="3363974" cy="3415622"/>
          </a:xfrm>
        </p:spPr>
        <p:txBody>
          <a:bodyPr>
            <a:normAutofit/>
          </a:bodyPr>
          <a:lstStyle/>
          <a:p>
            <a:r>
              <a:rPr lang="en" dirty="0">
                <a:solidFill>
                  <a:schemeClr val="bg1"/>
                </a:solidFill>
              </a:rPr>
              <a:t>are usually associated with </a:t>
            </a:r>
            <a:r>
              <a:rPr lang="en" i="1" dirty="0">
                <a:solidFill>
                  <a:schemeClr val="bg1"/>
                </a:solidFill>
              </a:rPr>
              <a:t>Salmonella </a:t>
            </a:r>
            <a:r>
              <a:rPr lang="en" dirty="0">
                <a:solidFill>
                  <a:schemeClr val="bg1"/>
                </a:solidFill>
              </a:rPr>
              <a:t>spp. infection (as it is this case). Swine dysentery (caused by </a:t>
            </a:r>
            <a:r>
              <a:rPr lang="en" i="1" dirty="0" err="1">
                <a:solidFill>
                  <a:schemeClr val="bg1"/>
                </a:solidFill>
              </a:rPr>
              <a:t>Brachyspira</a:t>
            </a:r>
            <a:r>
              <a:rPr lang="en" i="1" dirty="0">
                <a:solidFill>
                  <a:schemeClr val="bg1"/>
                </a:solidFill>
              </a:rPr>
              <a:t> </a:t>
            </a:r>
            <a:r>
              <a:rPr lang="en" i="1" dirty="0" err="1">
                <a:solidFill>
                  <a:schemeClr val="bg1"/>
                </a:solidFill>
              </a:rPr>
              <a:t>hyodysenteriae</a:t>
            </a:r>
            <a:r>
              <a:rPr lang="en" dirty="0">
                <a:solidFill>
                  <a:schemeClr val="bg1"/>
                </a:solidFill>
              </a:rPr>
              <a:t>) can also produce fibrinous or ulcerative lesions, but usually restricted to colon. Fibrin adhered to the mucosa surface implies necrosis of the mucosa.</a:t>
            </a:r>
            <a:endParaRPr lang="es-ES" dirty="0">
              <a:solidFill>
                <a:schemeClr val="bg1"/>
              </a:solidFill>
            </a:endParaRPr>
          </a:p>
        </p:txBody>
      </p:sp>
      <p:pic>
        <p:nvPicPr>
          <p:cNvPr id="5" name="Imagen 4" descr="Imagen que contiene comida, interior&#10;&#10;Descripción generada automáticamente">
            <a:extLst>
              <a:ext uri="{FF2B5EF4-FFF2-40B4-BE49-F238E27FC236}">
                <a16:creationId xmlns:a16="http://schemas.microsoft.com/office/drawing/2014/main" xmlns="" id="{43020B9E-E60D-AD46-AB9A-6313D07F2F24}"/>
              </a:ext>
            </a:extLst>
          </p:cNvPr>
          <p:cNvPicPr>
            <a:picLocks noChangeAspect="1"/>
          </p:cNvPicPr>
          <p:nvPr/>
        </p:nvPicPr>
        <p:blipFill>
          <a:blip r:embed="rId2"/>
          <a:stretch>
            <a:fillRect/>
          </a:stretch>
        </p:blipFill>
        <p:spPr>
          <a:xfrm>
            <a:off x="5297763" y="1090476"/>
            <a:ext cx="6250769" cy="4516180"/>
          </a:xfrm>
          <a:prstGeom prst="rect">
            <a:avLst/>
          </a:prstGeom>
        </p:spPr>
      </p:pic>
    </p:spTree>
    <p:extLst>
      <p:ext uri="{BB962C8B-B14F-4D97-AF65-F5344CB8AC3E}">
        <p14:creationId xmlns:p14="http://schemas.microsoft.com/office/powerpoint/2010/main" val="2763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0458AD-B303-3D47-87BD-99E0E69E47AC}"/>
              </a:ext>
            </a:extLst>
          </p:cNvPr>
          <p:cNvSpPr>
            <a:spLocks noGrp="1"/>
          </p:cNvSpPr>
          <p:nvPr>
            <p:ph type="title"/>
          </p:nvPr>
        </p:nvSpPr>
        <p:spPr>
          <a:xfrm>
            <a:off x="2231136" y="467418"/>
            <a:ext cx="7729728" cy="1188720"/>
          </a:xfrm>
          <a:solidFill>
            <a:srgbClr val="FFFFFF"/>
          </a:solidFill>
        </p:spPr>
        <p:txBody>
          <a:bodyPr>
            <a:normAutofit/>
          </a:bodyPr>
          <a:lstStyle/>
          <a:p>
            <a:r>
              <a:rPr lang="en" b="1" dirty="0"/>
              <a:t>Causes / Contributing Factors</a:t>
            </a:r>
            <a:endParaRPr lang="es-ES" dirty="0"/>
          </a:p>
        </p:txBody>
      </p:sp>
      <p:sp>
        <p:nvSpPr>
          <p:cNvPr id="3" name="Marcador de contenido 2">
            <a:extLst>
              <a:ext uri="{FF2B5EF4-FFF2-40B4-BE49-F238E27FC236}">
                <a16:creationId xmlns:a16="http://schemas.microsoft.com/office/drawing/2014/main" xmlns="" id="{332A950F-987A-7944-A689-27190707D4CA}"/>
              </a:ext>
            </a:extLst>
          </p:cNvPr>
          <p:cNvSpPr>
            <a:spLocks noGrp="1"/>
          </p:cNvSpPr>
          <p:nvPr>
            <p:ph idx="1"/>
          </p:nvPr>
        </p:nvSpPr>
        <p:spPr>
          <a:xfrm>
            <a:off x="1706062" y="2291262"/>
            <a:ext cx="8779512" cy="2879256"/>
          </a:xfrm>
        </p:spPr>
        <p:txBody>
          <a:bodyPr>
            <a:normAutofit/>
          </a:bodyPr>
          <a:lstStyle/>
          <a:p>
            <a:pPr>
              <a:lnSpc>
                <a:spcPct val="90000"/>
              </a:lnSpc>
            </a:pPr>
            <a:r>
              <a:rPr lang="en" sz="1400" dirty="0">
                <a:solidFill>
                  <a:srgbClr val="404040"/>
                </a:solidFill>
              </a:rPr>
              <a:t>Poor hygiene.</a:t>
            </a:r>
          </a:p>
          <a:p>
            <a:pPr>
              <a:lnSpc>
                <a:spcPct val="90000"/>
              </a:lnSpc>
            </a:pPr>
            <a:r>
              <a:rPr lang="en" sz="1400" dirty="0">
                <a:solidFill>
                  <a:srgbClr val="404040"/>
                </a:solidFill>
              </a:rPr>
              <a:t>Crowding.</a:t>
            </a:r>
          </a:p>
          <a:p>
            <a:pPr>
              <a:lnSpc>
                <a:spcPct val="90000"/>
              </a:lnSpc>
            </a:pPr>
            <a:r>
              <a:rPr lang="en" sz="1400" dirty="0">
                <a:solidFill>
                  <a:srgbClr val="404040"/>
                </a:solidFill>
              </a:rPr>
              <a:t>Stress produced when moving and mixing animals.</a:t>
            </a:r>
          </a:p>
          <a:p>
            <a:pPr>
              <a:lnSpc>
                <a:spcPct val="90000"/>
              </a:lnSpc>
            </a:pPr>
            <a:r>
              <a:rPr lang="en" sz="1400" dirty="0">
                <a:solidFill>
                  <a:srgbClr val="404040"/>
                </a:solidFill>
              </a:rPr>
              <a:t>Barns used continuously.</a:t>
            </a:r>
          </a:p>
          <a:p>
            <a:pPr>
              <a:lnSpc>
                <a:spcPct val="90000"/>
              </a:lnSpc>
            </a:pPr>
            <a:r>
              <a:rPr lang="en" sz="1400" dirty="0">
                <a:solidFill>
                  <a:srgbClr val="404040"/>
                </a:solidFill>
              </a:rPr>
              <a:t>Contaminated boots and clothes.</a:t>
            </a:r>
          </a:p>
          <a:p>
            <a:pPr>
              <a:lnSpc>
                <a:spcPct val="90000"/>
              </a:lnSpc>
            </a:pPr>
            <a:r>
              <a:rPr lang="en" sz="1400" dirty="0">
                <a:solidFill>
                  <a:srgbClr val="404040"/>
                </a:solidFill>
              </a:rPr>
              <a:t>Mechanical transmission through feces and movement of contaminated material.</a:t>
            </a:r>
          </a:p>
          <a:p>
            <a:pPr>
              <a:lnSpc>
                <a:spcPct val="90000"/>
              </a:lnSpc>
            </a:pPr>
            <a:r>
              <a:rPr lang="en" sz="1400" dirty="0">
                <a:solidFill>
                  <a:srgbClr val="404040"/>
                </a:solidFill>
              </a:rPr>
              <a:t>Worms and flies.</a:t>
            </a:r>
          </a:p>
          <a:p>
            <a:pPr>
              <a:lnSpc>
                <a:spcPct val="90000"/>
              </a:lnSpc>
            </a:pPr>
            <a:r>
              <a:rPr lang="en" sz="1400" dirty="0">
                <a:solidFill>
                  <a:srgbClr val="404040"/>
                </a:solidFill>
              </a:rPr>
              <a:t>Feed contamination made by birds, rats and mice.</a:t>
            </a:r>
          </a:p>
          <a:p>
            <a:pPr>
              <a:lnSpc>
                <a:spcPct val="90000"/>
              </a:lnSpc>
            </a:pPr>
            <a:r>
              <a:rPr lang="en" sz="1400" dirty="0">
                <a:solidFill>
                  <a:srgbClr val="404040"/>
                </a:solidFill>
              </a:rPr>
              <a:t>Contamination of feed ingredients (especially animal fat). </a:t>
            </a:r>
          </a:p>
          <a:p>
            <a:pPr>
              <a:lnSpc>
                <a:spcPct val="90000"/>
              </a:lnSpc>
            </a:pPr>
            <a:endParaRPr lang="es-ES" sz="1400" dirty="0">
              <a:solidFill>
                <a:srgbClr val="404040"/>
              </a:solidFill>
            </a:endParaRPr>
          </a:p>
        </p:txBody>
      </p:sp>
    </p:spTree>
    <p:extLst>
      <p:ext uri="{BB962C8B-B14F-4D97-AF65-F5344CB8AC3E}">
        <p14:creationId xmlns:p14="http://schemas.microsoft.com/office/powerpoint/2010/main" val="203109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7D8346-AFD2-6B4C-B86D-88937EF38C55}"/>
              </a:ext>
            </a:extLst>
          </p:cNvPr>
          <p:cNvSpPr>
            <a:spLocks noGrp="1"/>
          </p:cNvSpPr>
          <p:nvPr>
            <p:ph type="title"/>
          </p:nvPr>
        </p:nvSpPr>
        <p:spPr/>
        <p:txBody>
          <a:bodyPr/>
          <a:lstStyle/>
          <a:p>
            <a:r>
              <a:rPr lang="es-ES" b="1" dirty="0"/>
              <a:t>Diagnosis</a:t>
            </a:r>
            <a:endParaRPr lang="es-ES" dirty="0"/>
          </a:p>
        </p:txBody>
      </p:sp>
      <p:sp>
        <p:nvSpPr>
          <p:cNvPr id="3" name="Marcador de contenido 2">
            <a:extLst>
              <a:ext uri="{FF2B5EF4-FFF2-40B4-BE49-F238E27FC236}">
                <a16:creationId xmlns:a16="http://schemas.microsoft.com/office/drawing/2014/main" xmlns="" id="{BA9E960C-B1AD-4C46-9C97-CE5E409B9585}"/>
              </a:ext>
            </a:extLst>
          </p:cNvPr>
          <p:cNvSpPr>
            <a:spLocks noGrp="1"/>
          </p:cNvSpPr>
          <p:nvPr>
            <p:ph idx="1"/>
          </p:nvPr>
        </p:nvSpPr>
        <p:spPr/>
        <p:txBody>
          <a:bodyPr/>
          <a:lstStyle/>
          <a:p>
            <a:r>
              <a:rPr lang="es-ES" dirty="0" err="1"/>
              <a:t>Clinical</a:t>
            </a:r>
            <a:r>
              <a:rPr lang="es-ES" dirty="0"/>
              <a:t> </a:t>
            </a:r>
            <a:r>
              <a:rPr lang="es-ES" dirty="0" err="1"/>
              <a:t>signs</a:t>
            </a:r>
            <a:r>
              <a:rPr lang="es-ES" dirty="0"/>
              <a:t> (</a:t>
            </a:r>
            <a:r>
              <a:rPr lang="es-ES" dirty="0" err="1"/>
              <a:t>may</a:t>
            </a:r>
            <a:r>
              <a:rPr lang="es-ES" dirty="0"/>
              <a:t> be similar </a:t>
            </a:r>
            <a:r>
              <a:rPr lang="es-ES" dirty="0" err="1"/>
              <a:t>classical</a:t>
            </a:r>
            <a:r>
              <a:rPr lang="es-ES" dirty="0"/>
              <a:t> </a:t>
            </a:r>
            <a:r>
              <a:rPr lang="es-ES" dirty="0" err="1"/>
              <a:t>swine</a:t>
            </a:r>
            <a:r>
              <a:rPr lang="es-ES" dirty="0"/>
              <a:t> </a:t>
            </a:r>
            <a:r>
              <a:rPr lang="es-ES" dirty="0" err="1"/>
              <a:t>fever</a:t>
            </a:r>
            <a:r>
              <a:rPr lang="es-ES" dirty="0"/>
              <a:t> </a:t>
            </a:r>
            <a:r>
              <a:rPr lang="es-ES" dirty="0" err="1"/>
              <a:t>or</a:t>
            </a:r>
            <a:r>
              <a:rPr lang="es-ES" dirty="0"/>
              <a:t> </a:t>
            </a:r>
            <a:r>
              <a:rPr lang="es-ES" dirty="0" err="1"/>
              <a:t>other</a:t>
            </a:r>
            <a:r>
              <a:rPr lang="es-ES" dirty="0"/>
              <a:t> </a:t>
            </a:r>
            <a:r>
              <a:rPr lang="es-ES" dirty="0" err="1"/>
              <a:t>septecemias</a:t>
            </a:r>
            <a:r>
              <a:rPr lang="es-ES" dirty="0"/>
              <a:t>).</a:t>
            </a:r>
          </a:p>
          <a:p>
            <a:r>
              <a:rPr lang="es-ES" dirty="0" err="1"/>
              <a:t>Necropsy</a:t>
            </a:r>
            <a:r>
              <a:rPr lang="es-ES" dirty="0"/>
              <a:t> (</a:t>
            </a:r>
            <a:r>
              <a:rPr lang="es-ES" dirty="0" err="1"/>
              <a:t>Interstadial</a:t>
            </a:r>
            <a:r>
              <a:rPr lang="es-ES" dirty="0"/>
              <a:t> edema, </a:t>
            </a:r>
            <a:r>
              <a:rPr lang="es-ES" dirty="0" err="1"/>
              <a:t>congested</a:t>
            </a:r>
            <a:r>
              <a:rPr lang="es-ES" dirty="0"/>
              <a:t> </a:t>
            </a:r>
            <a:r>
              <a:rPr lang="es-ES" dirty="0" err="1"/>
              <a:t>liver</a:t>
            </a:r>
            <a:r>
              <a:rPr lang="es-ES" dirty="0"/>
              <a:t>, spleen, and </a:t>
            </a:r>
            <a:r>
              <a:rPr lang="es-ES" dirty="0" err="1"/>
              <a:t>gastrohepatic</a:t>
            </a:r>
            <a:r>
              <a:rPr lang="es-ES" dirty="0"/>
              <a:t> </a:t>
            </a:r>
            <a:r>
              <a:rPr lang="es-ES" dirty="0" err="1"/>
              <a:t>lymph</a:t>
            </a:r>
            <a:r>
              <a:rPr lang="es-ES" dirty="0"/>
              <a:t> </a:t>
            </a:r>
            <a:r>
              <a:rPr lang="es-ES" dirty="0" err="1"/>
              <a:t>nodes</a:t>
            </a:r>
            <a:r>
              <a:rPr lang="es-ES" dirty="0"/>
              <a:t>).</a:t>
            </a:r>
          </a:p>
          <a:p>
            <a:r>
              <a:rPr lang="es-ES" dirty="0" err="1"/>
              <a:t>Bacterial</a:t>
            </a:r>
            <a:r>
              <a:rPr lang="es-ES" dirty="0"/>
              <a:t> culture (</a:t>
            </a:r>
            <a:r>
              <a:rPr lang="es-ES" dirty="0" err="1"/>
              <a:t>organs</a:t>
            </a:r>
            <a:r>
              <a:rPr lang="es-ES" dirty="0"/>
              <a:t>, </a:t>
            </a:r>
            <a:r>
              <a:rPr lang="es-ES" dirty="0" err="1"/>
              <a:t>feces</a:t>
            </a:r>
            <a:r>
              <a:rPr lang="es-ES" dirty="0"/>
              <a:t>, </a:t>
            </a:r>
            <a:r>
              <a:rPr lang="es-ES" dirty="0" err="1"/>
              <a:t>blood</a:t>
            </a:r>
            <a:r>
              <a:rPr lang="es-ES" dirty="0"/>
              <a:t>).</a:t>
            </a:r>
          </a:p>
          <a:p>
            <a:r>
              <a:rPr lang="es-ES" dirty="0"/>
              <a:t>PCR.</a:t>
            </a:r>
          </a:p>
          <a:p>
            <a:r>
              <a:rPr lang="es-ES" dirty="0" err="1"/>
              <a:t>Serology</a:t>
            </a:r>
            <a:r>
              <a:rPr lang="es-ES" dirty="0"/>
              <a:t>.</a:t>
            </a:r>
          </a:p>
          <a:p>
            <a:r>
              <a:rPr lang="es-ES" dirty="0" err="1"/>
              <a:t>Serotyping</a:t>
            </a:r>
            <a:r>
              <a:rPr lang="es-ES" dirty="0"/>
              <a:t> </a:t>
            </a:r>
            <a:r>
              <a:rPr lang="es-ES" dirty="0" err="1"/>
              <a:t>isolate</a:t>
            </a:r>
            <a:r>
              <a:rPr lang="es-ES" dirty="0"/>
              <a:t> </a:t>
            </a:r>
            <a:r>
              <a:rPr lang="es-ES" dirty="0" err="1"/>
              <a:t>is</a:t>
            </a:r>
            <a:r>
              <a:rPr lang="es-ES" dirty="0"/>
              <a:t> </a:t>
            </a:r>
            <a:r>
              <a:rPr lang="es-ES" dirty="0" err="1"/>
              <a:t>important</a:t>
            </a:r>
            <a:r>
              <a:rPr lang="es-ES" dirty="0"/>
              <a:t>.</a:t>
            </a:r>
          </a:p>
        </p:txBody>
      </p:sp>
    </p:spTree>
    <p:extLst>
      <p:ext uri="{BB962C8B-B14F-4D97-AF65-F5344CB8AC3E}">
        <p14:creationId xmlns:p14="http://schemas.microsoft.com/office/powerpoint/2010/main" val="321225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79FFB2-330C-A847-BD57-96F288CBC9C0}"/>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s-ES" sz="1500" b="1"/>
              <a:t>Control/</a:t>
            </a:r>
            <a:r>
              <a:rPr lang="es-ES" sz="1500" b="1" err="1"/>
              <a:t>Prevention</a:t>
            </a:r>
            <a:endParaRPr lang="es-ES" sz="1500"/>
          </a:p>
        </p:txBody>
      </p:sp>
      <p:graphicFrame>
        <p:nvGraphicFramePr>
          <p:cNvPr id="5" name="Marcador de contenido 2">
            <a:extLst>
              <a:ext uri="{FF2B5EF4-FFF2-40B4-BE49-F238E27FC236}">
                <a16:creationId xmlns:a16="http://schemas.microsoft.com/office/drawing/2014/main" xmlns="" id="{3AC1BB3B-8840-414F-BF87-900DA7CDD1E2}"/>
              </a:ext>
            </a:extLst>
          </p:cNvPr>
          <p:cNvGraphicFramePr>
            <a:graphicFrameLocks noGrp="1"/>
          </p:cNvGraphicFramePr>
          <p:nvPr>
            <p:ph idx="1"/>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17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39854E-66BF-5941-A385-F0637ADCEE32}"/>
              </a:ext>
            </a:extLst>
          </p:cNvPr>
          <p:cNvSpPr>
            <a:spLocks noGrp="1"/>
          </p:cNvSpPr>
          <p:nvPr>
            <p:ph type="title"/>
          </p:nvPr>
        </p:nvSpPr>
        <p:spPr/>
        <p:txBody>
          <a:bodyPr/>
          <a:lstStyle/>
          <a:p>
            <a:r>
              <a:rPr lang="es-ES" dirty="0" err="1"/>
              <a:t>bibliography</a:t>
            </a:r>
            <a:endParaRPr lang="es-ES" dirty="0"/>
          </a:p>
        </p:txBody>
      </p:sp>
      <p:sp>
        <p:nvSpPr>
          <p:cNvPr id="3" name="Marcador de contenido 2">
            <a:extLst>
              <a:ext uri="{FF2B5EF4-FFF2-40B4-BE49-F238E27FC236}">
                <a16:creationId xmlns:a16="http://schemas.microsoft.com/office/drawing/2014/main" xmlns="" id="{1A544399-C045-9443-A21B-C9C90D9C21D3}"/>
              </a:ext>
            </a:extLst>
          </p:cNvPr>
          <p:cNvSpPr>
            <a:spLocks noGrp="1"/>
          </p:cNvSpPr>
          <p:nvPr>
            <p:ph idx="1"/>
          </p:nvPr>
        </p:nvSpPr>
        <p:spPr/>
        <p:txBody>
          <a:bodyPr/>
          <a:lstStyle/>
          <a:p>
            <a:r>
              <a:rPr lang="es-ES" dirty="0">
                <a:hlinkClick r:id="rId2"/>
              </a:rPr>
              <a:t>http://www.fao.org/3/a-as540s.pdf</a:t>
            </a:r>
            <a:endParaRPr lang="es-ES" dirty="0"/>
          </a:p>
          <a:p>
            <a:r>
              <a:rPr lang="es-ES" dirty="0">
                <a:hlinkClick r:id="rId3"/>
              </a:rPr>
              <a:t>https://www.msdvetmanual.com/digestive-system/salmonellosis/overview-of-salmonellosis</a:t>
            </a:r>
            <a:endParaRPr lang="es-ES" dirty="0"/>
          </a:p>
          <a:p>
            <a:r>
              <a:rPr lang="es-ES" dirty="0">
                <a:hlinkClick r:id="rId4"/>
              </a:rPr>
              <a:t>https://www.3tres3.com/enfermedades/salmonelosis_105</a:t>
            </a:r>
            <a:endParaRPr lang="es-ES" dirty="0"/>
          </a:p>
          <a:p>
            <a:r>
              <a:rPr lang="es-ES" dirty="0">
                <a:hlinkClick r:id="rId5"/>
              </a:rPr>
              <a:t>http://www.cfsph.iastate.edu/DiseaseInfo/disease.php?name=salmonella-abortusovis&amp;lang=en</a:t>
            </a:r>
            <a:endParaRPr lang="es-ES" dirty="0"/>
          </a:p>
          <a:p>
            <a:endParaRPr lang="es-ES" dirty="0"/>
          </a:p>
        </p:txBody>
      </p:sp>
    </p:spTree>
    <p:extLst>
      <p:ext uri="{BB962C8B-B14F-4D97-AF65-F5344CB8AC3E}">
        <p14:creationId xmlns:p14="http://schemas.microsoft.com/office/powerpoint/2010/main" val="252479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20018F4D-F6C0-9744-A54B-86F90C5BA33C}"/>
              </a:ext>
            </a:extLst>
          </p:cNvPr>
          <p:cNvSpPr>
            <a:spLocks noGrp="1"/>
          </p:cNvSpPr>
          <p:nvPr>
            <p:ph idx="1"/>
          </p:nvPr>
        </p:nvSpPr>
        <p:spPr>
          <a:xfrm>
            <a:off x="962501" y="1095851"/>
            <a:ext cx="10266998" cy="4666297"/>
          </a:xfrm>
        </p:spPr>
        <p:txBody>
          <a:bodyPr>
            <a:normAutofit/>
          </a:bodyPr>
          <a:lstStyle/>
          <a:p>
            <a:r>
              <a:rPr lang="en" sz="2000" i="1" dirty="0"/>
              <a:t>Salmonella </a:t>
            </a:r>
            <a:r>
              <a:rPr lang="en" sz="2000" dirty="0"/>
              <a:t>is widely extended in humans and animals. From all the </a:t>
            </a:r>
            <a:r>
              <a:rPr lang="en" sz="2000" i="1" dirty="0"/>
              <a:t>Salmonella </a:t>
            </a:r>
            <a:r>
              <a:rPr lang="en" sz="2000" dirty="0"/>
              <a:t>serotypes (more than 2400), the more important ones causing clinical disease in pigs are</a:t>
            </a:r>
            <a:r>
              <a:rPr lang="en" sz="2000" i="1" dirty="0"/>
              <a:t> Salmonella </a:t>
            </a:r>
            <a:r>
              <a:rPr lang="en" sz="2000" i="1" dirty="0" err="1"/>
              <a:t>Choleraesuis</a:t>
            </a:r>
            <a:r>
              <a:rPr lang="en" sz="2000" dirty="0"/>
              <a:t> and </a:t>
            </a:r>
            <a:r>
              <a:rPr lang="en" sz="2000" i="1" dirty="0"/>
              <a:t>Salmonella Typhimurium. </a:t>
            </a:r>
          </a:p>
          <a:p>
            <a:r>
              <a:rPr lang="en" sz="2000" i="1" dirty="0"/>
              <a:t>S. </a:t>
            </a:r>
            <a:r>
              <a:rPr lang="en" sz="2000" i="1" dirty="0" err="1"/>
              <a:t>Choleraesuis</a:t>
            </a:r>
            <a:r>
              <a:rPr lang="en" sz="2000" dirty="0"/>
              <a:t> is the specific serotype adapted to swine, and can produce a severe disease widespread in sows (fever, depression, septicemia, pneumonia, meningitis, arthritis and diarrhea), but does commonly not affect humans. The most commonly found serotype in pigs, however, is </a:t>
            </a:r>
            <a:r>
              <a:rPr lang="en" sz="2000" i="1" dirty="0"/>
              <a:t>Salmonella Typhimurium</a:t>
            </a:r>
            <a:r>
              <a:rPr lang="en" sz="2000" dirty="0"/>
              <a:t> which sometimes is associated with diarrhea in young pigs, and is a common source of food intoxication in humans. Pigs can be subclinical carriers of </a:t>
            </a:r>
            <a:r>
              <a:rPr lang="en" sz="2000" i="1" dirty="0"/>
              <a:t>S. </a:t>
            </a:r>
            <a:r>
              <a:rPr lang="en" sz="2000" i="1" dirty="0" err="1"/>
              <a:t>Choleraesuis</a:t>
            </a:r>
            <a:r>
              <a:rPr lang="en" sz="2000" dirty="0"/>
              <a:t> for long periods of time because the organism survives in the mesenteric lymph nodes, located in the intestine. Many of these carriers do not excrete the bacteria in feces, unless they are under stressing conditions. Some pigs might excrete the organism in feces in a continuous or intermittent way. The disease depends on the strain and the dosage, meaning there is a need for a relatively high number of organisms to produce clinical signs.</a:t>
            </a:r>
          </a:p>
        </p:txBody>
      </p:sp>
    </p:spTree>
    <p:extLst>
      <p:ext uri="{BB962C8B-B14F-4D97-AF65-F5344CB8AC3E}">
        <p14:creationId xmlns:p14="http://schemas.microsoft.com/office/powerpoint/2010/main" val="208300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hierba, animal, mamífero, colocación&#10;&#10;Descripción generada automáticamente">
            <a:extLst>
              <a:ext uri="{FF2B5EF4-FFF2-40B4-BE49-F238E27FC236}">
                <a16:creationId xmlns:a16="http://schemas.microsoft.com/office/drawing/2014/main" xmlns="" id="{8F332750-F953-F145-89AE-827969AFC40E}"/>
              </a:ext>
            </a:extLst>
          </p:cNvPr>
          <p:cNvPicPr>
            <a:picLocks noChangeAspect="1"/>
          </p:cNvPicPr>
          <p:nvPr/>
        </p:nvPicPr>
        <p:blipFill rotWithShape="1">
          <a:blip r:embed="rId2">
            <a:alphaModFix amt="40000"/>
            <a:extLst/>
          </a:blip>
          <a:srcRect t="4387" b="12892"/>
          <a:stretch/>
        </p:blipFill>
        <p:spPr>
          <a:xfrm>
            <a:off x="20" y="10"/>
            <a:ext cx="12191980" cy="6857990"/>
          </a:xfrm>
          <a:prstGeom prst="rect">
            <a:avLst/>
          </a:prstGeom>
        </p:spPr>
      </p:pic>
      <p:sp>
        <p:nvSpPr>
          <p:cNvPr id="3" name="Marcador de contenido 2">
            <a:extLst>
              <a:ext uri="{FF2B5EF4-FFF2-40B4-BE49-F238E27FC236}">
                <a16:creationId xmlns:a16="http://schemas.microsoft.com/office/drawing/2014/main" xmlns="" id="{F31118BE-E937-904F-9801-FEC558E1CF89}"/>
              </a:ext>
            </a:extLst>
          </p:cNvPr>
          <p:cNvSpPr>
            <a:spLocks noGrp="1"/>
          </p:cNvSpPr>
          <p:nvPr>
            <p:ph idx="1"/>
          </p:nvPr>
        </p:nvSpPr>
        <p:spPr>
          <a:xfrm>
            <a:off x="2231136" y="2638044"/>
            <a:ext cx="7729728" cy="3101983"/>
          </a:xfrm>
        </p:spPr>
        <p:txBody>
          <a:bodyPr>
            <a:normAutofit/>
          </a:bodyPr>
          <a:lstStyle/>
          <a:p>
            <a:r>
              <a:rPr lang="en" i="1" dirty="0"/>
              <a:t>Salmonella </a:t>
            </a:r>
            <a:r>
              <a:rPr lang="en" dirty="0"/>
              <a:t>might occur at any age, but is more frequent in growing pigs 8 weeks or older. The salmonella present in the pig’s gut can contaminate the carcass during slaughter, which is a potential risk for human health.</a:t>
            </a:r>
          </a:p>
        </p:txBody>
      </p:sp>
    </p:spTree>
    <p:extLst>
      <p:ext uri="{BB962C8B-B14F-4D97-AF65-F5344CB8AC3E}">
        <p14:creationId xmlns:p14="http://schemas.microsoft.com/office/powerpoint/2010/main" val="11501452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452561-DC56-2F44-9598-3BBF408DAED6}"/>
              </a:ext>
            </a:extLst>
          </p:cNvPr>
          <p:cNvSpPr>
            <a:spLocks noGrp="1"/>
          </p:cNvSpPr>
          <p:nvPr>
            <p:ph type="title"/>
          </p:nvPr>
        </p:nvSpPr>
        <p:spPr>
          <a:xfrm>
            <a:off x="2231136" y="484632"/>
            <a:ext cx="7729728" cy="1188720"/>
          </a:xfrm>
        </p:spPr>
        <p:txBody>
          <a:bodyPr/>
          <a:lstStyle/>
          <a:p>
            <a:r>
              <a:rPr lang="en" b="1" dirty="0"/>
              <a:t>Symptoms</a:t>
            </a:r>
            <a:endParaRPr lang="es-ES" dirty="0"/>
          </a:p>
        </p:txBody>
      </p:sp>
      <p:sp>
        <p:nvSpPr>
          <p:cNvPr id="3" name="Marcador de contenido 2">
            <a:extLst>
              <a:ext uri="{FF2B5EF4-FFF2-40B4-BE49-F238E27FC236}">
                <a16:creationId xmlns:a16="http://schemas.microsoft.com/office/drawing/2014/main" xmlns="" id="{7D36B5D8-4D0A-E049-86AF-3291FBDDE4DF}"/>
              </a:ext>
            </a:extLst>
          </p:cNvPr>
          <p:cNvSpPr>
            <a:spLocks noGrp="1"/>
          </p:cNvSpPr>
          <p:nvPr>
            <p:ph idx="1"/>
          </p:nvPr>
        </p:nvSpPr>
        <p:spPr>
          <a:xfrm>
            <a:off x="754380" y="1879092"/>
            <a:ext cx="5429250" cy="4041648"/>
          </a:xfrm>
        </p:spPr>
        <p:txBody>
          <a:bodyPr>
            <a:normAutofit lnSpcReduction="10000"/>
          </a:bodyPr>
          <a:lstStyle/>
          <a:p>
            <a:pPr marL="0" indent="0">
              <a:buNone/>
            </a:pPr>
            <a:r>
              <a:rPr lang="en" i="1" dirty="0"/>
              <a:t>Sows</a:t>
            </a:r>
            <a:endParaRPr lang="en" dirty="0"/>
          </a:p>
          <a:p>
            <a:r>
              <a:rPr lang="en" dirty="0"/>
              <a:t>High temperature.</a:t>
            </a:r>
          </a:p>
          <a:p>
            <a:r>
              <a:rPr lang="en" dirty="0"/>
              <a:t>Depression.</a:t>
            </a:r>
          </a:p>
          <a:p>
            <a:r>
              <a:rPr lang="en" dirty="0"/>
              <a:t>Loss of appetite</a:t>
            </a:r>
          </a:p>
          <a:p>
            <a:r>
              <a:rPr lang="en" dirty="0"/>
              <a:t>Ears, nose and tail congestion (septicemia).</a:t>
            </a:r>
          </a:p>
          <a:p>
            <a:r>
              <a:rPr lang="en" dirty="0"/>
              <a:t>Pneumonia.</a:t>
            </a:r>
          </a:p>
          <a:p>
            <a:r>
              <a:rPr lang="en" dirty="0"/>
              <a:t>Coughing.</a:t>
            </a:r>
          </a:p>
          <a:p>
            <a:r>
              <a:rPr lang="en" dirty="0"/>
              <a:t>Nervous signs (rare).</a:t>
            </a:r>
          </a:p>
          <a:p>
            <a:r>
              <a:rPr lang="en" dirty="0"/>
              <a:t>Smelly diarrhea, which sometimes can have blood and mucus.</a:t>
            </a:r>
          </a:p>
          <a:p>
            <a:r>
              <a:rPr lang="en" dirty="0"/>
              <a:t>Might die in the acute phase of the disease.</a:t>
            </a:r>
          </a:p>
        </p:txBody>
      </p:sp>
      <p:sp>
        <p:nvSpPr>
          <p:cNvPr id="6" name="Marcador de contenido 2">
            <a:extLst>
              <a:ext uri="{FF2B5EF4-FFF2-40B4-BE49-F238E27FC236}">
                <a16:creationId xmlns:a16="http://schemas.microsoft.com/office/drawing/2014/main" xmlns="" id="{45153EC2-BFEC-254B-A738-1889285F9F28}"/>
              </a:ext>
            </a:extLst>
          </p:cNvPr>
          <p:cNvSpPr txBox="1">
            <a:spLocks/>
          </p:cNvSpPr>
          <p:nvPr/>
        </p:nvSpPr>
        <p:spPr>
          <a:xfrm>
            <a:off x="6183630" y="1879092"/>
            <a:ext cx="4809744" cy="347700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 i="1"/>
              <a:t>Lactating piglets</a:t>
            </a:r>
            <a:endParaRPr lang="en"/>
          </a:p>
          <a:p>
            <a:r>
              <a:rPr lang="en"/>
              <a:t>The disease is not frequent in piglets due to the passive immunity of colostrum.</a:t>
            </a:r>
          </a:p>
          <a:p>
            <a:pPr marL="0" indent="0">
              <a:buFont typeface="Arial" panose="020B0604020202020204" pitchFamily="34" charset="0"/>
              <a:buNone/>
            </a:pPr>
            <a:r>
              <a:rPr lang="en" i="1"/>
              <a:t>Weaners and growers</a:t>
            </a:r>
            <a:endParaRPr lang="en"/>
          </a:p>
          <a:p>
            <a:r>
              <a:rPr lang="en"/>
              <a:t>Same clinical signs than sows.</a:t>
            </a:r>
          </a:p>
          <a:p>
            <a:endParaRPr lang="es-ES" dirty="0"/>
          </a:p>
        </p:txBody>
      </p:sp>
      <p:pic>
        <p:nvPicPr>
          <p:cNvPr id="8" name="Imagen 7" descr="Imagen que contiene mamífero, interior, animal, marrón&#10;&#10;Descripción generada automáticamente">
            <a:extLst>
              <a:ext uri="{FF2B5EF4-FFF2-40B4-BE49-F238E27FC236}">
                <a16:creationId xmlns:a16="http://schemas.microsoft.com/office/drawing/2014/main" xmlns="" id="{168709BB-1432-A247-9D87-E5FECCB83621}"/>
              </a:ext>
            </a:extLst>
          </p:cNvPr>
          <p:cNvPicPr>
            <a:picLocks noChangeAspect="1"/>
          </p:cNvPicPr>
          <p:nvPr/>
        </p:nvPicPr>
        <p:blipFill>
          <a:blip r:embed="rId2"/>
          <a:stretch>
            <a:fillRect/>
          </a:stretch>
        </p:blipFill>
        <p:spPr>
          <a:xfrm>
            <a:off x="6343240" y="3767709"/>
            <a:ext cx="4490524" cy="2918841"/>
          </a:xfrm>
          <a:prstGeom prst="rect">
            <a:avLst/>
          </a:prstGeom>
        </p:spPr>
      </p:pic>
    </p:spTree>
    <p:extLst>
      <p:ext uri="{BB962C8B-B14F-4D97-AF65-F5344CB8AC3E}">
        <p14:creationId xmlns:p14="http://schemas.microsoft.com/office/powerpoint/2010/main" val="376936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28EB58-FF1D-5945-A1AC-B1FD5A43EA2B}"/>
              </a:ext>
            </a:extLst>
          </p:cNvPr>
          <p:cNvSpPr>
            <a:spLocks noGrp="1"/>
          </p:cNvSpPr>
          <p:nvPr>
            <p:ph type="title"/>
          </p:nvPr>
        </p:nvSpPr>
        <p:spPr/>
        <p:txBody>
          <a:bodyPr/>
          <a:lstStyle/>
          <a:p>
            <a:r>
              <a:rPr lang="es-ES" b="1" dirty="0"/>
              <a:t>LESIONS</a:t>
            </a:r>
          </a:p>
        </p:txBody>
      </p:sp>
      <p:sp>
        <p:nvSpPr>
          <p:cNvPr id="3" name="Marcador de contenido 2">
            <a:extLst>
              <a:ext uri="{FF2B5EF4-FFF2-40B4-BE49-F238E27FC236}">
                <a16:creationId xmlns:a16="http://schemas.microsoft.com/office/drawing/2014/main" xmlns="" id="{5B1C2AD9-B357-1348-8E4C-50B17F088D64}"/>
              </a:ext>
            </a:extLst>
          </p:cNvPr>
          <p:cNvSpPr>
            <a:spLocks noGrp="1"/>
          </p:cNvSpPr>
          <p:nvPr>
            <p:ph idx="1"/>
          </p:nvPr>
        </p:nvSpPr>
        <p:spPr/>
        <p:txBody>
          <a:bodyPr>
            <a:normAutofit/>
          </a:bodyPr>
          <a:lstStyle/>
          <a:p>
            <a:r>
              <a:rPr lang="en" dirty="0"/>
              <a:t>Piglets infected with </a:t>
            </a:r>
            <a:r>
              <a:rPr lang="en" dirty="0" err="1"/>
              <a:t>S.typhimurium</a:t>
            </a:r>
            <a:r>
              <a:rPr lang="en" dirty="0"/>
              <a:t> show inflammation and slight thickening of the ileum and colon, and necrotic debris usually appears on the surface of the mucosa. The mesenteric lymph nodes are enlarged, edematous, and sometimes red. The ulceration of the mucosa may or may not be evident.</a:t>
            </a:r>
          </a:p>
          <a:p>
            <a:r>
              <a:rPr lang="en" dirty="0"/>
              <a:t>In acute cases, a small hemorrhagic component can be observed. Sometimes rectal strictures may occur. Other enteropathogenic salmonellae, except S. </a:t>
            </a:r>
            <a:r>
              <a:rPr lang="en" dirty="0" err="1"/>
              <a:t>typbisuis</a:t>
            </a:r>
            <a:r>
              <a:rPr lang="en" dirty="0"/>
              <a:t>, cause lesions similar to those of S. </a:t>
            </a:r>
            <a:r>
              <a:rPr lang="en" dirty="0" err="1"/>
              <a:t>typbimurium</a:t>
            </a:r>
            <a:r>
              <a:rPr lang="en" dirty="0"/>
              <a:t>, although less severe. The lesions of enteritis caused by S. </a:t>
            </a:r>
            <a:r>
              <a:rPr lang="en" dirty="0" err="1"/>
              <a:t>typbisuis</a:t>
            </a:r>
            <a:r>
              <a:rPr lang="en" dirty="0"/>
              <a:t> are characteristic and are typically yellow and round (button) ulcers in colon, caecum and, less frequently, ileum.</a:t>
            </a:r>
            <a:endParaRPr lang="es-ES" dirty="0"/>
          </a:p>
        </p:txBody>
      </p:sp>
    </p:spTree>
    <p:extLst>
      <p:ext uri="{BB962C8B-B14F-4D97-AF65-F5344CB8AC3E}">
        <p14:creationId xmlns:p14="http://schemas.microsoft.com/office/powerpoint/2010/main" val="13474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30BC020-BDBF-49EB-9898-BAB5BF559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4950C64-5D81-40F1-9601-8BA0D63BAE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EC3AA01-A577-AF40-B6BB-E52A710EF87A}"/>
              </a:ext>
            </a:extLst>
          </p:cNvPr>
          <p:cNvSpPr>
            <a:spLocks noGrp="1"/>
          </p:cNvSpPr>
          <p:nvPr>
            <p:ph type="title"/>
          </p:nvPr>
        </p:nvSpPr>
        <p:spPr>
          <a:xfrm>
            <a:off x="2231136" y="3781241"/>
            <a:ext cx="7729729" cy="855406"/>
          </a:xfrm>
          <a:noFill/>
          <a:ln>
            <a:solidFill>
              <a:schemeClr val="bg1"/>
            </a:solidFill>
          </a:ln>
        </p:spPr>
        <p:txBody>
          <a:bodyPr>
            <a:normAutofit/>
          </a:bodyPr>
          <a:lstStyle/>
          <a:p>
            <a:r>
              <a:rPr lang="es-ES" sz="2400">
                <a:solidFill>
                  <a:schemeClr val="bg1"/>
                </a:solidFill>
              </a:rPr>
              <a:t>Fibrous enteritis</a:t>
            </a:r>
          </a:p>
        </p:txBody>
      </p:sp>
      <p:pic>
        <p:nvPicPr>
          <p:cNvPr id="5" name="Imagen 4" descr="Imagen que contiene comida, interior, sentado, papel&#10;&#10;Descripción generada automáticamente">
            <a:extLst>
              <a:ext uri="{FF2B5EF4-FFF2-40B4-BE49-F238E27FC236}">
                <a16:creationId xmlns:a16="http://schemas.microsoft.com/office/drawing/2014/main" xmlns="" id="{0A5D7AA7-CCA0-6741-B16E-83B5A613313A}"/>
              </a:ext>
            </a:extLst>
          </p:cNvPr>
          <p:cNvPicPr>
            <a:picLocks noChangeAspect="1"/>
          </p:cNvPicPr>
          <p:nvPr/>
        </p:nvPicPr>
        <p:blipFill rotWithShape="1">
          <a:blip r:embed="rId2"/>
          <a:srcRect t="22578" b="12015"/>
          <a:stretch/>
        </p:blipFill>
        <p:spPr>
          <a:xfrm>
            <a:off x="20" y="-2"/>
            <a:ext cx="12191980" cy="3429000"/>
          </a:xfrm>
          <a:prstGeom prst="rect">
            <a:avLst/>
          </a:prstGeom>
        </p:spPr>
      </p:pic>
      <p:sp>
        <p:nvSpPr>
          <p:cNvPr id="3" name="Marcador de contenido 2">
            <a:extLst>
              <a:ext uri="{FF2B5EF4-FFF2-40B4-BE49-F238E27FC236}">
                <a16:creationId xmlns:a16="http://schemas.microsoft.com/office/drawing/2014/main" xmlns="" id="{B9B91158-DD4B-8046-9A58-4366AED3E75B}"/>
              </a:ext>
            </a:extLst>
          </p:cNvPr>
          <p:cNvSpPr>
            <a:spLocks noGrp="1"/>
          </p:cNvSpPr>
          <p:nvPr>
            <p:ph idx="1"/>
          </p:nvPr>
        </p:nvSpPr>
        <p:spPr>
          <a:xfrm>
            <a:off x="2238412" y="4846076"/>
            <a:ext cx="7715177" cy="1271556"/>
          </a:xfrm>
        </p:spPr>
        <p:txBody>
          <a:bodyPr>
            <a:normAutofit/>
          </a:bodyPr>
          <a:lstStyle/>
          <a:p>
            <a:r>
              <a:rPr lang="en">
                <a:solidFill>
                  <a:schemeClr val="bg1"/>
                </a:solidFill>
              </a:rPr>
              <a:t>The presence of a yellowish, proteinaceous material in the intestinal lumen is indicative of a fibrinous exudate. In the small intestine, observation of fibrin in the lumen, or adhering to the mucosa, is highly suggestive of Salmonella typhimurium infection</a:t>
            </a:r>
            <a:endParaRPr lang="es-ES">
              <a:solidFill>
                <a:schemeClr val="bg1"/>
              </a:solidFill>
            </a:endParaRPr>
          </a:p>
        </p:txBody>
      </p:sp>
    </p:spTree>
    <p:extLst>
      <p:ext uri="{BB962C8B-B14F-4D97-AF65-F5344CB8AC3E}">
        <p14:creationId xmlns:p14="http://schemas.microsoft.com/office/powerpoint/2010/main" val="367689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Imagen 6" descr="Imagen que contiene comida, animal, interior&#10;&#10;Descripción generada automáticamente">
            <a:extLst>
              <a:ext uri="{FF2B5EF4-FFF2-40B4-BE49-F238E27FC236}">
                <a16:creationId xmlns:a16="http://schemas.microsoft.com/office/drawing/2014/main" xmlns="" id="{84BFC6FD-FDA5-1E46-822B-896CE25D8FA0}"/>
              </a:ext>
            </a:extLst>
          </p:cNvPr>
          <p:cNvPicPr>
            <a:picLocks noChangeAspect="1"/>
          </p:cNvPicPr>
          <p:nvPr/>
        </p:nvPicPr>
        <p:blipFill rotWithShape="1">
          <a:blip r:embed="rId2"/>
          <a:srcRect t="6459" b="13754"/>
          <a:stretch/>
        </p:blipFill>
        <p:spPr>
          <a:xfrm>
            <a:off x="20" y="10"/>
            <a:ext cx="12191980" cy="6857990"/>
          </a:xfrm>
          <a:prstGeom prst="rect">
            <a:avLst/>
          </a:prstGeom>
        </p:spPr>
      </p:pic>
      <p:sp>
        <p:nvSpPr>
          <p:cNvPr id="2" name="Título 1">
            <a:extLst>
              <a:ext uri="{FF2B5EF4-FFF2-40B4-BE49-F238E27FC236}">
                <a16:creationId xmlns:a16="http://schemas.microsoft.com/office/drawing/2014/main" xmlns="" id="{FB47CB55-0C56-1C4D-B6A2-A3C96A26DAF3}"/>
              </a:ext>
            </a:extLst>
          </p:cNvPr>
          <p:cNvSpPr>
            <a:spLocks noGrp="1"/>
          </p:cNvSpPr>
          <p:nvPr>
            <p:ph type="title"/>
          </p:nvPr>
        </p:nvSpPr>
        <p:spPr>
          <a:xfrm>
            <a:off x="2231136" y="1015003"/>
            <a:ext cx="7729728" cy="941796"/>
          </a:xfrm>
          <a:solidFill>
            <a:srgbClr val="FFFFFF">
              <a:alpha val="80000"/>
            </a:srgbClr>
          </a:solidFill>
        </p:spPr>
        <p:txBody>
          <a:bodyPr vert="horz" lIns="182880" tIns="182880" rIns="182880" bIns="182880" rtlCol="0" anchor="ctr">
            <a:normAutofit/>
          </a:bodyPr>
          <a:lstStyle/>
          <a:p>
            <a:r>
              <a:rPr lang="en-US" kern="1200" cap="all" spc="200" baseline="0" dirty="0">
                <a:solidFill>
                  <a:srgbClr val="262626"/>
                </a:solidFill>
                <a:latin typeface="+mj-lt"/>
                <a:ea typeface="+mj-ea"/>
                <a:cs typeface="+mj-cs"/>
              </a:rPr>
              <a:t>enteritis</a:t>
            </a:r>
          </a:p>
        </p:txBody>
      </p:sp>
    </p:spTree>
    <p:extLst>
      <p:ext uri="{BB962C8B-B14F-4D97-AF65-F5344CB8AC3E}">
        <p14:creationId xmlns:p14="http://schemas.microsoft.com/office/powerpoint/2010/main" val="230928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agen 4" descr="Imagen que contiene comida, interior&#10;&#10;Descripción generada automáticamente">
            <a:extLst>
              <a:ext uri="{FF2B5EF4-FFF2-40B4-BE49-F238E27FC236}">
                <a16:creationId xmlns:a16="http://schemas.microsoft.com/office/drawing/2014/main" xmlns="" id="{BCC5B65C-A786-6D4E-BEB0-5C75BA274981}"/>
              </a:ext>
            </a:extLst>
          </p:cNvPr>
          <p:cNvPicPr>
            <a:picLocks noChangeAspect="1"/>
          </p:cNvPicPr>
          <p:nvPr/>
        </p:nvPicPr>
        <p:blipFill rotWithShape="1">
          <a:blip r:embed="rId2"/>
          <a:srcRect l="2055" t="23391" r="7036"/>
          <a:stretch/>
        </p:blipFill>
        <p:spPr>
          <a:xfrm>
            <a:off x="20" y="10"/>
            <a:ext cx="12191980" cy="6857990"/>
          </a:xfrm>
          <a:prstGeom prst="rect">
            <a:avLst/>
          </a:prstGeom>
        </p:spPr>
      </p:pic>
      <p:sp>
        <p:nvSpPr>
          <p:cNvPr id="6" name="CuadroTexto 5">
            <a:extLst>
              <a:ext uri="{FF2B5EF4-FFF2-40B4-BE49-F238E27FC236}">
                <a16:creationId xmlns:a16="http://schemas.microsoft.com/office/drawing/2014/main" xmlns="" id="{93E4C57B-EF1C-CB44-9D6B-C5320921BF25}"/>
              </a:ext>
            </a:extLst>
          </p:cNvPr>
          <p:cNvSpPr txBox="1"/>
          <p:nvPr/>
        </p:nvSpPr>
        <p:spPr>
          <a:xfrm>
            <a:off x="796009" y="792159"/>
            <a:ext cx="2286000" cy="2286000"/>
          </a:xfrm>
          <a:prstGeom prst="ellipse">
            <a:avLst/>
          </a:prstGeom>
          <a:solidFill>
            <a:srgbClr val="000000">
              <a:alpha val="75000"/>
            </a:srgbClr>
          </a:solidFill>
          <a:ln>
            <a:noFill/>
          </a:ln>
        </p:spPr>
        <p:txBody>
          <a:bodyPr vert="horz" lIns="182880" tIns="182880" rIns="182880" bIns="182880" rtlCol="0" anchor="ctr">
            <a:normAutofit/>
          </a:bodyPr>
          <a:lstStyle/>
          <a:p>
            <a:pPr algn="ctr" defTabSz="914400">
              <a:lnSpc>
                <a:spcPct val="90000"/>
              </a:lnSpc>
              <a:spcBef>
                <a:spcPct val="0"/>
              </a:spcBef>
              <a:spcAft>
                <a:spcPts val="600"/>
              </a:spcAft>
            </a:pPr>
            <a:r>
              <a:rPr lang="en-US" sz="1700" kern="1200" cap="all" spc="200" baseline="0">
                <a:solidFill>
                  <a:srgbClr val="FFFFFF"/>
                </a:solidFill>
                <a:latin typeface="+mj-lt"/>
                <a:ea typeface="+mj-ea"/>
                <a:cs typeface="+mj-cs"/>
              </a:rPr>
              <a:t>Enteritis, tiphitis and necrotic colitis</a:t>
            </a:r>
          </a:p>
        </p:txBody>
      </p:sp>
      <p:sp>
        <p:nvSpPr>
          <p:cNvPr id="13" name="Oval 10">
            <a:extLst>
              <a:ext uri="{FF2B5EF4-FFF2-40B4-BE49-F238E27FC236}">
                <a16:creationId xmlns:a16="http://schemas.microsoft.com/office/drawing/2014/main" xmlns="" id="{08BB1C48-A06D-4315-9809-A60A6F41C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1417" y="627567"/>
            <a:ext cx="2615184" cy="2615184"/>
          </a:xfrm>
          <a:prstGeom prst="ellips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64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12E9E01-682A-2E4E-A8B2-B176ADB5776D}"/>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 dirty="0">
                <a:solidFill>
                  <a:schemeClr val="bg1"/>
                </a:solidFill>
              </a:rPr>
              <a:t>Interstitial pneumonia</a:t>
            </a:r>
            <a:endParaRPr lang="es-ES" dirty="0">
              <a:solidFill>
                <a:schemeClr val="bg1"/>
              </a:solidFill>
            </a:endParaRPr>
          </a:p>
        </p:txBody>
      </p:sp>
      <p:sp>
        <p:nvSpPr>
          <p:cNvPr id="3" name="Marcador de contenido 2">
            <a:extLst>
              <a:ext uri="{FF2B5EF4-FFF2-40B4-BE49-F238E27FC236}">
                <a16:creationId xmlns:a16="http://schemas.microsoft.com/office/drawing/2014/main" xmlns="" id="{CD6FE202-D344-C544-86CC-C28D5E8F7DA2}"/>
              </a:ext>
            </a:extLst>
          </p:cNvPr>
          <p:cNvSpPr>
            <a:spLocks noGrp="1"/>
          </p:cNvSpPr>
          <p:nvPr>
            <p:ph idx="1"/>
          </p:nvPr>
        </p:nvSpPr>
        <p:spPr>
          <a:xfrm>
            <a:off x="643468" y="2638044"/>
            <a:ext cx="3363974" cy="3415622"/>
          </a:xfrm>
        </p:spPr>
        <p:txBody>
          <a:bodyPr>
            <a:normAutofit/>
          </a:bodyPr>
          <a:lstStyle/>
          <a:p>
            <a:r>
              <a:rPr lang="en" dirty="0">
                <a:solidFill>
                  <a:schemeClr val="bg1"/>
                </a:solidFill>
              </a:rPr>
              <a:t>in pigs is characterized by heavy and non-collapsed lungs with rubbery texture. The multifocal reddish areas are typical of this lesion and correspond to different degrees of severity among pulmonary lobules. This lesion is highly indicative of viral pulmonary infection, and can be due to the septicemia.</a:t>
            </a:r>
            <a:endParaRPr lang="es-ES" dirty="0">
              <a:solidFill>
                <a:schemeClr val="bg1"/>
              </a:solidFill>
            </a:endParaRPr>
          </a:p>
        </p:txBody>
      </p:sp>
      <p:pic>
        <p:nvPicPr>
          <p:cNvPr id="5" name="Imagen 4" descr="Imagen que contiene interior, animal, mesa, sentado&#10;&#10;Descripción generada automáticamente">
            <a:extLst>
              <a:ext uri="{FF2B5EF4-FFF2-40B4-BE49-F238E27FC236}">
                <a16:creationId xmlns:a16="http://schemas.microsoft.com/office/drawing/2014/main" xmlns="" id="{5E40A3E4-DF03-B140-AA1B-0EBF26140998}"/>
              </a:ext>
            </a:extLst>
          </p:cNvPr>
          <p:cNvPicPr>
            <a:picLocks noChangeAspect="1"/>
          </p:cNvPicPr>
          <p:nvPr/>
        </p:nvPicPr>
        <p:blipFill>
          <a:blip r:embed="rId2"/>
          <a:stretch>
            <a:fillRect/>
          </a:stretch>
        </p:blipFill>
        <p:spPr>
          <a:xfrm>
            <a:off x="5297763" y="785751"/>
            <a:ext cx="6250769" cy="5125630"/>
          </a:xfrm>
          <a:prstGeom prst="rect">
            <a:avLst/>
          </a:prstGeom>
        </p:spPr>
      </p:pic>
    </p:spTree>
    <p:extLst>
      <p:ext uri="{BB962C8B-B14F-4D97-AF65-F5344CB8AC3E}">
        <p14:creationId xmlns:p14="http://schemas.microsoft.com/office/powerpoint/2010/main" val="1401531101"/>
      </p:ext>
    </p:extLst>
  </p:cSld>
  <p:clrMapOvr>
    <a:masterClrMapping/>
  </p:clrMapOvr>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TotalTime>
  <Words>629</Words>
  <Application>Microsoft Office PowerPoint</Application>
  <PresentationFormat>Niestandardowy</PresentationFormat>
  <Paragraphs>68</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Paquete</vt:lpstr>
      <vt:lpstr>SWINE SALMONELLOSIS</vt:lpstr>
      <vt:lpstr>Prezentacja programu PowerPoint</vt:lpstr>
      <vt:lpstr>Prezentacja programu PowerPoint</vt:lpstr>
      <vt:lpstr>Symptoms</vt:lpstr>
      <vt:lpstr>LESIONS</vt:lpstr>
      <vt:lpstr>Fibrous enteritis</vt:lpstr>
      <vt:lpstr>enteritis</vt:lpstr>
      <vt:lpstr>Prezentacja programu PowerPoint</vt:lpstr>
      <vt:lpstr>Interstitial pneumonia</vt:lpstr>
      <vt:lpstr>haemorrhagic lesions in the gastrohepatic lymph nodes</vt:lpstr>
      <vt:lpstr>perirenal oedema and different patterns of renal hemorrhages</vt:lpstr>
      <vt:lpstr>haemorrhagic lesions in the renal lymph nodes</vt:lpstr>
      <vt:lpstr>Hemorrhages in the urinary bladder</vt:lpstr>
      <vt:lpstr>Fibrinous exudation in the small intestine and colon</vt:lpstr>
      <vt:lpstr>Causes / Contributing Factors</vt:lpstr>
      <vt:lpstr>Diagnosis</vt:lpstr>
      <vt:lpstr>Control/Prevention</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SWINE SALMONELLOSIS</dc:title>
  <dc:creator>MARTÍN GONZÁLEZ</dc:creator>
  <cp:lastModifiedBy>DIG-13</cp:lastModifiedBy>
  <cp:revision>4</cp:revision>
  <dcterms:created xsi:type="dcterms:W3CDTF">2019-05-09T19:42:59Z</dcterms:created>
  <dcterms:modified xsi:type="dcterms:W3CDTF">2021-04-23T10:06:17Z</dcterms:modified>
</cp:coreProperties>
</file>